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408" r:id="rId6"/>
    <p:sldId id="411" r:id="rId7"/>
    <p:sldId id="412" r:id="rId8"/>
    <p:sldId id="389" r:id="rId9"/>
    <p:sldId id="391" r:id="rId10"/>
    <p:sldId id="413" r:id="rId11"/>
    <p:sldId id="404" r:id="rId12"/>
    <p:sldId id="414" r:id="rId13"/>
    <p:sldId id="397" r:id="rId14"/>
    <p:sldId id="406"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5/25/2024</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372777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299475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238618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1729569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190602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357624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90827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288680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63459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274703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235216" y="92971"/>
            <a:ext cx="5112075" cy="3291840"/>
          </a:xfrm>
        </p:spPr>
        <p:txBody>
          <a:bodyPr/>
          <a:lstStyle/>
          <a:p>
            <a:r>
              <a:rPr lang="en-US">
                <a:latin typeface="Arial" panose="020B0604020202020204" pitchFamily="34" charset="0"/>
                <a:cs typeface="Arial" panose="020B0604020202020204" pitchFamily="34" charset="0"/>
              </a:rPr>
              <a:t>KIẾN TRÚC THIẾT KẾ PHẦN MỀM</a:t>
            </a:r>
          </a:p>
        </p:txBody>
      </p:sp>
      <p:sp>
        <p:nvSpPr>
          <p:cNvPr id="3" name="TextBox 2">
            <a:extLst>
              <a:ext uri="{FF2B5EF4-FFF2-40B4-BE49-F238E27FC236}">
                <a16:creationId xmlns:a16="http://schemas.microsoft.com/office/drawing/2014/main" id="{86E6ECBA-2D61-E1E6-A302-4E4A1A0EF758}"/>
              </a:ext>
            </a:extLst>
          </p:cNvPr>
          <p:cNvSpPr txBox="1"/>
          <p:nvPr/>
        </p:nvSpPr>
        <p:spPr>
          <a:xfrm>
            <a:off x="6235216" y="4169641"/>
            <a:ext cx="2802370" cy="461665"/>
          </a:xfrm>
          <a:prstGeom prst="rect">
            <a:avLst/>
          </a:prstGeom>
          <a:noFill/>
        </p:spPr>
        <p:txBody>
          <a:bodyPr wrap="none" rtlCol="0">
            <a:spAutoFit/>
          </a:bodyPr>
          <a:lstStyle/>
          <a:p>
            <a:r>
              <a:rPr lang="en-US" sz="2400">
                <a:solidFill>
                  <a:schemeClr val="bg1"/>
                </a:solidFill>
                <a:latin typeface="Arial" panose="020B0604020202020204" pitchFamily="34" charset="0"/>
                <a:cs typeface="Arial" panose="020B0604020202020204" pitchFamily="34" charset="0"/>
              </a:rPr>
              <a:t>GVHD: Võ Văn </a:t>
            </a:r>
            <a:r>
              <a:rPr lang="en-US" sz="2400" err="1">
                <a:solidFill>
                  <a:schemeClr val="bg1"/>
                </a:solidFill>
                <a:latin typeface="Arial" panose="020B0604020202020204" pitchFamily="34" charset="0"/>
                <a:cs typeface="Arial" panose="020B0604020202020204" pitchFamily="34" charset="0"/>
              </a:rPr>
              <a:t>Hải</a:t>
            </a:r>
            <a:endParaRPr lang="en-US" sz="240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116F486-1F77-AD5C-CDC2-A9485F8D8CAA}"/>
              </a:ext>
            </a:extLst>
          </p:cNvPr>
          <p:cNvSpPr txBox="1"/>
          <p:nvPr/>
        </p:nvSpPr>
        <p:spPr>
          <a:xfrm>
            <a:off x="6235216" y="4631306"/>
            <a:ext cx="6202938" cy="2035878"/>
          </a:xfrm>
          <a:prstGeom prst="rect">
            <a:avLst/>
          </a:prstGeom>
          <a:noFill/>
        </p:spPr>
        <p:txBody>
          <a:bodyPr wrap="square" rtlCol="0">
            <a:spAutoFit/>
          </a:bodyPr>
          <a:lstStyle/>
          <a:p>
            <a:r>
              <a:rPr lang="en-US" sz="2000">
                <a:solidFill>
                  <a:schemeClr val="bg1"/>
                </a:solidFill>
                <a:latin typeface="Arial" panose="020B0604020202020204" pitchFamily="34" charset="0"/>
                <a:cs typeface="Arial" panose="020B0604020202020204" pitchFamily="34" charset="0"/>
              </a:rPr>
              <a:t>Sinh Viên </a:t>
            </a:r>
            <a:r>
              <a:rPr lang="en-US" sz="2000" err="1">
                <a:solidFill>
                  <a:schemeClr val="bg1"/>
                </a:solidFill>
                <a:latin typeface="Arial" panose="020B0604020202020204" pitchFamily="34" charset="0"/>
                <a:cs typeface="Arial" panose="020B0604020202020204" pitchFamily="34" charset="0"/>
              </a:rPr>
              <a:t>Thực</a:t>
            </a:r>
            <a:r>
              <a:rPr lang="en-US" sz="2000">
                <a:solidFill>
                  <a:schemeClr val="bg1"/>
                </a:solidFill>
                <a:latin typeface="Arial" panose="020B0604020202020204" pitchFamily="34" charset="0"/>
                <a:cs typeface="Arial" panose="020B0604020202020204" pitchFamily="34" charset="0"/>
              </a:rPr>
              <a:t> </a:t>
            </a:r>
            <a:r>
              <a:rPr lang="en-US" sz="2000" err="1">
                <a:solidFill>
                  <a:schemeClr val="bg1"/>
                </a:solidFill>
                <a:latin typeface="Arial" panose="020B0604020202020204" pitchFamily="34" charset="0"/>
                <a:cs typeface="Arial" panose="020B0604020202020204" pitchFamily="34" charset="0"/>
              </a:rPr>
              <a:t>Hiện</a:t>
            </a:r>
            <a:r>
              <a:rPr lang="en-US" sz="2000">
                <a:solidFill>
                  <a:schemeClr val="bg1"/>
                </a:solidFill>
                <a:latin typeface="Arial" panose="020B0604020202020204" pitchFamily="34" charset="0"/>
                <a:cs typeface="Arial" panose="020B0604020202020204" pitchFamily="34" charset="0"/>
              </a:rPr>
              <a:t>: </a:t>
            </a:r>
            <a:r>
              <a:rPr lang="en-US" sz="2000" b="1" err="1">
                <a:solidFill>
                  <a:schemeClr val="bg1"/>
                </a:solidFill>
                <a:latin typeface="Arial" panose="020B0604020202020204" pitchFamily="34" charset="0"/>
                <a:cs typeface="Arial" panose="020B0604020202020204" pitchFamily="34" charset="0"/>
              </a:rPr>
              <a:t>Nhóm</a:t>
            </a:r>
            <a:r>
              <a:rPr lang="en-US" sz="2000" b="1">
                <a:solidFill>
                  <a:schemeClr val="bg1"/>
                </a:solidFill>
                <a:latin typeface="Arial" panose="020B0604020202020204" pitchFamily="34" charset="0"/>
                <a:cs typeface="Arial" panose="020B0604020202020204" pitchFamily="34" charset="0"/>
              </a:rPr>
              <a:t> 16</a:t>
            </a:r>
          </a:p>
          <a:p>
            <a:endParaRPr lang="en-US" sz="2000" b="1">
              <a:solidFill>
                <a:schemeClr val="bg1"/>
              </a:solidFill>
              <a:latin typeface="Arial" panose="020B0604020202020204" pitchFamily="34" charset="0"/>
              <a:cs typeface="Arial" panose="020B0604020202020204" pitchFamily="34" charset="0"/>
            </a:endParaRPr>
          </a:p>
          <a:p>
            <a:pPr>
              <a:lnSpc>
                <a:spcPct val="150000"/>
              </a:lnSpc>
            </a:pPr>
            <a:r>
              <a:rPr lang="en-US" sz="2000">
                <a:solidFill>
                  <a:schemeClr val="bg1"/>
                </a:solidFill>
                <a:latin typeface="Arial" panose="020B0604020202020204" pitchFamily="34" charset="0"/>
                <a:cs typeface="Arial" panose="020B0604020202020204" pitchFamily="34" charset="0"/>
              </a:rPr>
              <a:t>	Trần Văn </a:t>
            </a:r>
            <a:r>
              <a:rPr lang="en-US" sz="2000" err="1">
                <a:solidFill>
                  <a:schemeClr val="bg1"/>
                </a:solidFill>
                <a:latin typeface="Arial" panose="020B0604020202020204" pitchFamily="34" charset="0"/>
                <a:cs typeface="Arial" panose="020B0604020202020204" pitchFamily="34" charset="0"/>
              </a:rPr>
              <a:t>Hùng</a:t>
            </a:r>
            <a:r>
              <a:rPr lang="en-US" sz="2000">
                <a:solidFill>
                  <a:schemeClr val="bg1"/>
                </a:solidFill>
                <a:latin typeface="Arial" panose="020B0604020202020204" pitchFamily="34" charset="0"/>
                <a:cs typeface="Arial" panose="020B0604020202020204" pitchFamily="34" charset="0"/>
              </a:rPr>
              <a:t> – 20061461</a:t>
            </a:r>
          </a:p>
          <a:p>
            <a:pPr>
              <a:lnSpc>
                <a:spcPct val="150000"/>
              </a:lnSpc>
            </a:pPr>
            <a:r>
              <a:rPr lang="en-US" sz="2000">
                <a:solidFill>
                  <a:schemeClr val="bg1"/>
                </a:solidFill>
                <a:latin typeface="Arial" panose="020B0604020202020204" pitchFamily="34" charset="0"/>
                <a:cs typeface="Arial" panose="020B0604020202020204" pitchFamily="34" charset="0"/>
              </a:rPr>
              <a:t>	Nguyễn Thị Hoài Thương – 20001595</a:t>
            </a:r>
          </a:p>
          <a:p>
            <a:pPr>
              <a:lnSpc>
                <a:spcPct val="150000"/>
              </a:lnSpc>
            </a:pPr>
            <a:r>
              <a:rPr lang="en-US" sz="2000">
                <a:solidFill>
                  <a:schemeClr val="bg1"/>
                </a:solidFill>
                <a:latin typeface="Arial" panose="020B0604020202020204" pitchFamily="34" charset="0"/>
                <a:cs typeface="Arial" panose="020B0604020202020204" pitchFamily="34" charset="0"/>
              </a:rPr>
              <a:t>	Trương Thị </a:t>
            </a:r>
            <a:r>
              <a:rPr lang="en-US" sz="2000" err="1">
                <a:solidFill>
                  <a:schemeClr val="bg1"/>
                </a:solidFill>
                <a:latin typeface="Arial" panose="020B0604020202020204" pitchFamily="34" charset="0"/>
                <a:cs typeface="Arial" panose="020B0604020202020204" pitchFamily="34" charset="0"/>
              </a:rPr>
              <a:t>Tường</a:t>
            </a:r>
            <a:r>
              <a:rPr lang="en-US" sz="2000">
                <a:solidFill>
                  <a:schemeClr val="bg1"/>
                </a:solidFill>
                <a:latin typeface="Arial" panose="020B0604020202020204" pitchFamily="34" charset="0"/>
                <a:cs typeface="Arial" panose="020B0604020202020204" pitchFamily="34" charset="0"/>
              </a:rPr>
              <a:t> Vi - 20000435</a:t>
            </a:r>
          </a:p>
        </p:txBody>
      </p:sp>
      <p:sp>
        <p:nvSpPr>
          <p:cNvPr id="5" name="TextBox 4">
            <a:extLst>
              <a:ext uri="{FF2B5EF4-FFF2-40B4-BE49-F238E27FC236}">
                <a16:creationId xmlns:a16="http://schemas.microsoft.com/office/drawing/2014/main" id="{FA9879F9-AF0A-420E-BFC7-CE8C2DAED59D}"/>
              </a:ext>
            </a:extLst>
          </p:cNvPr>
          <p:cNvSpPr txBox="1"/>
          <p:nvPr/>
        </p:nvSpPr>
        <p:spPr>
          <a:xfrm>
            <a:off x="6235216" y="3415588"/>
            <a:ext cx="5375189" cy="461665"/>
          </a:xfrm>
          <a:prstGeom prst="rect">
            <a:avLst/>
          </a:prstGeom>
          <a:noFill/>
        </p:spPr>
        <p:txBody>
          <a:bodyPr wrap="none" rtlCol="0">
            <a:spAutoFit/>
          </a:bodyPr>
          <a:lstStyle/>
          <a:p>
            <a:r>
              <a:rPr lang="en-US" sz="2400" b="1">
                <a:solidFill>
                  <a:schemeClr val="tx2">
                    <a:lumMod val="75000"/>
                  </a:schemeClr>
                </a:solidFill>
                <a:latin typeface="Arial" panose="020B0604020202020204" pitchFamily="34" charset="0"/>
                <a:cs typeface="Arial" panose="020B0604020202020204" pitchFamily="34" charset="0"/>
              </a:rPr>
              <a:t>Hệ thống </a:t>
            </a:r>
            <a:r>
              <a:rPr lang="en-US" sz="2400" b="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q</a:t>
            </a:r>
            <a:r>
              <a:rPr lang="vi-VN" sz="2400" b="1">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uản lý đăng ký học phần</a:t>
            </a:r>
            <a:endParaRPr lang="en-US" sz="2400" b="1">
              <a:solidFill>
                <a:schemeClr val="tx2">
                  <a:lumMod val="75000"/>
                </a:schemeClr>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a:t>Sơ đồ kiến trúc</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4" y="4324962"/>
            <a:ext cx="4577358" cy="1645920"/>
          </a:xfrm>
        </p:spPr>
        <p:txBody>
          <a:bodyPr>
            <a:normAutofit/>
          </a:bodyPr>
          <a:lstStyle/>
          <a:p>
            <a:r>
              <a:rPr lang="en-US">
                <a:latin typeface="Arial" panose="020B0604020202020204" pitchFamily="34" charset="0"/>
                <a:cs typeface="Arial" panose="020B0604020202020204" pitchFamily="34" charset="0"/>
              </a:rPr>
              <a:t>Sơ đồ kiến trúc Microservice Hệ thống </a:t>
            </a:r>
            <a:r>
              <a:rPr lang="en-US">
                <a:latin typeface="Arial" panose="020B0604020202020204" pitchFamily="34" charset="0"/>
                <a:ea typeface="Calibri" panose="020F0502020204030204" pitchFamily="34" charset="0"/>
                <a:cs typeface="Arial" panose="020B0604020202020204" pitchFamily="34" charset="0"/>
              </a:rPr>
              <a:t>q</a:t>
            </a:r>
            <a:r>
              <a:rPr lang="vi-VN">
                <a:effectLst/>
                <a:latin typeface="Arial" panose="020B0604020202020204" pitchFamily="34" charset="0"/>
                <a:ea typeface="Calibri" panose="020F0502020204030204" pitchFamily="34" charset="0"/>
                <a:cs typeface="Arial" panose="020B0604020202020204" pitchFamily="34" charset="0"/>
              </a:rPr>
              <a:t>uản lý đăng ký học phần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05975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company&#10;&#10;Description automatically generated">
            <a:extLst>
              <a:ext uri="{FF2B5EF4-FFF2-40B4-BE49-F238E27FC236}">
                <a16:creationId xmlns:a16="http://schemas.microsoft.com/office/drawing/2014/main" id="{843D8691-6F4D-493A-A084-38C598598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89" y="368968"/>
            <a:ext cx="11133222" cy="6489032"/>
          </a:xfrm>
          <a:prstGeom prst="rect">
            <a:avLst/>
          </a:prstGeom>
        </p:spPr>
      </p:pic>
    </p:spTree>
    <p:extLst>
      <p:ext uri="{BB962C8B-B14F-4D97-AF65-F5344CB8AC3E}">
        <p14:creationId xmlns:p14="http://schemas.microsoft.com/office/powerpoint/2010/main" val="29836450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a:t>Thank you</a:t>
            </a:r>
          </a:p>
        </p:txBody>
      </p:sp>
    </p:spTree>
    <p:extLst>
      <p:ext uri="{BB962C8B-B14F-4D97-AF65-F5344CB8AC3E}">
        <p14:creationId xmlns:p14="http://schemas.microsoft.com/office/powerpoint/2010/main" val="42611324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a:latin typeface="Arial" panose="020B0604020202020204" pitchFamily="34" charset="0"/>
                <a:cs typeface="Arial" panose="020B0604020202020204" pitchFamily="34" charset="0"/>
              </a:rPr>
              <a:t>Mục tiêu &amp; Tóm tắt đặc tả yêu cầu</a:t>
            </a:r>
          </a:p>
        </p:txBody>
      </p:sp>
      <p:sp>
        <p:nvSpPr>
          <p:cNvPr id="9" name="TextBox 8">
            <a:extLst>
              <a:ext uri="{FF2B5EF4-FFF2-40B4-BE49-F238E27FC236}">
                <a16:creationId xmlns:a16="http://schemas.microsoft.com/office/drawing/2014/main" id="{2157562B-3FD2-523C-582B-67A0987041AD}"/>
              </a:ext>
            </a:extLst>
          </p:cNvPr>
          <p:cNvSpPr txBox="1"/>
          <p:nvPr/>
        </p:nvSpPr>
        <p:spPr>
          <a:xfrm>
            <a:off x="594360" y="2358189"/>
            <a:ext cx="10362399" cy="1200329"/>
          </a:xfrm>
          <a:prstGeom prst="rect">
            <a:avLst/>
          </a:prstGeom>
          <a:noFill/>
        </p:spPr>
        <p:txBody>
          <a:bodyPr wrap="square" rtlCol="0">
            <a:spAutoFit/>
          </a:bodyPr>
          <a:lstStyle/>
          <a:p>
            <a:r>
              <a:rPr lang="vi-VN" sz="2400" b="1">
                <a:solidFill>
                  <a:schemeClr val="bg1"/>
                </a:solidFill>
                <a:effectLst/>
                <a:latin typeface="Arial" panose="020B0604020202020204" pitchFamily="34" charset="0"/>
                <a:ea typeface="Calibri" panose="020F0502020204030204" pitchFamily="34" charset="0"/>
                <a:cs typeface="Arial" panose="020B0604020202020204" pitchFamily="34" charset="0"/>
              </a:rPr>
              <a:t>Mục tiêu:</a:t>
            </a:r>
            <a:r>
              <a:rPr lang="vi-VN" sz="2400">
                <a:solidFill>
                  <a:schemeClr val="bg1"/>
                </a:solidFill>
                <a:effectLst/>
                <a:latin typeface="Arial" panose="020B0604020202020204" pitchFamily="34" charset="0"/>
                <a:ea typeface="Calibri" panose="020F0502020204030204" pitchFamily="34" charset="0"/>
                <a:cs typeface="Arial" panose="020B0604020202020204" pitchFamily="34" charset="0"/>
              </a:rPr>
              <a:t> Quản lý hệ thống đăng ký học phần của sinh viên theo cơ chế tín chỉ, đáp ứng đầy đủ nhu cầu của sinh viên và nhà trường.</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endParaRPr lang="en-US" sz="24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D6CDCE5-1274-F7CD-288A-C2C405E34E9E}"/>
              </a:ext>
            </a:extLst>
          </p:cNvPr>
          <p:cNvSpPr txBox="1"/>
          <p:nvPr/>
        </p:nvSpPr>
        <p:spPr>
          <a:xfrm>
            <a:off x="594360" y="3429000"/>
            <a:ext cx="10522819" cy="3046988"/>
          </a:xfrm>
          <a:prstGeom prst="rect">
            <a:avLst/>
          </a:prstGeom>
          <a:noFill/>
        </p:spPr>
        <p:txBody>
          <a:bodyPr wrap="square" rtlCol="0">
            <a:spAutoFit/>
          </a:bodyPr>
          <a:lstStyle/>
          <a:p>
            <a:pPr algn="l"/>
            <a:r>
              <a:rPr lang="en-US" sz="2400" b="1">
                <a:solidFill>
                  <a:schemeClr val="bg1"/>
                </a:solidFill>
                <a:latin typeface="Arial" panose="020B0604020202020204" pitchFamily="34" charset="0"/>
                <a:cs typeface="Arial" panose="020B0604020202020204" pitchFamily="34" charset="0"/>
              </a:rPr>
              <a:t>Tóm tắt đặc tả yêu cầu:</a:t>
            </a:r>
          </a:p>
          <a:p>
            <a:pPr algn="l"/>
            <a:r>
              <a:rPr lang="vi-VN" sz="2400">
                <a:solidFill>
                  <a:schemeClr val="bg1"/>
                </a:solidFill>
                <a:latin typeface="Arial" panose="020B0604020202020204" pitchFamily="34" charset="0"/>
                <a:cs typeface="Arial" panose="020B0604020202020204" pitchFamily="34" charset="0"/>
              </a:rPr>
              <a:t>Người dùng chính: Sinh viên, giảng viên, quản lý nhà trường</a:t>
            </a:r>
            <a:endParaRPr lang="en-US" sz="2400">
              <a:solidFill>
                <a:schemeClr val="bg1"/>
              </a:solidFill>
              <a:latin typeface="Arial" panose="020B0604020202020204" pitchFamily="34" charset="0"/>
              <a:cs typeface="Arial" panose="020B0604020202020204" pitchFamily="34" charset="0"/>
            </a:endParaRPr>
          </a:p>
          <a:p>
            <a:pPr algn="l"/>
            <a:r>
              <a:rPr lang="vi-VN" sz="2400">
                <a:solidFill>
                  <a:schemeClr val="bg1"/>
                </a:solidFill>
                <a:latin typeface="Arial" panose="020B0604020202020204" pitchFamily="34" charset="0"/>
                <a:cs typeface="Arial" panose="020B0604020202020204" pitchFamily="34" charset="0"/>
              </a:rPr>
              <a:t>Sinh viên phân khoa: Được biên chế vào các khoa theo ngành học đăng ký</a:t>
            </a:r>
          </a:p>
          <a:p>
            <a:pPr algn="l"/>
            <a:r>
              <a:rPr lang="vi-VN" sz="2400">
                <a:solidFill>
                  <a:schemeClr val="bg1"/>
                </a:solidFill>
                <a:latin typeface="Arial" panose="020B0604020202020204" pitchFamily="34" charset="0"/>
                <a:cs typeface="Arial" panose="020B0604020202020204" pitchFamily="34" charset="0"/>
              </a:rPr>
              <a:t>Môn học theo ngành: Mỗi học kỳ chọn một số môn học để sinh viên đăng ký</a:t>
            </a:r>
            <a:endParaRPr lang="en-US" sz="2400">
              <a:solidFill>
                <a:schemeClr val="bg1"/>
              </a:solidFill>
              <a:latin typeface="Arial" panose="020B0604020202020204" pitchFamily="34" charset="0"/>
              <a:cs typeface="Arial" panose="020B0604020202020204" pitchFamily="34" charset="0"/>
            </a:endParaRPr>
          </a:p>
          <a:p>
            <a:pPr algn="l"/>
            <a:r>
              <a:rPr lang="vi-VN" sz="2400">
                <a:solidFill>
                  <a:schemeClr val="bg1"/>
                </a:solidFill>
                <a:latin typeface="Arial" panose="020B0604020202020204" pitchFamily="34" charset="0"/>
                <a:cs typeface="Arial" panose="020B0604020202020204" pitchFamily="34" charset="0"/>
              </a:rPr>
              <a:t>Lớp tín chỉ: Giới hạn số lượng sinh viên tối đa</a:t>
            </a:r>
          </a:p>
          <a:p>
            <a:pPr algn="l"/>
            <a:r>
              <a:rPr lang="vi-VN" sz="2400">
                <a:solidFill>
                  <a:schemeClr val="bg1"/>
                </a:solidFill>
                <a:latin typeface="Arial" panose="020B0604020202020204" pitchFamily="34" charset="0"/>
                <a:cs typeface="Arial" panose="020B0604020202020204" pitchFamily="34" charset="0"/>
              </a:rPr>
              <a:t>Môn học tự chọn: Có thể mở các môn học tự chọn</a:t>
            </a:r>
          </a:p>
          <a:p>
            <a:pPr algn="l"/>
            <a:r>
              <a:rPr lang="vi-VN" sz="2400">
                <a:solidFill>
                  <a:schemeClr val="bg1"/>
                </a:solidFill>
                <a:latin typeface="Arial" panose="020B0604020202020204" pitchFamily="34" charset="0"/>
                <a:cs typeface="Arial" panose="020B0604020202020204" pitchFamily="34" charset="0"/>
              </a:rPr>
              <a:t>Môn học tiên quyết: Sinh viên không được đăng ký nếu chưa học môn tiên quyết</a:t>
            </a:r>
          </a:p>
        </p:txBody>
      </p:sp>
    </p:spTree>
    <p:extLst>
      <p:ext uri="{BB962C8B-B14F-4D97-AF65-F5344CB8AC3E}">
        <p14:creationId xmlns:p14="http://schemas.microsoft.com/office/powerpoint/2010/main" val="8884842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a:latin typeface="Arial" panose="020B0604020202020204" pitchFamily="34" charset="0"/>
                <a:cs typeface="Arial" panose="020B0604020202020204" pitchFamily="34" charset="0"/>
              </a:rPr>
              <a:t>Tóm tắt đặc tả yêu cầu</a:t>
            </a:r>
          </a:p>
        </p:txBody>
      </p:sp>
      <p:sp>
        <p:nvSpPr>
          <p:cNvPr id="11" name="TextBox 10">
            <a:extLst>
              <a:ext uri="{FF2B5EF4-FFF2-40B4-BE49-F238E27FC236}">
                <a16:creationId xmlns:a16="http://schemas.microsoft.com/office/drawing/2014/main" id="{5D6CDCE5-1274-F7CD-288A-C2C405E34E9E}"/>
              </a:ext>
            </a:extLst>
          </p:cNvPr>
          <p:cNvSpPr txBox="1"/>
          <p:nvPr/>
        </p:nvSpPr>
        <p:spPr>
          <a:xfrm>
            <a:off x="594360" y="2423662"/>
            <a:ext cx="10522819" cy="3416320"/>
          </a:xfrm>
          <a:prstGeom prst="rect">
            <a:avLst/>
          </a:prstGeom>
          <a:noFill/>
        </p:spPr>
        <p:txBody>
          <a:bodyPr wrap="square" rtlCol="0">
            <a:spAutoFit/>
          </a:bodyPr>
          <a:lstStyle/>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Tối đa tín chỉ: Sinh viên được đăng ký tối đa 30 tín chỉ mỗi học kỳ</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Xác nhận đăng ký: Sinh viên phải xác nhận trước khi đăng ký</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Danh sách dự bị: Sinh viên vào danh sách dự bị nếu lớp đầy, nhà trường cân nhắc mở thêm lớp</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Email xác nhận: Gửi thông báo và quyết định đóng học phí sau khi đăng ký thành công</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Truy cập thông tin học tập: Số tín chỉ đã đạt, môn đã học, điểm môn học, điểm trung bình tích lũy</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Thời khóa biểu: Xem thời khóa biểu theo tuần</a:t>
            </a:r>
            <a:endParaRPr lang="en-US" sz="240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733912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a:latin typeface="Arial" panose="020B0604020202020204" pitchFamily="34" charset="0"/>
                <a:cs typeface="Arial" panose="020B0604020202020204" pitchFamily="34" charset="0"/>
              </a:rPr>
              <a:t>Tóm tắt đặc tả yêu cầu</a:t>
            </a:r>
          </a:p>
        </p:txBody>
      </p:sp>
      <p:sp>
        <p:nvSpPr>
          <p:cNvPr id="11" name="TextBox 10">
            <a:extLst>
              <a:ext uri="{FF2B5EF4-FFF2-40B4-BE49-F238E27FC236}">
                <a16:creationId xmlns:a16="http://schemas.microsoft.com/office/drawing/2014/main" id="{5D6CDCE5-1274-F7CD-288A-C2C405E34E9E}"/>
              </a:ext>
            </a:extLst>
          </p:cNvPr>
          <p:cNvSpPr txBox="1"/>
          <p:nvPr/>
        </p:nvSpPr>
        <p:spPr>
          <a:xfrm>
            <a:off x="594360" y="2375535"/>
            <a:ext cx="10522819" cy="3046988"/>
          </a:xfrm>
          <a:prstGeom prst="rect">
            <a:avLst/>
          </a:prstGeom>
          <a:noFill/>
        </p:spPr>
        <p:txBody>
          <a:bodyPr wrap="square" rtlCol="0">
            <a:spAutoFit/>
          </a:bodyPr>
          <a:lstStyle/>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Đăng ký xét tốt nghiệp: Khi đạt đủ số tín chỉ theo ngành</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Cấp bằng tốt nghiệp: Nếu thỏa mãn mọi tiêu chuẩn</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Thông tin cựu sinh viên: Lưu giữ và công khai bằng cấp, theo dõi quá trình làm việc</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Bảo mật thông tin: Đảm bảo an toàn thông tin cho sinh viên</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Thân thiện người dùng: Dễ sử dụng và quản lý</a:t>
            </a:r>
            <a:endParaRPr lang="en-US" sz="240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vi-VN" sz="2400" kern="1200">
                <a:solidFill>
                  <a:srgbClr val="000000"/>
                </a:solidFill>
                <a:effectLst/>
                <a:latin typeface="Arial" panose="020B0604020202020204" pitchFamily="34" charset="0"/>
                <a:cs typeface="Arial" panose="020B0604020202020204" pitchFamily="34" charset="0"/>
              </a:rPr>
              <a:t>Cập nhật thường xuyên: Đáp ứng nhu cầu thay đổi của nhà trường và sinh viên</a:t>
            </a:r>
            <a:endParaRPr lang="en-US" sz="240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4363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3829349" y="430529"/>
            <a:ext cx="7956884" cy="3291840"/>
          </a:xfrm>
        </p:spPr>
        <p:txBody>
          <a:bodyPr/>
          <a:lstStyle/>
          <a:p>
            <a:pPr>
              <a:lnSpc>
                <a:spcPct val="100000"/>
              </a:lnSpc>
            </a:pPr>
            <a:r>
              <a:rPr lang="en-US">
                <a:latin typeface="Arial" panose="020B0604020202020204" pitchFamily="34" charset="0"/>
                <a:cs typeface="Arial" panose="020B0604020202020204" pitchFamily="34" charset="0"/>
              </a:rPr>
              <a:t>Chọn kiến trúc &amp; Giải thích lý do chọn kiến trúc</a:t>
            </a:r>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3657600" cy="6880226"/>
          </a:xfrm>
        </p:spPr>
      </p:pic>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829349" y="4456307"/>
            <a:ext cx="8321139" cy="1645920"/>
          </a:xfrm>
        </p:spPr>
        <p:txBody>
          <a:bodyPr/>
          <a:lstStyle/>
          <a:p>
            <a:pPr>
              <a:lnSpc>
                <a:spcPct val="100000"/>
              </a:lnSpc>
            </a:pPr>
            <a:r>
              <a:rPr lang="en-US" sz="2800">
                <a:latin typeface="Arial" panose="020B0604020202020204" pitchFamily="34" charset="0"/>
                <a:cs typeface="Arial" panose="020B0604020202020204" pitchFamily="34" charset="0"/>
              </a:rPr>
              <a:t>Kiến trúc nhóm chọn: </a:t>
            </a:r>
          </a:p>
          <a:p>
            <a:pPr>
              <a:lnSpc>
                <a:spcPct val="100000"/>
              </a:lnSpc>
            </a:pPr>
            <a:r>
              <a:rPr lang="en-US" sz="2800">
                <a:solidFill>
                  <a:schemeClr val="bg1"/>
                </a:solidFill>
                <a:latin typeface="Arial" panose="020B0604020202020204" pitchFamily="34" charset="0"/>
                <a:cs typeface="Arial" panose="020B0604020202020204" pitchFamily="34" charset="0"/>
              </a:rPr>
              <a:t>	Microservices Architecture Styles</a:t>
            </a:r>
          </a:p>
        </p:txBody>
      </p:sp>
    </p:spTree>
    <p:extLst>
      <p:ext uri="{BB962C8B-B14F-4D97-AF65-F5344CB8AC3E}">
        <p14:creationId xmlns:p14="http://schemas.microsoft.com/office/powerpoint/2010/main" val="14408719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sz="4800">
                <a:latin typeface="Arial" panose="020B0604020202020204" pitchFamily="34" charset="0"/>
                <a:cs typeface="Arial" panose="020B0604020202020204" pitchFamily="34" charset="0"/>
              </a:rPr>
              <a:t>Lý do chọn kiến trúc microservices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4360" y="2384357"/>
            <a:ext cx="10698079" cy="1672757"/>
          </a:xfrm>
        </p:spPr>
        <p:txBody>
          <a:bodyPr>
            <a:noAutofit/>
          </a:bodyPr>
          <a:lstStyle/>
          <a:p>
            <a:pPr marL="228600" indent="0" algn="just">
              <a:lnSpc>
                <a:spcPct val="100000"/>
              </a:lnSpc>
              <a:spcAft>
                <a:spcPts val="800"/>
              </a:spcAft>
              <a:buNone/>
              <a:tabLst>
                <a:tab pos="457200" algn="l"/>
              </a:tabLst>
            </a:pPr>
            <a:r>
              <a:rPr lang="vi-VN" sz="2400">
                <a:effectLst/>
                <a:latin typeface="Arial" panose="020B0604020202020204" pitchFamily="34" charset="0"/>
                <a:ea typeface="Times New Roman" panose="02020603050405020304" pitchFamily="18" charset="0"/>
                <a:cs typeface="Arial" panose="020B0604020202020204" pitchFamily="34" charset="0"/>
              </a:rPr>
              <a:t>Hệ thống phức tạp, nhiều chức năng: Hệ thống quản lý đăng ký học phần bao gồm nhiều chức năng độc lập (quản lý sinh viên, ngành học, môn học, lớp học, đăng ký học phần, học phí, xét tốt nghiệp, cựu sinh viên,...). </a:t>
            </a:r>
            <a:endParaRPr lang="en-US" sz="2400">
              <a:effectLst/>
              <a:latin typeface="Arial" panose="020B0604020202020204" pitchFamily="34" charset="0"/>
              <a:ea typeface="Times New Roman" panose="02020603050405020304" pitchFamily="18" charset="0"/>
              <a:cs typeface="Arial" panose="020B0604020202020204" pitchFamily="34" charset="0"/>
            </a:endParaRPr>
          </a:p>
          <a:p>
            <a:pPr>
              <a:lnSpc>
                <a:spcPct val="100000"/>
              </a:lnSpc>
            </a:pPr>
            <a:endParaRPr lang="en-US" sz="2400">
              <a:latin typeface="Arial" panose="020B0604020202020204" pitchFamily="34" charset="0"/>
              <a:cs typeface="Arial" panose="020B0604020202020204" pitchFamily="34" charset="0"/>
            </a:endParaRPr>
          </a:p>
          <a:p>
            <a:pPr>
              <a:lnSpc>
                <a:spcPct val="100000"/>
              </a:lnSpc>
            </a:pPr>
            <a:endParaRPr lang="en-US" sz="240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2" name="TextBox 1">
            <a:extLst>
              <a:ext uri="{FF2B5EF4-FFF2-40B4-BE49-F238E27FC236}">
                <a16:creationId xmlns:a16="http://schemas.microsoft.com/office/drawing/2014/main" id="{3CBA726F-4E97-8EEA-D657-F2C65C2268BF}"/>
              </a:ext>
            </a:extLst>
          </p:cNvPr>
          <p:cNvSpPr txBox="1"/>
          <p:nvPr/>
        </p:nvSpPr>
        <p:spPr>
          <a:xfrm>
            <a:off x="1556085" y="4086011"/>
            <a:ext cx="10162890" cy="1200329"/>
          </a:xfrm>
          <a:prstGeom prst="rect">
            <a:avLst/>
          </a:prstGeom>
          <a:noFill/>
        </p:spPr>
        <p:txBody>
          <a:bodyPr wrap="square" rtlCol="0">
            <a:spAutoFit/>
          </a:bodyPr>
          <a:lstStyle/>
          <a:p>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Yêu cầu về khả năng mở rộng và thay đổi</a:t>
            </a:r>
            <a:r>
              <a:rPr lang="en-US" sz="2400" b="1">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Khi trường đại học mở rộng quy mô hoặc thay đổi quy chế, quy định</a:t>
            </a:r>
            <a:endPar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a:solidFill>
                <a:schemeClr val="bg1"/>
              </a:solidFill>
            </a:endParaRPr>
          </a:p>
        </p:txBody>
      </p:sp>
      <p:sp>
        <p:nvSpPr>
          <p:cNvPr id="4" name="TextBox 3">
            <a:extLst>
              <a:ext uri="{FF2B5EF4-FFF2-40B4-BE49-F238E27FC236}">
                <a16:creationId xmlns:a16="http://schemas.microsoft.com/office/drawing/2014/main" id="{F93B7ADD-52AE-EF98-52CA-8DF476E1AFFD}"/>
              </a:ext>
            </a:extLst>
          </p:cNvPr>
          <p:cNvSpPr txBox="1"/>
          <p:nvPr/>
        </p:nvSpPr>
        <p:spPr>
          <a:xfrm>
            <a:off x="2175468" y="5241386"/>
            <a:ext cx="9292632" cy="1200329"/>
          </a:xfrm>
          <a:prstGeom prst="rect">
            <a:avLst/>
          </a:prstGeom>
          <a:noFill/>
        </p:spPr>
        <p:txBody>
          <a:bodyPr wrap="square" rtlCol="0">
            <a:spAutoFit/>
          </a:bodyPr>
          <a:lstStyle/>
          <a:p>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Sự độc lập giữa các chức năng: Các chức năng trong hệ thống hoạt động độc lập với nhau. </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endParaRPr lang="en-US" sz="2400">
              <a:solidFill>
                <a:schemeClr val="bg1"/>
              </a:solidFill>
            </a:endParaRPr>
          </a:p>
        </p:txBody>
      </p:sp>
    </p:spTree>
    <p:extLst>
      <p:ext uri="{BB962C8B-B14F-4D97-AF65-F5344CB8AC3E}">
        <p14:creationId xmlns:p14="http://schemas.microsoft.com/office/powerpoint/2010/main" val="32003120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sz="4800">
                <a:latin typeface="Arial" panose="020B0604020202020204" pitchFamily="34" charset="0"/>
                <a:cs typeface="Arial" panose="020B0604020202020204" pitchFamily="34" charset="0"/>
              </a:rPr>
              <a:t>Lý do chọn kiến trúc microservices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8967" y="2027696"/>
            <a:ext cx="10633911" cy="1517062"/>
          </a:xfrm>
        </p:spPr>
        <p:txBody>
          <a:bodyPr>
            <a:noAutofit/>
          </a:bodyPr>
          <a:lstStyle/>
          <a:p>
            <a:pPr indent="0" algn="just">
              <a:lnSpc>
                <a:spcPct val="100000"/>
              </a:lnSpc>
              <a:spcAft>
                <a:spcPts val="800"/>
              </a:spcAft>
              <a:buNone/>
            </a:pPr>
            <a:r>
              <a:rPr lang="en-US" sz="2400">
                <a:effectLst/>
                <a:latin typeface="Arial" panose="020B0604020202020204" pitchFamily="34" charset="0"/>
                <a:ea typeface="Times New Roman" panose="02020603050405020304" pitchFamily="18" charset="0"/>
                <a:cs typeface="Arial" panose="020B0604020202020204" pitchFamily="34" charset="0"/>
              </a:rPr>
              <a:t>V</a:t>
            </a:r>
            <a:r>
              <a:rPr lang="vi-VN" sz="2400">
                <a:effectLst/>
                <a:latin typeface="Arial" panose="020B0604020202020204" pitchFamily="34" charset="0"/>
                <a:ea typeface="Times New Roman" panose="02020603050405020304" pitchFamily="18" charset="0"/>
                <a:cs typeface="Arial" panose="020B0604020202020204" pitchFamily="34" charset="0"/>
              </a:rPr>
              <a:t>iệc phân tách bài toán thành nhiều phần khác nhau giúp dễ dàng quản lý cũng như mở rộng hơn</a:t>
            </a:r>
            <a:r>
              <a:rPr lang="en-US" sz="2400">
                <a:effectLst/>
                <a:latin typeface="Arial" panose="020B0604020202020204" pitchFamily="34" charset="0"/>
                <a:ea typeface="Times New Roman" panose="02020603050405020304" pitchFamily="18" charset="0"/>
                <a:cs typeface="Arial" panose="020B0604020202020204" pitchFamily="34" charset="0"/>
              </a:rPr>
              <a:t>. </a:t>
            </a:r>
            <a:r>
              <a:rPr lang="vi-VN" sz="2400">
                <a:effectLst/>
                <a:latin typeface="Arial" panose="020B0604020202020204" pitchFamily="34" charset="0"/>
                <a:ea typeface="Times New Roman" panose="02020603050405020304" pitchFamily="18" charset="0"/>
                <a:cs typeface="Arial" panose="020B0604020202020204" pitchFamily="34" charset="0"/>
              </a:rPr>
              <a:t>Nhóm chọn kiến trúc microservices để thực hiện triển khai bài toán. Việc chọn kiến trúc microservice là vì</a:t>
            </a:r>
            <a:r>
              <a:rPr lang="en-US" sz="2400">
                <a:effectLst/>
                <a:latin typeface="Arial" panose="020B0604020202020204" pitchFamily="34" charset="0"/>
                <a:ea typeface="Times New Roman" panose="02020603050405020304" pitchFamily="18"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5FC9677-5F2A-D4FA-5592-D3CB731B9012}"/>
              </a:ext>
            </a:extLst>
          </p:cNvPr>
          <p:cNvSpPr txBox="1"/>
          <p:nvPr/>
        </p:nvSpPr>
        <p:spPr>
          <a:xfrm>
            <a:off x="3686817" y="3429000"/>
            <a:ext cx="3998210" cy="1877437"/>
          </a:xfrm>
          <a:prstGeom prst="rect">
            <a:avLst/>
          </a:prstGeom>
          <a:noFill/>
        </p:spPr>
        <p:txBody>
          <a:bodyPr wrap="none" rtlCol="0">
            <a:spAutoFit/>
          </a:bodyPr>
          <a:lstStyle/>
          <a:p>
            <a:pPr marL="342900" indent="-342900" algn="just">
              <a:lnSpc>
                <a:spcPct val="100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Linh hoạt và dễ mở rộng</a:t>
            </a:r>
            <a:endPar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00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Độc lập và dễ phát triển</a:t>
            </a:r>
            <a:endPar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00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Dễ bảo trì và nâng cấp</a:t>
            </a:r>
            <a:endPar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00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Khả năng chịu lỗi ca</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o</a:t>
            </a:r>
            <a:endParaRPr lang="en-US" sz="2400">
              <a:solidFill>
                <a:schemeClr val="bg1"/>
              </a:solidFill>
            </a:endParaRPr>
          </a:p>
        </p:txBody>
      </p:sp>
      <p:sp>
        <p:nvSpPr>
          <p:cNvPr id="4" name="TextBox 3">
            <a:extLst>
              <a:ext uri="{FF2B5EF4-FFF2-40B4-BE49-F238E27FC236}">
                <a16:creationId xmlns:a16="http://schemas.microsoft.com/office/drawing/2014/main" id="{748EBD17-64DF-67A0-376D-7FD21C597435}"/>
              </a:ext>
            </a:extLst>
          </p:cNvPr>
          <p:cNvSpPr txBox="1"/>
          <p:nvPr/>
        </p:nvSpPr>
        <p:spPr>
          <a:xfrm>
            <a:off x="2536924" y="5306437"/>
            <a:ext cx="9879665" cy="1200329"/>
          </a:xfrm>
          <a:prstGeom prst="rect">
            <a:avLst/>
          </a:prstGeom>
          <a:noFill/>
        </p:spPr>
        <p:txBody>
          <a:bodyPr wrap="square" rtlCol="0">
            <a:spAutoFit/>
          </a:bodyPr>
          <a:lstStyle/>
          <a:p>
            <a:r>
              <a:rPr lang="en-US" sz="2400">
                <a:solidFill>
                  <a:schemeClr val="bg1"/>
                </a:solidFill>
                <a:latin typeface="Arial" panose="020B0604020202020204" pitchFamily="34" charset="0"/>
                <a:ea typeface="Times New Roman" panose="02020603050405020304" pitchFamily="18" charset="0"/>
                <a:cs typeface="Arial" panose="020B0604020202020204" pitchFamily="34" charset="0"/>
              </a:rPr>
              <a:t>H</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ỗ trợ các phương thức giao tiếp giữa các microservice dễ dàng như REST API, Message Queue,… </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Q</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uản lý các microservice bằng các công cụ như Service</a:t>
            </a:r>
            <a:r>
              <a:rPr lang="vi-VN" sz="2400" b="1">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Discovery</a:t>
            </a:r>
            <a:r>
              <a:rPr lang="vi-VN" sz="2400" b="1">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 Prometheus,</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Grafana, Datadog</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25508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sz="4400">
                <a:latin typeface="Arial" panose="020B0604020202020204" pitchFamily="34" charset="0"/>
                <a:cs typeface="Arial" panose="020B0604020202020204" pitchFamily="34" charset="0"/>
              </a:rPr>
              <a:t>Lý do chọn kiến trúc microservices</a:t>
            </a:r>
            <a:endParaRPr lang="en-US"/>
          </a:p>
        </p:txBody>
      </p:sp>
      <p:sp>
        <p:nvSpPr>
          <p:cNvPr id="9" name="TextBox 8">
            <a:extLst>
              <a:ext uri="{FF2B5EF4-FFF2-40B4-BE49-F238E27FC236}">
                <a16:creationId xmlns:a16="http://schemas.microsoft.com/office/drawing/2014/main" id="{5A69EC8B-6F6C-7C21-2849-B0C64136EFC7}"/>
              </a:ext>
            </a:extLst>
          </p:cNvPr>
          <p:cNvSpPr txBox="1"/>
          <p:nvPr/>
        </p:nvSpPr>
        <p:spPr>
          <a:xfrm>
            <a:off x="465221" y="2301602"/>
            <a:ext cx="10748212" cy="1200329"/>
          </a:xfrm>
          <a:prstGeom prst="rect">
            <a:avLst/>
          </a:prstGeom>
          <a:noFill/>
        </p:spPr>
        <p:txBody>
          <a:bodyPr wrap="square" rtlCol="0">
            <a:spAutoFit/>
          </a:bodyPr>
          <a:lstStyle/>
          <a:p>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Trong k</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i</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ến trúc microservices việc phân tách bài toán thành các microservice đóng vai trò quan trọng. Vì </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liên quan đến</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 các vấn đề: độ phức tạp, chi phí, hiêu suất, tính bảo mật, tính linh hoạt,… </a:t>
            </a:r>
            <a:endPar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TextBox 10">
            <a:extLst>
              <a:ext uri="{FF2B5EF4-FFF2-40B4-BE49-F238E27FC236}">
                <a16:creationId xmlns:a16="http://schemas.microsoft.com/office/drawing/2014/main" id="{30491597-1CA6-1787-93C1-3AAECBC9B22A}"/>
              </a:ext>
            </a:extLst>
          </p:cNvPr>
          <p:cNvSpPr txBox="1"/>
          <p:nvPr/>
        </p:nvSpPr>
        <p:spPr>
          <a:xfrm>
            <a:off x="1220002" y="3501931"/>
            <a:ext cx="10347158" cy="1569660"/>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chemeClr val="bg1"/>
                </a:solidFill>
                <a:latin typeface="Arial" panose="020B0604020202020204" pitchFamily="34" charset="0"/>
                <a:ea typeface="Times New Roman" panose="02020603050405020304" pitchFamily="18" charset="0"/>
                <a:cs typeface="Arial" panose="020B0604020202020204" pitchFamily="34" charset="0"/>
              </a:rPr>
              <a:t>Phân tách thành quá ít microservice</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 thiếu tính linh hoạt, dễ bị phụ thuộc, lỗi ở một microservice ảnh hưởng đến đa phần của  hệ thống</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marL="342900" indent="-342900">
              <a:buFont typeface="Arial" panose="020B0604020202020204" pitchFamily="34" charset="0"/>
              <a:buChar char="•"/>
            </a:pPr>
            <a:r>
              <a:rPr lang="en-US" sz="2400">
                <a:solidFill>
                  <a:schemeClr val="bg1"/>
                </a:solidFill>
                <a:latin typeface="Arial" panose="020B0604020202020204" pitchFamily="34" charset="0"/>
                <a:ea typeface="Times New Roman" panose="02020603050405020304" pitchFamily="18" charset="0"/>
                <a:cs typeface="Arial" panose="020B0604020202020204" pitchFamily="34" charset="0"/>
              </a:rPr>
              <a:t>P</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hân tách quá rời rạc </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chia thành quá nhiều </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microservice: phức tạp về kiến trúc, giao tiếp phức tạp, chi phí cao, khó kiểm thử… </a:t>
            </a:r>
            <a:endPar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3" name="TextBox 12">
            <a:extLst>
              <a:ext uri="{FF2B5EF4-FFF2-40B4-BE49-F238E27FC236}">
                <a16:creationId xmlns:a16="http://schemas.microsoft.com/office/drawing/2014/main" id="{B7E76B3D-51C1-0D98-A2FD-B9DF595CD4FB}"/>
              </a:ext>
            </a:extLst>
          </p:cNvPr>
          <p:cNvSpPr txBox="1"/>
          <p:nvPr/>
        </p:nvSpPr>
        <p:spPr>
          <a:xfrm>
            <a:off x="594360" y="5085276"/>
            <a:ext cx="10972800" cy="1938992"/>
          </a:xfrm>
          <a:prstGeom prst="rect">
            <a:avLst/>
          </a:prstGeom>
          <a:noFill/>
        </p:spPr>
        <p:txBody>
          <a:bodyPr wrap="square" rtlCol="0">
            <a:spAutoFit/>
          </a:bodyPr>
          <a:lstStyle/>
          <a:p>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V</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iệc phân tách microservices hợp lý cũng góp phần vào việc quyết định sự đúng đắn của việc chọn kiến trúc phù hợp</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Vì vậy cần phân tách bài toán sao cho phù hợp cân bằng giữa độ phức tạp và tính hiệu quả, đảm bảo sự linh hoạt, dễ quản lý và phát triển</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a:p>
            <a:endParaRPr lang="en-US" sz="2400"/>
          </a:p>
        </p:txBody>
      </p:sp>
    </p:spTree>
    <p:extLst>
      <p:ext uri="{BB962C8B-B14F-4D97-AF65-F5344CB8AC3E}">
        <p14:creationId xmlns:p14="http://schemas.microsoft.com/office/powerpoint/2010/main" val="18507688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47036" y="254628"/>
            <a:ext cx="10972800" cy="1574317"/>
          </a:xfrm>
        </p:spPr>
        <p:txBody>
          <a:bodyPr/>
          <a:lstStyle/>
          <a:p>
            <a:r>
              <a:rPr lang="en-US" sz="4400">
                <a:latin typeface="Arial" panose="020B0604020202020204" pitchFamily="34" charset="0"/>
                <a:cs typeface="Arial" panose="020B0604020202020204" pitchFamily="34" charset="0"/>
              </a:rPr>
              <a:t>Lý do chọn kiến trúc microservices</a:t>
            </a:r>
            <a:endParaRPr lang="en-US"/>
          </a:p>
        </p:txBody>
      </p:sp>
      <p:sp>
        <p:nvSpPr>
          <p:cNvPr id="9" name="TextBox 8">
            <a:extLst>
              <a:ext uri="{FF2B5EF4-FFF2-40B4-BE49-F238E27FC236}">
                <a16:creationId xmlns:a16="http://schemas.microsoft.com/office/drawing/2014/main" id="{5A69EC8B-6F6C-7C21-2849-B0C64136EFC7}"/>
              </a:ext>
            </a:extLst>
          </p:cNvPr>
          <p:cNvSpPr txBox="1"/>
          <p:nvPr/>
        </p:nvSpPr>
        <p:spPr>
          <a:xfrm>
            <a:off x="547036" y="2228997"/>
            <a:ext cx="10570144" cy="905633"/>
          </a:xfrm>
          <a:prstGeom prst="rect">
            <a:avLst/>
          </a:prstGeom>
          <a:noFill/>
        </p:spPr>
        <p:txBody>
          <a:bodyPr wrap="square" rtlCol="0">
            <a:spAutoFit/>
          </a:bodyPr>
          <a:lstStyle/>
          <a:p>
            <a:pPr algn="just">
              <a:lnSpc>
                <a:spcPct val="115000"/>
              </a:lnSpc>
              <a:spcAft>
                <a:spcPts val="800"/>
              </a:spcAft>
            </a:pPr>
            <a:r>
              <a:rPr lang="en-US" sz="2400">
                <a:solidFill>
                  <a:schemeClr val="bg1"/>
                </a:solidFill>
                <a:latin typeface="Arial" panose="020B0604020202020204" pitchFamily="34" charset="0"/>
                <a:ea typeface="Times New Roman" panose="02020603050405020304" pitchFamily="18" charset="0"/>
                <a:cs typeface="Arial" panose="020B0604020202020204" pitchFamily="34" charset="0"/>
              </a:rPr>
              <a:t>P</a:t>
            </a: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hân chia hệ thống thành 6 microservice để cân bằng giữa tính linh hoạt, khả năng mở rộng, bảo mật và hiệu suất, dễ quản lý và kiểm thử hơn</a:t>
            </a:r>
            <a:r>
              <a:rPr lang="en-US"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7A378C70-2555-681A-9F60-4B762B5DBAAF}"/>
              </a:ext>
            </a:extLst>
          </p:cNvPr>
          <p:cNvSpPr txBox="1"/>
          <p:nvPr/>
        </p:nvSpPr>
        <p:spPr>
          <a:xfrm>
            <a:off x="871272" y="3279008"/>
            <a:ext cx="11320728" cy="3117520"/>
          </a:xfrm>
          <a:prstGeom prst="rect">
            <a:avLst/>
          </a:prstGeom>
          <a:noFill/>
        </p:spPr>
        <p:txBody>
          <a:bodyPr wrap="none" rtlCol="0">
            <a:spAutoFit/>
          </a:bodyPr>
          <a:lstStyle/>
          <a:p>
            <a:pPr marL="342900" indent="-342900" algn="just">
              <a:lnSpc>
                <a:spcPct val="115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 lý Học thuật (kết hợp thông tin sinh viên, khoa, ngành, môn, lớp, học phí)</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15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 lí đăng ký học phần</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15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 lý Xét tốt nghiệp</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15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 lý Tài khoản</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15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 lý Thông báo</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15000"/>
              </a:lnSpc>
              <a:spcAft>
                <a:spcPts val="800"/>
              </a:spcAft>
              <a:buFont typeface="Arial" panose="020B0604020202020204" pitchFamily="34" charset="0"/>
              <a:buChar char="•"/>
            </a:pPr>
            <a:r>
              <a:rPr lang="vi-VN" sz="2400">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 lý Cựu sinh viên</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1766011"/>
      </p:ext>
    </p:extLst>
  </p:cSld>
  <p:clrMapOvr>
    <a:masterClrMapping/>
  </p:clrMapOvr>
  <p:transition spd="slow">
    <p:push dir="u"/>
  </p:transition>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{872964DB-EED3-4D33-9482-1B2A88C3DFE6}tf78853419_win32</Template>
  <TotalTime>136</TotalTime>
  <Words>929</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Franklin Gothic Book</vt:lpstr>
      <vt:lpstr>Franklin Gothic Demi</vt:lpstr>
      <vt:lpstr>Custom</vt:lpstr>
      <vt:lpstr>KIẾN TRÚC THIẾT KẾ PHẦN MỀM</vt:lpstr>
      <vt:lpstr>Mục tiêu &amp; Tóm tắt đặc tả yêu cầu</vt:lpstr>
      <vt:lpstr>Tóm tắt đặc tả yêu cầu</vt:lpstr>
      <vt:lpstr>Tóm tắt đặc tả yêu cầu</vt:lpstr>
      <vt:lpstr>Chọn kiến trúc &amp; Giải thích lý do chọn kiến trúc</vt:lpstr>
      <vt:lpstr>Lý do chọn kiến trúc microservices</vt:lpstr>
      <vt:lpstr>Lý do chọn kiến trúc microservices</vt:lpstr>
      <vt:lpstr>Lý do chọn kiến trúc microservices</vt:lpstr>
      <vt:lpstr>Lý do chọn kiến trúc microservices</vt:lpstr>
      <vt:lpstr>Sơ đồ kiến trúc</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KIẾN TRÚC THIẾT KẾ PHẦN MỀM</dc:title>
  <dc:creator>Nguyễn Thị Hoài Thương</dc:creator>
  <cp:lastModifiedBy>Nguyễn Thị Hoài Thương</cp:lastModifiedBy>
  <cp:revision>9</cp:revision>
  <dcterms:created xsi:type="dcterms:W3CDTF">2024-05-25T14:57:42Z</dcterms:created>
  <dcterms:modified xsi:type="dcterms:W3CDTF">2024-05-25T17:14:28Z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