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303" r:id="rId3"/>
    <p:sldId id="305" r:id="rId4"/>
    <p:sldId id="331" r:id="rId5"/>
    <p:sldId id="321" r:id="rId6"/>
    <p:sldId id="314" r:id="rId7"/>
    <p:sldId id="345" r:id="rId8"/>
    <p:sldId id="346" r:id="rId9"/>
    <p:sldId id="349" r:id="rId10"/>
    <p:sldId id="308" r:id="rId11"/>
    <p:sldId id="337" r:id="rId12"/>
    <p:sldId id="338" r:id="rId13"/>
    <p:sldId id="339" r:id="rId14"/>
    <p:sldId id="340" r:id="rId15"/>
    <p:sldId id="304" r:id="rId16"/>
    <p:sldId id="323" r:id="rId17"/>
    <p:sldId id="325" r:id="rId18"/>
    <p:sldId id="326" r:id="rId19"/>
    <p:sldId id="327" r:id="rId20"/>
    <p:sldId id="311" r:id="rId21"/>
    <p:sldId id="329" r:id="rId22"/>
    <p:sldId id="330" r:id="rId23"/>
    <p:sldId id="341" r:id="rId24"/>
    <p:sldId id="306" r:id="rId25"/>
    <p:sldId id="34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803"/>
    <a:srgbClr val="4781CB"/>
    <a:srgbClr val="FF2B2A"/>
    <a:srgbClr val="3EB8CD"/>
    <a:srgbClr val="85C401"/>
    <a:srgbClr val="676A6E"/>
    <a:srgbClr val="01AA8D"/>
    <a:srgbClr val="56595E"/>
    <a:srgbClr val="222A49"/>
    <a:srgbClr val="524E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18"/>
  </p:normalViewPr>
  <p:slideViewPr>
    <p:cSldViewPr snapToGrid="0">
      <p:cViewPr varScale="1">
        <p:scale>
          <a:sx n="89" d="100"/>
          <a:sy n="89" d="100"/>
        </p:scale>
        <p:origin x="800" y="160"/>
      </p:cViewPr>
      <p:guideLst/>
    </p:cSldViewPr>
  </p:slideViewPr>
  <p:notesTextViewPr>
    <p:cViewPr>
      <p:scale>
        <a:sx n="3" d="2"/>
        <a:sy n="3" d="2"/>
      </p:scale>
      <p:origin x="0" y="0"/>
    </p:cViewPr>
  </p:notesTextViewPr>
  <p:sorterViewPr>
    <p:cViewPr>
      <p:scale>
        <a:sx n="100" d="100"/>
        <a:sy n="100" d="100"/>
      </p:scale>
      <p:origin x="0" y="-221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D0601-24D1-4243-BFD2-053D374A8230}"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F3E677-5D4F-4C56-B104-01504E7F876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BE7C872D-C668-4AF2-BCBD-16EDD74B9A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E7C872D-C668-4AF2-BCBD-16EDD74B9A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E7C872D-C668-4AF2-BCBD-16EDD74B9A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Image Layouts">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empty_plank">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921000" y="266700"/>
            <a:ext cx="6350000" cy="558843"/>
          </a:xfrm>
          <a:prstGeom prst="rect">
            <a:avLst/>
          </a:prstGeom>
        </p:spPr>
        <p:txBody>
          <a:bodyPr wrap="none" lIns="0" tIns="0" rIns="0" bIns="0" anchor="ctr">
            <a:noAutofit/>
          </a:bodyPr>
          <a:lstStyle>
            <a:lvl1pPr algn="ctr">
              <a:defRPr sz="3735" b="1" i="0" baseline="0">
                <a:solidFill>
                  <a:schemeClr val="tx1">
                    <a:lumMod val="50000"/>
                    <a:lumOff val="50000"/>
                  </a:schemeClr>
                </a:solidFill>
                <a:latin typeface="+mn-lt"/>
              </a:defRPr>
            </a:lvl1pPr>
          </a:lstStyle>
          <a:p>
            <a:r>
              <a:rPr lang="en-US" dirty="0"/>
              <a:t>Click To Edit Master Title Style</a:t>
            </a:r>
            <a:endParaRPr lang="en-US" dirty="0"/>
          </a:p>
        </p:txBody>
      </p:sp>
      <p:sp>
        <p:nvSpPr>
          <p:cNvPr id="30" name="Text Placeholder 3"/>
          <p:cNvSpPr>
            <a:spLocks noGrp="1"/>
          </p:cNvSpPr>
          <p:nvPr>
            <p:ph type="body" sz="half" idx="2" hasCustomPrompt="1"/>
          </p:nvPr>
        </p:nvSpPr>
        <p:spPr>
          <a:xfrm>
            <a:off x="4362451" y="837239"/>
            <a:ext cx="3467100" cy="267661"/>
          </a:xfrm>
          <a:prstGeom prst="rect">
            <a:avLst/>
          </a:prstGeom>
        </p:spPr>
        <p:txBody>
          <a:bodyPr wrap="square" lIns="0" tIns="0" rIns="0" bIns="0" anchor="ctr">
            <a:noAutofit/>
          </a:bodyPr>
          <a:lstStyle>
            <a:lvl1pPr marL="0" indent="0" algn="ctr">
              <a:buNone/>
              <a:defRPr sz="2135" b="1" i="0" baseline="0">
                <a:solidFill>
                  <a:schemeClr val="tx1">
                    <a:lumMod val="50000"/>
                    <a:lumOff val="50000"/>
                  </a:schemeClr>
                </a:solidFill>
                <a:latin typeface="+mn-lt"/>
              </a:defRPr>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dirty="0"/>
              <a:t>Subtext Goes Here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E7C872D-C668-4AF2-BCBD-16EDD74B9A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E7C872D-C668-4AF2-BCBD-16EDD74B9A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BE7C872D-C668-4AF2-BCBD-16EDD74B9A2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77754-EB69-4271-83F0-4EC2174974D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BE7C872D-C668-4AF2-BCBD-16EDD74B9A2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077754-EB69-4271-83F0-4EC2174974D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E7C872D-C668-4AF2-BCBD-16EDD74B9A2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77754-EB69-4271-83F0-4EC2174974D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7C872D-C668-4AF2-BCBD-16EDD74B9A2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077754-EB69-4271-83F0-4EC2174974D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BE7C872D-C668-4AF2-BCBD-16EDD74B9A2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77754-EB69-4271-83F0-4EC2174974D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BE7C872D-C668-4AF2-BCBD-16EDD74B9A2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77754-EB69-4271-83F0-4EC2174974D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png"/><Relationship Id="rId14" Type="http://schemas.openxmlformats.org/officeDocument/2006/relationships/hyperlink" Target="http://powerpoint.sage-fox.com/" TargetMode="Externa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7C872D-C668-4AF2-BCBD-16EDD74B9A2D}"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77754-EB69-4271-83F0-4EC2174974DC}" type="slidenum">
              <a:rPr lang="en-US" smtClean="0"/>
            </a:fld>
            <a:endParaRPr lang="en-US"/>
          </a:p>
        </p:txBody>
      </p:sp>
      <p:sp>
        <p:nvSpPr>
          <p:cNvPr id="19" name="Rectangle 18"/>
          <p:cNvSpPr/>
          <p:nvPr userDrawn="1"/>
        </p:nvSpPr>
        <p:spPr>
          <a:xfrm>
            <a:off x="-1" y="1"/>
            <a:ext cx="12192001"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hlinkClick r:id="rId14"/>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734800" y="6721476"/>
            <a:ext cx="457200" cy="1246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hyperlink" Target="http://powerpoint.sage-fox.com/" TargetMode="Externa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grpSp>
        <p:nvGrpSpPr>
          <p:cNvPr id="3" name="Group 2"/>
          <p:cNvGrpSpPr/>
          <p:nvPr/>
        </p:nvGrpSpPr>
        <p:grpSpPr>
          <a:xfrm>
            <a:off x="5486151" y="1003739"/>
            <a:ext cx="5532369" cy="1562894"/>
            <a:chOff x="3352798" y="979387"/>
            <a:chExt cx="5532369" cy="1562894"/>
          </a:xfrm>
        </p:grpSpPr>
        <p:grpSp>
          <p:nvGrpSpPr>
            <p:cNvPr id="4" name="Group 3"/>
            <p:cNvGrpSpPr>
              <a:grpSpLocks noChangeAspect="1"/>
            </p:cNvGrpSpPr>
            <p:nvPr/>
          </p:nvGrpSpPr>
          <p:grpSpPr>
            <a:xfrm>
              <a:off x="3352799" y="979387"/>
              <a:ext cx="5486400" cy="1562894"/>
              <a:chOff x="2895598" y="890897"/>
              <a:chExt cx="6400801" cy="1823374"/>
            </a:xfrm>
          </p:grpSpPr>
          <p:sp>
            <p:nvSpPr>
              <p:cNvPr id="7" name="Rectangle 6"/>
              <p:cNvSpPr/>
              <p:nvPr/>
            </p:nvSpPr>
            <p:spPr>
              <a:xfrm>
                <a:off x="2895599" y="890897"/>
                <a:ext cx="6400800" cy="181819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a:spLocks noChangeAspect="1"/>
              </p:cNvSpPr>
              <p:nvPr/>
            </p:nvSpPr>
            <p:spPr bwMode="auto">
              <a:xfrm>
                <a:off x="2895598" y="890897"/>
                <a:ext cx="740912" cy="548640"/>
              </a:xfrm>
              <a:custGeom>
                <a:avLst/>
                <a:gdLst>
                  <a:gd name="connsiteX0" fmla="*/ 0 w 818299"/>
                  <a:gd name="connsiteY0" fmla="*/ 0 h 605944"/>
                  <a:gd name="connsiteX1" fmla="*/ 818299 w 818299"/>
                  <a:gd name="connsiteY1" fmla="*/ 0 h 605944"/>
                  <a:gd name="connsiteX2" fmla="*/ 818299 w 818299"/>
                  <a:gd name="connsiteY2" fmla="*/ 57159 h 605944"/>
                  <a:gd name="connsiteX3" fmla="*/ 57159 w 818299"/>
                  <a:gd name="connsiteY3" fmla="*/ 57159 h 605944"/>
                  <a:gd name="connsiteX4" fmla="*/ 57159 w 818299"/>
                  <a:gd name="connsiteY4" fmla="*/ 605944 h 605944"/>
                  <a:gd name="connsiteX5" fmla="*/ 0 w 818299"/>
                  <a:gd name="connsiteY5" fmla="*/ 605944 h 60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8299" h="605944">
                    <a:moveTo>
                      <a:pt x="0" y="0"/>
                    </a:moveTo>
                    <a:lnTo>
                      <a:pt x="818299" y="0"/>
                    </a:lnTo>
                    <a:lnTo>
                      <a:pt x="818299" y="57159"/>
                    </a:lnTo>
                    <a:lnTo>
                      <a:pt x="57159" y="57159"/>
                    </a:lnTo>
                    <a:lnTo>
                      <a:pt x="57159" y="605944"/>
                    </a:lnTo>
                    <a:lnTo>
                      <a:pt x="0" y="605944"/>
                    </a:lnTo>
                    <a:close/>
                  </a:path>
                </a:pathLst>
              </a:custGeom>
              <a:solidFill>
                <a:srgbClr val="FF2B2A"/>
              </a:solidFill>
              <a:ln w="9525">
                <a:noFill/>
                <a:round/>
              </a:ln>
            </p:spPr>
            <p:txBody>
              <a:bodyPr vert="horz" wrap="square" lIns="121920" tIns="60960" rIns="121920" bIns="60960" numCol="1" rtlCol="0" anchor="t" anchorCtr="0" compatLnSpc="1">
                <a:noAutofit/>
              </a:bodyPr>
              <a:lstStyle/>
              <a:p>
                <a:pPr algn="ctr"/>
                <a:endParaRPr lang="en-US" sz="2400"/>
              </a:p>
            </p:txBody>
          </p:sp>
          <p:sp>
            <p:nvSpPr>
              <p:cNvPr id="24" name="Freeform 23"/>
              <p:cNvSpPr>
                <a:spLocks noChangeAspect="1"/>
              </p:cNvSpPr>
              <p:nvPr/>
            </p:nvSpPr>
            <p:spPr bwMode="auto">
              <a:xfrm flipH="1">
                <a:off x="8555487" y="890897"/>
                <a:ext cx="740912" cy="548640"/>
              </a:xfrm>
              <a:custGeom>
                <a:avLst/>
                <a:gdLst>
                  <a:gd name="connsiteX0" fmla="*/ 0 w 818299"/>
                  <a:gd name="connsiteY0" fmla="*/ 0 h 605944"/>
                  <a:gd name="connsiteX1" fmla="*/ 818299 w 818299"/>
                  <a:gd name="connsiteY1" fmla="*/ 0 h 605944"/>
                  <a:gd name="connsiteX2" fmla="*/ 818299 w 818299"/>
                  <a:gd name="connsiteY2" fmla="*/ 57159 h 605944"/>
                  <a:gd name="connsiteX3" fmla="*/ 57159 w 818299"/>
                  <a:gd name="connsiteY3" fmla="*/ 57159 h 605944"/>
                  <a:gd name="connsiteX4" fmla="*/ 57159 w 818299"/>
                  <a:gd name="connsiteY4" fmla="*/ 605944 h 605944"/>
                  <a:gd name="connsiteX5" fmla="*/ 0 w 818299"/>
                  <a:gd name="connsiteY5" fmla="*/ 605944 h 60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8299" h="605944">
                    <a:moveTo>
                      <a:pt x="0" y="0"/>
                    </a:moveTo>
                    <a:lnTo>
                      <a:pt x="818299" y="0"/>
                    </a:lnTo>
                    <a:lnTo>
                      <a:pt x="818299" y="57159"/>
                    </a:lnTo>
                    <a:lnTo>
                      <a:pt x="57159" y="57159"/>
                    </a:lnTo>
                    <a:lnTo>
                      <a:pt x="57159" y="605944"/>
                    </a:lnTo>
                    <a:lnTo>
                      <a:pt x="0" y="605944"/>
                    </a:lnTo>
                    <a:close/>
                  </a:path>
                </a:pathLst>
              </a:custGeom>
              <a:solidFill>
                <a:srgbClr val="FFA803"/>
              </a:solidFill>
              <a:ln w="9525">
                <a:noFill/>
                <a:round/>
              </a:ln>
            </p:spPr>
            <p:txBody>
              <a:bodyPr vert="horz" wrap="square" lIns="121920" tIns="60960" rIns="121920" bIns="60960" numCol="1" rtlCol="0" anchor="t" anchorCtr="0" compatLnSpc="1">
                <a:noAutofit/>
              </a:bodyPr>
              <a:lstStyle/>
              <a:p>
                <a:pPr algn="ctr"/>
                <a:endParaRPr lang="en-US" sz="2400"/>
              </a:p>
            </p:txBody>
          </p:sp>
          <p:sp>
            <p:nvSpPr>
              <p:cNvPr id="25" name="Freeform 24"/>
              <p:cNvSpPr>
                <a:spLocks noChangeAspect="1"/>
              </p:cNvSpPr>
              <p:nvPr/>
            </p:nvSpPr>
            <p:spPr bwMode="auto">
              <a:xfrm flipV="1">
                <a:off x="2895598" y="2163124"/>
                <a:ext cx="740912" cy="548640"/>
              </a:xfrm>
              <a:custGeom>
                <a:avLst/>
                <a:gdLst>
                  <a:gd name="connsiteX0" fmla="*/ 0 w 818299"/>
                  <a:gd name="connsiteY0" fmla="*/ 0 h 605944"/>
                  <a:gd name="connsiteX1" fmla="*/ 818299 w 818299"/>
                  <a:gd name="connsiteY1" fmla="*/ 0 h 605944"/>
                  <a:gd name="connsiteX2" fmla="*/ 818299 w 818299"/>
                  <a:gd name="connsiteY2" fmla="*/ 57159 h 605944"/>
                  <a:gd name="connsiteX3" fmla="*/ 57159 w 818299"/>
                  <a:gd name="connsiteY3" fmla="*/ 57159 h 605944"/>
                  <a:gd name="connsiteX4" fmla="*/ 57159 w 818299"/>
                  <a:gd name="connsiteY4" fmla="*/ 605944 h 605944"/>
                  <a:gd name="connsiteX5" fmla="*/ 0 w 818299"/>
                  <a:gd name="connsiteY5" fmla="*/ 605944 h 60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8299" h="605944">
                    <a:moveTo>
                      <a:pt x="0" y="0"/>
                    </a:moveTo>
                    <a:lnTo>
                      <a:pt x="818299" y="0"/>
                    </a:lnTo>
                    <a:lnTo>
                      <a:pt x="818299" y="57159"/>
                    </a:lnTo>
                    <a:lnTo>
                      <a:pt x="57159" y="57159"/>
                    </a:lnTo>
                    <a:lnTo>
                      <a:pt x="57159" y="605944"/>
                    </a:lnTo>
                    <a:lnTo>
                      <a:pt x="0" y="605944"/>
                    </a:lnTo>
                    <a:close/>
                  </a:path>
                </a:pathLst>
              </a:custGeom>
              <a:solidFill>
                <a:srgbClr val="85C401"/>
              </a:solidFill>
              <a:ln w="9525">
                <a:noFill/>
                <a:round/>
              </a:ln>
            </p:spPr>
            <p:txBody>
              <a:bodyPr vert="horz" wrap="square" lIns="121920" tIns="60960" rIns="121920" bIns="60960" numCol="1" rtlCol="0" anchor="t" anchorCtr="0" compatLnSpc="1">
                <a:noAutofit/>
              </a:bodyPr>
              <a:lstStyle/>
              <a:p>
                <a:pPr algn="ctr"/>
                <a:endParaRPr lang="en-US" sz="2400"/>
              </a:p>
            </p:txBody>
          </p:sp>
          <p:sp>
            <p:nvSpPr>
              <p:cNvPr id="26" name="Freeform 25"/>
              <p:cNvSpPr>
                <a:spLocks noChangeAspect="1"/>
              </p:cNvSpPr>
              <p:nvPr/>
            </p:nvSpPr>
            <p:spPr bwMode="auto">
              <a:xfrm flipH="1" flipV="1">
                <a:off x="8555487" y="2165631"/>
                <a:ext cx="740912" cy="548640"/>
              </a:xfrm>
              <a:custGeom>
                <a:avLst/>
                <a:gdLst>
                  <a:gd name="connsiteX0" fmla="*/ 0 w 818299"/>
                  <a:gd name="connsiteY0" fmla="*/ 0 h 605944"/>
                  <a:gd name="connsiteX1" fmla="*/ 818299 w 818299"/>
                  <a:gd name="connsiteY1" fmla="*/ 0 h 605944"/>
                  <a:gd name="connsiteX2" fmla="*/ 818299 w 818299"/>
                  <a:gd name="connsiteY2" fmla="*/ 57159 h 605944"/>
                  <a:gd name="connsiteX3" fmla="*/ 57159 w 818299"/>
                  <a:gd name="connsiteY3" fmla="*/ 57159 h 605944"/>
                  <a:gd name="connsiteX4" fmla="*/ 57159 w 818299"/>
                  <a:gd name="connsiteY4" fmla="*/ 605944 h 605944"/>
                  <a:gd name="connsiteX5" fmla="*/ 0 w 818299"/>
                  <a:gd name="connsiteY5" fmla="*/ 605944 h 60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8299" h="605944">
                    <a:moveTo>
                      <a:pt x="0" y="0"/>
                    </a:moveTo>
                    <a:lnTo>
                      <a:pt x="818299" y="0"/>
                    </a:lnTo>
                    <a:lnTo>
                      <a:pt x="818299" y="57159"/>
                    </a:lnTo>
                    <a:lnTo>
                      <a:pt x="57159" y="57159"/>
                    </a:lnTo>
                    <a:lnTo>
                      <a:pt x="57159" y="605944"/>
                    </a:lnTo>
                    <a:lnTo>
                      <a:pt x="0" y="605944"/>
                    </a:lnTo>
                    <a:close/>
                  </a:path>
                </a:pathLst>
              </a:custGeom>
              <a:solidFill>
                <a:srgbClr val="3EB8CD"/>
              </a:solidFill>
              <a:ln w="9525">
                <a:noFill/>
                <a:round/>
              </a:ln>
            </p:spPr>
            <p:txBody>
              <a:bodyPr vert="horz" wrap="square" lIns="121920" tIns="60960" rIns="121920" bIns="60960" numCol="1" rtlCol="0" anchor="t" anchorCtr="0" compatLnSpc="1">
                <a:noAutofit/>
              </a:bodyPr>
              <a:lstStyle/>
              <a:p>
                <a:pPr algn="ctr"/>
                <a:endParaRPr lang="en-US" sz="2400"/>
              </a:p>
            </p:txBody>
          </p:sp>
        </p:grpSp>
        <p:sp>
          <p:nvSpPr>
            <p:cNvPr id="13" name="TextBox 12"/>
            <p:cNvSpPr txBox="1"/>
            <p:nvPr/>
          </p:nvSpPr>
          <p:spPr>
            <a:xfrm>
              <a:off x="3352798" y="1295985"/>
              <a:ext cx="5532369" cy="769441"/>
            </a:xfrm>
            <a:prstGeom prst="rect">
              <a:avLst/>
            </a:prstGeom>
            <a:noFill/>
          </p:spPr>
          <p:txBody>
            <a:bodyPr wrap="square" rtlCol="0" anchor="t" anchorCtr="1">
              <a:spAutoFit/>
            </a:bodyPr>
            <a:lstStyle/>
            <a:p>
              <a:pPr algn="ctr"/>
              <a:r>
                <a:rPr lang="en-US" sz="4400" b="1">
                  <a:latin typeface="Candara" panose="020E0502030303020204" pitchFamily="34" charset="0"/>
                </a:rPr>
                <a:t>SECURITY TRAINING</a:t>
              </a:r>
              <a:r>
                <a:rPr lang="en-US" sz="2400" b="1">
                  <a:solidFill>
                    <a:schemeClr val="bg1">
                      <a:lumMod val="85000"/>
                    </a:schemeClr>
                  </a:solidFill>
                  <a:latin typeface="Candara" panose="020E0502030303020204" pitchFamily="34" charset="0"/>
                  <a:cs typeface="Estrangelo Edessa" panose="03080600000000000000" pitchFamily="66" charset="0"/>
                </a:rPr>
                <a:t>-</a:t>
              </a:r>
              <a:endParaRPr lang="en-US" sz="4400" b="1" dirty="0">
                <a:solidFill>
                  <a:schemeClr val="bg1"/>
                </a:solidFill>
                <a:latin typeface="Candara" panose="020E0502030303020204" pitchFamily="34" charset="0"/>
                <a:cs typeface="Estrangelo Edessa" panose="03080600000000000000" pitchFamily="66" charset="0"/>
              </a:endParaRPr>
            </a:p>
          </p:txBody>
        </p:sp>
      </p:grpSp>
      <p:grpSp>
        <p:nvGrpSpPr>
          <p:cNvPr id="2" name="Group 1"/>
          <p:cNvGrpSpPr/>
          <p:nvPr/>
        </p:nvGrpSpPr>
        <p:grpSpPr>
          <a:xfrm>
            <a:off x="529112" y="6040426"/>
            <a:ext cx="3941744" cy="373897"/>
            <a:chOff x="7514702" y="6125486"/>
            <a:chExt cx="3941744" cy="373897"/>
          </a:xfrm>
        </p:grpSpPr>
        <p:grpSp>
          <p:nvGrpSpPr>
            <p:cNvPr id="17" name="Group 16"/>
            <p:cNvGrpSpPr/>
            <p:nvPr/>
          </p:nvGrpSpPr>
          <p:grpSpPr>
            <a:xfrm>
              <a:off x="7514702" y="6407943"/>
              <a:ext cx="3931920" cy="91440"/>
              <a:chOff x="4883665" y="4359681"/>
              <a:chExt cx="3840480" cy="91440"/>
            </a:xfrm>
          </p:grpSpPr>
          <p:grpSp>
            <p:nvGrpSpPr>
              <p:cNvPr id="18" name="Group 17"/>
              <p:cNvGrpSpPr/>
              <p:nvPr/>
            </p:nvGrpSpPr>
            <p:grpSpPr>
              <a:xfrm>
                <a:off x="4883665" y="4359681"/>
                <a:ext cx="1920240" cy="91440"/>
                <a:chOff x="4831644" y="3200400"/>
                <a:chExt cx="1920240" cy="91440"/>
              </a:xfrm>
            </p:grpSpPr>
            <p:sp>
              <p:nvSpPr>
                <p:cNvPr id="29" name="Rectangle 28"/>
                <p:cNvSpPr/>
                <p:nvPr/>
              </p:nvSpPr>
              <p:spPr>
                <a:xfrm>
                  <a:off x="4831644" y="3200400"/>
                  <a:ext cx="640080" cy="91440"/>
                </a:xfrm>
                <a:prstGeom prst="rect">
                  <a:avLst/>
                </a:prstGeom>
                <a:solidFill>
                  <a:srgbClr val="FF2B2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5471724" y="3200400"/>
                  <a:ext cx="640080" cy="91440"/>
                </a:xfrm>
                <a:prstGeom prst="rect">
                  <a:avLst/>
                </a:prstGeom>
                <a:solidFill>
                  <a:srgbClr val="FFA80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111804" y="3200400"/>
                  <a:ext cx="640080" cy="91440"/>
                </a:xfrm>
                <a:prstGeom prst="rect">
                  <a:avLst/>
                </a:prstGeom>
                <a:solidFill>
                  <a:srgbClr val="85C40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6803905" y="4359681"/>
                <a:ext cx="1920240" cy="91440"/>
                <a:chOff x="4831644" y="3200400"/>
                <a:chExt cx="1920240" cy="91440"/>
              </a:xfrm>
            </p:grpSpPr>
            <p:sp>
              <p:nvSpPr>
                <p:cNvPr id="23" name="Rectangle 22"/>
                <p:cNvSpPr/>
                <p:nvPr/>
              </p:nvSpPr>
              <p:spPr>
                <a:xfrm>
                  <a:off x="4831644" y="3200400"/>
                  <a:ext cx="640080" cy="91440"/>
                </a:xfrm>
                <a:prstGeom prst="rect">
                  <a:avLst/>
                </a:prstGeom>
                <a:solidFill>
                  <a:srgbClr val="3EB8C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5471724" y="3200400"/>
                  <a:ext cx="640080" cy="91440"/>
                </a:xfrm>
                <a:prstGeom prst="rect">
                  <a:avLst/>
                </a:prstGeom>
                <a:solidFill>
                  <a:srgbClr val="01AA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111804" y="3200400"/>
                  <a:ext cx="640080" cy="91440"/>
                </a:xfrm>
                <a:prstGeom prst="rect">
                  <a:avLst/>
                </a:prstGeom>
                <a:solidFill>
                  <a:srgbClr val="4781C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4" name="Group 33"/>
            <p:cNvGrpSpPr>
              <a:grpSpLocks noChangeAspect="1"/>
            </p:cNvGrpSpPr>
            <p:nvPr/>
          </p:nvGrpSpPr>
          <p:grpSpPr>
            <a:xfrm>
              <a:off x="7524526" y="6125486"/>
              <a:ext cx="3931920" cy="276999"/>
              <a:chOff x="6359857" y="5873120"/>
              <a:chExt cx="4493623" cy="316570"/>
            </a:xfrm>
          </p:grpSpPr>
          <p:sp>
            <p:nvSpPr>
              <p:cNvPr id="36" name="Rounded Rectangle 9"/>
              <p:cNvSpPr/>
              <p:nvPr/>
            </p:nvSpPr>
            <p:spPr>
              <a:xfrm>
                <a:off x="6359857" y="5881913"/>
                <a:ext cx="4493623" cy="307777"/>
              </a:xfrm>
              <a:prstGeom prst="rect">
                <a:avLst/>
              </a:prstGeom>
              <a:solidFill>
                <a:schemeClr val="bg1">
                  <a:alpha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7" name="TextBox 36">
                <a:hlinkClick r:id="rId2"/>
              </p:cNvPr>
              <p:cNvSpPr txBox="1">
                <a:spLocks noChangeAspect="1"/>
              </p:cNvSpPr>
              <p:nvPr/>
            </p:nvSpPr>
            <p:spPr>
              <a:xfrm>
                <a:off x="8220972" y="5873120"/>
                <a:ext cx="2612572" cy="316570"/>
              </a:xfrm>
              <a:prstGeom prst="rect">
                <a:avLst/>
              </a:prstGeom>
              <a:noFill/>
              <a:effectLst/>
            </p:spPr>
            <p:txBody>
              <a:bodyPr wrap="square" rtlCol="0">
                <a:spAutoFit/>
              </a:bodyPr>
              <a:lstStyle/>
              <a:p>
                <a:pPr algn="r"/>
                <a:r>
                  <a:rPr lang="en-US" sz="1200" i="1">
                    <a:solidFill>
                      <a:schemeClr val="bg2">
                        <a:lumMod val="25000"/>
                      </a:schemeClr>
                    </a:solidFill>
                    <a:latin typeface="Candara" panose="020E0502030303020204" pitchFamily="34" charset="0"/>
                    <a:cs typeface="Estrangelo Edessa" panose="03080600000000000000" pitchFamily="66" charset="0"/>
                  </a:rPr>
                  <a:t>Ths. Nguyễn Văn Vịnh</a:t>
                </a:r>
                <a:endParaRPr lang="en-US" sz="1200" i="1" dirty="0">
                  <a:solidFill>
                    <a:schemeClr val="bg2">
                      <a:lumMod val="25000"/>
                    </a:schemeClr>
                  </a:solidFill>
                  <a:latin typeface="Candara" panose="020E0502030303020204" pitchFamily="34" charset="0"/>
                  <a:cs typeface="Estrangelo Edessa" panose="03080600000000000000" pitchFamily="66" charset="0"/>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10" name="Rectangle 9"/>
          <p:cNvSpPr/>
          <p:nvPr/>
        </p:nvSpPr>
        <p:spPr>
          <a:xfrm>
            <a:off x="9144000" y="1607207"/>
            <a:ext cx="3048000" cy="3962400"/>
          </a:xfrm>
          <a:prstGeom prst="rect">
            <a:avLst/>
          </a:prstGeom>
          <a:solidFill>
            <a:srgbClr val="3EB8CD"/>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6" name="Freeform 25"/>
          <p:cNvSpPr/>
          <p:nvPr/>
        </p:nvSpPr>
        <p:spPr>
          <a:xfrm>
            <a:off x="6096001" y="1607207"/>
            <a:ext cx="3498880" cy="3962400"/>
          </a:xfrm>
          <a:custGeom>
            <a:avLst/>
            <a:gdLst>
              <a:gd name="connsiteX0" fmla="*/ 0 w 3498880"/>
              <a:gd name="connsiteY0" fmla="*/ 0 h 3962400"/>
              <a:gd name="connsiteX1" fmla="*/ 3048000 w 3498880"/>
              <a:gd name="connsiteY1" fmla="*/ 0 h 3962400"/>
              <a:gd name="connsiteX2" fmla="*/ 3048000 w 3498880"/>
              <a:gd name="connsiteY2" fmla="*/ 3348507 h 3962400"/>
              <a:gd name="connsiteX3" fmla="*/ 3498880 w 3498880"/>
              <a:gd name="connsiteY3" fmla="*/ 3627385 h 3962400"/>
              <a:gd name="connsiteX4" fmla="*/ 3048000 w 3498880"/>
              <a:gd name="connsiteY4" fmla="*/ 3879454 h 3962400"/>
              <a:gd name="connsiteX5" fmla="*/ 3048000 w 3498880"/>
              <a:gd name="connsiteY5" fmla="*/ 3962400 h 3962400"/>
              <a:gd name="connsiteX6" fmla="*/ 0 w 3498880"/>
              <a:gd name="connsiteY6" fmla="*/ 3962400 h 396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8880" h="3962400">
                <a:moveTo>
                  <a:pt x="0" y="0"/>
                </a:moveTo>
                <a:lnTo>
                  <a:pt x="3048000" y="0"/>
                </a:lnTo>
                <a:lnTo>
                  <a:pt x="3048000" y="3348507"/>
                </a:lnTo>
                <a:lnTo>
                  <a:pt x="3498880" y="3627385"/>
                </a:lnTo>
                <a:lnTo>
                  <a:pt x="3048000" y="3879454"/>
                </a:lnTo>
                <a:lnTo>
                  <a:pt x="3048000" y="3962400"/>
                </a:lnTo>
                <a:lnTo>
                  <a:pt x="0" y="3962400"/>
                </a:lnTo>
                <a:close/>
              </a:path>
            </a:pathLst>
          </a:custGeom>
          <a:solidFill>
            <a:srgbClr val="85C40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solidFill>
                <a:schemeClr val="tx1"/>
              </a:solidFill>
            </a:endParaRPr>
          </a:p>
        </p:txBody>
      </p:sp>
      <p:sp>
        <p:nvSpPr>
          <p:cNvPr id="25" name="Freeform 24"/>
          <p:cNvSpPr/>
          <p:nvPr/>
        </p:nvSpPr>
        <p:spPr>
          <a:xfrm>
            <a:off x="3047999" y="1607207"/>
            <a:ext cx="3470254" cy="3962400"/>
          </a:xfrm>
          <a:custGeom>
            <a:avLst/>
            <a:gdLst>
              <a:gd name="connsiteX0" fmla="*/ 0 w 3470254"/>
              <a:gd name="connsiteY0" fmla="*/ 0 h 3962400"/>
              <a:gd name="connsiteX1" fmla="*/ 3048001 w 3470254"/>
              <a:gd name="connsiteY1" fmla="*/ 0 h 3962400"/>
              <a:gd name="connsiteX2" fmla="*/ 3048001 w 3470254"/>
              <a:gd name="connsiteY2" fmla="*/ 3371981 h 3962400"/>
              <a:gd name="connsiteX3" fmla="*/ 3470254 w 3470254"/>
              <a:gd name="connsiteY3" fmla="*/ 3633153 h 3962400"/>
              <a:gd name="connsiteX4" fmla="*/ 3048001 w 3470254"/>
              <a:gd name="connsiteY4" fmla="*/ 3869218 h 3962400"/>
              <a:gd name="connsiteX5" fmla="*/ 3048001 w 3470254"/>
              <a:gd name="connsiteY5" fmla="*/ 3962400 h 3962400"/>
              <a:gd name="connsiteX6" fmla="*/ 0 w 3470254"/>
              <a:gd name="connsiteY6" fmla="*/ 3962400 h 396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70254" h="3962400">
                <a:moveTo>
                  <a:pt x="0" y="0"/>
                </a:moveTo>
                <a:lnTo>
                  <a:pt x="3048001" y="0"/>
                </a:lnTo>
                <a:lnTo>
                  <a:pt x="3048001" y="3371981"/>
                </a:lnTo>
                <a:lnTo>
                  <a:pt x="3470254" y="3633153"/>
                </a:lnTo>
                <a:lnTo>
                  <a:pt x="3048001" y="3869218"/>
                </a:lnTo>
                <a:lnTo>
                  <a:pt x="3048001" y="3962400"/>
                </a:lnTo>
                <a:lnTo>
                  <a:pt x="0" y="3962400"/>
                </a:lnTo>
                <a:close/>
              </a:path>
            </a:pathLst>
          </a:custGeom>
          <a:solidFill>
            <a:srgbClr val="FFA803"/>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solidFill>
                <a:schemeClr val="tx1"/>
              </a:solidFill>
            </a:endParaRPr>
          </a:p>
        </p:txBody>
      </p:sp>
      <p:sp>
        <p:nvSpPr>
          <p:cNvPr id="24" name="Freeform 23"/>
          <p:cNvSpPr/>
          <p:nvPr/>
        </p:nvSpPr>
        <p:spPr>
          <a:xfrm>
            <a:off x="1" y="1607207"/>
            <a:ext cx="3488936" cy="3962400"/>
          </a:xfrm>
          <a:custGeom>
            <a:avLst/>
            <a:gdLst>
              <a:gd name="connsiteX0" fmla="*/ 0 w 3488936"/>
              <a:gd name="connsiteY0" fmla="*/ 0 h 3962400"/>
              <a:gd name="connsiteX1" fmla="*/ 3048000 w 3488936"/>
              <a:gd name="connsiteY1" fmla="*/ 0 h 3962400"/>
              <a:gd name="connsiteX2" fmla="*/ 3048000 w 3488936"/>
              <a:gd name="connsiteY2" fmla="*/ 3340710 h 3962400"/>
              <a:gd name="connsiteX3" fmla="*/ 3488936 w 3488936"/>
              <a:gd name="connsiteY3" fmla="*/ 3613438 h 3962400"/>
              <a:gd name="connsiteX4" fmla="*/ 3048000 w 3488936"/>
              <a:gd name="connsiteY4" fmla="*/ 3859948 h 3962400"/>
              <a:gd name="connsiteX5" fmla="*/ 3048000 w 3488936"/>
              <a:gd name="connsiteY5" fmla="*/ 3962400 h 3962400"/>
              <a:gd name="connsiteX6" fmla="*/ 0 w 3488936"/>
              <a:gd name="connsiteY6" fmla="*/ 3962400 h 396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8936" h="3962400">
                <a:moveTo>
                  <a:pt x="0" y="0"/>
                </a:moveTo>
                <a:lnTo>
                  <a:pt x="3048000" y="0"/>
                </a:lnTo>
                <a:lnTo>
                  <a:pt x="3048000" y="3340710"/>
                </a:lnTo>
                <a:lnTo>
                  <a:pt x="3488936" y="3613438"/>
                </a:lnTo>
                <a:lnTo>
                  <a:pt x="3048000" y="3859948"/>
                </a:lnTo>
                <a:lnTo>
                  <a:pt x="3048000" y="3962400"/>
                </a:lnTo>
                <a:lnTo>
                  <a:pt x="0" y="3962400"/>
                </a:lnTo>
                <a:close/>
              </a:path>
            </a:pathLst>
          </a:custGeom>
          <a:solidFill>
            <a:srgbClr val="FF2B2A"/>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solidFill>
                <a:schemeClr val="tx1"/>
              </a:solidFill>
            </a:endParaRPr>
          </a:p>
        </p:txBody>
      </p:sp>
      <p:sp>
        <p:nvSpPr>
          <p:cNvPr id="44" name="TextBox 43"/>
          <p:cNvSpPr txBox="1"/>
          <p:nvPr/>
        </p:nvSpPr>
        <p:spPr>
          <a:xfrm>
            <a:off x="3341511" y="258228"/>
            <a:ext cx="5508978" cy="769441"/>
          </a:xfrm>
          <a:prstGeom prst="rect">
            <a:avLst/>
          </a:prstGeom>
          <a:noFill/>
        </p:spPr>
        <p:txBody>
          <a:bodyPr wrap="square" rtlCol="0">
            <a:spAutoFit/>
          </a:bodyPr>
          <a:lstStyle/>
          <a:p>
            <a:pPr algn="ctr"/>
            <a:r>
              <a:rPr lang="en-US" sz="4400" b="1">
                <a:latin typeface="Candara" panose="020E0502030303020204" pitchFamily="34" charset="0"/>
              </a:rPr>
              <a:t>Cryptography</a:t>
            </a:r>
            <a:endParaRPr lang="en-US" sz="4400" b="1" dirty="0">
              <a:solidFill>
                <a:srgbClr val="56595E"/>
              </a:solidFill>
              <a:latin typeface="Candara" panose="020E0502030303020204" pitchFamily="34" charset="0"/>
            </a:endParaRPr>
          </a:p>
        </p:txBody>
      </p:sp>
      <p:sp>
        <p:nvSpPr>
          <p:cNvPr id="32" name="Rectangle 31"/>
          <p:cNvSpPr/>
          <p:nvPr/>
        </p:nvSpPr>
        <p:spPr>
          <a:xfrm>
            <a:off x="3371315" y="2646042"/>
            <a:ext cx="2349500" cy="2657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tlCol="0" anchor="t" anchorCtr="0"/>
          <a:lstStyle/>
          <a:p>
            <a:pPr marL="285750" indent="-285750">
              <a:buFont typeface="Arial" panose="02080604020202020204" pitchFamily="34" charset="0"/>
              <a:buChar char="•"/>
            </a:pPr>
            <a:r>
              <a:rPr lang="vi-VN" sz="2000">
                <a:solidFill>
                  <a:schemeClr val="tx1"/>
                </a:solidFill>
              </a:rPr>
              <a:t>Base64, Ceasar, Encode hex,...</a:t>
            </a:r>
            <a:endParaRPr lang="vi-VN" sz="2000">
              <a:solidFill>
                <a:schemeClr val="tx1"/>
              </a:solidFill>
            </a:endParaRPr>
          </a:p>
          <a:p>
            <a:pPr marL="285750" indent="-285750">
              <a:buFont typeface="Arial" panose="02080604020202020204" pitchFamily="34" charset="0"/>
              <a:buChar char="•"/>
            </a:pPr>
            <a:r>
              <a:rPr lang="vi-VN" sz="2000">
                <a:solidFill>
                  <a:schemeClr val="tx1"/>
                </a:solidFill>
              </a:rPr>
              <a:t>RSA, ECC, DES, AES,...</a:t>
            </a:r>
            <a:endParaRPr lang="vi-VN" sz="2000">
              <a:solidFill>
                <a:schemeClr val="tx1"/>
              </a:solidFill>
            </a:endParaRPr>
          </a:p>
          <a:p>
            <a:pPr marL="285750" indent="-285750">
              <a:buFont typeface="Arial" panose="02080604020202020204" pitchFamily="34" charset="0"/>
              <a:buChar char="•"/>
            </a:pPr>
            <a:r>
              <a:rPr lang="vi-VN" sz="2000">
                <a:solidFill>
                  <a:schemeClr val="tx1"/>
                </a:solidFill>
              </a:rPr>
              <a:t>Các loại mã hóa do người ra đề tự đặt</a:t>
            </a:r>
            <a:endParaRPr lang="vi-VN" sz="2000">
              <a:solidFill>
                <a:schemeClr val="tx1"/>
              </a:solidFill>
            </a:endParaRPr>
          </a:p>
        </p:txBody>
      </p:sp>
      <p:sp>
        <p:nvSpPr>
          <p:cNvPr id="34" name="Rectangle 33"/>
          <p:cNvSpPr/>
          <p:nvPr/>
        </p:nvSpPr>
        <p:spPr>
          <a:xfrm>
            <a:off x="341999" y="2462882"/>
            <a:ext cx="2349500" cy="2251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tlCol="0" anchor="t" anchorCtr="0"/>
          <a:lstStyle/>
          <a:p>
            <a:r>
              <a:rPr lang="vi-VN" sz="2000">
                <a:solidFill>
                  <a:schemeClr val="tx1"/>
                </a:solidFill>
              </a:rPr>
              <a:t>Giải mã dữ liệu đã bị mã hóa</a:t>
            </a:r>
            <a:endParaRPr lang="vi-VN" sz="2000">
              <a:solidFill>
                <a:schemeClr val="tx1"/>
              </a:solidFill>
            </a:endParaRPr>
          </a:p>
        </p:txBody>
      </p:sp>
      <p:sp>
        <p:nvSpPr>
          <p:cNvPr id="37" name="Rectangle 36"/>
          <p:cNvSpPr/>
          <p:nvPr/>
        </p:nvSpPr>
        <p:spPr>
          <a:xfrm>
            <a:off x="6546881" y="2646601"/>
            <a:ext cx="2349500" cy="2251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tlCol="0" anchor="t" anchorCtr="0"/>
          <a:lstStyle/>
          <a:p>
            <a:pPr marL="285750" lvl="0" indent="-285750">
              <a:buFont typeface="Arial" panose="02080604020202020204" pitchFamily="34" charset="0"/>
              <a:buChar char="•"/>
            </a:pPr>
            <a:r>
              <a:rPr lang="en-US" sz="2000">
                <a:solidFill>
                  <a:schemeClr val="tx1"/>
                </a:solidFill>
                <a:latin typeface="Arial" panose="02080604020202020204" pitchFamily="34" charset="0"/>
                <a:cs typeface="Arial" panose="02080604020202020204" pitchFamily="34" charset="0"/>
              </a:rPr>
              <a:t>CrypTool 2.0</a:t>
            </a:r>
            <a:endParaRPr lang="en-US" sz="2000">
              <a:solidFill>
                <a:schemeClr val="tx1"/>
              </a:solidFill>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sz="2000">
                <a:solidFill>
                  <a:schemeClr val="tx1"/>
                </a:solidFill>
                <a:latin typeface="Arial" panose="02080604020202020204" pitchFamily="34" charset="0"/>
                <a:cs typeface="Arial" panose="02080604020202020204" pitchFamily="34" charset="0"/>
              </a:rPr>
              <a:t>Python</a:t>
            </a:r>
            <a:endParaRPr lang="vi-VN" sz="2000">
              <a:solidFill>
                <a:schemeClr val="tx1"/>
              </a:solidFill>
              <a:latin typeface="Arial" panose="02080604020202020204" pitchFamily="34" charset="0"/>
              <a:cs typeface="Arial" panose="02080604020202020204" pitchFamily="34" charset="0"/>
            </a:endParaRPr>
          </a:p>
        </p:txBody>
      </p:sp>
      <p:sp>
        <p:nvSpPr>
          <p:cNvPr id="39" name="Rectangle 38"/>
          <p:cNvSpPr/>
          <p:nvPr/>
        </p:nvSpPr>
        <p:spPr>
          <a:xfrm>
            <a:off x="9144000" y="2646041"/>
            <a:ext cx="3047999" cy="2923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tlCol="0" anchor="t" anchorCtr="0"/>
          <a:lstStyle/>
          <a:p>
            <a:pPr marL="285750" indent="-285750">
              <a:buFont typeface="Arial" panose="02080604020202020204" pitchFamily="34" charset="0"/>
              <a:buChar char="•"/>
            </a:pPr>
            <a:r>
              <a:rPr lang="vi-VN" sz="2000">
                <a:solidFill>
                  <a:schemeClr val="tx1"/>
                </a:solidFill>
              </a:rPr>
              <a:t>ctftime.org</a:t>
            </a:r>
            <a:endParaRPr lang="en-US" sz="2000">
              <a:solidFill>
                <a:schemeClr val="tx1"/>
              </a:solidFill>
            </a:endParaRPr>
          </a:p>
          <a:p>
            <a:pPr marL="285750" indent="-285750">
              <a:buFont typeface="Arial" panose="02080604020202020204" pitchFamily="34" charset="0"/>
              <a:buChar char="•"/>
            </a:pPr>
            <a:endParaRPr lang="vi-VN" sz="2000">
              <a:solidFill>
                <a:schemeClr val="tx1"/>
              </a:solidFill>
            </a:endParaRPr>
          </a:p>
          <a:p>
            <a:pPr marL="285750" indent="-285750">
              <a:buFont typeface="Arial" panose="02080604020202020204" pitchFamily="34" charset="0"/>
              <a:buChar char="•"/>
            </a:pPr>
            <a:r>
              <a:rPr lang="en-US" sz="2000">
                <a:solidFill>
                  <a:schemeClr val="tx1"/>
                </a:solidFill>
              </a:rPr>
              <a:t>root-me.org (challenge </a:t>
            </a:r>
            <a:r>
              <a:rPr lang="vi-VN" sz="2000">
                <a:solidFill>
                  <a:schemeClr val="tx1"/>
                </a:solidFill>
              </a:rPr>
              <a:t>Cryptanalyse</a:t>
            </a:r>
            <a:r>
              <a:rPr lang="en-US" sz="2000">
                <a:solidFill>
                  <a:schemeClr val="tx1"/>
                </a:solidFill>
              </a:rPr>
              <a:t>)</a:t>
            </a:r>
            <a:endParaRPr lang="en-US" sz="2000">
              <a:solidFill>
                <a:schemeClr val="tx1"/>
              </a:solidFill>
            </a:endParaRPr>
          </a:p>
          <a:p>
            <a:pPr marL="285750" indent="-285750">
              <a:buFont typeface="Arial" panose="02080604020202020204" pitchFamily="34" charset="0"/>
              <a:buChar char="•"/>
            </a:pPr>
            <a:endParaRPr lang="en-US" sz="2000">
              <a:solidFill>
                <a:schemeClr val="tx1"/>
              </a:solidFill>
            </a:endParaRPr>
          </a:p>
          <a:p>
            <a:pPr marL="285750" indent="-285750">
              <a:buFont typeface="Arial" panose="02080604020202020204" pitchFamily="34" charset="0"/>
              <a:buChar char="•"/>
            </a:pPr>
            <a:r>
              <a:rPr lang="vi-VN" sz="2000">
                <a:solidFill>
                  <a:schemeClr val="tx1"/>
                </a:solidFill>
              </a:rPr>
              <a:t>cryptopals.com</a:t>
            </a:r>
            <a:endParaRPr lang="en-US" sz="2000">
              <a:solidFill>
                <a:schemeClr val="tx1"/>
              </a:solidFill>
            </a:endParaRPr>
          </a:p>
        </p:txBody>
      </p:sp>
      <p:sp>
        <p:nvSpPr>
          <p:cNvPr id="40" name="Rectangle 39"/>
          <p:cNvSpPr/>
          <p:nvPr/>
        </p:nvSpPr>
        <p:spPr>
          <a:xfrm>
            <a:off x="422252" y="1804068"/>
            <a:ext cx="2057400" cy="430887"/>
          </a:xfrm>
          <a:prstGeom prst="rect">
            <a:avLst/>
          </a:prstGeom>
          <a:noFill/>
          <a:ln w="6350">
            <a:solidFill>
              <a:schemeClr val="bg1"/>
            </a:solidFill>
            <a:prstDash val="dash"/>
          </a:ln>
          <a:effectLst/>
        </p:spPr>
        <p:txBody>
          <a:bodyPr wrap="square" anchor="ctr" anchorCtr="1">
            <a:spAutoFit/>
          </a:bodyPr>
          <a:lstStyle/>
          <a:p>
            <a:pPr algn="ctr"/>
            <a:r>
              <a:rPr lang="en-US" sz="2200" b="1">
                <a:latin typeface="Candara" panose="020E0502030303020204" pitchFamily="34" charset="0"/>
                <a:ea typeface="Open Sans Light" panose="020B0306030504020204" pitchFamily="34" charset="0"/>
                <a:cs typeface="Open Sans Light" panose="020B0306030504020204" pitchFamily="34" charset="0"/>
              </a:rPr>
              <a:t>Định nghĩa</a:t>
            </a:r>
            <a:endParaRPr lang="en-US" sz="2200" b="1" dirty="0">
              <a:latin typeface="Candara" panose="020E0502030303020204" pitchFamily="34" charset="0"/>
              <a:ea typeface="Open Sans Light" panose="020B0306030504020204" pitchFamily="34" charset="0"/>
              <a:cs typeface="Open Sans Light" panose="020B0306030504020204" pitchFamily="34" charset="0"/>
            </a:endParaRPr>
          </a:p>
        </p:txBody>
      </p:sp>
      <p:sp>
        <p:nvSpPr>
          <p:cNvPr id="41" name="Rectangle 40"/>
          <p:cNvSpPr/>
          <p:nvPr/>
        </p:nvSpPr>
        <p:spPr>
          <a:xfrm>
            <a:off x="3498881" y="1634792"/>
            <a:ext cx="2235345" cy="769441"/>
          </a:xfrm>
          <a:prstGeom prst="rect">
            <a:avLst/>
          </a:prstGeom>
          <a:noFill/>
          <a:ln w="6350">
            <a:solidFill>
              <a:schemeClr val="bg1"/>
            </a:solidFill>
            <a:prstDash val="dash"/>
          </a:ln>
          <a:effectLst/>
        </p:spPr>
        <p:txBody>
          <a:bodyPr wrap="square" anchor="ctr" anchorCtr="1">
            <a:spAutoFit/>
          </a:bodyPr>
          <a:lstStyle/>
          <a:p>
            <a:r>
              <a:rPr lang="en-US" sz="2200" b="1">
                <a:latin typeface="Candara" panose="020E0502030303020204" pitchFamily="34" charset="0"/>
              </a:rPr>
              <a:t>Các loại  mã hóa thường gặp</a:t>
            </a:r>
            <a:endParaRPr lang="vi-VN" sz="2200" b="1">
              <a:latin typeface="Candara" panose="020E0502030303020204" pitchFamily="34" charset="0"/>
            </a:endParaRPr>
          </a:p>
        </p:txBody>
      </p:sp>
      <p:sp>
        <p:nvSpPr>
          <p:cNvPr id="42" name="Rectangle 41"/>
          <p:cNvSpPr/>
          <p:nvPr/>
        </p:nvSpPr>
        <p:spPr>
          <a:xfrm>
            <a:off x="6548412" y="1792940"/>
            <a:ext cx="2057400" cy="430887"/>
          </a:xfrm>
          <a:prstGeom prst="rect">
            <a:avLst/>
          </a:prstGeom>
          <a:noFill/>
          <a:ln w="6350">
            <a:solidFill>
              <a:schemeClr val="bg1"/>
            </a:solidFill>
            <a:prstDash val="dash"/>
          </a:ln>
          <a:effectLst/>
        </p:spPr>
        <p:txBody>
          <a:bodyPr wrap="square" anchor="ctr" anchorCtr="1">
            <a:spAutoFit/>
          </a:bodyPr>
          <a:lstStyle/>
          <a:p>
            <a:pPr algn="ctr"/>
            <a:r>
              <a:rPr lang="en-US" sz="2200" b="1">
                <a:latin typeface="Candara" panose="020E0502030303020204" pitchFamily="34" charset="0"/>
                <a:ea typeface="Open Sans Light" panose="020B0306030504020204" pitchFamily="34" charset="0"/>
                <a:cs typeface="Open Sans Light" panose="020B0306030504020204" pitchFamily="34" charset="0"/>
              </a:rPr>
              <a:t>Công cụ</a:t>
            </a:r>
            <a:endParaRPr lang="en-US" sz="2200" b="1" dirty="0">
              <a:latin typeface="Candara" panose="020E0502030303020204" pitchFamily="34" charset="0"/>
              <a:ea typeface="Open Sans Light" panose="020B0306030504020204" pitchFamily="34" charset="0"/>
              <a:cs typeface="Open Sans Light" panose="020B0306030504020204" pitchFamily="34" charset="0"/>
            </a:endParaRPr>
          </a:p>
        </p:txBody>
      </p:sp>
      <p:sp>
        <p:nvSpPr>
          <p:cNvPr id="52" name="Rectangle 51"/>
          <p:cNvSpPr/>
          <p:nvPr/>
        </p:nvSpPr>
        <p:spPr>
          <a:xfrm>
            <a:off x="9772826" y="1623664"/>
            <a:ext cx="2057400" cy="769441"/>
          </a:xfrm>
          <a:prstGeom prst="rect">
            <a:avLst/>
          </a:prstGeom>
          <a:noFill/>
          <a:ln w="6350">
            <a:solidFill>
              <a:schemeClr val="bg1"/>
            </a:solidFill>
            <a:prstDash val="dash"/>
          </a:ln>
          <a:effectLst/>
        </p:spPr>
        <p:txBody>
          <a:bodyPr wrap="square" anchor="ctr" anchorCtr="1">
            <a:spAutoFit/>
          </a:bodyPr>
          <a:lstStyle/>
          <a:p>
            <a:pPr algn="ctr"/>
            <a:r>
              <a:rPr lang="en-US" sz="2200" b="1">
                <a:latin typeface="Candara" panose="020E0502030303020204" pitchFamily="34" charset="0"/>
                <a:ea typeface="Open Sans Light" panose="020B0306030504020204" pitchFamily="34" charset="0"/>
                <a:cs typeface="Open Sans Light" panose="020B0306030504020204" pitchFamily="34" charset="0"/>
              </a:rPr>
              <a:t>Các trang web luyện tập</a:t>
            </a:r>
            <a:endParaRPr lang="en-US" sz="2200" b="1" dirty="0">
              <a:latin typeface="Candara" panose="020E0502030303020204" pitchFamily="34" charset="0"/>
              <a:ea typeface="Open Sans Light" panose="020B0306030504020204" pitchFamily="34" charset="0"/>
              <a:cs typeface="Open Sans Light" panose="020B0306030504020204" pitchFamily="34" charset="0"/>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10" name="Rectangle 9"/>
          <p:cNvSpPr/>
          <p:nvPr/>
        </p:nvSpPr>
        <p:spPr>
          <a:xfrm>
            <a:off x="9144000" y="1607207"/>
            <a:ext cx="3048000" cy="3962400"/>
          </a:xfrm>
          <a:prstGeom prst="rect">
            <a:avLst/>
          </a:prstGeom>
          <a:solidFill>
            <a:srgbClr val="3EB8CD"/>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6" name="Freeform 25"/>
          <p:cNvSpPr/>
          <p:nvPr/>
        </p:nvSpPr>
        <p:spPr>
          <a:xfrm>
            <a:off x="6096001" y="1607207"/>
            <a:ext cx="3498880" cy="3962400"/>
          </a:xfrm>
          <a:custGeom>
            <a:avLst/>
            <a:gdLst>
              <a:gd name="connsiteX0" fmla="*/ 0 w 3498880"/>
              <a:gd name="connsiteY0" fmla="*/ 0 h 3962400"/>
              <a:gd name="connsiteX1" fmla="*/ 3048000 w 3498880"/>
              <a:gd name="connsiteY1" fmla="*/ 0 h 3962400"/>
              <a:gd name="connsiteX2" fmla="*/ 3048000 w 3498880"/>
              <a:gd name="connsiteY2" fmla="*/ 3348507 h 3962400"/>
              <a:gd name="connsiteX3" fmla="*/ 3498880 w 3498880"/>
              <a:gd name="connsiteY3" fmla="*/ 3627385 h 3962400"/>
              <a:gd name="connsiteX4" fmla="*/ 3048000 w 3498880"/>
              <a:gd name="connsiteY4" fmla="*/ 3879454 h 3962400"/>
              <a:gd name="connsiteX5" fmla="*/ 3048000 w 3498880"/>
              <a:gd name="connsiteY5" fmla="*/ 3962400 h 3962400"/>
              <a:gd name="connsiteX6" fmla="*/ 0 w 3498880"/>
              <a:gd name="connsiteY6" fmla="*/ 3962400 h 396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8880" h="3962400">
                <a:moveTo>
                  <a:pt x="0" y="0"/>
                </a:moveTo>
                <a:lnTo>
                  <a:pt x="3048000" y="0"/>
                </a:lnTo>
                <a:lnTo>
                  <a:pt x="3048000" y="3348507"/>
                </a:lnTo>
                <a:lnTo>
                  <a:pt x="3498880" y="3627385"/>
                </a:lnTo>
                <a:lnTo>
                  <a:pt x="3048000" y="3879454"/>
                </a:lnTo>
                <a:lnTo>
                  <a:pt x="3048000" y="3962400"/>
                </a:lnTo>
                <a:lnTo>
                  <a:pt x="0" y="3962400"/>
                </a:lnTo>
                <a:close/>
              </a:path>
            </a:pathLst>
          </a:custGeom>
          <a:solidFill>
            <a:srgbClr val="85C40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solidFill>
                <a:schemeClr val="tx1"/>
              </a:solidFill>
            </a:endParaRPr>
          </a:p>
        </p:txBody>
      </p:sp>
      <p:sp>
        <p:nvSpPr>
          <p:cNvPr id="25" name="Freeform 24"/>
          <p:cNvSpPr/>
          <p:nvPr/>
        </p:nvSpPr>
        <p:spPr>
          <a:xfrm>
            <a:off x="3047999" y="1607207"/>
            <a:ext cx="3470254" cy="3962400"/>
          </a:xfrm>
          <a:custGeom>
            <a:avLst/>
            <a:gdLst>
              <a:gd name="connsiteX0" fmla="*/ 0 w 3470254"/>
              <a:gd name="connsiteY0" fmla="*/ 0 h 3962400"/>
              <a:gd name="connsiteX1" fmla="*/ 3048001 w 3470254"/>
              <a:gd name="connsiteY1" fmla="*/ 0 h 3962400"/>
              <a:gd name="connsiteX2" fmla="*/ 3048001 w 3470254"/>
              <a:gd name="connsiteY2" fmla="*/ 3371981 h 3962400"/>
              <a:gd name="connsiteX3" fmla="*/ 3470254 w 3470254"/>
              <a:gd name="connsiteY3" fmla="*/ 3633153 h 3962400"/>
              <a:gd name="connsiteX4" fmla="*/ 3048001 w 3470254"/>
              <a:gd name="connsiteY4" fmla="*/ 3869218 h 3962400"/>
              <a:gd name="connsiteX5" fmla="*/ 3048001 w 3470254"/>
              <a:gd name="connsiteY5" fmla="*/ 3962400 h 3962400"/>
              <a:gd name="connsiteX6" fmla="*/ 0 w 3470254"/>
              <a:gd name="connsiteY6" fmla="*/ 3962400 h 396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70254" h="3962400">
                <a:moveTo>
                  <a:pt x="0" y="0"/>
                </a:moveTo>
                <a:lnTo>
                  <a:pt x="3048001" y="0"/>
                </a:lnTo>
                <a:lnTo>
                  <a:pt x="3048001" y="3371981"/>
                </a:lnTo>
                <a:lnTo>
                  <a:pt x="3470254" y="3633153"/>
                </a:lnTo>
                <a:lnTo>
                  <a:pt x="3048001" y="3869218"/>
                </a:lnTo>
                <a:lnTo>
                  <a:pt x="3048001" y="3962400"/>
                </a:lnTo>
                <a:lnTo>
                  <a:pt x="0" y="3962400"/>
                </a:lnTo>
                <a:close/>
              </a:path>
            </a:pathLst>
          </a:custGeom>
          <a:solidFill>
            <a:srgbClr val="FFA803"/>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solidFill>
                <a:schemeClr val="tx1"/>
              </a:solidFill>
            </a:endParaRPr>
          </a:p>
        </p:txBody>
      </p:sp>
      <p:sp>
        <p:nvSpPr>
          <p:cNvPr id="24" name="Freeform 23"/>
          <p:cNvSpPr/>
          <p:nvPr/>
        </p:nvSpPr>
        <p:spPr>
          <a:xfrm>
            <a:off x="1" y="1607207"/>
            <a:ext cx="3488936" cy="3962400"/>
          </a:xfrm>
          <a:custGeom>
            <a:avLst/>
            <a:gdLst>
              <a:gd name="connsiteX0" fmla="*/ 0 w 3488936"/>
              <a:gd name="connsiteY0" fmla="*/ 0 h 3962400"/>
              <a:gd name="connsiteX1" fmla="*/ 3048000 w 3488936"/>
              <a:gd name="connsiteY1" fmla="*/ 0 h 3962400"/>
              <a:gd name="connsiteX2" fmla="*/ 3048000 w 3488936"/>
              <a:gd name="connsiteY2" fmla="*/ 3340710 h 3962400"/>
              <a:gd name="connsiteX3" fmla="*/ 3488936 w 3488936"/>
              <a:gd name="connsiteY3" fmla="*/ 3613438 h 3962400"/>
              <a:gd name="connsiteX4" fmla="*/ 3048000 w 3488936"/>
              <a:gd name="connsiteY4" fmla="*/ 3859948 h 3962400"/>
              <a:gd name="connsiteX5" fmla="*/ 3048000 w 3488936"/>
              <a:gd name="connsiteY5" fmla="*/ 3962400 h 3962400"/>
              <a:gd name="connsiteX6" fmla="*/ 0 w 3488936"/>
              <a:gd name="connsiteY6" fmla="*/ 3962400 h 396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8936" h="3962400">
                <a:moveTo>
                  <a:pt x="0" y="0"/>
                </a:moveTo>
                <a:lnTo>
                  <a:pt x="3048000" y="0"/>
                </a:lnTo>
                <a:lnTo>
                  <a:pt x="3048000" y="3340710"/>
                </a:lnTo>
                <a:lnTo>
                  <a:pt x="3488936" y="3613438"/>
                </a:lnTo>
                <a:lnTo>
                  <a:pt x="3048000" y="3859948"/>
                </a:lnTo>
                <a:lnTo>
                  <a:pt x="3048000" y="3962400"/>
                </a:lnTo>
                <a:lnTo>
                  <a:pt x="0" y="3962400"/>
                </a:lnTo>
                <a:close/>
              </a:path>
            </a:pathLst>
          </a:custGeom>
          <a:solidFill>
            <a:srgbClr val="FF2B2A"/>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solidFill>
                <a:schemeClr val="tx1"/>
              </a:solidFill>
            </a:endParaRPr>
          </a:p>
        </p:txBody>
      </p:sp>
      <p:sp>
        <p:nvSpPr>
          <p:cNvPr id="44" name="TextBox 43"/>
          <p:cNvSpPr txBox="1"/>
          <p:nvPr/>
        </p:nvSpPr>
        <p:spPr>
          <a:xfrm>
            <a:off x="3341511" y="258228"/>
            <a:ext cx="5508978" cy="769441"/>
          </a:xfrm>
          <a:prstGeom prst="rect">
            <a:avLst/>
          </a:prstGeom>
          <a:noFill/>
        </p:spPr>
        <p:txBody>
          <a:bodyPr wrap="square" rtlCol="0">
            <a:spAutoFit/>
          </a:bodyPr>
          <a:lstStyle/>
          <a:p>
            <a:pPr algn="ctr"/>
            <a:r>
              <a:rPr lang="en-US" sz="4400"/>
              <a:t>Forensics</a:t>
            </a:r>
            <a:endParaRPr lang="vi-VN" sz="4400"/>
          </a:p>
        </p:txBody>
      </p:sp>
      <p:sp>
        <p:nvSpPr>
          <p:cNvPr id="32" name="Rectangle 31"/>
          <p:cNvSpPr/>
          <p:nvPr/>
        </p:nvSpPr>
        <p:spPr>
          <a:xfrm>
            <a:off x="3371315" y="2646042"/>
            <a:ext cx="2349500" cy="2251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tlCol="0" anchor="t" anchorCtr="0"/>
          <a:lstStyle/>
          <a:p>
            <a:pPr marL="285750" indent="-285750">
              <a:buFont typeface="Arial" panose="02080604020202020204" pitchFamily="34" charset="0"/>
              <a:buChar char="•"/>
            </a:pPr>
            <a:r>
              <a:rPr lang="vi-VN" sz="2000">
                <a:solidFill>
                  <a:schemeClr val="tx1"/>
                </a:solidFill>
              </a:rPr>
              <a:t>Stego </a:t>
            </a:r>
            <a:endParaRPr lang="en-US" sz="2000">
              <a:solidFill>
                <a:schemeClr val="tx1"/>
              </a:solidFill>
            </a:endParaRPr>
          </a:p>
          <a:p>
            <a:pPr marL="285750" indent="-285750">
              <a:buFont typeface="Arial" panose="02080604020202020204" pitchFamily="34" charset="0"/>
              <a:buChar char="•"/>
            </a:pPr>
            <a:r>
              <a:rPr lang="vi-VN" sz="2000">
                <a:solidFill>
                  <a:schemeClr val="tx1"/>
                </a:solidFill>
              </a:rPr>
              <a:t>Network </a:t>
            </a:r>
            <a:endParaRPr lang="en-US" sz="2000">
              <a:solidFill>
                <a:schemeClr val="tx1"/>
              </a:solidFill>
            </a:endParaRPr>
          </a:p>
          <a:p>
            <a:pPr marL="285750" indent="-285750">
              <a:buFont typeface="Arial" panose="02080604020202020204" pitchFamily="34" charset="0"/>
              <a:buChar char="•"/>
            </a:pPr>
            <a:r>
              <a:rPr lang="vi-VN" sz="2000">
                <a:solidFill>
                  <a:schemeClr val="tx1"/>
                </a:solidFill>
              </a:rPr>
              <a:t>Memory</a:t>
            </a:r>
            <a:endParaRPr lang="vi-VN" sz="2000">
              <a:solidFill>
                <a:schemeClr val="tx1"/>
              </a:solidFill>
            </a:endParaRPr>
          </a:p>
        </p:txBody>
      </p:sp>
      <p:sp>
        <p:nvSpPr>
          <p:cNvPr id="34" name="Rectangle 33"/>
          <p:cNvSpPr/>
          <p:nvPr/>
        </p:nvSpPr>
        <p:spPr>
          <a:xfrm>
            <a:off x="341999" y="2462882"/>
            <a:ext cx="2349500" cy="2251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tlCol="0" anchor="t" anchorCtr="0"/>
          <a:lstStyle/>
          <a:p>
            <a:r>
              <a:rPr lang="vi-VN" sz="2000">
                <a:solidFill>
                  <a:schemeClr val="tx1"/>
                </a:solidFill>
              </a:rPr>
              <a:t>Điều tra phân tích các dấu vết số</a:t>
            </a:r>
            <a:endParaRPr lang="vi-VN" sz="2000">
              <a:solidFill>
                <a:schemeClr val="tx1"/>
              </a:solidFill>
            </a:endParaRPr>
          </a:p>
        </p:txBody>
      </p:sp>
      <p:sp>
        <p:nvSpPr>
          <p:cNvPr id="37" name="Rectangle 36"/>
          <p:cNvSpPr/>
          <p:nvPr/>
        </p:nvSpPr>
        <p:spPr>
          <a:xfrm>
            <a:off x="6114684" y="2444736"/>
            <a:ext cx="3010633" cy="29230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tlCol="0" anchor="t" anchorCtr="0"/>
          <a:lstStyle/>
          <a:p>
            <a:pPr marL="285750" indent="-285750">
              <a:buFont typeface="Arial" panose="02080604020202020204" pitchFamily="34" charset="0"/>
              <a:buChar char="•"/>
            </a:pPr>
            <a:r>
              <a:rPr lang="vi-VN" sz="2000" b="1">
                <a:solidFill>
                  <a:schemeClr val="tx1"/>
                </a:solidFill>
              </a:rPr>
              <a:t>Stego: </a:t>
            </a:r>
            <a:r>
              <a:rPr lang="vi-VN" sz="2000">
                <a:solidFill>
                  <a:schemeClr val="tx1"/>
                </a:solidFill>
              </a:rPr>
              <a:t>Stesolve, Pillow, Openstego,...</a:t>
            </a:r>
            <a:endParaRPr lang="en-US" sz="2000">
              <a:solidFill>
                <a:schemeClr val="tx1"/>
              </a:solidFill>
            </a:endParaRPr>
          </a:p>
          <a:p>
            <a:pPr marL="285750" indent="-285750">
              <a:buFont typeface="Arial" panose="02080604020202020204" pitchFamily="34" charset="0"/>
              <a:buChar char="•"/>
            </a:pPr>
            <a:endParaRPr lang="en-US" sz="2000">
              <a:solidFill>
                <a:schemeClr val="tx1"/>
              </a:solidFill>
            </a:endParaRPr>
          </a:p>
          <a:p>
            <a:pPr marL="285750" indent="-285750">
              <a:buFont typeface="Arial" panose="02080604020202020204" pitchFamily="34" charset="0"/>
              <a:buChar char="•"/>
            </a:pPr>
            <a:r>
              <a:rPr lang="vi-VN" sz="2000" b="1">
                <a:solidFill>
                  <a:schemeClr val="tx1"/>
                </a:solidFill>
              </a:rPr>
              <a:t>Network: </a:t>
            </a:r>
            <a:r>
              <a:rPr lang="vi-VN" sz="2000">
                <a:solidFill>
                  <a:schemeClr val="tx1"/>
                </a:solidFill>
              </a:rPr>
              <a:t>Wireshark, TCPDump, HxD,...</a:t>
            </a:r>
            <a:endParaRPr lang="en-US" sz="2000">
              <a:solidFill>
                <a:schemeClr val="tx1"/>
              </a:solidFill>
            </a:endParaRPr>
          </a:p>
          <a:p>
            <a:pPr marL="285750" indent="-285750">
              <a:buFont typeface="Arial" panose="02080604020202020204" pitchFamily="34" charset="0"/>
              <a:buChar char="•"/>
            </a:pPr>
            <a:endParaRPr lang="vi-VN" sz="2000">
              <a:solidFill>
                <a:schemeClr val="tx1"/>
              </a:solidFill>
            </a:endParaRPr>
          </a:p>
          <a:p>
            <a:pPr marL="285750" indent="-285750">
              <a:buFont typeface="Arial" panose="02080604020202020204" pitchFamily="34" charset="0"/>
              <a:buChar char="•"/>
            </a:pPr>
            <a:r>
              <a:rPr lang="vi-VN" sz="2000" b="1">
                <a:solidFill>
                  <a:schemeClr val="tx1"/>
                </a:solidFill>
              </a:rPr>
              <a:t>Memory: </a:t>
            </a:r>
            <a:r>
              <a:rPr lang="vi-VN" sz="2000">
                <a:solidFill>
                  <a:schemeClr val="tx1"/>
                </a:solidFill>
              </a:rPr>
              <a:t>Volatility, Osforensic, binwalk, dd,...</a:t>
            </a:r>
            <a:endParaRPr lang="vi-VN" sz="2000">
              <a:solidFill>
                <a:schemeClr val="tx1"/>
              </a:solidFill>
            </a:endParaRPr>
          </a:p>
        </p:txBody>
      </p:sp>
      <p:sp>
        <p:nvSpPr>
          <p:cNvPr id="39" name="Rectangle 38"/>
          <p:cNvSpPr/>
          <p:nvPr/>
        </p:nvSpPr>
        <p:spPr>
          <a:xfrm>
            <a:off x="9144000" y="2646042"/>
            <a:ext cx="3048000" cy="2721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tlCol="0" anchor="t" anchorCtr="0"/>
          <a:lstStyle/>
          <a:p>
            <a:pPr marL="285750" indent="-285750">
              <a:buFont typeface="Arial" panose="02080604020202020204" pitchFamily="34" charset="0"/>
              <a:buChar char="•"/>
            </a:pPr>
            <a:r>
              <a:rPr lang="vi-VN" sz="2000">
                <a:solidFill>
                  <a:schemeClr val="tx1"/>
                </a:solidFill>
              </a:rPr>
              <a:t>ctftime.org</a:t>
            </a:r>
            <a:endParaRPr lang="en-US" sz="2000">
              <a:solidFill>
                <a:schemeClr val="tx1"/>
              </a:solidFill>
            </a:endParaRPr>
          </a:p>
          <a:p>
            <a:pPr marL="285750" indent="-285750">
              <a:buFont typeface="Arial" panose="02080604020202020204" pitchFamily="34" charset="0"/>
              <a:buChar char="•"/>
            </a:pPr>
            <a:endParaRPr lang="vi-VN" sz="2000">
              <a:solidFill>
                <a:schemeClr val="tx1"/>
              </a:solidFill>
            </a:endParaRPr>
          </a:p>
          <a:p>
            <a:pPr marL="285750" indent="-285750">
              <a:buFont typeface="Arial" panose="02080604020202020204" pitchFamily="34" charset="0"/>
              <a:buChar char="•"/>
            </a:pPr>
            <a:r>
              <a:rPr lang="vi-VN" sz="2000">
                <a:solidFill>
                  <a:schemeClr val="tx1"/>
                </a:solidFill>
              </a:rPr>
              <a:t>root-me.org</a:t>
            </a:r>
            <a:r>
              <a:rPr lang="en-US" sz="2000">
                <a:solidFill>
                  <a:schemeClr val="tx1"/>
                </a:solidFill>
              </a:rPr>
              <a:t> (challenge Forensic)</a:t>
            </a:r>
            <a:endParaRPr lang="en-US" sz="2000">
              <a:solidFill>
                <a:schemeClr val="tx1"/>
              </a:solidFill>
            </a:endParaRPr>
          </a:p>
          <a:p>
            <a:pPr marL="285750" indent="-285750">
              <a:buFont typeface="Arial" panose="02080604020202020204" pitchFamily="34" charset="0"/>
              <a:buChar char="•"/>
            </a:pPr>
            <a:endParaRPr lang="en-US" sz="2000">
              <a:solidFill>
                <a:schemeClr val="tx1"/>
              </a:solidFill>
            </a:endParaRPr>
          </a:p>
          <a:p>
            <a:pPr marL="285750" indent="-285750">
              <a:buFont typeface="Arial" panose="02080604020202020204" pitchFamily="34" charset="0"/>
              <a:buChar char="•"/>
            </a:pPr>
            <a:r>
              <a:rPr lang="vi-VN" sz="2000">
                <a:solidFill>
                  <a:schemeClr val="tx1"/>
                </a:solidFill>
              </a:rPr>
              <a:t>wargame.whitehat.vn</a:t>
            </a:r>
            <a:endParaRPr lang="en-US" sz="2000">
              <a:solidFill>
                <a:schemeClr val="tx1"/>
              </a:solidFill>
            </a:endParaRPr>
          </a:p>
        </p:txBody>
      </p:sp>
      <p:sp>
        <p:nvSpPr>
          <p:cNvPr id="40" name="Rectangle 39"/>
          <p:cNvSpPr/>
          <p:nvPr/>
        </p:nvSpPr>
        <p:spPr>
          <a:xfrm>
            <a:off x="422252" y="1804068"/>
            <a:ext cx="2057400" cy="430887"/>
          </a:xfrm>
          <a:prstGeom prst="rect">
            <a:avLst/>
          </a:prstGeom>
          <a:noFill/>
          <a:ln w="6350">
            <a:solidFill>
              <a:schemeClr val="bg1"/>
            </a:solidFill>
            <a:prstDash val="dash"/>
          </a:ln>
          <a:effectLst/>
        </p:spPr>
        <p:txBody>
          <a:bodyPr wrap="square" anchor="ctr" anchorCtr="1">
            <a:spAutoFit/>
          </a:bodyPr>
          <a:lstStyle/>
          <a:p>
            <a:pPr algn="ctr"/>
            <a:r>
              <a:rPr lang="en-US" sz="2200" b="1">
                <a:latin typeface="Candara" panose="020E0502030303020204" pitchFamily="34" charset="0"/>
                <a:ea typeface="Open Sans Light" panose="020B0306030504020204" pitchFamily="34" charset="0"/>
                <a:cs typeface="Open Sans Light" panose="020B0306030504020204" pitchFamily="34" charset="0"/>
              </a:rPr>
              <a:t>Định nghĩa</a:t>
            </a:r>
            <a:endParaRPr lang="en-US" sz="2200" b="1" dirty="0">
              <a:latin typeface="Candara" panose="020E0502030303020204" pitchFamily="34" charset="0"/>
              <a:ea typeface="Open Sans Light" panose="020B0306030504020204" pitchFamily="34" charset="0"/>
              <a:cs typeface="Open Sans Light" panose="020B0306030504020204" pitchFamily="34" charset="0"/>
            </a:endParaRPr>
          </a:p>
        </p:txBody>
      </p:sp>
      <p:sp>
        <p:nvSpPr>
          <p:cNvPr id="41" name="Rectangle 40"/>
          <p:cNvSpPr/>
          <p:nvPr/>
        </p:nvSpPr>
        <p:spPr>
          <a:xfrm>
            <a:off x="3498882" y="1804069"/>
            <a:ext cx="2057400" cy="430887"/>
          </a:xfrm>
          <a:prstGeom prst="rect">
            <a:avLst/>
          </a:prstGeom>
          <a:noFill/>
          <a:ln w="6350">
            <a:solidFill>
              <a:schemeClr val="bg1"/>
            </a:solidFill>
            <a:prstDash val="dash"/>
          </a:ln>
          <a:effectLst/>
        </p:spPr>
        <p:txBody>
          <a:bodyPr wrap="square" anchor="ctr" anchorCtr="1">
            <a:spAutoFit/>
          </a:bodyPr>
          <a:lstStyle/>
          <a:p>
            <a:r>
              <a:rPr lang="en-US" sz="2200" b="1"/>
              <a:t>Phân loại</a:t>
            </a:r>
            <a:endParaRPr lang="vi-VN" sz="2200" b="1"/>
          </a:p>
        </p:txBody>
      </p:sp>
      <p:sp>
        <p:nvSpPr>
          <p:cNvPr id="42" name="Rectangle 41"/>
          <p:cNvSpPr/>
          <p:nvPr/>
        </p:nvSpPr>
        <p:spPr>
          <a:xfrm>
            <a:off x="6548412" y="1792940"/>
            <a:ext cx="2057400" cy="430887"/>
          </a:xfrm>
          <a:prstGeom prst="rect">
            <a:avLst/>
          </a:prstGeom>
          <a:noFill/>
          <a:ln w="6350">
            <a:solidFill>
              <a:schemeClr val="bg1"/>
            </a:solidFill>
            <a:prstDash val="dash"/>
          </a:ln>
          <a:effectLst/>
        </p:spPr>
        <p:txBody>
          <a:bodyPr wrap="square" anchor="ctr" anchorCtr="1">
            <a:spAutoFit/>
          </a:bodyPr>
          <a:lstStyle/>
          <a:p>
            <a:pPr algn="ctr"/>
            <a:r>
              <a:rPr lang="en-US" sz="2200" b="1">
                <a:latin typeface="Candara" panose="020E0502030303020204" pitchFamily="34" charset="0"/>
                <a:ea typeface="Open Sans Light" panose="020B0306030504020204" pitchFamily="34" charset="0"/>
                <a:cs typeface="Open Sans Light" panose="020B0306030504020204" pitchFamily="34" charset="0"/>
              </a:rPr>
              <a:t>Công cụ</a:t>
            </a:r>
            <a:endParaRPr lang="en-US" sz="2200" b="1" dirty="0">
              <a:latin typeface="Candara" panose="020E0502030303020204" pitchFamily="34" charset="0"/>
              <a:ea typeface="Open Sans Light" panose="020B0306030504020204" pitchFamily="34" charset="0"/>
              <a:cs typeface="Open Sans Light" panose="020B0306030504020204" pitchFamily="34" charset="0"/>
            </a:endParaRPr>
          </a:p>
        </p:txBody>
      </p:sp>
      <p:sp>
        <p:nvSpPr>
          <p:cNvPr id="52" name="Rectangle 51"/>
          <p:cNvSpPr/>
          <p:nvPr/>
        </p:nvSpPr>
        <p:spPr>
          <a:xfrm>
            <a:off x="9772826" y="1623664"/>
            <a:ext cx="2057400" cy="769441"/>
          </a:xfrm>
          <a:prstGeom prst="rect">
            <a:avLst/>
          </a:prstGeom>
          <a:noFill/>
          <a:ln w="6350">
            <a:solidFill>
              <a:schemeClr val="bg1"/>
            </a:solidFill>
            <a:prstDash val="dash"/>
          </a:ln>
          <a:effectLst/>
        </p:spPr>
        <p:txBody>
          <a:bodyPr wrap="square" anchor="ctr" anchorCtr="1">
            <a:spAutoFit/>
          </a:bodyPr>
          <a:lstStyle/>
          <a:p>
            <a:pPr algn="ctr"/>
            <a:r>
              <a:rPr lang="en-US" sz="2200" b="1">
                <a:latin typeface="Candara" panose="020E0502030303020204" pitchFamily="34" charset="0"/>
                <a:ea typeface="Open Sans Light" panose="020B0306030504020204" pitchFamily="34" charset="0"/>
                <a:cs typeface="Open Sans Light" panose="020B0306030504020204" pitchFamily="34" charset="0"/>
              </a:rPr>
              <a:t>Các trang web luyện tập</a:t>
            </a:r>
            <a:endParaRPr lang="en-US" sz="2200" b="1" dirty="0">
              <a:latin typeface="Candara" panose="020E0502030303020204" pitchFamily="34" charset="0"/>
              <a:ea typeface="Open Sans Light" panose="020B0306030504020204" pitchFamily="34" charset="0"/>
              <a:cs typeface="Open Sans Light" panose="020B0306030504020204" pitchFamily="34" charset="0"/>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10" name="Rectangle 9"/>
          <p:cNvSpPr/>
          <p:nvPr/>
        </p:nvSpPr>
        <p:spPr>
          <a:xfrm>
            <a:off x="9144000" y="1607207"/>
            <a:ext cx="3048000" cy="3962400"/>
          </a:xfrm>
          <a:prstGeom prst="rect">
            <a:avLst/>
          </a:prstGeom>
          <a:solidFill>
            <a:srgbClr val="3EB8CD"/>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6" name="Freeform 25"/>
          <p:cNvSpPr/>
          <p:nvPr/>
        </p:nvSpPr>
        <p:spPr>
          <a:xfrm>
            <a:off x="6096001" y="1607207"/>
            <a:ext cx="3498880" cy="3962400"/>
          </a:xfrm>
          <a:custGeom>
            <a:avLst/>
            <a:gdLst>
              <a:gd name="connsiteX0" fmla="*/ 0 w 3498880"/>
              <a:gd name="connsiteY0" fmla="*/ 0 h 3962400"/>
              <a:gd name="connsiteX1" fmla="*/ 3048000 w 3498880"/>
              <a:gd name="connsiteY1" fmla="*/ 0 h 3962400"/>
              <a:gd name="connsiteX2" fmla="*/ 3048000 w 3498880"/>
              <a:gd name="connsiteY2" fmla="*/ 3348507 h 3962400"/>
              <a:gd name="connsiteX3" fmla="*/ 3498880 w 3498880"/>
              <a:gd name="connsiteY3" fmla="*/ 3627385 h 3962400"/>
              <a:gd name="connsiteX4" fmla="*/ 3048000 w 3498880"/>
              <a:gd name="connsiteY4" fmla="*/ 3879454 h 3962400"/>
              <a:gd name="connsiteX5" fmla="*/ 3048000 w 3498880"/>
              <a:gd name="connsiteY5" fmla="*/ 3962400 h 3962400"/>
              <a:gd name="connsiteX6" fmla="*/ 0 w 3498880"/>
              <a:gd name="connsiteY6" fmla="*/ 3962400 h 396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8880" h="3962400">
                <a:moveTo>
                  <a:pt x="0" y="0"/>
                </a:moveTo>
                <a:lnTo>
                  <a:pt x="3048000" y="0"/>
                </a:lnTo>
                <a:lnTo>
                  <a:pt x="3048000" y="3348507"/>
                </a:lnTo>
                <a:lnTo>
                  <a:pt x="3498880" y="3627385"/>
                </a:lnTo>
                <a:lnTo>
                  <a:pt x="3048000" y="3879454"/>
                </a:lnTo>
                <a:lnTo>
                  <a:pt x="3048000" y="3962400"/>
                </a:lnTo>
                <a:lnTo>
                  <a:pt x="0" y="3962400"/>
                </a:lnTo>
                <a:close/>
              </a:path>
            </a:pathLst>
          </a:custGeom>
          <a:solidFill>
            <a:srgbClr val="85C40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solidFill>
                <a:schemeClr val="tx1"/>
              </a:solidFill>
            </a:endParaRPr>
          </a:p>
        </p:txBody>
      </p:sp>
      <p:sp>
        <p:nvSpPr>
          <p:cNvPr id="25" name="Freeform 24"/>
          <p:cNvSpPr/>
          <p:nvPr/>
        </p:nvSpPr>
        <p:spPr>
          <a:xfrm>
            <a:off x="3047999" y="1607207"/>
            <a:ext cx="3470254" cy="3962400"/>
          </a:xfrm>
          <a:custGeom>
            <a:avLst/>
            <a:gdLst>
              <a:gd name="connsiteX0" fmla="*/ 0 w 3470254"/>
              <a:gd name="connsiteY0" fmla="*/ 0 h 3962400"/>
              <a:gd name="connsiteX1" fmla="*/ 3048001 w 3470254"/>
              <a:gd name="connsiteY1" fmla="*/ 0 h 3962400"/>
              <a:gd name="connsiteX2" fmla="*/ 3048001 w 3470254"/>
              <a:gd name="connsiteY2" fmla="*/ 3371981 h 3962400"/>
              <a:gd name="connsiteX3" fmla="*/ 3470254 w 3470254"/>
              <a:gd name="connsiteY3" fmla="*/ 3633153 h 3962400"/>
              <a:gd name="connsiteX4" fmla="*/ 3048001 w 3470254"/>
              <a:gd name="connsiteY4" fmla="*/ 3869218 h 3962400"/>
              <a:gd name="connsiteX5" fmla="*/ 3048001 w 3470254"/>
              <a:gd name="connsiteY5" fmla="*/ 3962400 h 3962400"/>
              <a:gd name="connsiteX6" fmla="*/ 0 w 3470254"/>
              <a:gd name="connsiteY6" fmla="*/ 3962400 h 396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70254" h="3962400">
                <a:moveTo>
                  <a:pt x="0" y="0"/>
                </a:moveTo>
                <a:lnTo>
                  <a:pt x="3048001" y="0"/>
                </a:lnTo>
                <a:lnTo>
                  <a:pt x="3048001" y="3371981"/>
                </a:lnTo>
                <a:lnTo>
                  <a:pt x="3470254" y="3633153"/>
                </a:lnTo>
                <a:lnTo>
                  <a:pt x="3048001" y="3869218"/>
                </a:lnTo>
                <a:lnTo>
                  <a:pt x="3048001" y="3962400"/>
                </a:lnTo>
                <a:lnTo>
                  <a:pt x="0" y="3962400"/>
                </a:lnTo>
                <a:close/>
              </a:path>
            </a:pathLst>
          </a:custGeom>
          <a:solidFill>
            <a:srgbClr val="FFA803"/>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solidFill>
                <a:schemeClr val="tx1"/>
              </a:solidFill>
            </a:endParaRPr>
          </a:p>
        </p:txBody>
      </p:sp>
      <p:sp>
        <p:nvSpPr>
          <p:cNvPr id="24" name="Freeform 23"/>
          <p:cNvSpPr/>
          <p:nvPr/>
        </p:nvSpPr>
        <p:spPr>
          <a:xfrm>
            <a:off x="1" y="1607207"/>
            <a:ext cx="3488936" cy="3962400"/>
          </a:xfrm>
          <a:custGeom>
            <a:avLst/>
            <a:gdLst>
              <a:gd name="connsiteX0" fmla="*/ 0 w 3488936"/>
              <a:gd name="connsiteY0" fmla="*/ 0 h 3962400"/>
              <a:gd name="connsiteX1" fmla="*/ 3048000 w 3488936"/>
              <a:gd name="connsiteY1" fmla="*/ 0 h 3962400"/>
              <a:gd name="connsiteX2" fmla="*/ 3048000 w 3488936"/>
              <a:gd name="connsiteY2" fmla="*/ 3340710 h 3962400"/>
              <a:gd name="connsiteX3" fmla="*/ 3488936 w 3488936"/>
              <a:gd name="connsiteY3" fmla="*/ 3613438 h 3962400"/>
              <a:gd name="connsiteX4" fmla="*/ 3048000 w 3488936"/>
              <a:gd name="connsiteY4" fmla="*/ 3859948 h 3962400"/>
              <a:gd name="connsiteX5" fmla="*/ 3048000 w 3488936"/>
              <a:gd name="connsiteY5" fmla="*/ 3962400 h 3962400"/>
              <a:gd name="connsiteX6" fmla="*/ 0 w 3488936"/>
              <a:gd name="connsiteY6" fmla="*/ 3962400 h 396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8936" h="3962400">
                <a:moveTo>
                  <a:pt x="0" y="0"/>
                </a:moveTo>
                <a:lnTo>
                  <a:pt x="3048000" y="0"/>
                </a:lnTo>
                <a:lnTo>
                  <a:pt x="3048000" y="3340710"/>
                </a:lnTo>
                <a:lnTo>
                  <a:pt x="3488936" y="3613438"/>
                </a:lnTo>
                <a:lnTo>
                  <a:pt x="3048000" y="3859948"/>
                </a:lnTo>
                <a:lnTo>
                  <a:pt x="3048000" y="3962400"/>
                </a:lnTo>
                <a:lnTo>
                  <a:pt x="0" y="3962400"/>
                </a:lnTo>
                <a:close/>
              </a:path>
            </a:pathLst>
          </a:custGeom>
          <a:solidFill>
            <a:srgbClr val="FF2B2A"/>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solidFill>
                <a:schemeClr val="tx1"/>
              </a:solidFill>
            </a:endParaRPr>
          </a:p>
        </p:txBody>
      </p:sp>
      <p:sp>
        <p:nvSpPr>
          <p:cNvPr id="44" name="TextBox 43"/>
          <p:cNvSpPr txBox="1"/>
          <p:nvPr/>
        </p:nvSpPr>
        <p:spPr>
          <a:xfrm>
            <a:off x="3341511" y="258228"/>
            <a:ext cx="5508978" cy="769441"/>
          </a:xfrm>
          <a:prstGeom prst="rect">
            <a:avLst/>
          </a:prstGeom>
          <a:noFill/>
        </p:spPr>
        <p:txBody>
          <a:bodyPr wrap="square" rtlCol="0">
            <a:spAutoFit/>
          </a:bodyPr>
          <a:lstStyle/>
          <a:p>
            <a:pPr algn="ctr"/>
            <a:r>
              <a:rPr lang="en-US" sz="4400" b="1">
                <a:latin typeface="Candara" panose="020E0502030303020204" pitchFamily="34" charset="0"/>
              </a:rPr>
              <a:t>Reverse Engineering</a:t>
            </a:r>
            <a:endParaRPr lang="vi-VN" sz="4400" b="1">
              <a:latin typeface="Candara" panose="020E0502030303020204" pitchFamily="34" charset="0"/>
            </a:endParaRPr>
          </a:p>
        </p:txBody>
      </p:sp>
      <p:sp>
        <p:nvSpPr>
          <p:cNvPr id="32" name="Rectangle 31"/>
          <p:cNvSpPr/>
          <p:nvPr/>
        </p:nvSpPr>
        <p:spPr>
          <a:xfrm>
            <a:off x="3318795" y="2356906"/>
            <a:ext cx="2866312" cy="36328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tlCol="0" anchor="t" anchorCtr="0"/>
          <a:lstStyle/>
          <a:p>
            <a:pPr marL="285750" indent="-285750">
              <a:buFont typeface="Arial" panose="02080604020202020204" pitchFamily="34" charset="0"/>
              <a:buChar char="•"/>
            </a:pPr>
            <a:r>
              <a:rPr lang="vi-VN" sz="2000">
                <a:solidFill>
                  <a:schemeClr val="tx1"/>
                </a:solidFill>
              </a:rPr>
              <a:t>GDB, IDA, OllyDBG, Objdump,...</a:t>
            </a:r>
            <a:endParaRPr lang="vi-VN" sz="2000">
              <a:solidFill>
                <a:schemeClr val="tx1"/>
              </a:solidFill>
            </a:endParaRPr>
          </a:p>
          <a:p>
            <a:pPr marL="285750" indent="-285750">
              <a:buFont typeface="Arial" panose="02080604020202020204" pitchFamily="34" charset="0"/>
              <a:buChar char="•"/>
            </a:pPr>
            <a:r>
              <a:rPr lang="vi-VN" sz="2000">
                <a:solidFill>
                  <a:schemeClr val="tx1"/>
                </a:solidFill>
              </a:rPr>
              <a:t>llspy (.NET)</a:t>
            </a:r>
            <a:endParaRPr lang="vi-VN" sz="2000">
              <a:solidFill>
                <a:schemeClr val="tx1"/>
              </a:solidFill>
            </a:endParaRPr>
          </a:p>
          <a:p>
            <a:pPr marL="285750" indent="-285750">
              <a:buFont typeface="Arial" panose="02080604020202020204" pitchFamily="34" charset="0"/>
              <a:buChar char="•"/>
            </a:pPr>
            <a:r>
              <a:rPr lang="vi-VN" sz="2000">
                <a:solidFill>
                  <a:schemeClr val="tx1"/>
                </a:solidFill>
              </a:rPr>
              <a:t>JD-GUI(Java), FFDec (Android)</a:t>
            </a:r>
            <a:endParaRPr lang="vi-VN" sz="2000">
              <a:solidFill>
                <a:schemeClr val="tx1"/>
              </a:solidFill>
            </a:endParaRPr>
          </a:p>
          <a:p>
            <a:pPr marL="285750" indent="-285750">
              <a:buFont typeface="Arial" panose="02080604020202020204" pitchFamily="34" charset="0"/>
              <a:buChar char="•"/>
            </a:pPr>
            <a:r>
              <a:rPr lang="vi-VN" sz="2000">
                <a:solidFill>
                  <a:schemeClr val="tx1"/>
                </a:solidFill>
              </a:rPr>
              <a:t>Uncompyle2 (Python)</a:t>
            </a:r>
            <a:endParaRPr lang="vi-VN" sz="2000">
              <a:solidFill>
                <a:schemeClr val="tx1"/>
              </a:solidFill>
            </a:endParaRPr>
          </a:p>
          <a:p>
            <a:pPr marL="285750" indent="-285750">
              <a:buFont typeface="Arial" panose="02080604020202020204" pitchFamily="34" charset="0"/>
              <a:buChar char="•"/>
            </a:pPr>
            <a:r>
              <a:rPr lang="vi-VN" sz="2000">
                <a:solidFill>
                  <a:schemeClr val="tx1"/>
                </a:solidFill>
              </a:rPr>
              <a:t>Exe unpacker,...</a:t>
            </a:r>
            <a:endParaRPr lang="vi-VN" sz="2000">
              <a:solidFill>
                <a:schemeClr val="tx1"/>
              </a:solidFill>
            </a:endParaRPr>
          </a:p>
        </p:txBody>
      </p:sp>
      <p:sp>
        <p:nvSpPr>
          <p:cNvPr id="34" name="Rectangle 33"/>
          <p:cNvSpPr/>
          <p:nvPr/>
        </p:nvSpPr>
        <p:spPr>
          <a:xfrm>
            <a:off x="341999" y="2462882"/>
            <a:ext cx="2349500" cy="2251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tlCol="0" anchor="t" anchorCtr="0"/>
          <a:lstStyle/>
          <a:p>
            <a:pPr marL="285750" indent="-285750">
              <a:buFont typeface="Arial" panose="02080604020202020204" pitchFamily="34" charset="0"/>
              <a:buChar char="•"/>
            </a:pPr>
            <a:r>
              <a:rPr lang="vi-VN" sz="2000">
                <a:solidFill>
                  <a:schemeClr val="tx1"/>
                </a:solidFill>
              </a:rPr>
              <a:t>Dịch ngược mã nguồn phần mềm</a:t>
            </a:r>
            <a:endParaRPr lang="en-US" sz="2000">
              <a:solidFill>
                <a:schemeClr val="tx1"/>
              </a:solidFill>
            </a:endParaRPr>
          </a:p>
          <a:p>
            <a:pPr marL="285750" indent="-285750">
              <a:buFont typeface="Arial" panose="02080604020202020204" pitchFamily="34" charset="0"/>
              <a:buChar char="•"/>
            </a:pPr>
            <a:r>
              <a:rPr lang="en-US" sz="2000">
                <a:solidFill>
                  <a:schemeClr val="tx1"/>
                </a:solidFill>
              </a:rPr>
              <a:t>U</a:t>
            </a:r>
            <a:r>
              <a:rPr lang="vi-VN" sz="2000">
                <a:solidFill>
                  <a:schemeClr val="tx1"/>
                </a:solidFill>
              </a:rPr>
              <a:t>npack các packer bảo vệ mã nguồn</a:t>
            </a:r>
            <a:endParaRPr lang="vi-VN" sz="2000">
              <a:solidFill>
                <a:schemeClr val="tx1"/>
              </a:solidFill>
            </a:endParaRPr>
          </a:p>
        </p:txBody>
      </p:sp>
      <p:sp>
        <p:nvSpPr>
          <p:cNvPr id="37" name="Rectangle 36"/>
          <p:cNvSpPr/>
          <p:nvPr/>
        </p:nvSpPr>
        <p:spPr>
          <a:xfrm>
            <a:off x="6185107" y="2646601"/>
            <a:ext cx="2711274" cy="2251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tlCol="0" anchor="t" anchorCtr="0"/>
          <a:lstStyle/>
          <a:p>
            <a:r>
              <a:rPr lang="vi-VN" sz="2000">
                <a:solidFill>
                  <a:schemeClr val="tx1"/>
                </a:solidFill>
              </a:rPr>
              <a:t>https://kienmanowar.wordpress.com</a:t>
            </a:r>
            <a:endParaRPr lang="vi-VN" sz="2000">
              <a:solidFill>
                <a:schemeClr val="tx1"/>
              </a:solidFill>
            </a:endParaRPr>
          </a:p>
        </p:txBody>
      </p:sp>
      <p:sp>
        <p:nvSpPr>
          <p:cNvPr id="39" name="Rectangle 38"/>
          <p:cNvSpPr/>
          <p:nvPr/>
        </p:nvSpPr>
        <p:spPr>
          <a:xfrm>
            <a:off x="9434568" y="2646042"/>
            <a:ext cx="2757431" cy="2687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tlCol="0" anchor="t" anchorCtr="0"/>
          <a:lstStyle/>
          <a:p>
            <a:pPr marL="285750" indent="-285750">
              <a:buFont typeface="Arial" panose="02080604020202020204" pitchFamily="34" charset="0"/>
              <a:buChar char="•"/>
            </a:pPr>
            <a:r>
              <a:rPr lang="vi-VN" sz="2000">
                <a:solidFill>
                  <a:schemeClr val="tx1"/>
                </a:solidFill>
              </a:rPr>
              <a:t>ctftime.org</a:t>
            </a:r>
            <a:endParaRPr lang="en-US" sz="2000">
              <a:solidFill>
                <a:schemeClr val="tx1"/>
              </a:solidFill>
            </a:endParaRPr>
          </a:p>
          <a:p>
            <a:pPr marL="285750" indent="-285750">
              <a:buFont typeface="Arial" panose="02080604020202020204" pitchFamily="34" charset="0"/>
              <a:buChar char="•"/>
            </a:pPr>
            <a:endParaRPr lang="vi-VN" sz="2000">
              <a:solidFill>
                <a:schemeClr val="tx1"/>
              </a:solidFill>
            </a:endParaRPr>
          </a:p>
          <a:p>
            <a:pPr marL="285750" indent="-285750">
              <a:buFont typeface="Arial" panose="02080604020202020204" pitchFamily="34" charset="0"/>
              <a:buChar char="•"/>
            </a:pPr>
            <a:r>
              <a:rPr lang="en-US" sz="2000">
                <a:solidFill>
                  <a:schemeClr val="tx1"/>
                </a:solidFill>
              </a:rPr>
              <a:t>Root-me.org (challenge c</a:t>
            </a:r>
            <a:r>
              <a:rPr lang="vi-VN" sz="2000">
                <a:solidFill>
                  <a:schemeClr val="tx1"/>
                </a:solidFill>
              </a:rPr>
              <a:t>racking</a:t>
            </a:r>
            <a:r>
              <a:rPr lang="en-US" sz="2000">
                <a:solidFill>
                  <a:schemeClr val="tx1"/>
                </a:solidFill>
              </a:rPr>
              <a:t>)</a:t>
            </a:r>
            <a:endParaRPr lang="en-US" sz="2000">
              <a:solidFill>
                <a:schemeClr val="tx1"/>
              </a:solidFill>
            </a:endParaRPr>
          </a:p>
          <a:p>
            <a:pPr marL="285750" indent="-285750">
              <a:buFont typeface="Arial" panose="02080604020202020204" pitchFamily="34" charset="0"/>
              <a:buChar char="•"/>
            </a:pPr>
            <a:endParaRPr lang="en-US" sz="2000">
              <a:solidFill>
                <a:schemeClr val="tx1"/>
              </a:solidFill>
            </a:endParaRPr>
          </a:p>
          <a:p>
            <a:pPr marL="285750" indent="-285750">
              <a:buFont typeface="Arial" panose="02080604020202020204" pitchFamily="34" charset="0"/>
              <a:buChar char="•"/>
            </a:pPr>
            <a:r>
              <a:rPr lang="vi-VN" sz="2000">
                <a:solidFill>
                  <a:schemeClr val="tx1"/>
                </a:solidFill>
              </a:rPr>
              <a:t>Reversing.kr</a:t>
            </a:r>
            <a:endParaRPr lang="en-US" sz="2000">
              <a:solidFill>
                <a:schemeClr val="tx1"/>
              </a:solidFill>
            </a:endParaRPr>
          </a:p>
        </p:txBody>
      </p:sp>
      <p:sp>
        <p:nvSpPr>
          <p:cNvPr id="40" name="Rectangle 39"/>
          <p:cNvSpPr/>
          <p:nvPr/>
        </p:nvSpPr>
        <p:spPr>
          <a:xfrm>
            <a:off x="422252" y="1804068"/>
            <a:ext cx="2057400" cy="430887"/>
          </a:xfrm>
          <a:prstGeom prst="rect">
            <a:avLst/>
          </a:prstGeom>
          <a:noFill/>
          <a:ln w="6350">
            <a:solidFill>
              <a:schemeClr val="bg1"/>
            </a:solidFill>
            <a:prstDash val="dash"/>
          </a:ln>
          <a:effectLst/>
        </p:spPr>
        <p:txBody>
          <a:bodyPr wrap="square" anchor="ctr" anchorCtr="1">
            <a:spAutoFit/>
          </a:bodyPr>
          <a:lstStyle/>
          <a:p>
            <a:pPr algn="ctr"/>
            <a:r>
              <a:rPr lang="en-US" sz="2200" b="1">
                <a:latin typeface="Candara" panose="020E0502030303020204" pitchFamily="34" charset="0"/>
                <a:ea typeface="Open Sans Light" panose="020B0306030504020204" pitchFamily="34" charset="0"/>
                <a:cs typeface="Open Sans Light" panose="020B0306030504020204" pitchFamily="34" charset="0"/>
              </a:rPr>
              <a:t>Định nghĩa</a:t>
            </a:r>
            <a:endParaRPr lang="en-US" sz="2200" b="1" dirty="0">
              <a:latin typeface="Candara" panose="020E0502030303020204" pitchFamily="34" charset="0"/>
              <a:ea typeface="Open Sans Light" panose="020B0306030504020204" pitchFamily="34" charset="0"/>
              <a:cs typeface="Open Sans Light" panose="020B0306030504020204" pitchFamily="34" charset="0"/>
            </a:endParaRPr>
          </a:p>
        </p:txBody>
      </p:sp>
      <p:sp>
        <p:nvSpPr>
          <p:cNvPr id="41" name="Rectangle 40"/>
          <p:cNvSpPr/>
          <p:nvPr/>
        </p:nvSpPr>
        <p:spPr>
          <a:xfrm>
            <a:off x="3498882" y="1804069"/>
            <a:ext cx="2057400" cy="430887"/>
          </a:xfrm>
          <a:prstGeom prst="rect">
            <a:avLst/>
          </a:prstGeom>
          <a:noFill/>
          <a:ln w="6350">
            <a:solidFill>
              <a:schemeClr val="bg1"/>
            </a:solidFill>
            <a:prstDash val="dash"/>
          </a:ln>
          <a:effectLst/>
        </p:spPr>
        <p:txBody>
          <a:bodyPr wrap="square" anchor="ctr" anchorCtr="1">
            <a:spAutoFit/>
          </a:bodyPr>
          <a:lstStyle/>
          <a:p>
            <a:r>
              <a:rPr lang="en-US" sz="2200" b="1">
                <a:latin typeface="Candara" panose="020E0502030303020204" pitchFamily="34" charset="0"/>
              </a:rPr>
              <a:t>Công cụ</a:t>
            </a:r>
            <a:endParaRPr lang="vi-VN" sz="2200" b="1">
              <a:latin typeface="Candara" panose="020E0502030303020204" pitchFamily="34" charset="0"/>
            </a:endParaRPr>
          </a:p>
        </p:txBody>
      </p:sp>
      <p:sp>
        <p:nvSpPr>
          <p:cNvPr id="42" name="Rectangle 41"/>
          <p:cNvSpPr/>
          <p:nvPr/>
        </p:nvSpPr>
        <p:spPr>
          <a:xfrm>
            <a:off x="6548412" y="1623663"/>
            <a:ext cx="2057400" cy="769441"/>
          </a:xfrm>
          <a:prstGeom prst="rect">
            <a:avLst/>
          </a:prstGeom>
          <a:noFill/>
          <a:ln w="6350">
            <a:solidFill>
              <a:schemeClr val="bg1"/>
            </a:solidFill>
            <a:prstDash val="dash"/>
          </a:ln>
          <a:effectLst/>
        </p:spPr>
        <p:txBody>
          <a:bodyPr wrap="square" anchor="ctr" anchorCtr="1">
            <a:spAutoFit/>
          </a:bodyPr>
          <a:lstStyle/>
          <a:p>
            <a:pPr algn="ctr"/>
            <a:r>
              <a:rPr lang="en-US" sz="2200" b="1">
                <a:latin typeface="Candara" panose="020E0502030303020204" pitchFamily="34" charset="0"/>
                <a:ea typeface="Open Sans Light" panose="020B0306030504020204" pitchFamily="34" charset="0"/>
                <a:cs typeface="Open Sans Light" panose="020B0306030504020204" pitchFamily="34" charset="0"/>
              </a:rPr>
              <a:t>Website hỗ trợ học</a:t>
            </a:r>
            <a:endParaRPr lang="en-US" sz="2200" b="1" dirty="0">
              <a:latin typeface="Candara" panose="020E0502030303020204" pitchFamily="34" charset="0"/>
              <a:ea typeface="Open Sans Light" panose="020B0306030504020204" pitchFamily="34" charset="0"/>
              <a:cs typeface="Open Sans Light" panose="020B0306030504020204" pitchFamily="34" charset="0"/>
            </a:endParaRPr>
          </a:p>
        </p:txBody>
      </p:sp>
      <p:sp>
        <p:nvSpPr>
          <p:cNvPr id="52" name="Rectangle 51"/>
          <p:cNvSpPr/>
          <p:nvPr/>
        </p:nvSpPr>
        <p:spPr>
          <a:xfrm>
            <a:off x="9772826" y="1623664"/>
            <a:ext cx="2057400" cy="769441"/>
          </a:xfrm>
          <a:prstGeom prst="rect">
            <a:avLst/>
          </a:prstGeom>
          <a:noFill/>
          <a:ln w="6350">
            <a:solidFill>
              <a:schemeClr val="bg1"/>
            </a:solidFill>
            <a:prstDash val="dash"/>
          </a:ln>
          <a:effectLst/>
        </p:spPr>
        <p:txBody>
          <a:bodyPr wrap="square" anchor="ctr" anchorCtr="1">
            <a:spAutoFit/>
          </a:bodyPr>
          <a:lstStyle/>
          <a:p>
            <a:pPr algn="ctr"/>
            <a:r>
              <a:rPr lang="en-US" sz="2200" b="1">
                <a:latin typeface="Candara" panose="020E0502030303020204" pitchFamily="34" charset="0"/>
                <a:ea typeface="Open Sans Light" panose="020B0306030504020204" pitchFamily="34" charset="0"/>
                <a:cs typeface="Open Sans Light" panose="020B0306030504020204" pitchFamily="34" charset="0"/>
              </a:rPr>
              <a:t>Các trang web luyện tập</a:t>
            </a:r>
            <a:endParaRPr lang="en-US" sz="2200" b="1" dirty="0">
              <a:latin typeface="Candara" panose="020E0502030303020204" pitchFamily="34" charset="0"/>
              <a:ea typeface="Open Sans Light" panose="020B0306030504020204" pitchFamily="34" charset="0"/>
              <a:cs typeface="Open Sans Light" panose="020B0306030504020204" pitchFamily="34" charset="0"/>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10" name="Rectangle 9"/>
          <p:cNvSpPr/>
          <p:nvPr/>
        </p:nvSpPr>
        <p:spPr>
          <a:xfrm>
            <a:off x="9144000" y="1607207"/>
            <a:ext cx="3048000" cy="3962400"/>
          </a:xfrm>
          <a:prstGeom prst="rect">
            <a:avLst/>
          </a:prstGeom>
          <a:solidFill>
            <a:srgbClr val="3EB8CD"/>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6" name="Freeform 25"/>
          <p:cNvSpPr/>
          <p:nvPr/>
        </p:nvSpPr>
        <p:spPr>
          <a:xfrm>
            <a:off x="6096001" y="1607207"/>
            <a:ext cx="3498880" cy="3962400"/>
          </a:xfrm>
          <a:custGeom>
            <a:avLst/>
            <a:gdLst>
              <a:gd name="connsiteX0" fmla="*/ 0 w 3498880"/>
              <a:gd name="connsiteY0" fmla="*/ 0 h 3962400"/>
              <a:gd name="connsiteX1" fmla="*/ 3048000 w 3498880"/>
              <a:gd name="connsiteY1" fmla="*/ 0 h 3962400"/>
              <a:gd name="connsiteX2" fmla="*/ 3048000 w 3498880"/>
              <a:gd name="connsiteY2" fmla="*/ 3348507 h 3962400"/>
              <a:gd name="connsiteX3" fmla="*/ 3498880 w 3498880"/>
              <a:gd name="connsiteY3" fmla="*/ 3627385 h 3962400"/>
              <a:gd name="connsiteX4" fmla="*/ 3048000 w 3498880"/>
              <a:gd name="connsiteY4" fmla="*/ 3879454 h 3962400"/>
              <a:gd name="connsiteX5" fmla="*/ 3048000 w 3498880"/>
              <a:gd name="connsiteY5" fmla="*/ 3962400 h 3962400"/>
              <a:gd name="connsiteX6" fmla="*/ 0 w 3498880"/>
              <a:gd name="connsiteY6" fmla="*/ 3962400 h 396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8880" h="3962400">
                <a:moveTo>
                  <a:pt x="0" y="0"/>
                </a:moveTo>
                <a:lnTo>
                  <a:pt x="3048000" y="0"/>
                </a:lnTo>
                <a:lnTo>
                  <a:pt x="3048000" y="3348507"/>
                </a:lnTo>
                <a:lnTo>
                  <a:pt x="3498880" y="3627385"/>
                </a:lnTo>
                <a:lnTo>
                  <a:pt x="3048000" y="3879454"/>
                </a:lnTo>
                <a:lnTo>
                  <a:pt x="3048000" y="3962400"/>
                </a:lnTo>
                <a:lnTo>
                  <a:pt x="0" y="3962400"/>
                </a:lnTo>
                <a:close/>
              </a:path>
            </a:pathLst>
          </a:custGeom>
          <a:solidFill>
            <a:srgbClr val="85C40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solidFill>
                <a:schemeClr val="tx1"/>
              </a:solidFill>
            </a:endParaRPr>
          </a:p>
        </p:txBody>
      </p:sp>
      <p:sp>
        <p:nvSpPr>
          <p:cNvPr id="25" name="Freeform 24"/>
          <p:cNvSpPr/>
          <p:nvPr/>
        </p:nvSpPr>
        <p:spPr>
          <a:xfrm>
            <a:off x="3047999" y="1607207"/>
            <a:ext cx="3470254" cy="3962400"/>
          </a:xfrm>
          <a:custGeom>
            <a:avLst/>
            <a:gdLst>
              <a:gd name="connsiteX0" fmla="*/ 0 w 3470254"/>
              <a:gd name="connsiteY0" fmla="*/ 0 h 3962400"/>
              <a:gd name="connsiteX1" fmla="*/ 3048001 w 3470254"/>
              <a:gd name="connsiteY1" fmla="*/ 0 h 3962400"/>
              <a:gd name="connsiteX2" fmla="*/ 3048001 w 3470254"/>
              <a:gd name="connsiteY2" fmla="*/ 3371981 h 3962400"/>
              <a:gd name="connsiteX3" fmla="*/ 3470254 w 3470254"/>
              <a:gd name="connsiteY3" fmla="*/ 3633153 h 3962400"/>
              <a:gd name="connsiteX4" fmla="*/ 3048001 w 3470254"/>
              <a:gd name="connsiteY4" fmla="*/ 3869218 h 3962400"/>
              <a:gd name="connsiteX5" fmla="*/ 3048001 w 3470254"/>
              <a:gd name="connsiteY5" fmla="*/ 3962400 h 3962400"/>
              <a:gd name="connsiteX6" fmla="*/ 0 w 3470254"/>
              <a:gd name="connsiteY6" fmla="*/ 3962400 h 396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70254" h="3962400">
                <a:moveTo>
                  <a:pt x="0" y="0"/>
                </a:moveTo>
                <a:lnTo>
                  <a:pt x="3048001" y="0"/>
                </a:lnTo>
                <a:lnTo>
                  <a:pt x="3048001" y="3371981"/>
                </a:lnTo>
                <a:lnTo>
                  <a:pt x="3470254" y="3633153"/>
                </a:lnTo>
                <a:lnTo>
                  <a:pt x="3048001" y="3869218"/>
                </a:lnTo>
                <a:lnTo>
                  <a:pt x="3048001" y="3962400"/>
                </a:lnTo>
                <a:lnTo>
                  <a:pt x="0" y="3962400"/>
                </a:lnTo>
                <a:close/>
              </a:path>
            </a:pathLst>
          </a:custGeom>
          <a:solidFill>
            <a:srgbClr val="FFA803"/>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solidFill>
                <a:schemeClr val="tx1"/>
              </a:solidFill>
            </a:endParaRPr>
          </a:p>
        </p:txBody>
      </p:sp>
      <p:sp>
        <p:nvSpPr>
          <p:cNvPr id="24" name="Freeform 23"/>
          <p:cNvSpPr/>
          <p:nvPr/>
        </p:nvSpPr>
        <p:spPr>
          <a:xfrm>
            <a:off x="1" y="1607207"/>
            <a:ext cx="3488936" cy="3962400"/>
          </a:xfrm>
          <a:custGeom>
            <a:avLst/>
            <a:gdLst>
              <a:gd name="connsiteX0" fmla="*/ 0 w 3488936"/>
              <a:gd name="connsiteY0" fmla="*/ 0 h 3962400"/>
              <a:gd name="connsiteX1" fmla="*/ 3048000 w 3488936"/>
              <a:gd name="connsiteY1" fmla="*/ 0 h 3962400"/>
              <a:gd name="connsiteX2" fmla="*/ 3048000 w 3488936"/>
              <a:gd name="connsiteY2" fmla="*/ 3340710 h 3962400"/>
              <a:gd name="connsiteX3" fmla="*/ 3488936 w 3488936"/>
              <a:gd name="connsiteY3" fmla="*/ 3613438 h 3962400"/>
              <a:gd name="connsiteX4" fmla="*/ 3048000 w 3488936"/>
              <a:gd name="connsiteY4" fmla="*/ 3859948 h 3962400"/>
              <a:gd name="connsiteX5" fmla="*/ 3048000 w 3488936"/>
              <a:gd name="connsiteY5" fmla="*/ 3962400 h 3962400"/>
              <a:gd name="connsiteX6" fmla="*/ 0 w 3488936"/>
              <a:gd name="connsiteY6" fmla="*/ 3962400 h 396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8936" h="3962400">
                <a:moveTo>
                  <a:pt x="0" y="0"/>
                </a:moveTo>
                <a:lnTo>
                  <a:pt x="3048000" y="0"/>
                </a:lnTo>
                <a:lnTo>
                  <a:pt x="3048000" y="3340710"/>
                </a:lnTo>
                <a:lnTo>
                  <a:pt x="3488936" y="3613438"/>
                </a:lnTo>
                <a:lnTo>
                  <a:pt x="3048000" y="3859948"/>
                </a:lnTo>
                <a:lnTo>
                  <a:pt x="3048000" y="3962400"/>
                </a:lnTo>
                <a:lnTo>
                  <a:pt x="0" y="3962400"/>
                </a:lnTo>
                <a:close/>
              </a:path>
            </a:pathLst>
          </a:custGeom>
          <a:solidFill>
            <a:srgbClr val="FF2B2A"/>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solidFill>
                <a:schemeClr val="tx1"/>
              </a:solidFill>
            </a:endParaRPr>
          </a:p>
        </p:txBody>
      </p:sp>
      <p:sp>
        <p:nvSpPr>
          <p:cNvPr id="44" name="TextBox 43"/>
          <p:cNvSpPr txBox="1"/>
          <p:nvPr/>
        </p:nvSpPr>
        <p:spPr>
          <a:xfrm>
            <a:off x="3341510" y="258228"/>
            <a:ext cx="6431316" cy="769441"/>
          </a:xfrm>
          <a:prstGeom prst="rect">
            <a:avLst/>
          </a:prstGeom>
          <a:noFill/>
        </p:spPr>
        <p:txBody>
          <a:bodyPr wrap="square" rtlCol="0">
            <a:spAutoFit/>
          </a:bodyPr>
          <a:lstStyle/>
          <a:p>
            <a:pPr algn="ctr"/>
            <a:r>
              <a:rPr lang="en-US" sz="4400" b="1">
                <a:latin typeface="Candara" panose="020E0502030303020204" pitchFamily="34" charset="0"/>
              </a:rPr>
              <a:t>Pwnable (Binary Exploit)</a:t>
            </a:r>
            <a:endParaRPr lang="vi-VN" sz="4400" b="1">
              <a:latin typeface="Candara" panose="020E0502030303020204" pitchFamily="34" charset="0"/>
            </a:endParaRPr>
          </a:p>
        </p:txBody>
      </p:sp>
      <p:sp>
        <p:nvSpPr>
          <p:cNvPr id="32" name="Rectangle 31"/>
          <p:cNvSpPr/>
          <p:nvPr/>
        </p:nvSpPr>
        <p:spPr>
          <a:xfrm>
            <a:off x="3371315" y="2646042"/>
            <a:ext cx="2349500" cy="2251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tlCol="0" anchor="t" anchorCtr="0"/>
          <a:lstStyle/>
          <a:p>
            <a:pPr marL="285750" lvl="0" indent="-285750">
              <a:buFont typeface="Arial" panose="02080604020202020204" pitchFamily="34" charset="0"/>
              <a:buChar char="•"/>
            </a:pPr>
            <a:r>
              <a:rPr lang="en-US" sz="2000">
                <a:solidFill>
                  <a:schemeClr val="tx1"/>
                </a:solidFill>
                <a:latin typeface="Arial" panose="02080604020202020204" pitchFamily="34" charset="0"/>
                <a:cs typeface="Arial" panose="02080604020202020204" pitchFamily="34" charset="0"/>
              </a:rPr>
              <a:t>Buffer overflow</a:t>
            </a:r>
            <a:endParaRPr lang="en-US" sz="2000">
              <a:solidFill>
                <a:schemeClr val="tx1"/>
              </a:solidFill>
              <a:latin typeface="Arial" panose="02080604020202020204" pitchFamily="34" charset="0"/>
              <a:cs typeface="Arial" panose="02080604020202020204" pitchFamily="34" charset="0"/>
            </a:endParaRPr>
          </a:p>
          <a:p>
            <a:pPr marL="285750" lvl="0" indent="-285750">
              <a:buFont typeface="Arial" panose="02080604020202020204" pitchFamily="34" charset="0"/>
              <a:buChar char="•"/>
            </a:pPr>
            <a:r>
              <a:rPr lang="en-US" sz="2000">
                <a:solidFill>
                  <a:schemeClr val="tx1"/>
                </a:solidFill>
                <a:latin typeface="Arial" panose="02080604020202020204" pitchFamily="34" charset="0"/>
                <a:cs typeface="Arial" panose="02080604020202020204" pitchFamily="34" charset="0"/>
              </a:rPr>
              <a:t>Heap overflow</a:t>
            </a:r>
            <a:endParaRPr lang="en-US" sz="2000">
              <a:solidFill>
                <a:schemeClr val="tx1"/>
              </a:solidFill>
              <a:latin typeface="Arial" panose="02080604020202020204" pitchFamily="34" charset="0"/>
              <a:cs typeface="Arial" panose="02080604020202020204" pitchFamily="34" charset="0"/>
            </a:endParaRPr>
          </a:p>
          <a:p>
            <a:pPr marL="285750" lvl="0" indent="-285750">
              <a:buFont typeface="Arial" panose="02080604020202020204" pitchFamily="34" charset="0"/>
              <a:buChar char="•"/>
            </a:pPr>
            <a:r>
              <a:rPr lang="en-US" sz="2000">
                <a:solidFill>
                  <a:schemeClr val="tx1"/>
                </a:solidFill>
                <a:latin typeface="Arial" panose="02080604020202020204" pitchFamily="34" charset="0"/>
                <a:cs typeface="Arial" panose="02080604020202020204" pitchFamily="34" charset="0"/>
              </a:rPr>
              <a:t>Format string</a:t>
            </a:r>
            <a:endParaRPr lang="en-US" sz="2000">
              <a:solidFill>
                <a:schemeClr val="tx1"/>
              </a:solidFill>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sz="2000">
                <a:solidFill>
                  <a:schemeClr val="tx1"/>
                </a:solidFill>
                <a:latin typeface="Arial" panose="02080604020202020204" pitchFamily="34" charset="0"/>
                <a:cs typeface="Arial" panose="02080604020202020204" pitchFamily="34" charset="0"/>
              </a:rPr>
              <a:t>Shellcode</a:t>
            </a:r>
            <a:endParaRPr lang="vi-VN" sz="2000">
              <a:solidFill>
                <a:schemeClr val="tx1"/>
              </a:solidFill>
              <a:latin typeface="Arial" panose="02080604020202020204" pitchFamily="34" charset="0"/>
              <a:cs typeface="Arial" panose="02080604020202020204" pitchFamily="34" charset="0"/>
            </a:endParaRPr>
          </a:p>
        </p:txBody>
      </p:sp>
      <p:sp>
        <p:nvSpPr>
          <p:cNvPr id="34" name="Rectangle 33"/>
          <p:cNvSpPr/>
          <p:nvPr/>
        </p:nvSpPr>
        <p:spPr>
          <a:xfrm>
            <a:off x="341999" y="2462882"/>
            <a:ext cx="2349500" cy="2251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tlCol="0" anchor="t" anchorCtr="0"/>
          <a:lstStyle/>
          <a:p>
            <a:r>
              <a:rPr lang="vi-VN" sz="2000">
                <a:solidFill>
                  <a:schemeClr val="tx1"/>
                </a:solidFill>
              </a:rPr>
              <a:t>Tì</a:t>
            </a:r>
            <a:r>
              <a:rPr lang="en-US" sz="2000">
                <a:solidFill>
                  <a:schemeClr val="tx1"/>
                </a:solidFill>
              </a:rPr>
              <a:t>m </a:t>
            </a:r>
            <a:r>
              <a:rPr lang="en-US" sz="2000">
                <a:solidFill>
                  <a:schemeClr val="tx1"/>
                </a:solidFill>
                <a:latin typeface="Arial" panose="02080604020202020204" pitchFamily="34" charset="0"/>
                <a:cs typeface="Arial" panose="02080604020202020204" pitchFamily="34" charset="0"/>
              </a:rPr>
              <a:t>lỗi</a:t>
            </a:r>
            <a:r>
              <a:rPr lang="vi-VN" sz="2000">
                <a:solidFill>
                  <a:schemeClr val="tx1"/>
                </a:solidFill>
                <a:latin typeface="Arial" panose="02080604020202020204" pitchFamily="34" charset="0"/>
                <a:cs typeface="Arial" panose="02080604020202020204" pitchFamily="34" charset="0"/>
              </a:rPr>
              <a:t>, </a:t>
            </a:r>
            <a:r>
              <a:rPr lang="vi-VN" sz="2000">
                <a:solidFill>
                  <a:schemeClr val="tx1"/>
                </a:solidFill>
              </a:rPr>
              <a:t>khai thác các lỗ hổng trong các ứng dụng server, phần mềm hoặc đoạn mã</a:t>
            </a:r>
            <a:endParaRPr lang="vi-VN" sz="2000">
              <a:solidFill>
                <a:schemeClr val="tx1"/>
              </a:solidFill>
            </a:endParaRPr>
          </a:p>
        </p:txBody>
      </p:sp>
      <p:sp>
        <p:nvSpPr>
          <p:cNvPr id="37" name="Rectangle 36"/>
          <p:cNvSpPr/>
          <p:nvPr/>
        </p:nvSpPr>
        <p:spPr>
          <a:xfrm>
            <a:off x="6259003" y="2646600"/>
            <a:ext cx="2866314" cy="2687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tlCol="0" anchor="t" anchorCtr="0"/>
          <a:lstStyle/>
          <a:p>
            <a:pPr marL="285750" indent="-285750">
              <a:buFont typeface="Arial" panose="02080604020202020204" pitchFamily="34" charset="0"/>
              <a:buChar char="•"/>
            </a:pPr>
            <a:r>
              <a:rPr lang="vi-VN" sz="2000">
                <a:solidFill>
                  <a:schemeClr val="tx1"/>
                </a:solidFill>
              </a:rPr>
              <a:t>GDB, IDA, OllyDBG, Objdump,...</a:t>
            </a:r>
            <a:endParaRPr lang="vi-VN" sz="2000">
              <a:solidFill>
                <a:schemeClr val="tx1"/>
              </a:solidFill>
            </a:endParaRPr>
          </a:p>
          <a:p>
            <a:pPr marL="285750" indent="-285750">
              <a:buFont typeface="Arial" panose="02080604020202020204" pitchFamily="34" charset="0"/>
              <a:buChar char="•"/>
            </a:pPr>
            <a:r>
              <a:rPr lang="vi-VN" sz="2000">
                <a:solidFill>
                  <a:schemeClr val="tx1"/>
                </a:solidFill>
              </a:rPr>
              <a:t>Pwntools</a:t>
            </a:r>
            <a:endParaRPr lang="vi-VN" sz="2000">
              <a:solidFill>
                <a:schemeClr val="tx1"/>
              </a:solidFill>
            </a:endParaRPr>
          </a:p>
          <a:p>
            <a:pPr marL="285750" indent="-285750">
              <a:buFont typeface="Arial" panose="02080604020202020204" pitchFamily="34" charset="0"/>
              <a:buChar char="•"/>
            </a:pPr>
            <a:r>
              <a:rPr lang="vi-VN" sz="2000">
                <a:solidFill>
                  <a:schemeClr val="tx1"/>
                </a:solidFill>
              </a:rPr>
              <a:t>SecureShell (Chrome)</a:t>
            </a:r>
            <a:endParaRPr lang="vi-VN" sz="2000">
              <a:solidFill>
                <a:schemeClr val="tx1"/>
              </a:solidFill>
            </a:endParaRPr>
          </a:p>
          <a:p>
            <a:pPr marL="285750" indent="-285750">
              <a:buFont typeface="Arial" panose="02080604020202020204" pitchFamily="34" charset="0"/>
              <a:buChar char="•"/>
            </a:pPr>
            <a:r>
              <a:rPr lang="vi-VN" sz="2000">
                <a:solidFill>
                  <a:schemeClr val="tx1"/>
                </a:solidFill>
              </a:rPr>
              <a:t>Bất kỳ text editor hoặc IDE nào</a:t>
            </a:r>
            <a:endParaRPr lang="vi-VN" sz="2000">
              <a:solidFill>
                <a:schemeClr val="tx1"/>
              </a:solidFill>
            </a:endParaRPr>
          </a:p>
        </p:txBody>
      </p:sp>
      <p:sp>
        <p:nvSpPr>
          <p:cNvPr id="39" name="Rectangle 38"/>
          <p:cNvSpPr/>
          <p:nvPr/>
        </p:nvSpPr>
        <p:spPr>
          <a:xfrm>
            <a:off x="9434569" y="2646042"/>
            <a:ext cx="2538440" cy="2251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tlCol="0" anchor="t" anchorCtr="0"/>
          <a:lstStyle/>
          <a:p>
            <a:pPr marL="285750" indent="-285750">
              <a:buFont typeface="Arial" panose="02080604020202020204" pitchFamily="34" charset="0"/>
              <a:buChar char="•"/>
            </a:pPr>
            <a:r>
              <a:rPr lang="vi-VN" sz="2000">
                <a:solidFill>
                  <a:schemeClr val="tx1"/>
                </a:solidFill>
              </a:rPr>
              <a:t>ctftime.org</a:t>
            </a:r>
            <a:endParaRPr lang="en-US" sz="2000">
              <a:solidFill>
                <a:schemeClr val="tx1"/>
              </a:solidFill>
            </a:endParaRPr>
          </a:p>
          <a:p>
            <a:pPr marL="285750" indent="-285750">
              <a:buFont typeface="Arial" panose="02080604020202020204" pitchFamily="34" charset="0"/>
              <a:buChar char="•"/>
            </a:pPr>
            <a:endParaRPr lang="vi-VN" sz="2000">
              <a:solidFill>
                <a:schemeClr val="tx1"/>
              </a:solidFill>
            </a:endParaRPr>
          </a:p>
          <a:p>
            <a:pPr marL="285750" indent="-285750">
              <a:buFont typeface="Arial" panose="02080604020202020204" pitchFamily="34" charset="0"/>
              <a:buChar char="•"/>
            </a:pPr>
            <a:r>
              <a:rPr lang="en-US" sz="2000">
                <a:solidFill>
                  <a:schemeClr val="tx1"/>
                </a:solidFill>
                <a:latin typeface="Arial" panose="02080604020202020204" pitchFamily="34" charset="0"/>
                <a:cs typeface="Arial" panose="02080604020202020204" pitchFamily="34" charset="0"/>
              </a:rPr>
              <a:t>Root-me.org (challenge a</a:t>
            </a:r>
            <a:r>
              <a:rPr lang="vi-VN" sz="2000">
                <a:solidFill>
                  <a:schemeClr val="tx1"/>
                </a:solidFill>
                <a:latin typeface="Arial" panose="02080604020202020204" pitchFamily="34" charset="0"/>
                <a:cs typeface="Arial" panose="02080604020202020204" pitchFamily="34" charset="0"/>
              </a:rPr>
              <a:t>pp-</a:t>
            </a:r>
            <a:r>
              <a:rPr lang="en-US" sz="2000">
                <a:solidFill>
                  <a:schemeClr val="tx1"/>
                </a:solidFill>
                <a:latin typeface="Arial" panose="02080604020202020204" pitchFamily="34" charset="0"/>
                <a:cs typeface="Arial" panose="02080604020202020204" pitchFamily="34" charset="0"/>
              </a:rPr>
              <a:t>s</a:t>
            </a:r>
            <a:r>
              <a:rPr lang="vi-VN" sz="2000">
                <a:solidFill>
                  <a:schemeClr val="tx1"/>
                </a:solidFill>
                <a:latin typeface="Arial" panose="02080604020202020204" pitchFamily="34" charset="0"/>
                <a:cs typeface="Arial" panose="02080604020202020204" pitchFamily="34" charset="0"/>
              </a:rPr>
              <a:t>ystem</a:t>
            </a:r>
            <a:r>
              <a:rPr lang="en-US" sz="2000">
                <a:solidFill>
                  <a:schemeClr val="tx1"/>
                </a:solidFill>
                <a:latin typeface="Arial" panose="02080604020202020204" pitchFamily="34" charset="0"/>
                <a:cs typeface="Arial" panose="02080604020202020204" pitchFamily="34" charset="0"/>
              </a:rPr>
              <a:t>)</a:t>
            </a:r>
            <a:endParaRPr lang="en-US" sz="2000">
              <a:solidFill>
                <a:schemeClr val="tx1"/>
              </a:solidFill>
              <a:latin typeface="Arial" panose="02080604020202020204" pitchFamily="34" charset="0"/>
              <a:cs typeface="Arial" panose="02080604020202020204" pitchFamily="34" charset="0"/>
            </a:endParaRPr>
          </a:p>
          <a:p>
            <a:pPr marL="285750" indent="-285750">
              <a:buFont typeface="Arial" panose="02080604020202020204" pitchFamily="34" charset="0"/>
              <a:buChar char="•"/>
            </a:pPr>
            <a:endParaRPr lang="en-US" sz="2000">
              <a:solidFill>
                <a:schemeClr val="tx1"/>
              </a:solidFill>
            </a:endParaRPr>
          </a:p>
          <a:p>
            <a:pPr marL="285750" indent="-285750">
              <a:buFont typeface="Arial" panose="02080604020202020204" pitchFamily="34" charset="0"/>
              <a:buChar char="•"/>
            </a:pPr>
            <a:r>
              <a:rPr lang="vi-VN" sz="2000">
                <a:solidFill>
                  <a:schemeClr val="tx1"/>
                </a:solidFill>
              </a:rPr>
              <a:t>pwnable.tw</a:t>
            </a:r>
            <a:endParaRPr lang="en-US" sz="2000">
              <a:solidFill>
                <a:schemeClr val="tx1"/>
              </a:solidFill>
            </a:endParaRPr>
          </a:p>
        </p:txBody>
      </p:sp>
      <p:sp>
        <p:nvSpPr>
          <p:cNvPr id="40" name="Rectangle 39"/>
          <p:cNvSpPr/>
          <p:nvPr/>
        </p:nvSpPr>
        <p:spPr>
          <a:xfrm>
            <a:off x="422252" y="1804068"/>
            <a:ext cx="2057400" cy="430887"/>
          </a:xfrm>
          <a:prstGeom prst="rect">
            <a:avLst/>
          </a:prstGeom>
          <a:noFill/>
          <a:ln w="6350">
            <a:solidFill>
              <a:schemeClr val="bg1"/>
            </a:solidFill>
            <a:prstDash val="dash"/>
          </a:ln>
          <a:effectLst/>
        </p:spPr>
        <p:txBody>
          <a:bodyPr wrap="square" anchor="ctr" anchorCtr="1">
            <a:spAutoFit/>
          </a:bodyPr>
          <a:lstStyle/>
          <a:p>
            <a:pPr algn="ctr"/>
            <a:r>
              <a:rPr lang="en-US" sz="2200" b="1">
                <a:latin typeface="Candara" panose="020E0502030303020204" pitchFamily="34" charset="0"/>
                <a:ea typeface="Open Sans Light" panose="020B0306030504020204" pitchFamily="34" charset="0"/>
                <a:cs typeface="Open Sans Light" panose="020B0306030504020204" pitchFamily="34" charset="0"/>
              </a:rPr>
              <a:t>Định nghĩa</a:t>
            </a:r>
            <a:endParaRPr lang="en-US" sz="2200" b="1" dirty="0">
              <a:latin typeface="Candara" panose="020E0502030303020204" pitchFamily="34" charset="0"/>
              <a:ea typeface="Open Sans Light" panose="020B0306030504020204" pitchFamily="34" charset="0"/>
              <a:cs typeface="Open Sans Light" panose="020B0306030504020204" pitchFamily="34" charset="0"/>
            </a:endParaRPr>
          </a:p>
        </p:txBody>
      </p:sp>
      <p:sp>
        <p:nvSpPr>
          <p:cNvPr id="41" name="Rectangle 40"/>
          <p:cNvSpPr/>
          <p:nvPr/>
        </p:nvSpPr>
        <p:spPr>
          <a:xfrm>
            <a:off x="3498882" y="1804069"/>
            <a:ext cx="2057400" cy="430887"/>
          </a:xfrm>
          <a:prstGeom prst="rect">
            <a:avLst/>
          </a:prstGeom>
          <a:noFill/>
          <a:ln w="6350">
            <a:solidFill>
              <a:schemeClr val="bg1"/>
            </a:solidFill>
            <a:prstDash val="dash"/>
          </a:ln>
          <a:effectLst/>
        </p:spPr>
        <p:txBody>
          <a:bodyPr wrap="square" anchor="ctr" anchorCtr="1">
            <a:spAutoFit/>
          </a:bodyPr>
          <a:lstStyle/>
          <a:p>
            <a:r>
              <a:rPr lang="en-US" sz="2200" b="1"/>
              <a:t>Phân loại</a:t>
            </a:r>
            <a:endParaRPr lang="vi-VN" sz="2200" b="1"/>
          </a:p>
        </p:txBody>
      </p:sp>
      <p:sp>
        <p:nvSpPr>
          <p:cNvPr id="42" name="Rectangle 41"/>
          <p:cNvSpPr/>
          <p:nvPr/>
        </p:nvSpPr>
        <p:spPr>
          <a:xfrm>
            <a:off x="6548412" y="1792940"/>
            <a:ext cx="2057400" cy="430887"/>
          </a:xfrm>
          <a:prstGeom prst="rect">
            <a:avLst/>
          </a:prstGeom>
          <a:noFill/>
          <a:ln w="6350">
            <a:solidFill>
              <a:schemeClr val="bg1"/>
            </a:solidFill>
            <a:prstDash val="dash"/>
          </a:ln>
          <a:effectLst/>
        </p:spPr>
        <p:txBody>
          <a:bodyPr wrap="square" anchor="ctr" anchorCtr="1">
            <a:spAutoFit/>
          </a:bodyPr>
          <a:lstStyle/>
          <a:p>
            <a:pPr algn="ctr"/>
            <a:r>
              <a:rPr lang="en-US" sz="2200" b="1">
                <a:latin typeface="Candara" panose="020E0502030303020204" pitchFamily="34" charset="0"/>
                <a:ea typeface="Open Sans Light" panose="020B0306030504020204" pitchFamily="34" charset="0"/>
                <a:cs typeface="Open Sans Light" panose="020B0306030504020204" pitchFamily="34" charset="0"/>
              </a:rPr>
              <a:t>Công cụ</a:t>
            </a:r>
            <a:endParaRPr lang="en-US" sz="2200" b="1" dirty="0">
              <a:latin typeface="Candara" panose="020E0502030303020204" pitchFamily="34" charset="0"/>
              <a:ea typeface="Open Sans Light" panose="020B0306030504020204" pitchFamily="34" charset="0"/>
              <a:cs typeface="Open Sans Light" panose="020B0306030504020204" pitchFamily="34" charset="0"/>
            </a:endParaRPr>
          </a:p>
        </p:txBody>
      </p:sp>
      <p:sp>
        <p:nvSpPr>
          <p:cNvPr id="52" name="Rectangle 51"/>
          <p:cNvSpPr/>
          <p:nvPr/>
        </p:nvSpPr>
        <p:spPr>
          <a:xfrm>
            <a:off x="9772826" y="1623664"/>
            <a:ext cx="2057400" cy="769441"/>
          </a:xfrm>
          <a:prstGeom prst="rect">
            <a:avLst/>
          </a:prstGeom>
          <a:noFill/>
          <a:ln w="6350">
            <a:solidFill>
              <a:schemeClr val="bg1"/>
            </a:solidFill>
            <a:prstDash val="dash"/>
          </a:ln>
          <a:effectLst/>
        </p:spPr>
        <p:txBody>
          <a:bodyPr wrap="square" anchor="ctr" anchorCtr="1">
            <a:spAutoFit/>
          </a:bodyPr>
          <a:lstStyle/>
          <a:p>
            <a:pPr algn="ctr"/>
            <a:r>
              <a:rPr lang="en-US" sz="2200" b="1">
                <a:latin typeface="Candara" panose="020E0502030303020204" pitchFamily="34" charset="0"/>
                <a:ea typeface="Open Sans Light" panose="020B0306030504020204" pitchFamily="34" charset="0"/>
                <a:cs typeface="Open Sans Light" panose="020B0306030504020204" pitchFamily="34" charset="0"/>
              </a:rPr>
              <a:t>Các trang web luyện tập</a:t>
            </a:r>
            <a:endParaRPr lang="en-US" sz="2200" b="1" dirty="0">
              <a:latin typeface="Candara" panose="020E0502030303020204" pitchFamily="34" charset="0"/>
              <a:ea typeface="Open Sans Light" panose="020B0306030504020204" pitchFamily="34" charset="0"/>
              <a:cs typeface="Open Sans Light" panose="020B0306030504020204" pitchFamily="34" charset="0"/>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7" name="TextBox 6"/>
          <p:cNvSpPr txBox="1"/>
          <p:nvPr/>
        </p:nvSpPr>
        <p:spPr>
          <a:xfrm>
            <a:off x="914400" y="2925228"/>
            <a:ext cx="10424159" cy="769441"/>
          </a:xfrm>
          <a:prstGeom prst="rect">
            <a:avLst/>
          </a:prstGeom>
          <a:noFill/>
        </p:spPr>
        <p:txBody>
          <a:bodyPr wrap="square" rtlCol="0">
            <a:spAutoFit/>
          </a:bodyPr>
          <a:lstStyle/>
          <a:p>
            <a:pPr algn="ctr"/>
            <a:r>
              <a:rPr lang="en-US" sz="4400" b="1">
                <a:latin typeface="Candara" panose="020E0502030303020204" pitchFamily="34" charset="0"/>
              </a:rPr>
              <a:t>Cuộc thi Sinh viên với An toàn thông tin</a:t>
            </a:r>
            <a:endParaRPr lang="en-US" sz="4400" b="1" dirty="0">
              <a:solidFill>
                <a:srgbClr val="56595E"/>
              </a:solidFill>
              <a:latin typeface="Candara" panose="020E0502030303020204" pitchFamily="34" charset="0"/>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7" name="TextBox 6"/>
          <p:cNvSpPr txBox="1"/>
          <p:nvPr/>
        </p:nvSpPr>
        <p:spPr>
          <a:xfrm>
            <a:off x="1249680" y="258228"/>
            <a:ext cx="10424159" cy="769441"/>
          </a:xfrm>
          <a:prstGeom prst="rect">
            <a:avLst/>
          </a:prstGeom>
          <a:noFill/>
        </p:spPr>
        <p:txBody>
          <a:bodyPr wrap="square" rtlCol="0">
            <a:spAutoFit/>
          </a:bodyPr>
          <a:lstStyle/>
          <a:p>
            <a:pPr algn="ctr"/>
            <a:r>
              <a:rPr lang="en-US" sz="4400" b="1">
                <a:latin typeface="Candara" panose="020E0502030303020204" pitchFamily="34" charset="0"/>
              </a:rPr>
              <a:t>Mục đích</a:t>
            </a:r>
            <a:endParaRPr lang="en-US" sz="4400" b="1" dirty="0">
              <a:solidFill>
                <a:srgbClr val="56595E"/>
              </a:solidFill>
              <a:latin typeface="Candara" panose="020E0502030303020204" pitchFamily="34" charset="0"/>
            </a:endParaRPr>
          </a:p>
        </p:txBody>
      </p:sp>
      <p:sp>
        <p:nvSpPr>
          <p:cNvPr id="27" name="Rectangle 26"/>
          <p:cNvSpPr/>
          <p:nvPr/>
        </p:nvSpPr>
        <p:spPr>
          <a:xfrm>
            <a:off x="1752600" y="1833881"/>
            <a:ext cx="620889" cy="620889"/>
          </a:xfrm>
          <a:prstGeom prst="rect">
            <a:avLst/>
          </a:prstGeom>
          <a:solidFill>
            <a:srgbClr val="FF2B2A"/>
          </a:solidFill>
          <a:ln w="6350">
            <a:solidFill>
              <a:schemeClr val="bg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3"/>
          <p:cNvSpPr txBox="1"/>
          <p:nvPr/>
        </p:nvSpPr>
        <p:spPr>
          <a:xfrm>
            <a:off x="2590464" y="2003085"/>
            <a:ext cx="8273635" cy="615553"/>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vi-VN" sz="2000">
                <a:solidFill>
                  <a:schemeClr val="tx1"/>
                </a:solidFill>
              </a:rPr>
              <a:t>Tuyên truyền, phổ biến, nâng cao nhận thức và trách nhiệm về an toàn thông tin (ATTT) </a:t>
            </a:r>
            <a:endParaRPr lang="en-US" sz="2000">
              <a:solidFill>
                <a:schemeClr val="tx1"/>
              </a:solidFill>
            </a:endParaRPr>
          </a:p>
        </p:txBody>
      </p:sp>
      <p:sp>
        <p:nvSpPr>
          <p:cNvPr id="31" name="Rectangle 30"/>
          <p:cNvSpPr/>
          <p:nvPr/>
        </p:nvSpPr>
        <p:spPr>
          <a:xfrm>
            <a:off x="1752600" y="4255461"/>
            <a:ext cx="620889" cy="620889"/>
          </a:xfrm>
          <a:prstGeom prst="rect">
            <a:avLst/>
          </a:prstGeom>
          <a:solidFill>
            <a:srgbClr val="85C401"/>
          </a:solidFill>
          <a:ln w="6350">
            <a:solidFill>
              <a:schemeClr val="bg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 Placeholder 3"/>
          <p:cNvSpPr txBox="1"/>
          <p:nvPr/>
        </p:nvSpPr>
        <p:spPr>
          <a:xfrm>
            <a:off x="2590464" y="4335162"/>
            <a:ext cx="8138496" cy="615553"/>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vi-VN" sz="2000"/>
              <a:t>Tôn vinh trí tuệ, phát hiện tài năng, tăng cường khả năng giao lưu, trao đổi khoa học giữa sinh viên các trường trong cả nước</a:t>
            </a:r>
            <a:endParaRPr lang="en-US" sz="2000"/>
          </a:p>
        </p:txBody>
      </p:sp>
      <p:sp>
        <p:nvSpPr>
          <p:cNvPr id="37" name="Rectangle 36"/>
          <p:cNvSpPr/>
          <p:nvPr/>
        </p:nvSpPr>
        <p:spPr>
          <a:xfrm>
            <a:off x="1752600" y="3044671"/>
            <a:ext cx="620889" cy="620889"/>
          </a:xfrm>
          <a:prstGeom prst="rect">
            <a:avLst/>
          </a:prstGeom>
          <a:solidFill>
            <a:srgbClr val="01AA8D"/>
          </a:solidFill>
          <a:ln w="6350">
            <a:solidFill>
              <a:schemeClr val="bg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1AA8D"/>
              </a:solidFill>
            </a:endParaRPr>
          </a:p>
        </p:txBody>
      </p:sp>
      <p:sp>
        <p:nvSpPr>
          <p:cNvPr id="38" name="Text Placeholder 3"/>
          <p:cNvSpPr txBox="1"/>
          <p:nvPr/>
        </p:nvSpPr>
        <p:spPr>
          <a:xfrm>
            <a:off x="2511179" y="3000523"/>
            <a:ext cx="8352919" cy="615553"/>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2000">
                <a:solidFill>
                  <a:schemeClr val="tx1"/>
                </a:solidFill>
                <a:latin typeface="Arial" panose="02080604020202020204" pitchFamily="34" charset="0"/>
                <a:cs typeface="Arial" panose="02080604020202020204" pitchFamily="34" charset="0"/>
              </a:rPr>
              <a:t>Đẩy mạnh phong trào nghiên cứu, học tập, trao đổi kinh nghiệm, cập nhật kiến thức công nghệ hiện đại trong lĩnh vực an toàn thông tin (ATTT)</a:t>
            </a:r>
            <a:endParaRPr lang="en-US" sz="2000">
              <a:solidFill>
                <a:schemeClr val="tx1"/>
              </a:solidFill>
              <a:latin typeface="Arial" panose="02080604020202020204" pitchFamily="34" charset="0"/>
              <a:cs typeface="Arial" panose="02080604020202020204" pitchFamily="34" charset="0"/>
            </a:endParaRPr>
          </a:p>
        </p:txBody>
      </p:sp>
      <p:pic>
        <p:nvPicPr>
          <p:cNvPr id="75" name="Picture 7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065" y="4394231"/>
            <a:ext cx="249958" cy="390178"/>
          </a:xfrm>
          <a:prstGeom prst="rect">
            <a:avLst/>
          </a:prstGeom>
          <a:effectLst>
            <a:outerShdw blurRad="50800" dist="38100" dir="2700000" algn="tl" rotWithShape="0">
              <a:prstClr val="black">
                <a:alpha val="40000"/>
              </a:prstClr>
            </a:outerShdw>
          </a:effectLst>
        </p:spPr>
      </p:pic>
      <p:pic>
        <p:nvPicPr>
          <p:cNvPr id="76" name="Picture 7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6768" y="1952284"/>
            <a:ext cx="396274" cy="384081"/>
          </a:xfrm>
          <a:prstGeom prst="rect">
            <a:avLst/>
          </a:prstGeom>
          <a:effectLst>
            <a:outerShdw blurRad="50800" dist="38100" dir="2700000" algn="tl" rotWithShape="0">
              <a:prstClr val="black">
                <a:alpha val="40000"/>
              </a:prstClr>
            </a:outerShdw>
          </a:effectLst>
        </p:spPr>
      </p:pic>
      <p:pic>
        <p:nvPicPr>
          <p:cNvPr id="78" name="Picture 7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0291" y="3156978"/>
            <a:ext cx="353599" cy="396274"/>
          </a:xfrm>
          <a:prstGeom prst="rect">
            <a:avLst/>
          </a:prstGeom>
          <a:effectLst>
            <a:outerShdw blurRad="50800" dist="38100" dir="2700000" algn="tl" rotWithShape="0">
              <a:prstClr val="black">
                <a:alpha val="40000"/>
              </a:prstClr>
            </a:outerShdw>
          </a:effectLst>
        </p:spPr>
      </p:pic>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7" name="TextBox 6"/>
          <p:cNvSpPr txBox="1"/>
          <p:nvPr/>
        </p:nvSpPr>
        <p:spPr>
          <a:xfrm>
            <a:off x="1249680" y="258228"/>
            <a:ext cx="10424159" cy="769441"/>
          </a:xfrm>
          <a:prstGeom prst="rect">
            <a:avLst/>
          </a:prstGeom>
          <a:noFill/>
        </p:spPr>
        <p:txBody>
          <a:bodyPr wrap="square" rtlCol="0">
            <a:spAutoFit/>
          </a:bodyPr>
          <a:lstStyle/>
          <a:p>
            <a:pPr algn="ctr"/>
            <a:r>
              <a:rPr lang="vi-VN" sz="4400" b="1">
                <a:latin typeface="Candara" panose="020E0502030303020204" pitchFamily="34" charset="0"/>
              </a:rPr>
              <a:t>Phạm vi và đối tượng dự thi</a:t>
            </a:r>
            <a:endParaRPr lang="en-US" sz="4400" b="1" dirty="0">
              <a:solidFill>
                <a:srgbClr val="56595E"/>
              </a:solidFill>
              <a:latin typeface="Candara" panose="020E0502030303020204" pitchFamily="34" charset="0"/>
            </a:endParaRPr>
          </a:p>
        </p:txBody>
      </p:sp>
      <p:sp>
        <p:nvSpPr>
          <p:cNvPr id="27" name="Rectangle 26"/>
          <p:cNvSpPr/>
          <p:nvPr/>
        </p:nvSpPr>
        <p:spPr>
          <a:xfrm>
            <a:off x="1736558" y="1435517"/>
            <a:ext cx="620889" cy="620889"/>
          </a:xfrm>
          <a:prstGeom prst="rect">
            <a:avLst/>
          </a:prstGeom>
          <a:solidFill>
            <a:srgbClr val="FF2B2A"/>
          </a:solidFill>
          <a:ln w="6350">
            <a:solidFill>
              <a:schemeClr val="bg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3"/>
          <p:cNvSpPr txBox="1"/>
          <p:nvPr/>
        </p:nvSpPr>
        <p:spPr>
          <a:xfrm>
            <a:off x="2574422" y="1604721"/>
            <a:ext cx="8273635" cy="615553"/>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vi-VN" sz="2000" b="1">
                <a:solidFill>
                  <a:schemeClr val="tx1"/>
                </a:solidFill>
              </a:rPr>
              <a:t>Phạm vi</a:t>
            </a:r>
            <a:endParaRPr lang="en-US" sz="2000" b="1">
              <a:solidFill>
                <a:schemeClr val="tx1"/>
              </a:solidFill>
            </a:endParaRPr>
          </a:p>
          <a:p>
            <a:pPr algn="l"/>
            <a:r>
              <a:rPr lang="vi-VN" sz="2000"/>
              <a:t>Cuộc thi được tổ chức trên phạm vi cả nước.</a:t>
            </a:r>
            <a:endParaRPr lang="en-US" sz="2000"/>
          </a:p>
        </p:txBody>
      </p:sp>
      <p:sp>
        <p:nvSpPr>
          <p:cNvPr id="31" name="Rectangle 30"/>
          <p:cNvSpPr/>
          <p:nvPr/>
        </p:nvSpPr>
        <p:spPr>
          <a:xfrm>
            <a:off x="1736558" y="3857097"/>
            <a:ext cx="620889" cy="620889"/>
          </a:xfrm>
          <a:prstGeom prst="rect">
            <a:avLst/>
          </a:prstGeom>
          <a:solidFill>
            <a:srgbClr val="85C401"/>
          </a:solidFill>
          <a:ln w="6350">
            <a:solidFill>
              <a:schemeClr val="bg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endParaRPr>
          </a:p>
        </p:txBody>
      </p:sp>
      <p:sp>
        <p:nvSpPr>
          <p:cNvPr id="32" name="Text Placeholder 3"/>
          <p:cNvSpPr txBox="1"/>
          <p:nvPr/>
        </p:nvSpPr>
        <p:spPr>
          <a:xfrm>
            <a:off x="2574422" y="3936798"/>
            <a:ext cx="8428858" cy="615553"/>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a:r>
              <a:rPr lang="vi-VN" sz="2000">
                <a:solidFill>
                  <a:schemeClr val="tx1"/>
                </a:solidFill>
              </a:rPr>
              <a:t>Thành viên tham gia cuộc thi tổ chức thành từng đội, mỗi đội gồm 04 thành viên (cả đội trưởng). Mỗi trường có không quá 03 đội đăng ký dự thi.</a:t>
            </a:r>
            <a:endParaRPr lang="en-US" sz="2000">
              <a:solidFill>
                <a:schemeClr val="tx1"/>
              </a:solidFill>
            </a:endParaRPr>
          </a:p>
        </p:txBody>
      </p:sp>
      <p:sp>
        <p:nvSpPr>
          <p:cNvPr id="37" name="Rectangle 36"/>
          <p:cNvSpPr/>
          <p:nvPr/>
        </p:nvSpPr>
        <p:spPr>
          <a:xfrm>
            <a:off x="1736558" y="2646307"/>
            <a:ext cx="620889" cy="620889"/>
          </a:xfrm>
          <a:prstGeom prst="rect">
            <a:avLst/>
          </a:prstGeom>
          <a:solidFill>
            <a:srgbClr val="01AA8D"/>
          </a:solidFill>
          <a:ln w="6350">
            <a:solidFill>
              <a:schemeClr val="bg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endParaRPr>
          </a:p>
        </p:txBody>
      </p:sp>
      <p:sp>
        <p:nvSpPr>
          <p:cNvPr id="38" name="Text Placeholder 3"/>
          <p:cNvSpPr txBox="1"/>
          <p:nvPr/>
        </p:nvSpPr>
        <p:spPr>
          <a:xfrm>
            <a:off x="2534779" y="2801556"/>
            <a:ext cx="8352919" cy="615553"/>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vi-VN" sz="2000" b="1">
                <a:solidFill>
                  <a:schemeClr val="tx1"/>
                </a:solidFill>
              </a:rPr>
              <a:t>Đối tượng dự thi</a:t>
            </a:r>
            <a:endParaRPr lang="en-US" sz="2000" b="1">
              <a:solidFill>
                <a:schemeClr val="tx1"/>
              </a:solidFill>
            </a:endParaRPr>
          </a:p>
          <a:p>
            <a:pPr algn="l"/>
            <a:r>
              <a:rPr lang="vi-VN" sz="2000">
                <a:solidFill>
                  <a:schemeClr val="tx1"/>
                </a:solidFill>
              </a:rPr>
              <a:t>Sinh viên, học viên đại diện cho các Trường.</a:t>
            </a:r>
            <a:endParaRPr lang="en-US" sz="2000">
              <a:solidFill>
                <a:schemeClr val="tx1"/>
              </a:solidFill>
            </a:endParaRPr>
          </a:p>
        </p:txBody>
      </p:sp>
      <p:pic>
        <p:nvPicPr>
          <p:cNvPr id="75" name="Picture 7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023" y="3995867"/>
            <a:ext cx="249958" cy="390178"/>
          </a:xfrm>
          <a:prstGeom prst="rect">
            <a:avLst/>
          </a:prstGeom>
          <a:effectLst>
            <a:outerShdw blurRad="50800" dist="38100" dir="2700000" algn="tl" rotWithShape="0">
              <a:prstClr val="black">
                <a:alpha val="40000"/>
              </a:prstClr>
            </a:outerShdw>
          </a:effectLst>
        </p:spPr>
      </p:pic>
      <p:pic>
        <p:nvPicPr>
          <p:cNvPr id="76" name="Picture 7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0726" y="1553920"/>
            <a:ext cx="396274" cy="384081"/>
          </a:xfrm>
          <a:prstGeom prst="rect">
            <a:avLst/>
          </a:prstGeom>
          <a:effectLst>
            <a:outerShdw blurRad="50800" dist="38100" dir="2700000" algn="tl" rotWithShape="0">
              <a:prstClr val="black">
                <a:alpha val="40000"/>
              </a:prstClr>
            </a:outerShdw>
          </a:effectLst>
        </p:spPr>
      </p:pic>
      <p:pic>
        <p:nvPicPr>
          <p:cNvPr id="78" name="Picture 7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4249" y="2758614"/>
            <a:ext cx="353599" cy="396274"/>
          </a:xfrm>
          <a:prstGeom prst="rect">
            <a:avLst/>
          </a:prstGeom>
          <a:effectLst>
            <a:outerShdw blurRad="50800" dist="38100" dir="2700000" algn="tl" rotWithShape="0">
              <a:prstClr val="black">
                <a:alpha val="40000"/>
              </a:prstClr>
            </a:outerShdw>
          </a:effectLst>
        </p:spPr>
      </p:pic>
      <p:sp>
        <p:nvSpPr>
          <p:cNvPr id="12" name="Rectangle 11"/>
          <p:cNvSpPr/>
          <p:nvPr/>
        </p:nvSpPr>
        <p:spPr>
          <a:xfrm>
            <a:off x="1731452" y="5067887"/>
            <a:ext cx="620889" cy="620889"/>
          </a:xfrm>
          <a:prstGeom prst="rect">
            <a:avLst/>
          </a:prstGeom>
          <a:solidFill>
            <a:srgbClr val="FFA803"/>
          </a:solidFill>
          <a:ln w="6350">
            <a:solidFill>
              <a:schemeClr val="bg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endParaRPr>
          </a:p>
        </p:txBody>
      </p:sp>
      <p:sp>
        <p:nvSpPr>
          <p:cNvPr id="13" name="Text Placeholder 3"/>
          <p:cNvSpPr txBox="1"/>
          <p:nvPr/>
        </p:nvSpPr>
        <p:spPr>
          <a:xfrm>
            <a:off x="2534779" y="5145728"/>
            <a:ext cx="8066183" cy="615553"/>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a:r>
              <a:rPr lang="en-US" sz="2000">
                <a:solidFill>
                  <a:schemeClr val="tx1"/>
                </a:solidFill>
                <a:latin typeface="Arial" panose="02080604020202020204" pitchFamily="34" charset="0"/>
                <a:cs typeface="Arial" panose="02080604020202020204" pitchFamily="34" charset="0"/>
              </a:rPr>
              <a:t>Các thành viên tham dự cuộc thi trên nguyên tắc tự nguyện và tự giác chấp hành Thể lệ cuộc thi và các quy định pháp luật có liên quan.</a:t>
            </a:r>
            <a:endParaRPr lang="en-US" sz="2000">
              <a:solidFill>
                <a:schemeClr val="tx1"/>
              </a:solidFill>
              <a:latin typeface="Arial" panose="02080604020202020204" pitchFamily="34" charset="0"/>
              <a:cs typeface="Arial" panose="02080604020202020204" pitchFamily="34" charset="0"/>
            </a:endParaRP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9328" y="5183241"/>
            <a:ext cx="396274" cy="390178"/>
          </a:xfrm>
          <a:prstGeom prst="rect">
            <a:avLst/>
          </a:prstGeom>
          <a:effectLst>
            <a:outerShdw blurRad="50800" dist="38100" dir="2700000" algn="tl" rotWithShape="0">
              <a:prstClr val="black">
                <a:alpha val="40000"/>
              </a:prstClr>
            </a:outerShdw>
          </a:effectLst>
        </p:spPr>
      </p:pic>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7" name="TextBox 6"/>
          <p:cNvSpPr txBox="1"/>
          <p:nvPr/>
        </p:nvSpPr>
        <p:spPr>
          <a:xfrm>
            <a:off x="0" y="258228"/>
            <a:ext cx="11948160" cy="769441"/>
          </a:xfrm>
          <a:prstGeom prst="rect">
            <a:avLst/>
          </a:prstGeom>
          <a:noFill/>
        </p:spPr>
        <p:txBody>
          <a:bodyPr wrap="square" rtlCol="0">
            <a:spAutoFit/>
          </a:bodyPr>
          <a:lstStyle/>
          <a:p>
            <a:pPr algn="ctr"/>
            <a:r>
              <a:rPr lang="en-US" sz="4400" b="1">
                <a:latin typeface="Candara" panose="020E0502030303020204" pitchFamily="34" charset="0"/>
              </a:rPr>
              <a:t>Nội dung, hình thức và thời gian tổ chức cuộc thi</a:t>
            </a:r>
            <a:endParaRPr lang="en-US" sz="4400" b="1" dirty="0">
              <a:solidFill>
                <a:srgbClr val="56595E"/>
              </a:solidFill>
              <a:latin typeface="Candara" panose="020E0502030303020204" pitchFamily="34" charset="0"/>
            </a:endParaRPr>
          </a:p>
        </p:txBody>
      </p:sp>
      <p:sp>
        <p:nvSpPr>
          <p:cNvPr id="27" name="Rectangle 26"/>
          <p:cNvSpPr/>
          <p:nvPr/>
        </p:nvSpPr>
        <p:spPr>
          <a:xfrm>
            <a:off x="1736558" y="1435517"/>
            <a:ext cx="620889" cy="620889"/>
          </a:xfrm>
          <a:prstGeom prst="rect">
            <a:avLst/>
          </a:prstGeom>
          <a:solidFill>
            <a:srgbClr val="FF2B2A"/>
          </a:solidFill>
          <a:ln w="6350">
            <a:solidFill>
              <a:schemeClr val="bg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Arial" panose="02080604020202020204" pitchFamily="34" charset="0"/>
              <a:cs typeface="Arial" panose="02080604020202020204" pitchFamily="34" charset="0"/>
            </a:endParaRPr>
          </a:p>
        </p:txBody>
      </p:sp>
      <p:sp>
        <p:nvSpPr>
          <p:cNvPr id="30" name="Text Placeholder 3"/>
          <p:cNvSpPr txBox="1"/>
          <p:nvPr/>
        </p:nvSpPr>
        <p:spPr>
          <a:xfrm>
            <a:off x="2574422" y="1604721"/>
            <a:ext cx="8273635" cy="615553"/>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2000" b="1">
                <a:solidFill>
                  <a:schemeClr val="tx1"/>
                </a:solidFill>
                <a:latin typeface="Arial" panose="02080604020202020204" pitchFamily="34" charset="0"/>
                <a:cs typeface="Arial" panose="02080604020202020204" pitchFamily="34" charset="0"/>
              </a:rPr>
              <a:t>Nội dung cuộc thi</a:t>
            </a:r>
            <a:endParaRPr lang="en-US" sz="2000" b="1">
              <a:solidFill>
                <a:schemeClr val="tx1"/>
              </a:solidFill>
              <a:latin typeface="Arial" panose="02080604020202020204" pitchFamily="34" charset="0"/>
              <a:cs typeface="Arial" panose="02080604020202020204" pitchFamily="34" charset="0"/>
            </a:endParaRPr>
          </a:p>
          <a:p>
            <a:pPr algn="l"/>
            <a:r>
              <a:rPr lang="en-US" sz="2000">
                <a:solidFill>
                  <a:schemeClr val="tx1"/>
                </a:solidFill>
                <a:latin typeface="Arial" panose="02080604020202020204" pitchFamily="34" charset="0"/>
                <a:cs typeface="Arial" panose="02080604020202020204" pitchFamily="34" charset="0"/>
              </a:rPr>
              <a:t>Thi kiến thức và kỹ năng về ATTT</a:t>
            </a:r>
            <a:endParaRPr lang="en-US" sz="2000">
              <a:solidFill>
                <a:schemeClr val="tx1"/>
              </a:solidFill>
              <a:latin typeface="Arial" panose="02080604020202020204" pitchFamily="34" charset="0"/>
              <a:cs typeface="Arial" panose="02080604020202020204" pitchFamily="34" charset="0"/>
            </a:endParaRPr>
          </a:p>
        </p:txBody>
      </p:sp>
      <p:sp>
        <p:nvSpPr>
          <p:cNvPr id="37" name="Rectangle 36"/>
          <p:cNvSpPr/>
          <p:nvPr/>
        </p:nvSpPr>
        <p:spPr>
          <a:xfrm>
            <a:off x="1736558" y="2646307"/>
            <a:ext cx="620889" cy="620889"/>
          </a:xfrm>
          <a:prstGeom prst="rect">
            <a:avLst/>
          </a:prstGeom>
          <a:solidFill>
            <a:srgbClr val="01AA8D"/>
          </a:solidFill>
          <a:ln w="6350">
            <a:solidFill>
              <a:schemeClr val="bg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Arial" panose="02080604020202020204" pitchFamily="34" charset="0"/>
              <a:cs typeface="Arial" panose="02080604020202020204" pitchFamily="34" charset="0"/>
            </a:endParaRPr>
          </a:p>
        </p:txBody>
      </p:sp>
      <p:sp>
        <p:nvSpPr>
          <p:cNvPr id="38" name="Text Placeholder 3"/>
          <p:cNvSpPr txBox="1"/>
          <p:nvPr/>
        </p:nvSpPr>
        <p:spPr>
          <a:xfrm>
            <a:off x="2534779" y="2801556"/>
            <a:ext cx="8352919" cy="615553"/>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vi-VN" sz="2000" b="1">
                <a:solidFill>
                  <a:schemeClr val="tx1"/>
                </a:solidFill>
                <a:latin typeface="Arial" panose="02080604020202020204" pitchFamily="34" charset="0"/>
                <a:cs typeface="Arial" panose="02080604020202020204" pitchFamily="34" charset="0"/>
              </a:rPr>
              <a:t>Hình thức tổ chức</a:t>
            </a:r>
            <a:endParaRPr lang="en-US" sz="2000" b="1">
              <a:solidFill>
                <a:schemeClr val="tx1"/>
              </a:solidFill>
              <a:latin typeface="Arial" panose="02080604020202020204" pitchFamily="34" charset="0"/>
              <a:cs typeface="Arial" panose="02080604020202020204" pitchFamily="34" charset="0"/>
            </a:endParaRPr>
          </a:p>
          <a:p>
            <a:pPr algn="l"/>
            <a:r>
              <a:rPr lang="vi-VN" sz="2000">
                <a:solidFill>
                  <a:schemeClr val="tx1"/>
                </a:solidFill>
                <a:latin typeface="Arial" panose="02080604020202020204" pitchFamily="34" charset="0"/>
                <a:cs typeface="Arial" panose="02080604020202020204" pitchFamily="34" charset="0"/>
              </a:rPr>
              <a:t>cuộc thi được tổ chức qua 02 vòng thi là Sơ khảo và Chung khảo. </a:t>
            </a:r>
            <a:endParaRPr lang="en-US" sz="2000">
              <a:solidFill>
                <a:schemeClr val="tx1"/>
              </a:solidFill>
              <a:latin typeface="Arial" panose="02080604020202020204" pitchFamily="34" charset="0"/>
              <a:cs typeface="Arial" panose="02080604020202020204" pitchFamily="34" charset="0"/>
            </a:endParaRPr>
          </a:p>
        </p:txBody>
      </p:sp>
      <p:pic>
        <p:nvPicPr>
          <p:cNvPr id="76" name="Picture 7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726" y="1553920"/>
            <a:ext cx="396274" cy="384081"/>
          </a:xfrm>
          <a:prstGeom prst="rect">
            <a:avLst/>
          </a:prstGeom>
          <a:effectLst>
            <a:outerShdw blurRad="50800" dist="38100" dir="2700000" algn="tl" rotWithShape="0">
              <a:prstClr val="black">
                <a:alpha val="40000"/>
              </a:prstClr>
            </a:outerShdw>
          </a:effectLst>
        </p:spPr>
      </p:pic>
      <p:pic>
        <p:nvPicPr>
          <p:cNvPr id="78" name="Picture 7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249" y="2758614"/>
            <a:ext cx="353599" cy="396274"/>
          </a:xfrm>
          <a:prstGeom prst="rect">
            <a:avLst/>
          </a:prstGeom>
          <a:effectLst>
            <a:outerShdw blurRad="50800" dist="38100" dir="2700000" algn="tl" rotWithShape="0">
              <a:prstClr val="black">
                <a:alpha val="40000"/>
              </a:prstClr>
            </a:outerShdw>
          </a:effectLst>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grpSp>
        <p:nvGrpSpPr>
          <p:cNvPr id="68" name="Group 113"/>
          <p:cNvGrpSpPr/>
          <p:nvPr/>
        </p:nvGrpSpPr>
        <p:grpSpPr>
          <a:xfrm>
            <a:off x="6195691" y="4000923"/>
            <a:ext cx="3564501" cy="2212985"/>
            <a:chOff x="4643943" y="3055571"/>
            <a:chExt cx="2673376" cy="1659739"/>
          </a:xfrm>
          <a:solidFill>
            <a:srgbClr val="D78003"/>
          </a:solidFill>
        </p:grpSpPr>
        <p:sp>
          <p:nvSpPr>
            <p:cNvPr id="69" name="Freeform 12"/>
            <p:cNvSpPr/>
            <p:nvPr/>
          </p:nvSpPr>
          <p:spPr bwMode="auto">
            <a:xfrm rot="16200000" flipV="1">
              <a:off x="5349842" y="2747834"/>
              <a:ext cx="1659739" cy="2275214"/>
            </a:xfrm>
            <a:custGeom>
              <a:avLst/>
              <a:gdLst/>
              <a:ahLst/>
              <a:cxnLst>
                <a:cxn ang="0">
                  <a:pos x="262" y="859"/>
                </a:cxn>
                <a:cxn ang="0">
                  <a:pos x="437" y="684"/>
                </a:cxn>
                <a:cxn ang="0">
                  <a:pos x="437" y="641"/>
                </a:cxn>
                <a:cxn ang="0">
                  <a:pos x="437" y="635"/>
                </a:cxn>
                <a:cxn ang="0">
                  <a:pos x="437" y="372"/>
                </a:cxn>
                <a:cxn ang="0">
                  <a:pos x="437" y="297"/>
                </a:cxn>
                <a:cxn ang="0">
                  <a:pos x="437" y="34"/>
                </a:cxn>
                <a:cxn ang="0">
                  <a:pos x="437" y="28"/>
                </a:cxn>
                <a:cxn ang="0">
                  <a:pos x="437" y="0"/>
                </a:cxn>
                <a:cxn ang="0">
                  <a:pos x="306" y="135"/>
                </a:cxn>
                <a:cxn ang="0">
                  <a:pos x="175" y="0"/>
                </a:cxn>
                <a:cxn ang="0">
                  <a:pos x="175" y="122"/>
                </a:cxn>
                <a:cxn ang="0">
                  <a:pos x="175" y="547"/>
                </a:cxn>
                <a:cxn ang="0">
                  <a:pos x="175" y="684"/>
                </a:cxn>
                <a:cxn ang="0">
                  <a:pos x="0" y="859"/>
                </a:cxn>
                <a:cxn ang="0">
                  <a:pos x="262" y="859"/>
                </a:cxn>
              </a:cxnLst>
              <a:rect l="0" t="0" r="r" b="b"/>
              <a:pathLst>
                <a:path w="437" h="859">
                  <a:moveTo>
                    <a:pt x="262" y="859"/>
                  </a:moveTo>
                  <a:cubicBezTo>
                    <a:pt x="358" y="859"/>
                    <a:pt x="437" y="780"/>
                    <a:pt x="437" y="684"/>
                  </a:cubicBezTo>
                  <a:cubicBezTo>
                    <a:pt x="437" y="641"/>
                    <a:pt x="437" y="641"/>
                    <a:pt x="437" y="641"/>
                  </a:cubicBezTo>
                  <a:cubicBezTo>
                    <a:pt x="437" y="635"/>
                    <a:pt x="437" y="635"/>
                    <a:pt x="437" y="635"/>
                  </a:cubicBezTo>
                  <a:cubicBezTo>
                    <a:pt x="437" y="372"/>
                    <a:pt x="437" y="372"/>
                    <a:pt x="437" y="372"/>
                  </a:cubicBezTo>
                  <a:cubicBezTo>
                    <a:pt x="437" y="297"/>
                    <a:pt x="437" y="297"/>
                    <a:pt x="437" y="297"/>
                  </a:cubicBezTo>
                  <a:cubicBezTo>
                    <a:pt x="437" y="34"/>
                    <a:pt x="437" y="34"/>
                    <a:pt x="437" y="34"/>
                  </a:cubicBezTo>
                  <a:cubicBezTo>
                    <a:pt x="437" y="28"/>
                    <a:pt x="437" y="28"/>
                    <a:pt x="437" y="28"/>
                  </a:cubicBezTo>
                  <a:cubicBezTo>
                    <a:pt x="437" y="0"/>
                    <a:pt x="437" y="0"/>
                    <a:pt x="437" y="0"/>
                  </a:cubicBezTo>
                  <a:cubicBezTo>
                    <a:pt x="437" y="75"/>
                    <a:pt x="378" y="135"/>
                    <a:pt x="306" y="135"/>
                  </a:cubicBezTo>
                  <a:cubicBezTo>
                    <a:pt x="233" y="135"/>
                    <a:pt x="175" y="75"/>
                    <a:pt x="175" y="0"/>
                  </a:cubicBezTo>
                  <a:cubicBezTo>
                    <a:pt x="175" y="122"/>
                    <a:pt x="175" y="122"/>
                    <a:pt x="175" y="122"/>
                  </a:cubicBezTo>
                  <a:cubicBezTo>
                    <a:pt x="175" y="547"/>
                    <a:pt x="175" y="547"/>
                    <a:pt x="175" y="547"/>
                  </a:cubicBezTo>
                  <a:cubicBezTo>
                    <a:pt x="175" y="684"/>
                    <a:pt x="175" y="684"/>
                    <a:pt x="175" y="684"/>
                  </a:cubicBezTo>
                  <a:cubicBezTo>
                    <a:pt x="175" y="780"/>
                    <a:pt x="96" y="859"/>
                    <a:pt x="0" y="859"/>
                  </a:cubicBezTo>
                  <a:lnTo>
                    <a:pt x="262" y="859"/>
                  </a:lnTo>
                  <a:close/>
                </a:path>
              </a:pathLst>
            </a:custGeom>
            <a:grpFill/>
            <a:ln w="9525">
              <a:noFill/>
              <a:round/>
            </a:ln>
          </p:spPr>
          <p:txBody>
            <a:bodyPr vert="horz" wrap="square" lIns="121920" tIns="60960" rIns="121920" bIns="60960" numCol="1" anchor="t" anchorCtr="0" compatLnSpc="1"/>
            <a:lstStyle/>
            <a:p>
              <a:endParaRPr lang="en-US" sz="2400"/>
            </a:p>
          </p:txBody>
        </p:sp>
        <p:sp>
          <p:nvSpPr>
            <p:cNvPr id="70" name="Rectangle 17"/>
            <p:cNvSpPr>
              <a:spLocks noChangeArrowheads="1"/>
            </p:cNvSpPr>
            <p:nvPr/>
          </p:nvSpPr>
          <p:spPr bwMode="auto">
            <a:xfrm rot="16200000" flipV="1">
              <a:off x="4332335" y="4005540"/>
              <a:ext cx="1021378" cy="398162"/>
            </a:xfrm>
            <a:prstGeom prst="rect">
              <a:avLst/>
            </a:prstGeom>
            <a:grpFill/>
            <a:ln w="9525">
              <a:noFill/>
              <a:miter lim="800000"/>
            </a:ln>
          </p:spPr>
          <p:txBody>
            <a:bodyPr vert="horz" wrap="square" lIns="121920" tIns="60960" rIns="121920" bIns="60960" numCol="1" anchor="t" anchorCtr="0" compatLnSpc="1"/>
            <a:lstStyle/>
            <a:p>
              <a:endParaRPr lang="en-US" sz="2400"/>
            </a:p>
          </p:txBody>
        </p:sp>
      </p:grpSp>
      <p:grpSp>
        <p:nvGrpSpPr>
          <p:cNvPr id="65" name="Group 112"/>
          <p:cNvGrpSpPr/>
          <p:nvPr/>
        </p:nvGrpSpPr>
        <p:grpSpPr>
          <a:xfrm>
            <a:off x="6195691" y="1480402"/>
            <a:ext cx="3564501" cy="2212985"/>
            <a:chOff x="4643943" y="1235400"/>
            <a:chExt cx="2673376" cy="1659739"/>
          </a:xfrm>
          <a:solidFill>
            <a:srgbClr val="5D9C01"/>
          </a:solidFill>
          <a:effectLst/>
        </p:grpSpPr>
        <p:sp>
          <p:nvSpPr>
            <p:cNvPr id="66" name="Freeform 12"/>
            <p:cNvSpPr/>
            <p:nvPr/>
          </p:nvSpPr>
          <p:spPr bwMode="auto">
            <a:xfrm rot="5400000">
              <a:off x="5349842" y="927663"/>
              <a:ext cx="1659739" cy="2275214"/>
            </a:xfrm>
            <a:custGeom>
              <a:avLst/>
              <a:gdLst/>
              <a:ahLst/>
              <a:cxnLst>
                <a:cxn ang="0">
                  <a:pos x="262" y="859"/>
                </a:cxn>
                <a:cxn ang="0">
                  <a:pos x="437" y="684"/>
                </a:cxn>
                <a:cxn ang="0">
                  <a:pos x="437" y="641"/>
                </a:cxn>
                <a:cxn ang="0">
                  <a:pos x="437" y="635"/>
                </a:cxn>
                <a:cxn ang="0">
                  <a:pos x="437" y="372"/>
                </a:cxn>
                <a:cxn ang="0">
                  <a:pos x="437" y="297"/>
                </a:cxn>
                <a:cxn ang="0">
                  <a:pos x="437" y="34"/>
                </a:cxn>
                <a:cxn ang="0">
                  <a:pos x="437" y="28"/>
                </a:cxn>
                <a:cxn ang="0">
                  <a:pos x="437" y="0"/>
                </a:cxn>
                <a:cxn ang="0">
                  <a:pos x="306" y="135"/>
                </a:cxn>
                <a:cxn ang="0">
                  <a:pos x="175" y="0"/>
                </a:cxn>
                <a:cxn ang="0">
                  <a:pos x="175" y="122"/>
                </a:cxn>
                <a:cxn ang="0">
                  <a:pos x="175" y="547"/>
                </a:cxn>
                <a:cxn ang="0">
                  <a:pos x="175" y="684"/>
                </a:cxn>
                <a:cxn ang="0">
                  <a:pos x="0" y="859"/>
                </a:cxn>
                <a:cxn ang="0">
                  <a:pos x="262" y="859"/>
                </a:cxn>
              </a:cxnLst>
              <a:rect l="0" t="0" r="r" b="b"/>
              <a:pathLst>
                <a:path w="437" h="859">
                  <a:moveTo>
                    <a:pt x="262" y="859"/>
                  </a:moveTo>
                  <a:cubicBezTo>
                    <a:pt x="358" y="859"/>
                    <a:pt x="437" y="780"/>
                    <a:pt x="437" y="684"/>
                  </a:cubicBezTo>
                  <a:cubicBezTo>
                    <a:pt x="437" y="641"/>
                    <a:pt x="437" y="641"/>
                    <a:pt x="437" y="641"/>
                  </a:cubicBezTo>
                  <a:cubicBezTo>
                    <a:pt x="437" y="635"/>
                    <a:pt x="437" y="635"/>
                    <a:pt x="437" y="635"/>
                  </a:cubicBezTo>
                  <a:cubicBezTo>
                    <a:pt x="437" y="372"/>
                    <a:pt x="437" y="372"/>
                    <a:pt x="437" y="372"/>
                  </a:cubicBezTo>
                  <a:cubicBezTo>
                    <a:pt x="437" y="297"/>
                    <a:pt x="437" y="297"/>
                    <a:pt x="437" y="297"/>
                  </a:cubicBezTo>
                  <a:cubicBezTo>
                    <a:pt x="437" y="34"/>
                    <a:pt x="437" y="34"/>
                    <a:pt x="437" y="34"/>
                  </a:cubicBezTo>
                  <a:cubicBezTo>
                    <a:pt x="437" y="28"/>
                    <a:pt x="437" y="28"/>
                    <a:pt x="437" y="28"/>
                  </a:cubicBezTo>
                  <a:cubicBezTo>
                    <a:pt x="437" y="0"/>
                    <a:pt x="437" y="0"/>
                    <a:pt x="437" y="0"/>
                  </a:cubicBezTo>
                  <a:cubicBezTo>
                    <a:pt x="437" y="75"/>
                    <a:pt x="378" y="135"/>
                    <a:pt x="306" y="135"/>
                  </a:cubicBezTo>
                  <a:cubicBezTo>
                    <a:pt x="233" y="135"/>
                    <a:pt x="175" y="75"/>
                    <a:pt x="175" y="0"/>
                  </a:cubicBezTo>
                  <a:cubicBezTo>
                    <a:pt x="175" y="122"/>
                    <a:pt x="175" y="122"/>
                    <a:pt x="175" y="122"/>
                  </a:cubicBezTo>
                  <a:cubicBezTo>
                    <a:pt x="175" y="547"/>
                    <a:pt x="175" y="547"/>
                    <a:pt x="175" y="547"/>
                  </a:cubicBezTo>
                  <a:cubicBezTo>
                    <a:pt x="175" y="684"/>
                    <a:pt x="175" y="684"/>
                    <a:pt x="175" y="684"/>
                  </a:cubicBezTo>
                  <a:cubicBezTo>
                    <a:pt x="175" y="780"/>
                    <a:pt x="96" y="859"/>
                    <a:pt x="0" y="859"/>
                  </a:cubicBezTo>
                  <a:lnTo>
                    <a:pt x="262" y="859"/>
                  </a:lnTo>
                  <a:close/>
                </a:path>
              </a:pathLst>
            </a:custGeom>
            <a:grpFill/>
            <a:ln w="9525">
              <a:noFill/>
              <a:round/>
            </a:ln>
          </p:spPr>
          <p:txBody>
            <a:bodyPr vert="horz" wrap="square" lIns="121920" tIns="60960" rIns="121920" bIns="60960" numCol="1" anchor="t" anchorCtr="0" compatLnSpc="1"/>
            <a:lstStyle/>
            <a:p>
              <a:endParaRPr lang="en-US" sz="2400"/>
            </a:p>
          </p:txBody>
        </p:sp>
        <p:sp>
          <p:nvSpPr>
            <p:cNvPr id="67" name="Rectangle 17"/>
            <p:cNvSpPr>
              <a:spLocks noChangeArrowheads="1"/>
            </p:cNvSpPr>
            <p:nvPr/>
          </p:nvSpPr>
          <p:spPr bwMode="auto">
            <a:xfrm rot="5400000">
              <a:off x="4332335" y="1547009"/>
              <a:ext cx="1021378" cy="398162"/>
            </a:xfrm>
            <a:prstGeom prst="rect">
              <a:avLst/>
            </a:prstGeom>
            <a:grpFill/>
            <a:ln w="9525">
              <a:noFill/>
              <a:miter lim="800000"/>
            </a:ln>
          </p:spPr>
          <p:txBody>
            <a:bodyPr vert="horz" wrap="square" lIns="121920" tIns="60960" rIns="121920" bIns="60960" numCol="1" anchor="t" anchorCtr="0" compatLnSpc="1"/>
            <a:lstStyle/>
            <a:p>
              <a:endParaRPr lang="en-US" sz="2400"/>
            </a:p>
          </p:txBody>
        </p:sp>
      </p:grpSp>
      <p:grpSp>
        <p:nvGrpSpPr>
          <p:cNvPr id="62" name="Group 114"/>
          <p:cNvGrpSpPr/>
          <p:nvPr/>
        </p:nvGrpSpPr>
        <p:grpSpPr>
          <a:xfrm>
            <a:off x="2405517" y="1486567"/>
            <a:ext cx="3564501" cy="2212985"/>
            <a:chOff x="1874309" y="1235400"/>
            <a:chExt cx="2673376" cy="1659739"/>
          </a:xfrm>
          <a:solidFill>
            <a:srgbClr val="E10D0C"/>
          </a:solidFill>
          <a:effectLst/>
        </p:grpSpPr>
        <p:sp>
          <p:nvSpPr>
            <p:cNvPr id="63" name="Freeform 12"/>
            <p:cNvSpPr/>
            <p:nvPr/>
          </p:nvSpPr>
          <p:spPr bwMode="auto">
            <a:xfrm rot="16200000" flipH="1">
              <a:off x="2182046" y="927663"/>
              <a:ext cx="1659739" cy="2275214"/>
            </a:xfrm>
            <a:custGeom>
              <a:avLst/>
              <a:gdLst/>
              <a:ahLst/>
              <a:cxnLst>
                <a:cxn ang="0">
                  <a:pos x="262" y="859"/>
                </a:cxn>
                <a:cxn ang="0">
                  <a:pos x="437" y="684"/>
                </a:cxn>
                <a:cxn ang="0">
                  <a:pos x="437" y="641"/>
                </a:cxn>
                <a:cxn ang="0">
                  <a:pos x="437" y="635"/>
                </a:cxn>
                <a:cxn ang="0">
                  <a:pos x="437" y="372"/>
                </a:cxn>
                <a:cxn ang="0">
                  <a:pos x="437" y="297"/>
                </a:cxn>
                <a:cxn ang="0">
                  <a:pos x="437" y="34"/>
                </a:cxn>
                <a:cxn ang="0">
                  <a:pos x="437" y="28"/>
                </a:cxn>
                <a:cxn ang="0">
                  <a:pos x="437" y="0"/>
                </a:cxn>
                <a:cxn ang="0">
                  <a:pos x="306" y="135"/>
                </a:cxn>
                <a:cxn ang="0">
                  <a:pos x="175" y="0"/>
                </a:cxn>
                <a:cxn ang="0">
                  <a:pos x="175" y="122"/>
                </a:cxn>
                <a:cxn ang="0">
                  <a:pos x="175" y="547"/>
                </a:cxn>
                <a:cxn ang="0">
                  <a:pos x="175" y="684"/>
                </a:cxn>
                <a:cxn ang="0">
                  <a:pos x="0" y="859"/>
                </a:cxn>
                <a:cxn ang="0">
                  <a:pos x="262" y="859"/>
                </a:cxn>
              </a:cxnLst>
              <a:rect l="0" t="0" r="r" b="b"/>
              <a:pathLst>
                <a:path w="437" h="859">
                  <a:moveTo>
                    <a:pt x="262" y="859"/>
                  </a:moveTo>
                  <a:cubicBezTo>
                    <a:pt x="358" y="859"/>
                    <a:pt x="437" y="780"/>
                    <a:pt x="437" y="684"/>
                  </a:cubicBezTo>
                  <a:cubicBezTo>
                    <a:pt x="437" y="641"/>
                    <a:pt x="437" y="641"/>
                    <a:pt x="437" y="641"/>
                  </a:cubicBezTo>
                  <a:cubicBezTo>
                    <a:pt x="437" y="635"/>
                    <a:pt x="437" y="635"/>
                    <a:pt x="437" y="635"/>
                  </a:cubicBezTo>
                  <a:cubicBezTo>
                    <a:pt x="437" y="372"/>
                    <a:pt x="437" y="372"/>
                    <a:pt x="437" y="372"/>
                  </a:cubicBezTo>
                  <a:cubicBezTo>
                    <a:pt x="437" y="297"/>
                    <a:pt x="437" y="297"/>
                    <a:pt x="437" y="297"/>
                  </a:cubicBezTo>
                  <a:cubicBezTo>
                    <a:pt x="437" y="34"/>
                    <a:pt x="437" y="34"/>
                    <a:pt x="437" y="34"/>
                  </a:cubicBezTo>
                  <a:cubicBezTo>
                    <a:pt x="437" y="28"/>
                    <a:pt x="437" y="28"/>
                    <a:pt x="437" y="28"/>
                  </a:cubicBezTo>
                  <a:cubicBezTo>
                    <a:pt x="437" y="0"/>
                    <a:pt x="437" y="0"/>
                    <a:pt x="437" y="0"/>
                  </a:cubicBezTo>
                  <a:cubicBezTo>
                    <a:pt x="437" y="75"/>
                    <a:pt x="378" y="135"/>
                    <a:pt x="306" y="135"/>
                  </a:cubicBezTo>
                  <a:cubicBezTo>
                    <a:pt x="233" y="135"/>
                    <a:pt x="175" y="75"/>
                    <a:pt x="175" y="0"/>
                  </a:cubicBezTo>
                  <a:cubicBezTo>
                    <a:pt x="175" y="122"/>
                    <a:pt x="175" y="122"/>
                    <a:pt x="175" y="122"/>
                  </a:cubicBezTo>
                  <a:cubicBezTo>
                    <a:pt x="175" y="547"/>
                    <a:pt x="175" y="547"/>
                    <a:pt x="175" y="547"/>
                  </a:cubicBezTo>
                  <a:cubicBezTo>
                    <a:pt x="175" y="684"/>
                    <a:pt x="175" y="684"/>
                    <a:pt x="175" y="684"/>
                  </a:cubicBezTo>
                  <a:cubicBezTo>
                    <a:pt x="175" y="780"/>
                    <a:pt x="96" y="859"/>
                    <a:pt x="0" y="859"/>
                  </a:cubicBezTo>
                  <a:lnTo>
                    <a:pt x="262" y="859"/>
                  </a:lnTo>
                  <a:close/>
                </a:path>
              </a:pathLst>
            </a:custGeom>
            <a:grpFill/>
            <a:ln w="9525">
              <a:noFill/>
              <a:round/>
            </a:ln>
          </p:spPr>
          <p:txBody>
            <a:bodyPr vert="horz" wrap="square" lIns="121920" tIns="60960" rIns="121920" bIns="60960" numCol="1" anchor="t" anchorCtr="0" compatLnSpc="1"/>
            <a:lstStyle/>
            <a:p>
              <a:endParaRPr lang="en-US" sz="2400"/>
            </a:p>
          </p:txBody>
        </p:sp>
        <p:sp>
          <p:nvSpPr>
            <p:cNvPr id="64" name="Rectangle 17"/>
            <p:cNvSpPr>
              <a:spLocks noChangeArrowheads="1"/>
            </p:cNvSpPr>
            <p:nvPr/>
          </p:nvSpPr>
          <p:spPr bwMode="auto">
            <a:xfrm rot="16200000" flipH="1">
              <a:off x="3837915" y="1547008"/>
              <a:ext cx="1021378" cy="398162"/>
            </a:xfrm>
            <a:prstGeom prst="rect">
              <a:avLst/>
            </a:prstGeom>
            <a:grpFill/>
            <a:ln w="9525">
              <a:noFill/>
              <a:miter lim="800000"/>
            </a:ln>
          </p:spPr>
          <p:txBody>
            <a:bodyPr vert="horz" wrap="square" lIns="121920" tIns="60960" rIns="121920" bIns="60960" numCol="1" anchor="t" anchorCtr="0" compatLnSpc="1"/>
            <a:lstStyle/>
            <a:p>
              <a:endParaRPr lang="en-US" sz="2400"/>
            </a:p>
          </p:txBody>
        </p:sp>
      </p:grpSp>
      <p:grpSp>
        <p:nvGrpSpPr>
          <p:cNvPr id="59" name="Group 115"/>
          <p:cNvGrpSpPr/>
          <p:nvPr/>
        </p:nvGrpSpPr>
        <p:grpSpPr>
          <a:xfrm>
            <a:off x="2416805" y="4000923"/>
            <a:ext cx="3564501" cy="2212985"/>
            <a:chOff x="1874309" y="3055571"/>
            <a:chExt cx="2673376" cy="1659739"/>
          </a:xfrm>
          <a:solidFill>
            <a:srgbClr val="209AAF"/>
          </a:solidFill>
          <a:effectLst/>
        </p:grpSpPr>
        <p:sp>
          <p:nvSpPr>
            <p:cNvPr id="60" name="Freeform 12"/>
            <p:cNvSpPr/>
            <p:nvPr/>
          </p:nvSpPr>
          <p:spPr bwMode="auto">
            <a:xfrm rot="5400000" flipH="1" flipV="1">
              <a:off x="2182046" y="2747834"/>
              <a:ext cx="1659739" cy="2275214"/>
            </a:xfrm>
            <a:custGeom>
              <a:avLst/>
              <a:gdLst/>
              <a:ahLst/>
              <a:cxnLst>
                <a:cxn ang="0">
                  <a:pos x="262" y="859"/>
                </a:cxn>
                <a:cxn ang="0">
                  <a:pos x="437" y="684"/>
                </a:cxn>
                <a:cxn ang="0">
                  <a:pos x="437" y="641"/>
                </a:cxn>
                <a:cxn ang="0">
                  <a:pos x="437" y="635"/>
                </a:cxn>
                <a:cxn ang="0">
                  <a:pos x="437" y="372"/>
                </a:cxn>
                <a:cxn ang="0">
                  <a:pos x="437" y="297"/>
                </a:cxn>
                <a:cxn ang="0">
                  <a:pos x="437" y="34"/>
                </a:cxn>
                <a:cxn ang="0">
                  <a:pos x="437" y="28"/>
                </a:cxn>
                <a:cxn ang="0">
                  <a:pos x="437" y="0"/>
                </a:cxn>
                <a:cxn ang="0">
                  <a:pos x="306" y="135"/>
                </a:cxn>
                <a:cxn ang="0">
                  <a:pos x="175" y="0"/>
                </a:cxn>
                <a:cxn ang="0">
                  <a:pos x="175" y="122"/>
                </a:cxn>
                <a:cxn ang="0">
                  <a:pos x="175" y="547"/>
                </a:cxn>
                <a:cxn ang="0">
                  <a:pos x="175" y="684"/>
                </a:cxn>
                <a:cxn ang="0">
                  <a:pos x="0" y="859"/>
                </a:cxn>
                <a:cxn ang="0">
                  <a:pos x="262" y="859"/>
                </a:cxn>
              </a:cxnLst>
              <a:rect l="0" t="0" r="r" b="b"/>
              <a:pathLst>
                <a:path w="437" h="859">
                  <a:moveTo>
                    <a:pt x="262" y="859"/>
                  </a:moveTo>
                  <a:cubicBezTo>
                    <a:pt x="358" y="859"/>
                    <a:pt x="437" y="780"/>
                    <a:pt x="437" y="684"/>
                  </a:cubicBezTo>
                  <a:cubicBezTo>
                    <a:pt x="437" y="641"/>
                    <a:pt x="437" y="641"/>
                    <a:pt x="437" y="641"/>
                  </a:cubicBezTo>
                  <a:cubicBezTo>
                    <a:pt x="437" y="635"/>
                    <a:pt x="437" y="635"/>
                    <a:pt x="437" y="635"/>
                  </a:cubicBezTo>
                  <a:cubicBezTo>
                    <a:pt x="437" y="372"/>
                    <a:pt x="437" y="372"/>
                    <a:pt x="437" y="372"/>
                  </a:cubicBezTo>
                  <a:cubicBezTo>
                    <a:pt x="437" y="297"/>
                    <a:pt x="437" y="297"/>
                    <a:pt x="437" y="297"/>
                  </a:cubicBezTo>
                  <a:cubicBezTo>
                    <a:pt x="437" y="34"/>
                    <a:pt x="437" y="34"/>
                    <a:pt x="437" y="34"/>
                  </a:cubicBezTo>
                  <a:cubicBezTo>
                    <a:pt x="437" y="28"/>
                    <a:pt x="437" y="28"/>
                    <a:pt x="437" y="28"/>
                  </a:cubicBezTo>
                  <a:cubicBezTo>
                    <a:pt x="437" y="0"/>
                    <a:pt x="437" y="0"/>
                    <a:pt x="437" y="0"/>
                  </a:cubicBezTo>
                  <a:cubicBezTo>
                    <a:pt x="437" y="75"/>
                    <a:pt x="378" y="135"/>
                    <a:pt x="306" y="135"/>
                  </a:cubicBezTo>
                  <a:cubicBezTo>
                    <a:pt x="233" y="135"/>
                    <a:pt x="175" y="75"/>
                    <a:pt x="175" y="0"/>
                  </a:cubicBezTo>
                  <a:cubicBezTo>
                    <a:pt x="175" y="122"/>
                    <a:pt x="175" y="122"/>
                    <a:pt x="175" y="122"/>
                  </a:cubicBezTo>
                  <a:cubicBezTo>
                    <a:pt x="175" y="547"/>
                    <a:pt x="175" y="547"/>
                    <a:pt x="175" y="547"/>
                  </a:cubicBezTo>
                  <a:cubicBezTo>
                    <a:pt x="175" y="684"/>
                    <a:pt x="175" y="684"/>
                    <a:pt x="175" y="684"/>
                  </a:cubicBezTo>
                  <a:cubicBezTo>
                    <a:pt x="175" y="780"/>
                    <a:pt x="96" y="859"/>
                    <a:pt x="0" y="859"/>
                  </a:cubicBezTo>
                  <a:lnTo>
                    <a:pt x="262" y="859"/>
                  </a:lnTo>
                  <a:close/>
                </a:path>
              </a:pathLst>
            </a:custGeom>
            <a:grpFill/>
            <a:ln w="9525">
              <a:noFill/>
              <a:round/>
            </a:ln>
          </p:spPr>
          <p:txBody>
            <a:bodyPr vert="horz" wrap="square" lIns="121920" tIns="60960" rIns="121920" bIns="60960" numCol="1" anchor="t" anchorCtr="0" compatLnSpc="1"/>
            <a:lstStyle/>
            <a:p>
              <a:endParaRPr lang="en-US" sz="2400"/>
            </a:p>
          </p:txBody>
        </p:sp>
        <p:sp>
          <p:nvSpPr>
            <p:cNvPr id="61" name="Rectangle 17"/>
            <p:cNvSpPr>
              <a:spLocks noChangeArrowheads="1"/>
            </p:cNvSpPr>
            <p:nvPr/>
          </p:nvSpPr>
          <p:spPr bwMode="auto">
            <a:xfrm rot="5400000" flipH="1" flipV="1">
              <a:off x="3837915" y="4005540"/>
              <a:ext cx="1021378" cy="398162"/>
            </a:xfrm>
            <a:prstGeom prst="rect">
              <a:avLst/>
            </a:prstGeom>
            <a:grpFill/>
            <a:ln w="9525">
              <a:noFill/>
              <a:miter lim="800000"/>
            </a:ln>
          </p:spPr>
          <p:txBody>
            <a:bodyPr vert="horz" wrap="square" lIns="121920" tIns="60960" rIns="121920" bIns="60960" numCol="1" anchor="t" anchorCtr="0" compatLnSpc="1"/>
            <a:lstStyle/>
            <a:p>
              <a:endParaRPr lang="en-US" sz="2400"/>
            </a:p>
          </p:txBody>
        </p:sp>
      </p:grpSp>
      <p:sp>
        <p:nvSpPr>
          <p:cNvPr id="78" name="Oval 10"/>
          <p:cNvSpPr>
            <a:spLocks noChangeArrowheads="1"/>
          </p:cNvSpPr>
          <p:nvPr/>
        </p:nvSpPr>
        <p:spPr bwMode="auto">
          <a:xfrm rot="16200000" flipH="1">
            <a:off x="1418133" y="2384182"/>
            <a:ext cx="1190112" cy="1224471"/>
          </a:xfrm>
          <a:prstGeom prst="ellipse">
            <a:avLst/>
          </a:prstGeom>
          <a:solidFill>
            <a:srgbClr val="FF2B2A"/>
          </a:solidFill>
          <a:ln w="57150">
            <a:solidFill>
              <a:schemeClr val="bg1"/>
            </a:solidFill>
            <a:round/>
          </a:ln>
          <a:effectLst>
            <a:outerShdw blurRad="63500" sx="102000" sy="102000" algn="ctr" rotWithShape="0">
              <a:prstClr val="black">
                <a:alpha val="40000"/>
              </a:prstClr>
            </a:outerShdw>
          </a:effectLst>
        </p:spPr>
        <p:txBody>
          <a:bodyPr vert="horz" wrap="square" lIns="121920" tIns="60960" rIns="121920" bIns="60960" numCol="1" anchor="t" anchorCtr="0" compatLnSpc="1"/>
          <a:lstStyle/>
          <a:p>
            <a:endParaRPr lang="en-US" sz="2400"/>
          </a:p>
        </p:txBody>
      </p:sp>
      <p:sp>
        <p:nvSpPr>
          <p:cNvPr id="12298" name="Oval 10"/>
          <p:cNvSpPr>
            <a:spLocks noChangeArrowheads="1"/>
          </p:cNvSpPr>
          <p:nvPr/>
        </p:nvSpPr>
        <p:spPr bwMode="auto">
          <a:xfrm rot="5400000">
            <a:off x="9543462" y="2354212"/>
            <a:ext cx="1190112" cy="1224471"/>
          </a:xfrm>
          <a:prstGeom prst="ellipse">
            <a:avLst/>
          </a:prstGeom>
          <a:solidFill>
            <a:srgbClr val="85C401"/>
          </a:solidFill>
          <a:ln w="57150">
            <a:solidFill>
              <a:schemeClr val="bg1"/>
            </a:solidFill>
            <a:round/>
          </a:ln>
          <a:effectLst>
            <a:outerShdw blurRad="63500" sx="102000" sy="102000" algn="ctr" rotWithShape="0">
              <a:prstClr val="black">
                <a:alpha val="40000"/>
              </a:prstClr>
            </a:outerShdw>
          </a:effectLst>
        </p:spPr>
        <p:txBody>
          <a:bodyPr vert="horz" wrap="square" lIns="121920" tIns="60960" rIns="121920" bIns="60960" numCol="1" anchor="t" anchorCtr="0" compatLnSpc="1"/>
          <a:lstStyle/>
          <a:p>
            <a:endParaRPr lang="en-US" sz="2400"/>
          </a:p>
        </p:txBody>
      </p:sp>
      <p:sp>
        <p:nvSpPr>
          <p:cNvPr id="86" name="Oval 10"/>
          <p:cNvSpPr>
            <a:spLocks noChangeArrowheads="1"/>
          </p:cNvSpPr>
          <p:nvPr/>
        </p:nvSpPr>
        <p:spPr bwMode="auto">
          <a:xfrm rot="5400000" flipH="1" flipV="1">
            <a:off x="1395347" y="4113110"/>
            <a:ext cx="1190112" cy="1224471"/>
          </a:xfrm>
          <a:prstGeom prst="ellipse">
            <a:avLst/>
          </a:prstGeom>
          <a:solidFill>
            <a:srgbClr val="3EB8CD"/>
          </a:solidFill>
          <a:ln w="57150">
            <a:solidFill>
              <a:schemeClr val="bg1"/>
            </a:solidFill>
            <a:round/>
          </a:ln>
          <a:effectLst>
            <a:outerShdw blurRad="63500" sx="102000" sy="102000" algn="ctr" rotWithShape="0">
              <a:prstClr val="black">
                <a:alpha val="40000"/>
              </a:prstClr>
            </a:outerShdw>
          </a:effectLst>
        </p:spPr>
        <p:txBody>
          <a:bodyPr vert="horz" wrap="square" lIns="121920" tIns="60960" rIns="121920" bIns="60960" numCol="1" anchor="t" anchorCtr="0" compatLnSpc="1"/>
          <a:lstStyle/>
          <a:p>
            <a:endParaRPr lang="en-US" sz="2400"/>
          </a:p>
        </p:txBody>
      </p:sp>
      <p:sp>
        <p:nvSpPr>
          <p:cNvPr id="82" name="Oval 10"/>
          <p:cNvSpPr>
            <a:spLocks noChangeArrowheads="1"/>
          </p:cNvSpPr>
          <p:nvPr/>
        </p:nvSpPr>
        <p:spPr bwMode="auto">
          <a:xfrm rot="16200000" flipV="1">
            <a:off x="9736815" y="4170422"/>
            <a:ext cx="1190112" cy="1224471"/>
          </a:xfrm>
          <a:prstGeom prst="ellipse">
            <a:avLst/>
          </a:prstGeom>
          <a:solidFill>
            <a:srgbClr val="FFA803"/>
          </a:solidFill>
          <a:ln w="57150">
            <a:solidFill>
              <a:schemeClr val="bg1"/>
            </a:solidFill>
            <a:round/>
          </a:ln>
          <a:effectLst>
            <a:outerShdw blurRad="63500" sx="102000" sy="102000" algn="ctr" rotWithShape="0">
              <a:prstClr val="black">
                <a:alpha val="40000"/>
              </a:prstClr>
            </a:outerShdw>
          </a:effectLst>
        </p:spPr>
        <p:txBody>
          <a:bodyPr vert="horz" wrap="square" lIns="121920" tIns="60960" rIns="121920" bIns="60960" numCol="1" anchor="t" anchorCtr="0" compatLnSpc="1"/>
          <a:lstStyle/>
          <a:p>
            <a:endParaRPr lang="en-US" sz="2400"/>
          </a:p>
        </p:txBody>
      </p:sp>
      <p:grpSp>
        <p:nvGrpSpPr>
          <p:cNvPr id="21" name="Group 20"/>
          <p:cNvGrpSpPr/>
          <p:nvPr/>
        </p:nvGrpSpPr>
        <p:grpSpPr>
          <a:xfrm>
            <a:off x="2352886" y="1426157"/>
            <a:ext cx="3617132" cy="2414050"/>
            <a:chOff x="2352886" y="1426157"/>
            <a:chExt cx="3617132" cy="2414050"/>
          </a:xfrm>
          <a:solidFill>
            <a:srgbClr val="FF2B2A"/>
          </a:solidFill>
        </p:grpSpPr>
        <p:grpSp>
          <p:nvGrpSpPr>
            <p:cNvPr id="6" name="Group 114"/>
            <p:cNvGrpSpPr/>
            <p:nvPr/>
          </p:nvGrpSpPr>
          <p:grpSpPr>
            <a:xfrm>
              <a:off x="2352886" y="1426157"/>
              <a:ext cx="3564501" cy="2212985"/>
              <a:chOff x="1874309" y="1235400"/>
              <a:chExt cx="2673376" cy="1659739"/>
            </a:xfrm>
            <a:grpFill/>
            <a:effectLst/>
          </p:grpSpPr>
          <p:sp>
            <p:nvSpPr>
              <p:cNvPr id="79" name="Freeform 12"/>
              <p:cNvSpPr/>
              <p:nvPr/>
            </p:nvSpPr>
            <p:spPr bwMode="auto">
              <a:xfrm rot="16200000" flipH="1">
                <a:off x="2182046" y="927663"/>
                <a:ext cx="1659739" cy="2275214"/>
              </a:xfrm>
              <a:custGeom>
                <a:avLst/>
                <a:gdLst/>
                <a:ahLst/>
                <a:cxnLst>
                  <a:cxn ang="0">
                    <a:pos x="262" y="859"/>
                  </a:cxn>
                  <a:cxn ang="0">
                    <a:pos x="437" y="684"/>
                  </a:cxn>
                  <a:cxn ang="0">
                    <a:pos x="437" y="641"/>
                  </a:cxn>
                  <a:cxn ang="0">
                    <a:pos x="437" y="635"/>
                  </a:cxn>
                  <a:cxn ang="0">
                    <a:pos x="437" y="372"/>
                  </a:cxn>
                  <a:cxn ang="0">
                    <a:pos x="437" y="297"/>
                  </a:cxn>
                  <a:cxn ang="0">
                    <a:pos x="437" y="34"/>
                  </a:cxn>
                  <a:cxn ang="0">
                    <a:pos x="437" y="28"/>
                  </a:cxn>
                  <a:cxn ang="0">
                    <a:pos x="437" y="0"/>
                  </a:cxn>
                  <a:cxn ang="0">
                    <a:pos x="306" y="135"/>
                  </a:cxn>
                  <a:cxn ang="0">
                    <a:pos x="175" y="0"/>
                  </a:cxn>
                  <a:cxn ang="0">
                    <a:pos x="175" y="122"/>
                  </a:cxn>
                  <a:cxn ang="0">
                    <a:pos x="175" y="547"/>
                  </a:cxn>
                  <a:cxn ang="0">
                    <a:pos x="175" y="684"/>
                  </a:cxn>
                  <a:cxn ang="0">
                    <a:pos x="0" y="859"/>
                  </a:cxn>
                  <a:cxn ang="0">
                    <a:pos x="262" y="859"/>
                  </a:cxn>
                </a:cxnLst>
                <a:rect l="0" t="0" r="r" b="b"/>
                <a:pathLst>
                  <a:path w="437" h="859">
                    <a:moveTo>
                      <a:pt x="262" y="859"/>
                    </a:moveTo>
                    <a:cubicBezTo>
                      <a:pt x="358" y="859"/>
                      <a:pt x="437" y="780"/>
                      <a:pt x="437" y="684"/>
                    </a:cubicBezTo>
                    <a:cubicBezTo>
                      <a:pt x="437" y="641"/>
                      <a:pt x="437" y="641"/>
                      <a:pt x="437" y="641"/>
                    </a:cubicBezTo>
                    <a:cubicBezTo>
                      <a:pt x="437" y="635"/>
                      <a:pt x="437" y="635"/>
                      <a:pt x="437" y="635"/>
                    </a:cubicBezTo>
                    <a:cubicBezTo>
                      <a:pt x="437" y="372"/>
                      <a:pt x="437" y="372"/>
                      <a:pt x="437" y="372"/>
                    </a:cubicBezTo>
                    <a:cubicBezTo>
                      <a:pt x="437" y="297"/>
                      <a:pt x="437" y="297"/>
                      <a:pt x="437" y="297"/>
                    </a:cubicBezTo>
                    <a:cubicBezTo>
                      <a:pt x="437" y="34"/>
                      <a:pt x="437" y="34"/>
                      <a:pt x="437" y="34"/>
                    </a:cubicBezTo>
                    <a:cubicBezTo>
                      <a:pt x="437" y="28"/>
                      <a:pt x="437" y="28"/>
                      <a:pt x="437" y="28"/>
                    </a:cubicBezTo>
                    <a:cubicBezTo>
                      <a:pt x="437" y="0"/>
                      <a:pt x="437" y="0"/>
                      <a:pt x="437" y="0"/>
                    </a:cubicBezTo>
                    <a:cubicBezTo>
                      <a:pt x="437" y="75"/>
                      <a:pt x="378" y="135"/>
                      <a:pt x="306" y="135"/>
                    </a:cubicBezTo>
                    <a:cubicBezTo>
                      <a:pt x="233" y="135"/>
                      <a:pt x="175" y="75"/>
                      <a:pt x="175" y="0"/>
                    </a:cubicBezTo>
                    <a:cubicBezTo>
                      <a:pt x="175" y="122"/>
                      <a:pt x="175" y="122"/>
                      <a:pt x="175" y="122"/>
                    </a:cubicBezTo>
                    <a:cubicBezTo>
                      <a:pt x="175" y="547"/>
                      <a:pt x="175" y="547"/>
                      <a:pt x="175" y="547"/>
                    </a:cubicBezTo>
                    <a:cubicBezTo>
                      <a:pt x="175" y="684"/>
                      <a:pt x="175" y="684"/>
                      <a:pt x="175" y="684"/>
                    </a:cubicBezTo>
                    <a:cubicBezTo>
                      <a:pt x="175" y="780"/>
                      <a:pt x="96" y="859"/>
                      <a:pt x="0" y="859"/>
                    </a:cubicBezTo>
                    <a:lnTo>
                      <a:pt x="262" y="859"/>
                    </a:lnTo>
                    <a:close/>
                  </a:path>
                </a:pathLst>
              </a:custGeom>
              <a:grpFill/>
              <a:ln w="9525">
                <a:noFill/>
                <a:round/>
              </a:ln>
            </p:spPr>
            <p:txBody>
              <a:bodyPr vert="horz" wrap="square" lIns="121920" tIns="60960" rIns="121920" bIns="60960" numCol="1" anchor="t" anchorCtr="0" compatLnSpc="1"/>
              <a:lstStyle/>
              <a:p>
                <a:endParaRPr lang="en-US" sz="2400"/>
              </a:p>
            </p:txBody>
          </p:sp>
          <p:sp>
            <p:nvSpPr>
              <p:cNvPr id="80" name="Rectangle 17"/>
              <p:cNvSpPr>
                <a:spLocks noChangeArrowheads="1"/>
              </p:cNvSpPr>
              <p:nvPr/>
            </p:nvSpPr>
            <p:spPr bwMode="auto">
              <a:xfrm rot="16200000" flipH="1">
                <a:off x="3837915" y="1547008"/>
                <a:ext cx="1021378" cy="398162"/>
              </a:xfrm>
              <a:prstGeom prst="rect">
                <a:avLst/>
              </a:prstGeom>
              <a:grpFill/>
              <a:ln w="9525">
                <a:noFill/>
                <a:miter lim="800000"/>
              </a:ln>
            </p:spPr>
            <p:txBody>
              <a:bodyPr vert="horz" wrap="square" lIns="121920" tIns="60960" rIns="121920" bIns="60960" numCol="1" anchor="t" anchorCtr="0" compatLnSpc="1"/>
              <a:lstStyle/>
              <a:p>
                <a:endParaRPr lang="en-US" sz="2400"/>
              </a:p>
            </p:txBody>
          </p:sp>
        </p:grpSp>
        <p:sp>
          <p:nvSpPr>
            <p:cNvPr id="96" name="TextBox 95"/>
            <p:cNvSpPr txBox="1"/>
            <p:nvPr/>
          </p:nvSpPr>
          <p:spPr>
            <a:xfrm>
              <a:off x="2859193" y="2455212"/>
              <a:ext cx="3110825" cy="1384995"/>
            </a:xfrm>
            <a:prstGeom prst="rect">
              <a:avLst/>
            </a:prstGeom>
            <a:grpFill/>
          </p:spPr>
          <p:txBody>
            <a:bodyPr wrap="square" lIns="0" tIns="0" rIns="0" bIns="0" rtlCol="0" anchor="t">
              <a:spAutoFit/>
            </a:bodyPr>
            <a:lstStyle/>
            <a:p>
              <a:pPr defTabSz="1219200">
                <a:spcBef>
                  <a:spcPct val="20000"/>
                </a:spcBef>
                <a:defRPr/>
              </a:pPr>
              <a:r>
                <a:rPr lang="en-US">
                  <a:solidFill>
                    <a:schemeClr val="bg1"/>
                  </a:solidFill>
                </a:rPr>
                <a:t>T</a:t>
              </a:r>
              <a:r>
                <a:rPr lang="vi-VN">
                  <a:solidFill>
                    <a:schemeClr val="bg1"/>
                  </a:solidFill>
                </a:rPr>
                <a:t>ổ chức dưới mô hình trò chơi chiến tranh, tập trung vào hai kỹ năng tấn công và phòng thủ mạng máy tính của các đội dự thi.</a:t>
              </a:r>
              <a:endParaRPr lang="en-US" dirty="0">
                <a:solidFill>
                  <a:schemeClr val="bg1"/>
                </a:solidFill>
                <a:latin typeface="Candara" panose="020E0502030303020204" pitchFamily="34" charset="0"/>
              </a:endParaRPr>
            </a:p>
          </p:txBody>
        </p:sp>
      </p:grpSp>
      <p:sp>
        <p:nvSpPr>
          <p:cNvPr id="53" name="TextBox 52"/>
          <p:cNvSpPr txBox="1"/>
          <p:nvPr/>
        </p:nvSpPr>
        <p:spPr>
          <a:xfrm>
            <a:off x="3341511" y="258228"/>
            <a:ext cx="5508978" cy="769441"/>
          </a:xfrm>
          <a:prstGeom prst="rect">
            <a:avLst/>
          </a:prstGeom>
          <a:noFill/>
        </p:spPr>
        <p:txBody>
          <a:bodyPr wrap="square" rtlCol="0">
            <a:spAutoFit/>
          </a:bodyPr>
          <a:lstStyle/>
          <a:p>
            <a:pPr algn="ctr"/>
            <a:r>
              <a:rPr lang="vi-VN" sz="4400" b="1">
                <a:latin typeface="Candara" panose="020E0502030303020204" pitchFamily="34" charset="0"/>
              </a:rPr>
              <a:t>Vòng Sơ khảo</a:t>
            </a:r>
            <a:endParaRPr lang="en-US" sz="4400" b="1" dirty="0">
              <a:solidFill>
                <a:srgbClr val="56595E"/>
              </a:solidFill>
              <a:latin typeface="Candara" panose="020E0502030303020204" pitchFamily="34" charset="0"/>
            </a:endParaRPr>
          </a:p>
        </p:txBody>
      </p:sp>
      <p:grpSp>
        <p:nvGrpSpPr>
          <p:cNvPr id="23" name="Group 22"/>
          <p:cNvGrpSpPr/>
          <p:nvPr/>
        </p:nvGrpSpPr>
        <p:grpSpPr>
          <a:xfrm>
            <a:off x="2352691" y="4063081"/>
            <a:ext cx="3564501" cy="2212985"/>
            <a:chOff x="2352691" y="4063081"/>
            <a:chExt cx="3564501" cy="2212985"/>
          </a:xfrm>
          <a:solidFill>
            <a:srgbClr val="3EB8CD"/>
          </a:solidFill>
        </p:grpSpPr>
        <p:grpSp>
          <p:nvGrpSpPr>
            <p:cNvPr id="10" name="Group 115"/>
            <p:cNvGrpSpPr/>
            <p:nvPr/>
          </p:nvGrpSpPr>
          <p:grpSpPr>
            <a:xfrm>
              <a:off x="2352691" y="4063081"/>
              <a:ext cx="3564501" cy="2212985"/>
              <a:chOff x="1874309" y="3055571"/>
              <a:chExt cx="2673376" cy="1659739"/>
            </a:xfrm>
            <a:grpFill/>
            <a:effectLst/>
          </p:grpSpPr>
          <p:sp>
            <p:nvSpPr>
              <p:cNvPr id="87" name="Freeform 12"/>
              <p:cNvSpPr/>
              <p:nvPr/>
            </p:nvSpPr>
            <p:spPr bwMode="auto">
              <a:xfrm rot="5400000" flipH="1" flipV="1">
                <a:off x="2182046" y="2747834"/>
                <a:ext cx="1659739" cy="2275214"/>
              </a:xfrm>
              <a:custGeom>
                <a:avLst/>
                <a:gdLst/>
                <a:ahLst/>
                <a:cxnLst>
                  <a:cxn ang="0">
                    <a:pos x="262" y="859"/>
                  </a:cxn>
                  <a:cxn ang="0">
                    <a:pos x="437" y="684"/>
                  </a:cxn>
                  <a:cxn ang="0">
                    <a:pos x="437" y="641"/>
                  </a:cxn>
                  <a:cxn ang="0">
                    <a:pos x="437" y="635"/>
                  </a:cxn>
                  <a:cxn ang="0">
                    <a:pos x="437" y="372"/>
                  </a:cxn>
                  <a:cxn ang="0">
                    <a:pos x="437" y="297"/>
                  </a:cxn>
                  <a:cxn ang="0">
                    <a:pos x="437" y="34"/>
                  </a:cxn>
                  <a:cxn ang="0">
                    <a:pos x="437" y="28"/>
                  </a:cxn>
                  <a:cxn ang="0">
                    <a:pos x="437" y="0"/>
                  </a:cxn>
                  <a:cxn ang="0">
                    <a:pos x="306" y="135"/>
                  </a:cxn>
                  <a:cxn ang="0">
                    <a:pos x="175" y="0"/>
                  </a:cxn>
                  <a:cxn ang="0">
                    <a:pos x="175" y="122"/>
                  </a:cxn>
                  <a:cxn ang="0">
                    <a:pos x="175" y="547"/>
                  </a:cxn>
                  <a:cxn ang="0">
                    <a:pos x="175" y="684"/>
                  </a:cxn>
                  <a:cxn ang="0">
                    <a:pos x="0" y="859"/>
                  </a:cxn>
                  <a:cxn ang="0">
                    <a:pos x="262" y="859"/>
                  </a:cxn>
                </a:cxnLst>
                <a:rect l="0" t="0" r="r" b="b"/>
                <a:pathLst>
                  <a:path w="437" h="859">
                    <a:moveTo>
                      <a:pt x="262" y="859"/>
                    </a:moveTo>
                    <a:cubicBezTo>
                      <a:pt x="358" y="859"/>
                      <a:pt x="437" y="780"/>
                      <a:pt x="437" y="684"/>
                    </a:cubicBezTo>
                    <a:cubicBezTo>
                      <a:pt x="437" y="641"/>
                      <a:pt x="437" y="641"/>
                      <a:pt x="437" y="641"/>
                    </a:cubicBezTo>
                    <a:cubicBezTo>
                      <a:pt x="437" y="635"/>
                      <a:pt x="437" y="635"/>
                      <a:pt x="437" y="635"/>
                    </a:cubicBezTo>
                    <a:cubicBezTo>
                      <a:pt x="437" y="372"/>
                      <a:pt x="437" y="372"/>
                      <a:pt x="437" y="372"/>
                    </a:cubicBezTo>
                    <a:cubicBezTo>
                      <a:pt x="437" y="297"/>
                      <a:pt x="437" y="297"/>
                      <a:pt x="437" y="297"/>
                    </a:cubicBezTo>
                    <a:cubicBezTo>
                      <a:pt x="437" y="34"/>
                      <a:pt x="437" y="34"/>
                      <a:pt x="437" y="34"/>
                    </a:cubicBezTo>
                    <a:cubicBezTo>
                      <a:pt x="437" y="28"/>
                      <a:pt x="437" y="28"/>
                      <a:pt x="437" y="28"/>
                    </a:cubicBezTo>
                    <a:cubicBezTo>
                      <a:pt x="437" y="0"/>
                      <a:pt x="437" y="0"/>
                      <a:pt x="437" y="0"/>
                    </a:cubicBezTo>
                    <a:cubicBezTo>
                      <a:pt x="437" y="75"/>
                      <a:pt x="378" y="135"/>
                      <a:pt x="306" y="135"/>
                    </a:cubicBezTo>
                    <a:cubicBezTo>
                      <a:pt x="233" y="135"/>
                      <a:pt x="175" y="75"/>
                      <a:pt x="175" y="0"/>
                    </a:cubicBezTo>
                    <a:cubicBezTo>
                      <a:pt x="175" y="122"/>
                      <a:pt x="175" y="122"/>
                      <a:pt x="175" y="122"/>
                    </a:cubicBezTo>
                    <a:cubicBezTo>
                      <a:pt x="175" y="547"/>
                      <a:pt x="175" y="547"/>
                      <a:pt x="175" y="547"/>
                    </a:cubicBezTo>
                    <a:cubicBezTo>
                      <a:pt x="175" y="684"/>
                      <a:pt x="175" y="684"/>
                      <a:pt x="175" y="684"/>
                    </a:cubicBezTo>
                    <a:cubicBezTo>
                      <a:pt x="175" y="780"/>
                      <a:pt x="96" y="859"/>
                      <a:pt x="0" y="859"/>
                    </a:cubicBezTo>
                    <a:lnTo>
                      <a:pt x="262" y="859"/>
                    </a:lnTo>
                    <a:close/>
                  </a:path>
                </a:pathLst>
              </a:custGeom>
              <a:grpFill/>
              <a:ln w="9525">
                <a:noFill/>
                <a:round/>
              </a:ln>
            </p:spPr>
            <p:txBody>
              <a:bodyPr vert="horz" wrap="square" lIns="121920" tIns="60960" rIns="121920" bIns="60960" numCol="1" anchor="t" anchorCtr="0" compatLnSpc="1"/>
              <a:lstStyle/>
              <a:p>
                <a:endParaRPr lang="en-US" sz="2400"/>
              </a:p>
            </p:txBody>
          </p:sp>
          <p:sp>
            <p:nvSpPr>
              <p:cNvPr id="88" name="Rectangle 17"/>
              <p:cNvSpPr>
                <a:spLocks noChangeArrowheads="1"/>
              </p:cNvSpPr>
              <p:nvPr/>
            </p:nvSpPr>
            <p:spPr bwMode="auto">
              <a:xfrm rot="5400000" flipH="1" flipV="1">
                <a:off x="3837915" y="4005540"/>
                <a:ext cx="1021378" cy="398162"/>
              </a:xfrm>
              <a:prstGeom prst="rect">
                <a:avLst/>
              </a:prstGeom>
              <a:grpFill/>
              <a:ln w="9525">
                <a:noFill/>
                <a:miter lim="800000"/>
              </a:ln>
            </p:spPr>
            <p:txBody>
              <a:bodyPr vert="horz" wrap="square" lIns="121920" tIns="60960" rIns="121920" bIns="60960" numCol="1" anchor="t" anchorCtr="0" compatLnSpc="1"/>
              <a:lstStyle/>
              <a:p>
                <a:endParaRPr lang="en-US" sz="2400"/>
              </a:p>
            </p:txBody>
          </p:sp>
        </p:grpSp>
        <p:sp>
          <p:nvSpPr>
            <p:cNvPr id="55" name="TextBox 54"/>
            <p:cNvSpPr txBox="1"/>
            <p:nvPr/>
          </p:nvSpPr>
          <p:spPr>
            <a:xfrm>
              <a:off x="2851190" y="4441669"/>
              <a:ext cx="2313849" cy="553998"/>
            </a:xfrm>
            <a:prstGeom prst="rect">
              <a:avLst/>
            </a:prstGeom>
            <a:grpFill/>
          </p:spPr>
          <p:txBody>
            <a:bodyPr wrap="square" lIns="0" tIns="0" rIns="0" bIns="0" rtlCol="0" anchor="t">
              <a:spAutoFit/>
            </a:bodyPr>
            <a:lstStyle/>
            <a:p>
              <a:r>
                <a:rPr lang="vi-VN">
                  <a:solidFill>
                    <a:schemeClr val="bg1"/>
                  </a:solidFill>
                  <a:latin typeface="Candara" panose="020E0502030303020204" pitchFamily="34" charset="0"/>
                </a:rPr>
                <a:t>Thi thực hành trực tuyến (online) về ATTT</a:t>
              </a:r>
              <a:endParaRPr lang="en-US">
                <a:solidFill>
                  <a:schemeClr val="bg1"/>
                </a:solidFill>
                <a:latin typeface="Candara" panose="020E0502030303020204" pitchFamily="34" charset="0"/>
              </a:endParaRPr>
            </a:p>
          </p:txBody>
        </p:sp>
      </p:grpSp>
      <p:grpSp>
        <p:nvGrpSpPr>
          <p:cNvPr id="22" name="Group 21"/>
          <p:cNvGrpSpPr/>
          <p:nvPr/>
        </p:nvGrpSpPr>
        <p:grpSpPr>
          <a:xfrm>
            <a:off x="6276163" y="1414379"/>
            <a:ext cx="3564501" cy="2212985"/>
            <a:chOff x="6276163" y="1414379"/>
            <a:chExt cx="3564501" cy="2212985"/>
          </a:xfrm>
          <a:solidFill>
            <a:srgbClr val="85C401"/>
          </a:solidFill>
        </p:grpSpPr>
        <p:grpSp>
          <p:nvGrpSpPr>
            <p:cNvPr id="4" name="Group 112"/>
            <p:cNvGrpSpPr/>
            <p:nvPr/>
          </p:nvGrpSpPr>
          <p:grpSpPr>
            <a:xfrm>
              <a:off x="6276163" y="1414379"/>
              <a:ext cx="3564501" cy="2212985"/>
              <a:chOff x="4643943" y="1235400"/>
              <a:chExt cx="2673376" cy="1659739"/>
            </a:xfrm>
            <a:grpFill/>
            <a:effectLst/>
          </p:grpSpPr>
          <p:sp>
            <p:nvSpPr>
              <p:cNvPr id="73" name="Freeform 12"/>
              <p:cNvSpPr/>
              <p:nvPr/>
            </p:nvSpPr>
            <p:spPr bwMode="auto">
              <a:xfrm rot="5400000">
                <a:off x="5349842" y="927663"/>
                <a:ext cx="1659739" cy="2275214"/>
              </a:xfrm>
              <a:custGeom>
                <a:avLst/>
                <a:gdLst/>
                <a:ahLst/>
                <a:cxnLst>
                  <a:cxn ang="0">
                    <a:pos x="262" y="859"/>
                  </a:cxn>
                  <a:cxn ang="0">
                    <a:pos x="437" y="684"/>
                  </a:cxn>
                  <a:cxn ang="0">
                    <a:pos x="437" y="641"/>
                  </a:cxn>
                  <a:cxn ang="0">
                    <a:pos x="437" y="635"/>
                  </a:cxn>
                  <a:cxn ang="0">
                    <a:pos x="437" y="372"/>
                  </a:cxn>
                  <a:cxn ang="0">
                    <a:pos x="437" y="297"/>
                  </a:cxn>
                  <a:cxn ang="0">
                    <a:pos x="437" y="34"/>
                  </a:cxn>
                  <a:cxn ang="0">
                    <a:pos x="437" y="28"/>
                  </a:cxn>
                  <a:cxn ang="0">
                    <a:pos x="437" y="0"/>
                  </a:cxn>
                  <a:cxn ang="0">
                    <a:pos x="306" y="135"/>
                  </a:cxn>
                  <a:cxn ang="0">
                    <a:pos x="175" y="0"/>
                  </a:cxn>
                  <a:cxn ang="0">
                    <a:pos x="175" y="122"/>
                  </a:cxn>
                  <a:cxn ang="0">
                    <a:pos x="175" y="547"/>
                  </a:cxn>
                  <a:cxn ang="0">
                    <a:pos x="175" y="684"/>
                  </a:cxn>
                  <a:cxn ang="0">
                    <a:pos x="0" y="859"/>
                  </a:cxn>
                  <a:cxn ang="0">
                    <a:pos x="262" y="859"/>
                  </a:cxn>
                </a:cxnLst>
                <a:rect l="0" t="0" r="r" b="b"/>
                <a:pathLst>
                  <a:path w="437" h="859">
                    <a:moveTo>
                      <a:pt x="262" y="859"/>
                    </a:moveTo>
                    <a:cubicBezTo>
                      <a:pt x="358" y="859"/>
                      <a:pt x="437" y="780"/>
                      <a:pt x="437" y="684"/>
                    </a:cubicBezTo>
                    <a:cubicBezTo>
                      <a:pt x="437" y="641"/>
                      <a:pt x="437" y="641"/>
                      <a:pt x="437" y="641"/>
                    </a:cubicBezTo>
                    <a:cubicBezTo>
                      <a:pt x="437" y="635"/>
                      <a:pt x="437" y="635"/>
                      <a:pt x="437" y="635"/>
                    </a:cubicBezTo>
                    <a:cubicBezTo>
                      <a:pt x="437" y="372"/>
                      <a:pt x="437" y="372"/>
                      <a:pt x="437" y="372"/>
                    </a:cubicBezTo>
                    <a:cubicBezTo>
                      <a:pt x="437" y="297"/>
                      <a:pt x="437" y="297"/>
                      <a:pt x="437" y="297"/>
                    </a:cubicBezTo>
                    <a:cubicBezTo>
                      <a:pt x="437" y="34"/>
                      <a:pt x="437" y="34"/>
                      <a:pt x="437" y="34"/>
                    </a:cubicBezTo>
                    <a:cubicBezTo>
                      <a:pt x="437" y="28"/>
                      <a:pt x="437" y="28"/>
                      <a:pt x="437" y="28"/>
                    </a:cubicBezTo>
                    <a:cubicBezTo>
                      <a:pt x="437" y="0"/>
                      <a:pt x="437" y="0"/>
                      <a:pt x="437" y="0"/>
                    </a:cubicBezTo>
                    <a:cubicBezTo>
                      <a:pt x="437" y="75"/>
                      <a:pt x="378" y="135"/>
                      <a:pt x="306" y="135"/>
                    </a:cubicBezTo>
                    <a:cubicBezTo>
                      <a:pt x="233" y="135"/>
                      <a:pt x="175" y="75"/>
                      <a:pt x="175" y="0"/>
                    </a:cubicBezTo>
                    <a:cubicBezTo>
                      <a:pt x="175" y="122"/>
                      <a:pt x="175" y="122"/>
                      <a:pt x="175" y="122"/>
                    </a:cubicBezTo>
                    <a:cubicBezTo>
                      <a:pt x="175" y="547"/>
                      <a:pt x="175" y="547"/>
                      <a:pt x="175" y="547"/>
                    </a:cubicBezTo>
                    <a:cubicBezTo>
                      <a:pt x="175" y="684"/>
                      <a:pt x="175" y="684"/>
                      <a:pt x="175" y="684"/>
                    </a:cubicBezTo>
                    <a:cubicBezTo>
                      <a:pt x="175" y="780"/>
                      <a:pt x="96" y="859"/>
                      <a:pt x="0" y="859"/>
                    </a:cubicBezTo>
                    <a:lnTo>
                      <a:pt x="262" y="859"/>
                    </a:lnTo>
                    <a:close/>
                  </a:path>
                </a:pathLst>
              </a:custGeom>
              <a:grpFill/>
              <a:ln w="9525">
                <a:noFill/>
                <a:round/>
              </a:ln>
            </p:spPr>
            <p:txBody>
              <a:bodyPr vert="horz" wrap="square" lIns="121920" tIns="60960" rIns="121920" bIns="60960" numCol="1" anchor="t" anchorCtr="0" compatLnSpc="1"/>
              <a:lstStyle/>
              <a:p>
                <a:endParaRPr lang="en-US" sz="2400"/>
              </a:p>
            </p:txBody>
          </p:sp>
          <p:sp>
            <p:nvSpPr>
              <p:cNvPr id="74" name="Rectangle 17"/>
              <p:cNvSpPr>
                <a:spLocks noChangeArrowheads="1"/>
              </p:cNvSpPr>
              <p:nvPr/>
            </p:nvSpPr>
            <p:spPr bwMode="auto">
              <a:xfrm rot="5400000">
                <a:off x="4332335" y="1547009"/>
                <a:ext cx="1021378" cy="398162"/>
              </a:xfrm>
              <a:prstGeom prst="rect">
                <a:avLst/>
              </a:prstGeom>
              <a:grpFill/>
              <a:ln w="9525">
                <a:noFill/>
                <a:miter lim="800000"/>
              </a:ln>
            </p:spPr>
            <p:txBody>
              <a:bodyPr vert="horz" wrap="square" lIns="121920" tIns="60960" rIns="121920" bIns="60960" numCol="1" anchor="t" anchorCtr="0" compatLnSpc="1"/>
              <a:lstStyle/>
              <a:p>
                <a:endParaRPr lang="en-US" sz="2400"/>
              </a:p>
            </p:txBody>
          </p:sp>
        </p:grpSp>
        <p:sp>
          <p:nvSpPr>
            <p:cNvPr id="56" name="TextBox 55"/>
            <p:cNvSpPr txBox="1"/>
            <p:nvPr/>
          </p:nvSpPr>
          <p:spPr>
            <a:xfrm>
              <a:off x="6917984" y="2497015"/>
              <a:ext cx="2587625" cy="830997"/>
            </a:xfrm>
            <a:prstGeom prst="rect">
              <a:avLst/>
            </a:prstGeom>
            <a:grpFill/>
          </p:spPr>
          <p:txBody>
            <a:bodyPr wrap="square" lIns="0" tIns="0" rIns="0" bIns="0" rtlCol="0" anchor="t">
              <a:spAutoFit/>
            </a:bodyPr>
            <a:lstStyle/>
            <a:p>
              <a:r>
                <a:rPr lang="en-US">
                  <a:solidFill>
                    <a:schemeClr val="bg1"/>
                  </a:solidFill>
                </a:rPr>
                <a:t>T</a:t>
              </a:r>
              <a:r>
                <a:rPr lang="vi-VN">
                  <a:solidFill>
                    <a:schemeClr val="bg1"/>
                  </a:solidFill>
                </a:rPr>
                <a:t>ổ chức đồng thời ở cả ba khu vực thi trong thời gian 8 tiếng. </a:t>
              </a:r>
              <a:endParaRPr lang="en-US">
                <a:solidFill>
                  <a:schemeClr val="bg1"/>
                </a:solidFill>
              </a:endParaRPr>
            </a:p>
          </p:txBody>
        </p:sp>
      </p:grpSp>
      <p:grpSp>
        <p:nvGrpSpPr>
          <p:cNvPr id="24" name="Group 23"/>
          <p:cNvGrpSpPr/>
          <p:nvPr/>
        </p:nvGrpSpPr>
        <p:grpSpPr>
          <a:xfrm>
            <a:off x="6276163" y="4063081"/>
            <a:ext cx="3564501" cy="2212985"/>
            <a:chOff x="6276163" y="4063081"/>
            <a:chExt cx="3564501" cy="2212985"/>
          </a:xfrm>
          <a:solidFill>
            <a:srgbClr val="FFA803"/>
          </a:solidFill>
        </p:grpSpPr>
        <p:grpSp>
          <p:nvGrpSpPr>
            <p:cNvPr id="8" name="Group 113"/>
            <p:cNvGrpSpPr/>
            <p:nvPr/>
          </p:nvGrpSpPr>
          <p:grpSpPr>
            <a:xfrm>
              <a:off x="6276163" y="4063081"/>
              <a:ext cx="3564501" cy="2212985"/>
              <a:chOff x="4643943" y="3055571"/>
              <a:chExt cx="2673376" cy="1659739"/>
            </a:xfrm>
            <a:grpFill/>
            <a:effectLst/>
          </p:grpSpPr>
          <p:sp>
            <p:nvSpPr>
              <p:cNvPr id="83" name="Freeform 12"/>
              <p:cNvSpPr/>
              <p:nvPr/>
            </p:nvSpPr>
            <p:spPr bwMode="auto">
              <a:xfrm rot="16200000" flipV="1">
                <a:off x="5349842" y="2747834"/>
                <a:ext cx="1659739" cy="2275214"/>
              </a:xfrm>
              <a:custGeom>
                <a:avLst/>
                <a:gdLst/>
                <a:ahLst/>
                <a:cxnLst>
                  <a:cxn ang="0">
                    <a:pos x="262" y="859"/>
                  </a:cxn>
                  <a:cxn ang="0">
                    <a:pos x="437" y="684"/>
                  </a:cxn>
                  <a:cxn ang="0">
                    <a:pos x="437" y="641"/>
                  </a:cxn>
                  <a:cxn ang="0">
                    <a:pos x="437" y="635"/>
                  </a:cxn>
                  <a:cxn ang="0">
                    <a:pos x="437" y="372"/>
                  </a:cxn>
                  <a:cxn ang="0">
                    <a:pos x="437" y="297"/>
                  </a:cxn>
                  <a:cxn ang="0">
                    <a:pos x="437" y="34"/>
                  </a:cxn>
                  <a:cxn ang="0">
                    <a:pos x="437" y="28"/>
                  </a:cxn>
                  <a:cxn ang="0">
                    <a:pos x="437" y="0"/>
                  </a:cxn>
                  <a:cxn ang="0">
                    <a:pos x="306" y="135"/>
                  </a:cxn>
                  <a:cxn ang="0">
                    <a:pos x="175" y="0"/>
                  </a:cxn>
                  <a:cxn ang="0">
                    <a:pos x="175" y="122"/>
                  </a:cxn>
                  <a:cxn ang="0">
                    <a:pos x="175" y="547"/>
                  </a:cxn>
                  <a:cxn ang="0">
                    <a:pos x="175" y="684"/>
                  </a:cxn>
                  <a:cxn ang="0">
                    <a:pos x="0" y="859"/>
                  </a:cxn>
                  <a:cxn ang="0">
                    <a:pos x="262" y="859"/>
                  </a:cxn>
                </a:cxnLst>
                <a:rect l="0" t="0" r="r" b="b"/>
                <a:pathLst>
                  <a:path w="437" h="859">
                    <a:moveTo>
                      <a:pt x="262" y="859"/>
                    </a:moveTo>
                    <a:cubicBezTo>
                      <a:pt x="358" y="859"/>
                      <a:pt x="437" y="780"/>
                      <a:pt x="437" y="684"/>
                    </a:cubicBezTo>
                    <a:cubicBezTo>
                      <a:pt x="437" y="641"/>
                      <a:pt x="437" y="641"/>
                      <a:pt x="437" y="641"/>
                    </a:cubicBezTo>
                    <a:cubicBezTo>
                      <a:pt x="437" y="635"/>
                      <a:pt x="437" y="635"/>
                      <a:pt x="437" y="635"/>
                    </a:cubicBezTo>
                    <a:cubicBezTo>
                      <a:pt x="437" y="372"/>
                      <a:pt x="437" y="372"/>
                      <a:pt x="437" y="372"/>
                    </a:cubicBezTo>
                    <a:cubicBezTo>
                      <a:pt x="437" y="297"/>
                      <a:pt x="437" y="297"/>
                      <a:pt x="437" y="297"/>
                    </a:cubicBezTo>
                    <a:cubicBezTo>
                      <a:pt x="437" y="34"/>
                      <a:pt x="437" y="34"/>
                      <a:pt x="437" y="34"/>
                    </a:cubicBezTo>
                    <a:cubicBezTo>
                      <a:pt x="437" y="28"/>
                      <a:pt x="437" y="28"/>
                      <a:pt x="437" y="28"/>
                    </a:cubicBezTo>
                    <a:cubicBezTo>
                      <a:pt x="437" y="0"/>
                      <a:pt x="437" y="0"/>
                      <a:pt x="437" y="0"/>
                    </a:cubicBezTo>
                    <a:cubicBezTo>
                      <a:pt x="437" y="75"/>
                      <a:pt x="378" y="135"/>
                      <a:pt x="306" y="135"/>
                    </a:cubicBezTo>
                    <a:cubicBezTo>
                      <a:pt x="233" y="135"/>
                      <a:pt x="175" y="75"/>
                      <a:pt x="175" y="0"/>
                    </a:cubicBezTo>
                    <a:cubicBezTo>
                      <a:pt x="175" y="122"/>
                      <a:pt x="175" y="122"/>
                      <a:pt x="175" y="122"/>
                    </a:cubicBezTo>
                    <a:cubicBezTo>
                      <a:pt x="175" y="547"/>
                      <a:pt x="175" y="547"/>
                      <a:pt x="175" y="547"/>
                    </a:cubicBezTo>
                    <a:cubicBezTo>
                      <a:pt x="175" y="684"/>
                      <a:pt x="175" y="684"/>
                      <a:pt x="175" y="684"/>
                    </a:cubicBezTo>
                    <a:cubicBezTo>
                      <a:pt x="175" y="780"/>
                      <a:pt x="96" y="859"/>
                      <a:pt x="0" y="859"/>
                    </a:cubicBezTo>
                    <a:lnTo>
                      <a:pt x="262" y="859"/>
                    </a:lnTo>
                    <a:close/>
                  </a:path>
                </a:pathLst>
              </a:custGeom>
              <a:grpFill/>
              <a:ln w="9525">
                <a:noFill/>
                <a:round/>
              </a:ln>
            </p:spPr>
            <p:txBody>
              <a:bodyPr vert="horz" wrap="square" lIns="121920" tIns="60960" rIns="121920" bIns="60960" numCol="1" anchor="t" anchorCtr="0" compatLnSpc="1"/>
              <a:lstStyle/>
              <a:p>
                <a:endParaRPr lang="en-US" sz="2400"/>
              </a:p>
            </p:txBody>
          </p:sp>
          <p:sp>
            <p:nvSpPr>
              <p:cNvPr id="84" name="Rectangle 17"/>
              <p:cNvSpPr>
                <a:spLocks noChangeArrowheads="1"/>
              </p:cNvSpPr>
              <p:nvPr/>
            </p:nvSpPr>
            <p:spPr bwMode="auto">
              <a:xfrm rot="16200000" flipV="1">
                <a:off x="4332335" y="4005540"/>
                <a:ext cx="1021378" cy="398162"/>
              </a:xfrm>
              <a:prstGeom prst="rect">
                <a:avLst/>
              </a:prstGeom>
              <a:grpFill/>
              <a:ln w="9525">
                <a:noFill/>
                <a:miter lim="800000"/>
              </a:ln>
            </p:spPr>
            <p:txBody>
              <a:bodyPr vert="horz" wrap="square" lIns="121920" tIns="60960" rIns="121920" bIns="60960" numCol="1" anchor="t" anchorCtr="0" compatLnSpc="1"/>
              <a:lstStyle/>
              <a:p>
                <a:endParaRPr lang="en-US" sz="2400"/>
              </a:p>
            </p:txBody>
          </p:sp>
        </p:grpSp>
        <p:sp>
          <p:nvSpPr>
            <p:cNvPr id="57" name="TextBox 56"/>
            <p:cNvSpPr txBox="1"/>
            <p:nvPr/>
          </p:nvSpPr>
          <p:spPr>
            <a:xfrm>
              <a:off x="6542103" y="4181688"/>
              <a:ext cx="3027545" cy="1384995"/>
            </a:xfrm>
            <a:prstGeom prst="rect">
              <a:avLst/>
            </a:prstGeom>
            <a:grpFill/>
          </p:spPr>
          <p:txBody>
            <a:bodyPr wrap="square" lIns="0" tIns="0" rIns="0" bIns="0" rtlCol="0" anchor="t">
              <a:spAutoFit/>
            </a:bodyPr>
            <a:lstStyle/>
            <a:p>
              <a:r>
                <a:rPr lang="vi-VN">
                  <a:solidFill>
                    <a:schemeClr val="bg1"/>
                  </a:solidFill>
                </a:rPr>
                <a:t>Đề thi được xây dựng theo hình thức “Cướp cờ” (Capture The Flag - CTF), với dạng  đề thi </a:t>
              </a:r>
              <a:r>
                <a:rPr lang="en-US">
                  <a:solidFill>
                    <a:schemeClr val="bg1"/>
                  </a:solidFill>
                </a:rPr>
                <a:t>v</a:t>
              </a:r>
              <a:r>
                <a:rPr lang="vi-VN">
                  <a:solidFill>
                    <a:schemeClr val="bg1"/>
                  </a:solidFill>
                </a:rPr>
                <a:t>ượt qua Thử thách theo chủ đề (jeopardy)</a:t>
              </a:r>
              <a:endParaRPr lang="en-US">
                <a:solidFill>
                  <a:schemeClr val="bg1"/>
                </a:solidFill>
              </a:endParaRPr>
            </a:p>
          </p:txBody>
        </p:sp>
      </p:grpSp>
      <p:sp>
        <p:nvSpPr>
          <p:cNvPr id="98" name="Freeform 37"/>
          <p:cNvSpPr>
            <a:spLocks noChangeAspect="1" noEditPoints="1"/>
          </p:cNvSpPr>
          <p:nvPr/>
        </p:nvSpPr>
        <p:spPr bwMode="auto">
          <a:xfrm>
            <a:off x="1750754" y="2725431"/>
            <a:ext cx="498764" cy="548640"/>
          </a:xfrm>
          <a:custGeom>
            <a:avLst/>
            <a:gdLst>
              <a:gd name="T0" fmla="*/ 90 w 110"/>
              <a:gd name="T1" fmla="*/ 25 h 121"/>
              <a:gd name="T2" fmla="*/ 78 w 110"/>
              <a:gd name="T3" fmla="*/ 37 h 121"/>
              <a:gd name="T4" fmla="*/ 90 w 110"/>
              <a:gd name="T5" fmla="*/ 50 h 121"/>
              <a:gd name="T6" fmla="*/ 102 w 110"/>
              <a:gd name="T7" fmla="*/ 37 h 121"/>
              <a:gd name="T8" fmla="*/ 90 w 110"/>
              <a:gd name="T9" fmla="*/ 25 h 121"/>
              <a:gd name="T10" fmla="*/ 26 w 110"/>
              <a:gd name="T11" fmla="*/ 121 h 121"/>
              <a:gd name="T12" fmla="*/ 84 w 110"/>
              <a:gd name="T13" fmla="*/ 121 h 121"/>
              <a:gd name="T14" fmla="*/ 84 w 110"/>
              <a:gd name="T15" fmla="*/ 70 h 121"/>
              <a:gd name="T16" fmla="*/ 55 w 110"/>
              <a:gd name="T17" fmla="*/ 41 h 121"/>
              <a:gd name="T18" fmla="*/ 26 w 110"/>
              <a:gd name="T19" fmla="*/ 70 h 121"/>
              <a:gd name="T20" fmla="*/ 26 w 110"/>
              <a:gd name="T21" fmla="*/ 121 h 121"/>
              <a:gd name="T22" fmla="*/ 21 w 110"/>
              <a:gd name="T23" fmla="*/ 70 h 121"/>
              <a:gd name="T24" fmla="*/ 21 w 110"/>
              <a:gd name="T25" fmla="*/ 110 h 121"/>
              <a:gd name="T26" fmla="*/ 0 w 110"/>
              <a:gd name="T27" fmla="*/ 110 h 121"/>
              <a:gd name="T28" fmla="*/ 0 w 110"/>
              <a:gd name="T29" fmla="*/ 74 h 121"/>
              <a:gd name="T30" fmla="*/ 20 w 110"/>
              <a:gd name="T31" fmla="*/ 54 h 121"/>
              <a:gd name="T32" fmla="*/ 25 w 110"/>
              <a:gd name="T33" fmla="*/ 55 h 121"/>
              <a:gd name="T34" fmla="*/ 21 w 110"/>
              <a:gd name="T35" fmla="*/ 70 h 121"/>
              <a:gd name="T36" fmla="*/ 110 w 110"/>
              <a:gd name="T37" fmla="*/ 110 h 121"/>
              <a:gd name="T38" fmla="*/ 88 w 110"/>
              <a:gd name="T39" fmla="*/ 110 h 121"/>
              <a:gd name="T40" fmla="*/ 88 w 110"/>
              <a:gd name="T41" fmla="*/ 70 h 121"/>
              <a:gd name="T42" fmla="*/ 84 w 110"/>
              <a:gd name="T43" fmla="*/ 55 h 121"/>
              <a:gd name="T44" fmla="*/ 90 w 110"/>
              <a:gd name="T45" fmla="*/ 54 h 121"/>
              <a:gd name="T46" fmla="*/ 110 w 110"/>
              <a:gd name="T47" fmla="*/ 74 h 121"/>
              <a:gd name="T48" fmla="*/ 110 w 110"/>
              <a:gd name="T49" fmla="*/ 110 h 121"/>
              <a:gd name="T50" fmla="*/ 55 w 110"/>
              <a:gd name="T51" fmla="*/ 0 h 121"/>
              <a:gd name="T52" fmla="*/ 36 w 110"/>
              <a:gd name="T53" fmla="*/ 18 h 121"/>
              <a:gd name="T54" fmla="*/ 55 w 110"/>
              <a:gd name="T55" fmla="*/ 37 h 121"/>
              <a:gd name="T56" fmla="*/ 73 w 110"/>
              <a:gd name="T57" fmla="*/ 18 h 121"/>
              <a:gd name="T58" fmla="*/ 55 w 110"/>
              <a:gd name="T59" fmla="*/ 0 h 121"/>
              <a:gd name="T60" fmla="*/ 20 w 110"/>
              <a:gd name="T61" fmla="*/ 25 h 121"/>
              <a:gd name="T62" fmla="*/ 7 w 110"/>
              <a:gd name="T63" fmla="*/ 37 h 121"/>
              <a:gd name="T64" fmla="*/ 20 w 110"/>
              <a:gd name="T65" fmla="*/ 50 h 121"/>
              <a:gd name="T66" fmla="*/ 32 w 110"/>
              <a:gd name="T67" fmla="*/ 37 h 121"/>
              <a:gd name="T68" fmla="*/ 20 w 110"/>
              <a:gd name="T69" fmla="*/ 2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0" h="121">
                <a:moveTo>
                  <a:pt x="90" y="25"/>
                </a:moveTo>
                <a:cubicBezTo>
                  <a:pt x="83" y="25"/>
                  <a:pt x="78" y="30"/>
                  <a:pt x="78" y="37"/>
                </a:cubicBezTo>
                <a:cubicBezTo>
                  <a:pt x="78" y="44"/>
                  <a:pt x="83" y="50"/>
                  <a:pt x="90" y="50"/>
                </a:cubicBezTo>
                <a:cubicBezTo>
                  <a:pt x="97" y="50"/>
                  <a:pt x="102" y="44"/>
                  <a:pt x="102" y="37"/>
                </a:cubicBezTo>
                <a:cubicBezTo>
                  <a:pt x="102" y="30"/>
                  <a:pt x="97" y="25"/>
                  <a:pt x="90" y="25"/>
                </a:cubicBezTo>
                <a:close/>
                <a:moveTo>
                  <a:pt x="26" y="121"/>
                </a:moveTo>
                <a:cubicBezTo>
                  <a:pt x="84" y="121"/>
                  <a:pt x="84" y="121"/>
                  <a:pt x="84" y="121"/>
                </a:cubicBezTo>
                <a:cubicBezTo>
                  <a:pt x="84" y="70"/>
                  <a:pt x="84" y="70"/>
                  <a:pt x="84" y="70"/>
                </a:cubicBezTo>
                <a:cubicBezTo>
                  <a:pt x="84" y="54"/>
                  <a:pt x="71" y="41"/>
                  <a:pt x="55" y="41"/>
                </a:cubicBezTo>
                <a:cubicBezTo>
                  <a:pt x="39" y="41"/>
                  <a:pt x="26" y="54"/>
                  <a:pt x="26" y="70"/>
                </a:cubicBezTo>
                <a:cubicBezTo>
                  <a:pt x="26" y="121"/>
                  <a:pt x="26" y="121"/>
                  <a:pt x="26" y="121"/>
                </a:cubicBezTo>
                <a:close/>
                <a:moveTo>
                  <a:pt x="21" y="70"/>
                </a:moveTo>
                <a:cubicBezTo>
                  <a:pt x="21" y="110"/>
                  <a:pt x="21" y="110"/>
                  <a:pt x="21" y="110"/>
                </a:cubicBezTo>
                <a:cubicBezTo>
                  <a:pt x="0" y="110"/>
                  <a:pt x="0" y="110"/>
                  <a:pt x="0" y="110"/>
                </a:cubicBezTo>
                <a:cubicBezTo>
                  <a:pt x="0" y="74"/>
                  <a:pt x="0" y="74"/>
                  <a:pt x="0" y="74"/>
                </a:cubicBezTo>
                <a:cubicBezTo>
                  <a:pt x="0" y="63"/>
                  <a:pt x="9" y="54"/>
                  <a:pt x="20" y="54"/>
                </a:cubicBezTo>
                <a:cubicBezTo>
                  <a:pt x="22" y="54"/>
                  <a:pt x="23" y="55"/>
                  <a:pt x="25" y="55"/>
                </a:cubicBezTo>
                <a:cubicBezTo>
                  <a:pt x="23" y="60"/>
                  <a:pt x="21" y="65"/>
                  <a:pt x="21" y="70"/>
                </a:cubicBezTo>
                <a:close/>
                <a:moveTo>
                  <a:pt x="110" y="110"/>
                </a:moveTo>
                <a:cubicBezTo>
                  <a:pt x="88" y="110"/>
                  <a:pt x="88" y="110"/>
                  <a:pt x="88" y="110"/>
                </a:cubicBezTo>
                <a:cubicBezTo>
                  <a:pt x="88" y="70"/>
                  <a:pt x="88" y="70"/>
                  <a:pt x="88" y="70"/>
                </a:cubicBezTo>
                <a:cubicBezTo>
                  <a:pt x="88" y="65"/>
                  <a:pt x="87" y="60"/>
                  <a:pt x="84" y="55"/>
                </a:cubicBezTo>
                <a:cubicBezTo>
                  <a:pt x="86" y="55"/>
                  <a:pt x="88" y="54"/>
                  <a:pt x="90" y="54"/>
                </a:cubicBezTo>
                <a:cubicBezTo>
                  <a:pt x="101" y="54"/>
                  <a:pt x="110" y="63"/>
                  <a:pt x="110" y="74"/>
                </a:cubicBezTo>
                <a:cubicBezTo>
                  <a:pt x="110" y="110"/>
                  <a:pt x="110" y="110"/>
                  <a:pt x="110" y="110"/>
                </a:cubicBezTo>
                <a:close/>
                <a:moveTo>
                  <a:pt x="55" y="0"/>
                </a:moveTo>
                <a:cubicBezTo>
                  <a:pt x="45" y="0"/>
                  <a:pt x="36" y="8"/>
                  <a:pt x="36" y="18"/>
                </a:cubicBezTo>
                <a:cubicBezTo>
                  <a:pt x="36" y="28"/>
                  <a:pt x="45" y="37"/>
                  <a:pt x="55" y="37"/>
                </a:cubicBezTo>
                <a:cubicBezTo>
                  <a:pt x="65" y="37"/>
                  <a:pt x="73" y="28"/>
                  <a:pt x="73" y="18"/>
                </a:cubicBezTo>
                <a:cubicBezTo>
                  <a:pt x="73" y="8"/>
                  <a:pt x="65" y="0"/>
                  <a:pt x="55" y="0"/>
                </a:cubicBezTo>
                <a:close/>
                <a:moveTo>
                  <a:pt x="20" y="25"/>
                </a:moveTo>
                <a:cubicBezTo>
                  <a:pt x="13" y="25"/>
                  <a:pt x="7" y="30"/>
                  <a:pt x="7" y="37"/>
                </a:cubicBezTo>
                <a:cubicBezTo>
                  <a:pt x="7" y="44"/>
                  <a:pt x="13" y="50"/>
                  <a:pt x="20" y="50"/>
                </a:cubicBezTo>
                <a:cubicBezTo>
                  <a:pt x="26" y="50"/>
                  <a:pt x="32" y="44"/>
                  <a:pt x="32" y="37"/>
                </a:cubicBezTo>
                <a:cubicBezTo>
                  <a:pt x="32" y="30"/>
                  <a:pt x="26" y="25"/>
                  <a:pt x="20" y="25"/>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en-US"/>
          </a:p>
        </p:txBody>
      </p:sp>
      <p:sp>
        <p:nvSpPr>
          <p:cNvPr id="99" name="Freeform 172"/>
          <p:cNvSpPr>
            <a:spLocks noChangeAspect="1" noEditPoints="1"/>
          </p:cNvSpPr>
          <p:nvPr/>
        </p:nvSpPr>
        <p:spPr bwMode="auto">
          <a:xfrm>
            <a:off x="1769541" y="4445977"/>
            <a:ext cx="399011" cy="548640"/>
          </a:xfrm>
          <a:custGeom>
            <a:avLst/>
            <a:gdLst>
              <a:gd name="T0" fmla="*/ 67 w 88"/>
              <a:gd name="T1" fmla="*/ 53 h 121"/>
              <a:gd name="T2" fmla="*/ 21 w 88"/>
              <a:gd name="T3" fmla="*/ 53 h 121"/>
              <a:gd name="T4" fmla="*/ 21 w 88"/>
              <a:gd name="T5" fmla="*/ 37 h 121"/>
              <a:gd name="T6" fmla="*/ 44 w 88"/>
              <a:gd name="T7" fmla="*/ 14 h 121"/>
              <a:gd name="T8" fmla="*/ 67 w 88"/>
              <a:gd name="T9" fmla="*/ 37 h 121"/>
              <a:gd name="T10" fmla="*/ 67 w 88"/>
              <a:gd name="T11" fmla="*/ 53 h 121"/>
              <a:gd name="T12" fmla="*/ 52 w 88"/>
              <a:gd name="T13" fmla="*/ 89 h 121"/>
              <a:gd name="T14" fmla="*/ 52 w 88"/>
              <a:gd name="T15" fmla="*/ 103 h 121"/>
              <a:gd name="T16" fmla="*/ 46 w 88"/>
              <a:gd name="T17" fmla="*/ 110 h 121"/>
              <a:gd name="T18" fmla="*/ 39 w 88"/>
              <a:gd name="T19" fmla="*/ 103 h 121"/>
              <a:gd name="T20" fmla="*/ 39 w 88"/>
              <a:gd name="T21" fmla="*/ 89 h 121"/>
              <a:gd name="T22" fmla="*/ 35 w 88"/>
              <a:gd name="T23" fmla="*/ 80 h 121"/>
              <a:gd name="T24" fmla="*/ 46 w 88"/>
              <a:gd name="T25" fmla="*/ 70 h 121"/>
              <a:gd name="T26" fmla="*/ 56 w 88"/>
              <a:gd name="T27" fmla="*/ 80 h 121"/>
              <a:gd name="T28" fmla="*/ 52 w 88"/>
              <a:gd name="T29" fmla="*/ 89 h 121"/>
              <a:gd name="T30" fmla="*/ 81 w 88"/>
              <a:gd name="T31" fmla="*/ 53 h 121"/>
              <a:gd name="T32" fmla="*/ 81 w 88"/>
              <a:gd name="T33" fmla="*/ 37 h 121"/>
              <a:gd name="T34" fmla="*/ 44 w 88"/>
              <a:gd name="T35" fmla="*/ 0 h 121"/>
              <a:gd name="T36" fmla="*/ 7 w 88"/>
              <a:gd name="T37" fmla="*/ 37 h 121"/>
              <a:gd name="T38" fmla="*/ 7 w 88"/>
              <a:gd name="T39" fmla="*/ 53 h 121"/>
              <a:gd name="T40" fmla="*/ 0 w 88"/>
              <a:gd name="T41" fmla="*/ 53 h 121"/>
              <a:gd name="T42" fmla="*/ 0 w 88"/>
              <a:gd name="T43" fmla="*/ 121 h 121"/>
              <a:gd name="T44" fmla="*/ 88 w 88"/>
              <a:gd name="T45" fmla="*/ 121 h 121"/>
              <a:gd name="T46" fmla="*/ 88 w 88"/>
              <a:gd name="T47" fmla="*/ 53 h 121"/>
              <a:gd name="T48" fmla="*/ 81 w 88"/>
              <a:gd name="T49" fmla="*/ 5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8" h="121">
                <a:moveTo>
                  <a:pt x="67" y="53"/>
                </a:moveTo>
                <a:cubicBezTo>
                  <a:pt x="21" y="53"/>
                  <a:pt x="21" y="53"/>
                  <a:pt x="21" y="53"/>
                </a:cubicBezTo>
                <a:cubicBezTo>
                  <a:pt x="21" y="37"/>
                  <a:pt x="21" y="37"/>
                  <a:pt x="21" y="37"/>
                </a:cubicBezTo>
                <a:cubicBezTo>
                  <a:pt x="21" y="24"/>
                  <a:pt x="31" y="14"/>
                  <a:pt x="44" y="14"/>
                </a:cubicBezTo>
                <a:cubicBezTo>
                  <a:pt x="57" y="14"/>
                  <a:pt x="67" y="24"/>
                  <a:pt x="67" y="37"/>
                </a:cubicBezTo>
                <a:cubicBezTo>
                  <a:pt x="67" y="53"/>
                  <a:pt x="67" y="53"/>
                  <a:pt x="67" y="53"/>
                </a:cubicBezTo>
                <a:close/>
                <a:moveTo>
                  <a:pt x="52" y="89"/>
                </a:moveTo>
                <a:cubicBezTo>
                  <a:pt x="52" y="103"/>
                  <a:pt x="52" y="103"/>
                  <a:pt x="52" y="103"/>
                </a:cubicBezTo>
                <a:cubicBezTo>
                  <a:pt x="52" y="107"/>
                  <a:pt x="49" y="110"/>
                  <a:pt x="46" y="110"/>
                </a:cubicBezTo>
                <a:cubicBezTo>
                  <a:pt x="42" y="110"/>
                  <a:pt x="39" y="107"/>
                  <a:pt x="39" y="103"/>
                </a:cubicBezTo>
                <a:cubicBezTo>
                  <a:pt x="39" y="89"/>
                  <a:pt x="39" y="89"/>
                  <a:pt x="39" y="89"/>
                </a:cubicBezTo>
                <a:cubicBezTo>
                  <a:pt x="37" y="87"/>
                  <a:pt x="35" y="84"/>
                  <a:pt x="35" y="80"/>
                </a:cubicBezTo>
                <a:cubicBezTo>
                  <a:pt x="35" y="74"/>
                  <a:pt x="40" y="70"/>
                  <a:pt x="46" y="70"/>
                </a:cubicBezTo>
                <a:cubicBezTo>
                  <a:pt x="52" y="70"/>
                  <a:pt x="56" y="74"/>
                  <a:pt x="56" y="80"/>
                </a:cubicBezTo>
                <a:cubicBezTo>
                  <a:pt x="56" y="84"/>
                  <a:pt x="55" y="87"/>
                  <a:pt x="52" y="89"/>
                </a:cubicBezTo>
                <a:close/>
                <a:moveTo>
                  <a:pt x="81" y="53"/>
                </a:moveTo>
                <a:cubicBezTo>
                  <a:pt x="81" y="37"/>
                  <a:pt x="81" y="37"/>
                  <a:pt x="81" y="37"/>
                </a:cubicBezTo>
                <a:cubicBezTo>
                  <a:pt x="81" y="17"/>
                  <a:pt x="64" y="0"/>
                  <a:pt x="44" y="0"/>
                </a:cubicBezTo>
                <a:cubicBezTo>
                  <a:pt x="24" y="0"/>
                  <a:pt x="7" y="17"/>
                  <a:pt x="7" y="37"/>
                </a:cubicBezTo>
                <a:cubicBezTo>
                  <a:pt x="7" y="53"/>
                  <a:pt x="7" y="53"/>
                  <a:pt x="7" y="53"/>
                </a:cubicBezTo>
                <a:cubicBezTo>
                  <a:pt x="0" y="53"/>
                  <a:pt x="0" y="53"/>
                  <a:pt x="0" y="53"/>
                </a:cubicBezTo>
                <a:cubicBezTo>
                  <a:pt x="0" y="121"/>
                  <a:pt x="0" y="121"/>
                  <a:pt x="0" y="121"/>
                </a:cubicBezTo>
                <a:cubicBezTo>
                  <a:pt x="88" y="121"/>
                  <a:pt x="88" y="121"/>
                  <a:pt x="88" y="121"/>
                </a:cubicBezTo>
                <a:cubicBezTo>
                  <a:pt x="88" y="53"/>
                  <a:pt x="88" y="53"/>
                  <a:pt x="88" y="53"/>
                </a:cubicBezTo>
                <a:cubicBezTo>
                  <a:pt x="81" y="53"/>
                  <a:pt x="81" y="53"/>
                  <a:pt x="81" y="53"/>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en-US"/>
          </a:p>
        </p:txBody>
      </p:sp>
      <p:grpSp>
        <p:nvGrpSpPr>
          <p:cNvPr id="100" name="Group 99"/>
          <p:cNvGrpSpPr>
            <a:grpSpLocks noChangeAspect="1"/>
          </p:cNvGrpSpPr>
          <p:nvPr/>
        </p:nvGrpSpPr>
        <p:grpSpPr>
          <a:xfrm>
            <a:off x="9864198" y="2692127"/>
            <a:ext cx="548640" cy="548640"/>
            <a:chOff x="3878263" y="2220913"/>
            <a:chExt cx="547687" cy="547687"/>
          </a:xfrm>
          <a:solidFill>
            <a:schemeClr val="bg1"/>
          </a:solidFill>
          <a:effectLst>
            <a:outerShdw blurRad="50800" dist="38100" dir="2700000" algn="tl" rotWithShape="0">
              <a:prstClr val="black">
                <a:alpha val="40000"/>
              </a:prstClr>
            </a:outerShdw>
          </a:effectLst>
        </p:grpSpPr>
        <p:sp>
          <p:nvSpPr>
            <p:cNvPr id="101" name="Freeform 14"/>
            <p:cNvSpPr/>
            <p:nvPr/>
          </p:nvSpPr>
          <p:spPr bwMode="auto">
            <a:xfrm>
              <a:off x="4035425" y="2376488"/>
              <a:ext cx="115887" cy="130175"/>
            </a:xfrm>
            <a:custGeom>
              <a:avLst/>
              <a:gdLst/>
              <a:ahLst/>
              <a:cxnLst>
                <a:cxn ang="0">
                  <a:pos x="73" y="63"/>
                </a:cxn>
                <a:cxn ang="0">
                  <a:pos x="53" y="82"/>
                </a:cxn>
                <a:cxn ang="0">
                  <a:pos x="0" y="18"/>
                </a:cxn>
                <a:cxn ang="0">
                  <a:pos x="1" y="0"/>
                </a:cxn>
                <a:cxn ang="0">
                  <a:pos x="21" y="0"/>
                </a:cxn>
                <a:cxn ang="0">
                  <a:pos x="73" y="63"/>
                </a:cxn>
              </a:cxnLst>
              <a:rect l="0" t="0" r="r" b="b"/>
              <a:pathLst>
                <a:path w="73" h="82">
                  <a:moveTo>
                    <a:pt x="73" y="63"/>
                  </a:moveTo>
                  <a:lnTo>
                    <a:pt x="53" y="82"/>
                  </a:lnTo>
                  <a:lnTo>
                    <a:pt x="0" y="18"/>
                  </a:lnTo>
                  <a:lnTo>
                    <a:pt x="1" y="0"/>
                  </a:lnTo>
                  <a:lnTo>
                    <a:pt x="21" y="0"/>
                  </a:lnTo>
                  <a:lnTo>
                    <a:pt x="73" y="63"/>
                  </a:lnTo>
                  <a:close/>
                </a:path>
              </a:pathLst>
            </a:custGeom>
            <a:grpFill/>
            <a:ln w="9525">
              <a:noFill/>
              <a:round/>
            </a:ln>
          </p:spPr>
          <p:txBody>
            <a:bodyPr vert="horz" wrap="square" lIns="121920" tIns="60960" rIns="121920" bIns="60960" numCol="1" anchor="t" anchorCtr="0" compatLnSpc="1"/>
            <a:lstStyle/>
            <a:p>
              <a:endParaRPr lang="en-US" sz="2400"/>
            </a:p>
          </p:txBody>
        </p:sp>
        <p:sp>
          <p:nvSpPr>
            <p:cNvPr id="102" name="Freeform 15"/>
            <p:cNvSpPr/>
            <p:nvPr/>
          </p:nvSpPr>
          <p:spPr bwMode="auto">
            <a:xfrm>
              <a:off x="4165600" y="2424113"/>
              <a:ext cx="149225" cy="87312"/>
            </a:xfrm>
            <a:custGeom>
              <a:avLst/>
              <a:gdLst/>
              <a:ahLst/>
              <a:cxnLst>
                <a:cxn ang="0">
                  <a:pos x="10" y="55"/>
                </a:cxn>
                <a:cxn ang="0">
                  <a:pos x="0" y="30"/>
                </a:cxn>
                <a:cxn ang="0">
                  <a:pos x="77" y="0"/>
                </a:cxn>
                <a:cxn ang="0">
                  <a:pos x="94" y="8"/>
                </a:cxn>
                <a:cxn ang="0">
                  <a:pos x="87" y="27"/>
                </a:cxn>
                <a:cxn ang="0">
                  <a:pos x="10" y="55"/>
                </a:cxn>
              </a:cxnLst>
              <a:rect l="0" t="0" r="r" b="b"/>
              <a:pathLst>
                <a:path w="94" h="55">
                  <a:moveTo>
                    <a:pt x="10" y="55"/>
                  </a:moveTo>
                  <a:lnTo>
                    <a:pt x="0" y="30"/>
                  </a:lnTo>
                  <a:lnTo>
                    <a:pt x="77" y="0"/>
                  </a:lnTo>
                  <a:lnTo>
                    <a:pt x="94" y="8"/>
                  </a:lnTo>
                  <a:lnTo>
                    <a:pt x="87" y="27"/>
                  </a:lnTo>
                  <a:lnTo>
                    <a:pt x="10" y="55"/>
                  </a:lnTo>
                  <a:close/>
                </a:path>
              </a:pathLst>
            </a:custGeom>
            <a:grpFill/>
            <a:ln w="9525">
              <a:noFill/>
              <a:round/>
            </a:ln>
          </p:spPr>
          <p:txBody>
            <a:bodyPr vert="horz" wrap="square" lIns="121920" tIns="60960" rIns="121920" bIns="60960" numCol="1" anchor="t" anchorCtr="0" compatLnSpc="1"/>
            <a:lstStyle/>
            <a:p>
              <a:endParaRPr lang="en-US" sz="2400"/>
            </a:p>
          </p:txBody>
        </p:sp>
        <p:sp>
          <p:nvSpPr>
            <p:cNvPr id="103" name="Freeform 16"/>
            <p:cNvSpPr>
              <a:spLocks noEditPoints="1"/>
            </p:cNvSpPr>
            <p:nvPr/>
          </p:nvSpPr>
          <p:spPr bwMode="auto">
            <a:xfrm>
              <a:off x="3878263" y="2220913"/>
              <a:ext cx="547687" cy="547687"/>
            </a:xfrm>
            <a:custGeom>
              <a:avLst/>
              <a:gdLst/>
              <a:ahLst/>
              <a:cxnLst>
                <a:cxn ang="0">
                  <a:pos x="103" y="206"/>
                </a:cxn>
                <a:cxn ang="0">
                  <a:pos x="0" y="103"/>
                </a:cxn>
                <a:cxn ang="0">
                  <a:pos x="103" y="0"/>
                </a:cxn>
                <a:cxn ang="0">
                  <a:pos x="206" y="103"/>
                </a:cxn>
                <a:cxn ang="0">
                  <a:pos x="103" y="206"/>
                </a:cxn>
                <a:cxn ang="0">
                  <a:pos x="103" y="22"/>
                </a:cxn>
                <a:cxn ang="0">
                  <a:pos x="22" y="103"/>
                </a:cxn>
                <a:cxn ang="0">
                  <a:pos x="103" y="184"/>
                </a:cxn>
                <a:cxn ang="0">
                  <a:pos x="184" y="103"/>
                </a:cxn>
                <a:cxn ang="0">
                  <a:pos x="103" y="22"/>
                </a:cxn>
              </a:cxnLst>
              <a:rect l="0" t="0" r="r" b="b"/>
              <a:pathLst>
                <a:path w="206" h="206">
                  <a:moveTo>
                    <a:pt x="103" y="206"/>
                  </a:moveTo>
                  <a:cubicBezTo>
                    <a:pt x="46" y="206"/>
                    <a:pt x="0" y="160"/>
                    <a:pt x="0" y="103"/>
                  </a:cubicBezTo>
                  <a:cubicBezTo>
                    <a:pt x="0" y="46"/>
                    <a:pt x="46" y="0"/>
                    <a:pt x="103" y="0"/>
                  </a:cubicBezTo>
                  <a:cubicBezTo>
                    <a:pt x="160" y="0"/>
                    <a:pt x="206" y="46"/>
                    <a:pt x="206" y="103"/>
                  </a:cubicBezTo>
                  <a:cubicBezTo>
                    <a:pt x="206" y="160"/>
                    <a:pt x="160" y="206"/>
                    <a:pt x="103" y="206"/>
                  </a:cubicBezTo>
                  <a:close/>
                  <a:moveTo>
                    <a:pt x="103" y="22"/>
                  </a:moveTo>
                  <a:cubicBezTo>
                    <a:pt x="58" y="22"/>
                    <a:pt x="22" y="58"/>
                    <a:pt x="22" y="103"/>
                  </a:cubicBezTo>
                  <a:cubicBezTo>
                    <a:pt x="22" y="148"/>
                    <a:pt x="58" y="184"/>
                    <a:pt x="103" y="184"/>
                  </a:cubicBezTo>
                  <a:cubicBezTo>
                    <a:pt x="148" y="184"/>
                    <a:pt x="184" y="148"/>
                    <a:pt x="184" y="103"/>
                  </a:cubicBezTo>
                  <a:cubicBezTo>
                    <a:pt x="184" y="58"/>
                    <a:pt x="148" y="22"/>
                    <a:pt x="103" y="22"/>
                  </a:cubicBezTo>
                  <a:close/>
                </a:path>
              </a:pathLst>
            </a:custGeom>
            <a:grpFill/>
            <a:ln w="9525">
              <a:noFill/>
              <a:round/>
            </a:ln>
          </p:spPr>
          <p:txBody>
            <a:bodyPr vert="horz" wrap="square" lIns="121920" tIns="60960" rIns="121920" bIns="60960" numCol="1" anchor="t" anchorCtr="0" compatLnSpc="1"/>
            <a:lstStyle/>
            <a:p>
              <a:endParaRPr lang="en-US" sz="2400" dirty="0"/>
            </a:p>
          </p:txBody>
        </p:sp>
        <p:sp>
          <p:nvSpPr>
            <p:cNvPr id="111" name="Oval 17"/>
            <p:cNvSpPr>
              <a:spLocks noChangeArrowheads="1"/>
            </p:cNvSpPr>
            <p:nvPr/>
          </p:nvSpPr>
          <p:spPr bwMode="auto">
            <a:xfrm>
              <a:off x="4111625" y="2455863"/>
              <a:ext cx="79375" cy="79375"/>
            </a:xfrm>
            <a:prstGeom prst="ellipse">
              <a:avLst/>
            </a:prstGeom>
            <a:grpFill/>
            <a:ln w="9525">
              <a:noFill/>
              <a:round/>
            </a:ln>
          </p:spPr>
          <p:txBody>
            <a:bodyPr vert="horz" wrap="square" lIns="121920" tIns="60960" rIns="121920" bIns="60960" numCol="1" anchor="t" anchorCtr="0" compatLnSpc="1"/>
            <a:lstStyle/>
            <a:p>
              <a:endParaRPr lang="en-US" sz="2400"/>
            </a:p>
          </p:txBody>
        </p:sp>
        <p:sp>
          <p:nvSpPr>
            <p:cNvPr id="112" name="Freeform 18"/>
            <p:cNvSpPr/>
            <p:nvPr/>
          </p:nvSpPr>
          <p:spPr bwMode="auto">
            <a:xfrm>
              <a:off x="4135438" y="2654300"/>
              <a:ext cx="31750" cy="106362"/>
            </a:xfrm>
            <a:custGeom>
              <a:avLst/>
              <a:gdLst/>
              <a:ahLst/>
              <a:cxnLst>
                <a:cxn ang="0">
                  <a:pos x="12" y="34"/>
                </a:cxn>
                <a:cxn ang="0">
                  <a:pos x="6" y="40"/>
                </a:cxn>
                <a:cxn ang="0">
                  <a:pos x="0" y="34"/>
                </a:cxn>
                <a:cxn ang="0">
                  <a:pos x="0" y="6"/>
                </a:cxn>
                <a:cxn ang="0">
                  <a:pos x="6" y="0"/>
                </a:cxn>
                <a:cxn ang="0">
                  <a:pos x="12" y="6"/>
                </a:cxn>
                <a:cxn ang="0">
                  <a:pos x="12" y="34"/>
                </a:cxn>
              </a:cxnLst>
              <a:rect l="0" t="0" r="r" b="b"/>
              <a:pathLst>
                <a:path w="12" h="40">
                  <a:moveTo>
                    <a:pt x="12" y="34"/>
                  </a:moveTo>
                  <a:cubicBezTo>
                    <a:pt x="12" y="38"/>
                    <a:pt x="9" y="40"/>
                    <a:pt x="6" y="40"/>
                  </a:cubicBezTo>
                  <a:cubicBezTo>
                    <a:pt x="3" y="40"/>
                    <a:pt x="0" y="38"/>
                    <a:pt x="0" y="34"/>
                  </a:cubicBezTo>
                  <a:cubicBezTo>
                    <a:pt x="0" y="6"/>
                    <a:pt x="0" y="6"/>
                    <a:pt x="0" y="6"/>
                  </a:cubicBezTo>
                  <a:cubicBezTo>
                    <a:pt x="0" y="2"/>
                    <a:pt x="3" y="0"/>
                    <a:pt x="6" y="0"/>
                  </a:cubicBezTo>
                  <a:cubicBezTo>
                    <a:pt x="9" y="0"/>
                    <a:pt x="12" y="2"/>
                    <a:pt x="12" y="6"/>
                  </a:cubicBezTo>
                  <a:lnTo>
                    <a:pt x="12" y="34"/>
                  </a:lnTo>
                  <a:close/>
                </a:path>
              </a:pathLst>
            </a:custGeom>
            <a:grpFill/>
            <a:ln w="9525">
              <a:noFill/>
              <a:round/>
            </a:ln>
          </p:spPr>
          <p:txBody>
            <a:bodyPr vert="horz" wrap="square" lIns="121920" tIns="60960" rIns="121920" bIns="60960" numCol="1" anchor="t" anchorCtr="0" compatLnSpc="1"/>
            <a:lstStyle/>
            <a:p>
              <a:endParaRPr lang="en-US" sz="2400"/>
            </a:p>
          </p:txBody>
        </p:sp>
        <p:sp>
          <p:nvSpPr>
            <p:cNvPr id="113" name="Freeform 19"/>
            <p:cNvSpPr/>
            <p:nvPr/>
          </p:nvSpPr>
          <p:spPr bwMode="auto">
            <a:xfrm>
              <a:off x="4135438" y="2230438"/>
              <a:ext cx="31750" cy="107950"/>
            </a:xfrm>
            <a:custGeom>
              <a:avLst/>
              <a:gdLst/>
              <a:ahLst/>
              <a:cxnLst>
                <a:cxn ang="0">
                  <a:pos x="12" y="34"/>
                </a:cxn>
                <a:cxn ang="0">
                  <a:pos x="6" y="41"/>
                </a:cxn>
                <a:cxn ang="0">
                  <a:pos x="0" y="34"/>
                </a:cxn>
                <a:cxn ang="0">
                  <a:pos x="0" y="6"/>
                </a:cxn>
                <a:cxn ang="0">
                  <a:pos x="6" y="0"/>
                </a:cxn>
                <a:cxn ang="0">
                  <a:pos x="12" y="6"/>
                </a:cxn>
                <a:cxn ang="0">
                  <a:pos x="12" y="34"/>
                </a:cxn>
              </a:cxnLst>
              <a:rect l="0" t="0" r="r" b="b"/>
              <a:pathLst>
                <a:path w="12" h="41">
                  <a:moveTo>
                    <a:pt x="12" y="34"/>
                  </a:moveTo>
                  <a:cubicBezTo>
                    <a:pt x="12" y="38"/>
                    <a:pt x="9" y="41"/>
                    <a:pt x="6" y="41"/>
                  </a:cubicBezTo>
                  <a:cubicBezTo>
                    <a:pt x="3" y="41"/>
                    <a:pt x="0" y="38"/>
                    <a:pt x="0" y="34"/>
                  </a:cubicBezTo>
                  <a:cubicBezTo>
                    <a:pt x="0" y="6"/>
                    <a:pt x="0" y="6"/>
                    <a:pt x="0" y="6"/>
                  </a:cubicBezTo>
                  <a:cubicBezTo>
                    <a:pt x="0" y="3"/>
                    <a:pt x="3" y="0"/>
                    <a:pt x="6" y="0"/>
                  </a:cubicBezTo>
                  <a:cubicBezTo>
                    <a:pt x="9" y="0"/>
                    <a:pt x="12" y="3"/>
                    <a:pt x="12" y="6"/>
                  </a:cubicBezTo>
                  <a:lnTo>
                    <a:pt x="12" y="34"/>
                  </a:lnTo>
                  <a:close/>
                </a:path>
              </a:pathLst>
            </a:custGeom>
            <a:grpFill/>
            <a:ln w="9525">
              <a:noFill/>
              <a:round/>
            </a:ln>
          </p:spPr>
          <p:txBody>
            <a:bodyPr vert="horz" wrap="square" lIns="121920" tIns="60960" rIns="121920" bIns="60960" numCol="1" anchor="t" anchorCtr="0" compatLnSpc="1"/>
            <a:lstStyle/>
            <a:p>
              <a:endParaRPr lang="en-US" sz="2400"/>
            </a:p>
          </p:txBody>
        </p:sp>
        <p:sp>
          <p:nvSpPr>
            <p:cNvPr id="114" name="Freeform 20"/>
            <p:cNvSpPr/>
            <p:nvPr/>
          </p:nvSpPr>
          <p:spPr bwMode="auto">
            <a:xfrm>
              <a:off x="4308475" y="2479675"/>
              <a:ext cx="109537" cy="31750"/>
            </a:xfrm>
            <a:custGeom>
              <a:avLst/>
              <a:gdLst/>
              <a:ahLst/>
              <a:cxnLst>
                <a:cxn ang="0">
                  <a:pos x="35" y="0"/>
                </a:cxn>
                <a:cxn ang="0">
                  <a:pos x="41" y="6"/>
                </a:cxn>
                <a:cxn ang="0">
                  <a:pos x="35" y="12"/>
                </a:cxn>
                <a:cxn ang="0">
                  <a:pos x="7" y="12"/>
                </a:cxn>
                <a:cxn ang="0">
                  <a:pos x="0" y="6"/>
                </a:cxn>
                <a:cxn ang="0">
                  <a:pos x="7" y="0"/>
                </a:cxn>
                <a:cxn ang="0">
                  <a:pos x="35" y="0"/>
                </a:cxn>
              </a:cxnLst>
              <a:rect l="0" t="0" r="r" b="b"/>
              <a:pathLst>
                <a:path w="41" h="12">
                  <a:moveTo>
                    <a:pt x="35" y="0"/>
                  </a:moveTo>
                  <a:cubicBezTo>
                    <a:pt x="39" y="0"/>
                    <a:pt x="41" y="3"/>
                    <a:pt x="41" y="6"/>
                  </a:cubicBezTo>
                  <a:cubicBezTo>
                    <a:pt x="41" y="10"/>
                    <a:pt x="39" y="12"/>
                    <a:pt x="35" y="12"/>
                  </a:cubicBezTo>
                  <a:cubicBezTo>
                    <a:pt x="7" y="12"/>
                    <a:pt x="7" y="12"/>
                    <a:pt x="7" y="12"/>
                  </a:cubicBezTo>
                  <a:cubicBezTo>
                    <a:pt x="3" y="12"/>
                    <a:pt x="0" y="10"/>
                    <a:pt x="0" y="6"/>
                  </a:cubicBezTo>
                  <a:cubicBezTo>
                    <a:pt x="0" y="3"/>
                    <a:pt x="3" y="0"/>
                    <a:pt x="7" y="0"/>
                  </a:cubicBezTo>
                  <a:lnTo>
                    <a:pt x="35" y="0"/>
                  </a:lnTo>
                  <a:close/>
                </a:path>
              </a:pathLst>
            </a:custGeom>
            <a:grpFill/>
            <a:ln w="9525">
              <a:noFill/>
              <a:round/>
            </a:ln>
          </p:spPr>
          <p:txBody>
            <a:bodyPr vert="horz" wrap="square" lIns="121920" tIns="60960" rIns="121920" bIns="60960" numCol="1" anchor="t" anchorCtr="0" compatLnSpc="1"/>
            <a:lstStyle/>
            <a:p>
              <a:endParaRPr lang="en-US" sz="2400"/>
            </a:p>
          </p:txBody>
        </p:sp>
        <p:sp>
          <p:nvSpPr>
            <p:cNvPr id="115" name="Freeform 21"/>
            <p:cNvSpPr/>
            <p:nvPr/>
          </p:nvSpPr>
          <p:spPr bwMode="auto">
            <a:xfrm>
              <a:off x="3886200" y="2479675"/>
              <a:ext cx="107950" cy="31750"/>
            </a:xfrm>
            <a:custGeom>
              <a:avLst/>
              <a:gdLst/>
              <a:ahLst/>
              <a:cxnLst>
                <a:cxn ang="0">
                  <a:pos x="34" y="0"/>
                </a:cxn>
                <a:cxn ang="0">
                  <a:pos x="41" y="6"/>
                </a:cxn>
                <a:cxn ang="0">
                  <a:pos x="34" y="12"/>
                </a:cxn>
                <a:cxn ang="0">
                  <a:pos x="6" y="12"/>
                </a:cxn>
                <a:cxn ang="0">
                  <a:pos x="0" y="6"/>
                </a:cxn>
                <a:cxn ang="0">
                  <a:pos x="6" y="0"/>
                </a:cxn>
                <a:cxn ang="0">
                  <a:pos x="34" y="0"/>
                </a:cxn>
              </a:cxnLst>
              <a:rect l="0" t="0" r="r" b="b"/>
              <a:pathLst>
                <a:path w="41" h="12">
                  <a:moveTo>
                    <a:pt x="34" y="0"/>
                  </a:moveTo>
                  <a:cubicBezTo>
                    <a:pt x="38" y="0"/>
                    <a:pt x="41" y="3"/>
                    <a:pt x="41" y="6"/>
                  </a:cubicBezTo>
                  <a:cubicBezTo>
                    <a:pt x="41" y="10"/>
                    <a:pt x="38" y="12"/>
                    <a:pt x="34" y="12"/>
                  </a:cubicBezTo>
                  <a:cubicBezTo>
                    <a:pt x="6" y="12"/>
                    <a:pt x="6" y="12"/>
                    <a:pt x="6" y="12"/>
                  </a:cubicBezTo>
                  <a:cubicBezTo>
                    <a:pt x="2" y="12"/>
                    <a:pt x="0" y="10"/>
                    <a:pt x="0" y="6"/>
                  </a:cubicBezTo>
                  <a:cubicBezTo>
                    <a:pt x="0" y="3"/>
                    <a:pt x="2" y="0"/>
                    <a:pt x="6" y="0"/>
                  </a:cubicBezTo>
                  <a:lnTo>
                    <a:pt x="34" y="0"/>
                  </a:lnTo>
                  <a:close/>
                </a:path>
              </a:pathLst>
            </a:custGeom>
            <a:grpFill/>
            <a:ln w="9525">
              <a:noFill/>
              <a:round/>
            </a:ln>
          </p:spPr>
          <p:txBody>
            <a:bodyPr vert="horz" wrap="square" lIns="121920" tIns="60960" rIns="121920" bIns="60960" numCol="1" anchor="t" anchorCtr="0" compatLnSpc="1"/>
            <a:lstStyle/>
            <a:p>
              <a:endParaRPr lang="en-US" sz="2400"/>
            </a:p>
          </p:txBody>
        </p:sp>
      </p:grpSp>
      <p:grpSp>
        <p:nvGrpSpPr>
          <p:cNvPr id="116" name="Group 115"/>
          <p:cNvGrpSpPr>
            <a:grpSpLocks noChangeAspect="1"/>
          </p:cNvGrpSpPr>
          <p:nvPr/>
        </p:nvGrpSpPr>
        <p:grpSpPr>
          <a:xfrm>
            <a:off x="10089215" y="4508337"/>
            <a:ext cx="445274" cy="548640"/>
            <a:chOff x="4598988" y="3263900"/>
            <a:chExt cx="444500" cy="547688"/>
          </a:xfrm>
          <a:solidFill>
            <a:schemeClr val="bg1"/>
          </a:solidFill>
          <a:effectLst>
            <a:outerShdw blurRad="50800" dist="38100" dir="2700000" algn="tl" rotWithShape="0">
              <a:prstClr val="black">
                <a:alpha val="40000"/>
              </a:prstClr>
            </a:outerShdw>
          </a:effectLst>
        </p:grpSpPr>
        <p:sp>
          <p:nvSpPr>
            <p:cNvPr id="117" name="Freeform 9"/>
            <p:cNvSpPr/>
            <p:nvPr/>
          </p:nvSpPr>
          <p:spPr bwMode="auto">
            <a:xfrm>
              <a:off x="4598988" y="3465513"/>
              <a:ext cx="444500" cy="263525"/>
            </a:xfrm>
            <a:custGeom>
              <a:avLst/>
              <a:gdLst/>
              <a:ahLst/>
              <a:cxnLst>
                <a:cxn ang="0">
                  <a:pos x="83" y="99"/>
                </a:cxn>
                <a:cxn ang="0">
                  <a:pos x="0" y="11"/>
                </a:cxn>
                <a:cxn ang="0">
                  <a:pos x="11" y="0"/>
                </a:cxn>
                <a:cxn ang="0">
                  <a:pos x="22" y="11"/>
                </a:cxn>
                <a:cxn ang="0">
                  <a:pos x="83" y="76"/>
                </a:cxn>
                <a:cxn ang="0">
                  <a:pos x="145" y="11"/>
                </a:cxn>
                <a:cxn ang="0">
                  <a:pos x="156" y="0"/>
                </a:cxn>
                <a:cxn ang="0">
                  <a:pos x="167" y="11"/>
                </a:cxn>
                <a:cxn ang="0">
                  <a:pos x="83" y="99"/>
                </a:cxn>
              </a:cxnLst>
              <a:rect l="0" t="0" r="r" b="b"/>
              <a:pathLst>
                <a:path w="167" h="99">
                  <a:moveTo>
                    <a:pt x="83" y="99"/>
                  </a:moveTo>
                  <a:cubicBezTo>
                    <a:pt x="37" y="99"/>
                    <a:pt x="0" y="59"/>
                    <a:pt x="0" y="11"/>
                  </a:cubicBezTo>
                  <a:cubicBezTo>
                    <a:pt x="0" y="5"/>
                    <a:pt x="5" y="0"/>
                    <a:pt x="11" y="0"/>
                  </a:cubicBezTo>
                  <a:cubicBezTo>
                    <a:pt x="17" y="0"/>
                    <a:pt x="22" y="5"/>
                    <a:pt x="22" y="11"/>
                  </a:cubicBezTo>
                  <a:cubicBezTo>
                    <a:pt x="22" y="47"/>
                    <a:pt x="49" y="76"/>
                    <a:pt x="83" y="76"/>
                  </a:cubicBezTo>
                  <a:cubicBezTo>
                    <a:pt x="117" y="76"/>
                    <a:pt x="145" y="47"/>
                    <a:pt x="145" y="11"/>
                  </a:cubicBezTo>
                  <a:cubicBezTo>
                    <a:pt x="145" y="5"/>
                    <a:pt x="150" y="0"/>
                    <a:pt x="156" y="0"/>
                  </a:cubicBezTo>
                  <a:cubicBezTo>
                    <a:pt x="162" y="0"/>
                    <a:pt x="167" y="5"/>
                    <a:pt x="167" y="11"/>
                  </a:cubicBezTo>
                  <a:cubicBezTo>
                    <a:pt x="167" y="59"/>
                    <a:pt x="130" y="99"/>
                    <a:pt x="83" y="99"/>
                  </a:cubicBezTo>
                  <a:close/>
                </a:path>
              </a:pathLst>
            </a:custGeom>
            <a:grpFill/>
            <a:ln w="9525">
              <a:noFill/>
              <a:round/>
            </a:ln>
          </p:spPr>
          <p:txBody>
            <a:bodyPr vert="horz" wrap="square" lIns="121920" tIns="60960" rIns="121920" bIns="60960" numCol="1" anchor="t" anchorCtr="0" compatLnSpc="1"/>
            <a:lstStyle/>
            <a:p>
              <a:endParaRPr lang="en-US" sz="2400"/>
            </a:p>
          </p:txBody>
        </p:sp>
        <p:sp>
          <p:nvSpPr>
            <p:cNvPr id="118" name="Freeform 10"/>
            <p:cNvSpPr/>
            <p:nvPr/>
          </p:nvSpPr>
          <p:spPr bwMode="auto">
            <a:xfrm>
              <a:off x="4724400" y="3263900"/>
              <a:ext cx="193675" cy="374650"/>
            </a:xfrm>
            <a:custGeom>
              <a:avLst/>
              <a:gdLst/>
              <a:ahLst/>
              <a:cxnLst>
                <a:cxn ang="0">
                  <a:pos x="57" y="95"/>
                </a:cxn>
                <a:cxn ang="0">
                  <a:pos x="57" y="75"/>
                </a:cxn>
                <a:cxn ang="0">
                  <a:pos x="73" y="75"/>
                </a:cxn>
                <a:cxn ang="0">
                  <a:pos x="73" y="62"/>
                </a:cxn>
                <a:cxn ang="0">
                  <a:pos x="57" y="62"/>
                </a:cxn>
                <a:cxn ang="0">
                  <a:pos x="57" y="42"/>
                </a:cxn>
                <a:cxn ang="0">
                  <a:pos x="73" y="42"/>
                </a:cxn>
                <a:cxn ang="0">
                  <a:pos x="73" y="36"/>
                </a:cxn>
                <a:cxn ang="0">
                  <a:pos x="36" y="0"/>
                </a:cxn>
                <a:cxn ang="0">
                  <a:pos x="0" y="36"/>
                </a:cxn>
                <a:cxn ang="0">
                  <a:pos x="0" y="42"/>
                </a:cxn>
                <a:cxn ang="0">
                  <a:pos x="15" y="42"/>
                </a:cxn>
                <a:cxn ang="0">
                  <a:pos x="15" y="62"/>
                </a:cxn>
                <a:cxn ang="0">
                  <a:pos x="0" y="62"/>
                </a:cxn>
                <a:cxn ang="0">
                  <a:pos x="0" y="75"/>
                </a:cxn>
                <a:cxn ang="0">
                  <a:pos x="15" y="75"/>
                </a:cxn>
                <a:cxn ang="0">
                  <a:pos x="15" y="95"/>
                </a:cxn>
                <a:cxn ang="0">
                  <a:pos x="0" y="95"/>
                </a:cxn>
                <a:cxn ang="0">
                  <a:pos x="0" y="104"/>
                </a:cxn>
                <a:cxn ang="0">
                  <a:pos x="36" y="141"/>
                </a:cxn>
                <a:cxn ang="0">
                  <a:pos x="73" y="104"/>
                </a:cxn>
                <a:cxn ang="0">
                  <a:pos x="73" y="95"/>
                </a:cxn>
                <a:cxn ang="0">
                  <a:pos x="57" y="95"/>
                </a:cxn>
              </a:cxnLst>
              <a:rect l="0" t="0" r="r" b="b"/>
              <a:pathLst>
                <a:path w="73" h="141">
                  <a:moveTo>
                    <a:pt x="57" y="95"/>
                  </a:moveTo>
                  <a:cubicBezTo>
                    <a:pt x="57" y="75"/>
                    <a:pt x="57" y="75"/>
                    <a:pt x="57" y="75"/>
                  </a:cubicBezTo>
                  <a:cubicBezTo>
                    <a:pt x="73" y="75"/>
                    <a:pt x="73" y="75"/>
                    <a:pt x="73" y="75"/>
                  </a:cubicBezTo>
                  <a:cubicBezTo>
                    <a:pt x="73" y="62"/>
                    <a:pt x="73" y="62"/>
                    <a:pt x="73" y="62"/>
                  </a:cubicBezTo>
                  <a:cubicBezTo>
                    <a:pt x="57" y="62"/>
                    <a:pt x="57" y="62"/>
                    <a:pt x="57" y="62"/>
                  </a:cubicBezTo>
                  <a:cubicBezTo>
                    <a:pt x="57" y="42"/>
                    <a:pt x="57" y="42"/>
                    <a:pt x="57" y="42"/>
                  </a:cubicBezTo>
                  <a:cubicBezTo>
                    <a:pt x="73" y="42"/>
                    <a:pt x="73" y="42"/>
                    <a:pt x="73" y="42"/>
                  </a:cubicBezTo>
                  <a:cubicBezTo>
                    <a:pt x="73" y="36"/>
                    <a:pt x="73" y="36"/>
                    <a:pt x="73" y="36"/>
                  </a:cubicBezTo>
                  <a:cubicBezTo>
                    <a:pt x="73" y="16"/>
                    <a:pt x="57" y="0"/>
                    <a:pt x="36" y="0"/>
                  </a:cubicBezTo>
                  <a:cubicBezTo>
                    <a:pt x="16" y="0"/>
                    <a:pt x="0" y="16"/>
                    <a:pt x="0" y="36"/>
                  </a:cubicBezTo>
                  <a:cubicBezTo>
                    <a:pt x="0" y="42"/>
                    <a:pt x="0" y="42"/>
                    <a:pt x="0" y="42"/>
                  </a:cubicBezTo>
                  <a:cubicBezTo>
                    <a:pt x="15" y="42"/>
                    <a:pt x="15" y="42"/>
                    <a:pt x="15" y="42"/>
                  </a:cubicBezTo>
                  <a:cubicBezTo>
                    <a:pt x="15" y="62"/>
                    <a:pt x="15" y="62"/>
                    <a:pt x="15" y="62"/>
                  </a:cubicBezTo>
                  <a:cubicBezTo>
                    <a:pt x="0" y="62"/>
                    <a:pt x="0" y="62"/>
                    <a:pt x="0" y="62"/>
                  </a:cubicBezTo>
                  <a:cubicBezTo>
                    <a:pt x="0" y="75"/>
                    <a:pt x="0" y="75"/>
                    <a:pt x="0" y="75"/>
                  </a:cubicBezTo>
                  <a:cubicBezTo>
                    <a:pt x="15" y="75"/>
                    <a:pt x="15" y="75"/>
                    <a:pt x="15" y="75"/>
                  </a:cubicBezTo>
                  <a:cubicBezTo>
                    <a:pt x="15" y="95"/>
                    <a:pt x="15" y="95"/>
                    <a:pt x="15" y="95"/>
                  </a:cubicBezTo>
                  <a:cubicBezTo>
                    <a:pt x="0" y="95"/>
                    <a:pt x="0" y="95"/>
                    <a:pt x="0" y="95"/>
                  </a:cubicBezTo>
                  <a:cubicBezTo>
                    <a:pt x="0" y="104"/>
                    <a:pt x="0" y="104"/>
                    <a:pt x="0" y="104"/>
                  </a:cubicBezTo>
                  <a:cubicBezTo>
                    <a:pt x="0" y="125"/>
                    <a:pt x="16" y="141"/>
                    <a:pt x="36" y="141"/>
                  </a:cubicBezTo>
                  <a:cubicBezTo>
                    <a:pt x="57" y="141"/>
                    <a:pt x="73" y="125"/>
                    <a:pt x="73" y="104"/>
                  </a:cubicBezTo>
                  <a:cubicBezTo>
                    <a:pt x="73" y="95"/>
                    <a:pt x="73" y="95"/>
                    <a:pt x="73" y="95"/>
                  </a:cubicBezTo>
                  <a:lnTo>
                    <a:pt x="57" y="95"/>
                  </a:lnTo>
                  <a:close/>
                </a:path>
              </a:pathLst>
            </a:custGeom>
            <a:grpFill/>
            <a:ln w="9525">
              <a:noFill/>
              <a:round/>
            </a:ln>
          </p:spPr>
          <p:txBody>
            <a:bodyPr vert="horz" wrap="square" lIns="121920" tIns="60960" rIns="121920" bIns="60960" numCol="1" anchor="t" anchorCtr="0" compatLnSpc="1"/>
            <a:lstStyle/>
            <a:p>
              <a:endParaRPr lang="en-US" sz="2400"/>
            </a:p>
          </p:txBody>
        </p:sp>
        <p:sp>
          <p:nvSpPr>
            <p:cNvPr id="119" name="Rectangle 11"/>
            <p:cNvSpPr>
              <a:spLocks noChangeArrowheads="1"/>
            </p:cNvSpPr>
            <p:nvPr/>
          </p:nvSpPr>
          <p:spPr bwMode="auto">
            <a:xfrm>
              <a:off x="4783138" y="3705225"/>
              <a:ext cx="76200" cy="71437"/>
            </a:xfrm>
            <a:prstGeom prst="rect">
              <a:avLst/>
            </a:prstGeom>
            <a:grpFill/>
            <a:ln w="9525">
              <a:noFill/>
              <a:miter lim="800000"/>
            </a:ln>
          </p:spPr>
          <p:txBody>
            <a:bodyPr vert="horz" wrap="square" lIns="121920" tIns="60960" rIns="121920" bIns="60960" numCol="1" anchor="t" anchorCtr="0" compatLnSpc="1"/>
            <a:lstStyle/>
            <a:p>
              <a:endParaRPr lang="en-US" sz="2400"/>
            </a:p>
          </p:txBody>
        </p:sp>
        <p:sp>
          <p:nvSpPr>
            <p:cNvPr id="120" name="Rectangle 12"/>
            <p:cNvSpPr>
              <a:spLocks noChangeArrowheads="1"/>
            </p:cNvSpPr>
            <p:nvPr/>
          </p:nvSpPr>
          <p:spPr bwMode="auto">
            <a:xfrm>
              <a:off x="4684713" y="3757613"/>
              <a:ext cx="271462" cy="53975"/>
            </a:xfrm>
            <a:prstGeom prst="rect">
              <a:avLst/>
            </a:prstGeom>
            <a:grpFill/>
            <a:ln w="9525">
              <a:noFill/>
              <a:miter lim="800000"/>
            </a:ln>
          </p:spPr>
          <p:txBody>
            <a:bodyPr vert="horz" wrap="square" lIns="121920" tIns="60960" rIns="121920" bIns="60960" numCol="1" anchor="t" anchorCtr="0" compatLnSpc="1"/>
            <a:lstStyle/>
            <a:p>
              <a:endParaRPr lang="en-US" sz="2400"/>
            </a:p>
          </p:txBody>
        </p:sp>
      </p:gr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5" name="Freeform 16"/>
          <p:cNvSpPr/>
          <p:nvPr/>
        </p:nvSpPr>
        <p:spPr bwMode="auto">
          <a:xfrm>
            <a:off x="6096001" y="1651000"/>
            <a:ext cx="1748988" cy="1837027"/>
          </a:xfrm>
          <a:custGeom>
            <a:avLst/>
            <a:gdLst/>
            <a:ahLst/>
            <a:cxnLst>
              <a:cxn ang="0">
                <a:pos x="401" y="292"/>
              </a:cxn>
              <a:cxn ang="0">
                <a:pos x="0" y="0"/>
              </a:cxn>
              <a:cxn ang="0">
                <a:pos x="0" y="422"/>
              </a:cxn>
              <a:cxn ang="0">
                <a:pos x="401" y="292"/>
              </a:cxn>
            </a:cxnLst>
            <a:rect l="0" t="0" r="r" b="b"/>
            <a:pathLst>
              <a:path w="401" h="422">
                <a:moveTo>
                  <a:pt x="401" y="292"/>
                </a:moveTo>
                <a:cubicBezTo>
                  <a:pt x="346" y="122"/>
                  <a:pt x="187" y="0"/>
                  <a:pt x="0" y="0"/>
                </a:cubicBezTo>
                <a:cubicBezTo>
                  <a:pt x="0" y="422"/>
                  <a:pt x="0" y="422"/>
                  <a:pt x="0" y="422"/>
                </a:cubicBezTo>
                <a:lnTo>
                  <a:pt x="401" y="292"/>
                </a:lnTo>
                <a:close/>
              </a:path>
            </a:pathLst>
          </a:custGeom>
          <a:solidFill>
            <a:srgbClr val="FFA803"/>
          </a:solidFill>
          <a:ln w="6350">
            <a:solidFill>
              <a:schemeClr val="bg1"/>
            </a:solidFill>
            <a:round/>
          </a:ln>
          <a:effectLst>
            <a:outerShdw blurRad="50800" dist="38100" dir="18900000" algn="bl" rotWithShape="0">
              <a:prstClr val="black">
                <a:alpha val="40000"/>
              </a:prstClr>
            </a:outerShdw>
          </a:effectLst>
        </p:spPr>
        <p:txBody>
          <a:bodyPr vert="horz" wrap="square" lIns="121920" tIns="60960" rIns="121920" bIns="60960" numCol="1" anchor="t" anchorCtr="0" compatLnSpc="1"/>
          <a:lstStyle/>
          <a:p>
            <a:endParaRPr lang="en-US" sz="2000"/>
          </a:p>
        </p:txBody>
      </p:sp>
      <p:sp>
        <p:nvSpPr>
          <p:cNvPr id="6" name="Freeform 17"/>
          <p:cNvSpPr/>
          <p:nvPr/>
        </p:nvSpPr>
        <p:spPr bwMode="auto">
          <a:xfrm>
            <a:off x="4347013" y="1651000"/>
            <a:ext cx="1748988" cy="1837027"/>
          </a:xfrm>
          <a:custGeom>
            <a:avLst/>
            <a:gdLst/>
            <a:ahLst/>
            <a:cxnLst>
              <a:cxn ang="0">
                <a:pos x="401" y="0"/>
              </a:cxn>
              <a:cxn ang="0">
                <a:pos x="0" y="292"/>
              </a:cxn>
              <a:cxn ang="0">
                <a:pos x="401" y="422"/>
              </a:cxn>
              <a:cxn ang="0">
                <a:pos x="401" y="0"/>
              </a:cxn>
            </a:cxnLst>
            <a:rect l="0" t="0" r="r" b="b"/>
            <a:pathLst>
              <a:path w="401" h="422">
                <a:moveTo>
                  <a:pt x="401" y="0"/>
                </a:moveTo>
                <a:cubicBezTo>
                  <a:pt x="213" y="0"/>
                  <a:pt x="54" y="122"/>
                  <a:pt x="0" y="292"/>
                </a:cubicBezTo>
                <a:cubicBezTo>
                  <a:pt x="401" y="422"/>
                  <a:pt x="401" y="422"/>
                  <a:pt x="401" y="422"/>
                </a:cubicBezTo>
                <a:lnTo>
                  <a:pt x="401" y="0"/>
                </a:lnTo>
                <a:close/>
              </a:path>
            </a:pathLst>
          </a:custGeom>
          <a:solidFill>
            <a:srgbClr val="FF2B2A"/>
          </a:solidFill>
          <a:ln w="6350">
            <a:solidFill>
              <a:schemeClr val="bg1"/>
            </a:solidFill>
            <a:round/>
          </a:ln>
          <a:effectLst>
            <a:outerShdw blurRad="50800" dist="38100" dir="13500000" algn="br" rotWithShape="0">
              <a:prstClr val="black">
                <a:alpha val="40000"/>
              </a:prstClr>
            </a:outerShdw>
          </a:effectLst>
        </p:spPr>
        <p:txBody>
          <a:bodyPr vert="horz" wrap="square" lIns="121920" tIns="60960" rIns="121920" bIns="60960" numCol="1" anchor="t" anchorCtr="0" compatLnSpc="1"/>
          <a:lstStyle/>
          <a:p>
            <a:endParaRPr lang="en-US" sz="2000"/>
          </a:p>
        </p:txBody>
      </p:sp>
      <p:sp>
        <p:nvSpPr>
          <p:cNvPr id="7" name="Freeform 18"/>
          <p:cNvSpPr/>
          <p:nvPr/>
        </p:nvSpPr>
        <p:spPr bwMode="auto">
          <a:xfrm>
            <a:off x="6096000" y="2924594"/>
            <a:ext cx="1837027" cy="2048313"/>
          </a:xfrm>
          <a:custGeom>
            <a:avLst/>
            <a:gdLst/>
            <a:ahLst/>
            <a:cxnLst>
              <a:cxn ang="0">
                <a:pos x="421" y="129"/>
              </a:cxn>
              <a:cxn ang="0">
                <a:pos x="401" y="0"/>
              </a:cxn>
              <a:cxn ang="0">
                <a:pos x="0" y="130"/>
              </a:cxn>
              <a:cxn ang="0">
                <a:pos x="247" y="470"/>
              </a:cxn>
              <a:cxn ang="0">
                <a:pos x="421" y="129"/>
              </a:cxn>
            </a:cxnLst>
            <a:rect l="0" t="0" r="r" b="b"/>
            <a:pathLst>
              <a:path w="421" h="470">
                <a:moveTo>
                  <a:pt x="421" y="129"/>
                </a:moveTo>
                <a:cubicBezTo>
                  <a:pt x="421" y="84"/>
                  <a:pt x="414" y="40"/>
                  <a:pt x="401" y="0"/>
                </a:cubicBezTo>
                <a:cubicBezTo>
                  <a:pt x="0" y="130"/>
                  <a:pt x="0" y="130"/>
                  <a:pt x="0" y="130"/>
                </a:cubicBezTo>
                <a:cubicBezTo>
                  <a:pt x="247" y="470"/>
                  <a:pt x="247" y="470"/>
                  <a:pt x="247" y="470"/>
                </a:cubicBezTo>
                <a:cubicBezTo>
                  <a:pt x="352" y="394"/>
                  <a:pt x="421" y="269"/>
                  <a:pt x="421" y="129"/>
                </a:cubicBezTo>
                <a:close/>
              </a:path>
            </a:pathLst>
          </a:custGeom>
          <a:solidFill>
            <a:srgbClr val="85C401"/>
          </a:solidFill>
          <a:ln w="6350">
            <a:solidFill>
              <a:schemeClr val="bg1"/>
            </a:solidFill>
            <a:round/>
          </a:ln>
          <a:effectLst>
            <a:outerShdw blurRad="50800" dist="38100" dir="2700000" algn="tl" rotWithShape="0">
              <a:prstClr val="black">
                <a:alpha val="40000"/>
              </a:prstClr>
            </a:outerShdw>
          </a:effectLst>
        </p:spPr>
        <p:txBody>
          <a:bodyPr vert="horz" wrap="square" lIns="121920" tIns="60960" rIns="121920" bIns="60960" numCol="1" anchor="t" anchorCtr="0" compatLnSpc="1"/>
          <a:lstStyle/>
          <a:p>
            <a:endParaRPr lang="en-US" sz="2000"/>
          </a:p>
        </p:txBody>
      </p:sp>
      <p:sp>
        <p:nvSpPr>
          <p:cNvPr id="8" name="Freeform 19"/>
          <p:cNvSpPr/>
          <p:nvPr/>
        </p:nvSpPr>
        <p:spPr bwMode="auto">
          <a:xfrm>
            <a:off x="4258973" y="2924594"/>
            <a:ext cx="1837027" cy="2048313"/>
          </a:xfrm>
          <a:custGeom>
            <a:avLst/>
            <a:gdLst/>
            <a:ahLst/>
            <a:cxnLst>
              <a:cxn ang="0">
                <a:pos x="21" y="0"/>
              </a:cxn>
              <a:cxn ang="0">
                <a:pos x="0" y="129"/>
              </a:cxn>
              <a:cxn ang="0">
                <a:pos x="175" y="470"/>
              </a:cxn>
              <a:cxn ang="0">
                <a:pos x="422" y="130"/>
              </a:cxn>
              <a:cxn ang="0">
                <a:pos x="21" y="0"/>
              </a:cxn>
            </a:cxnLst>
            <a:rect l="0" t="0" r="r" b="b"/>
            <a:pathLst>
              <a:path w="422" h="470">
                <a:moveTo>
                  <a:pt x="21" y="0"/>
                </a:moveTo>
                <a:cubicBezTo>
                  <a:pt x="7" y="40"/>
                  <a:pt x="0" y="84"/>
                  <a:pt x="0" y="129"/>
                </a:cubicBezTo>
                <a:cubicBezTo>
                  <a:pt x="0" y="269"/>
                  <a:pt x="69" y="394"/>
                  <a:pt x="175" y="470"/>
                </a:cubicBezTo>
                <a:cubicBezTo>
                  <a:pt x="422" y="130"/>
                  <a:pt x="422" y="130"/>
                  <a:pt x="422" y="130"/>
                </a:cubicBezTo>
                <a:lnTo>
                  <a:pt x="21" y="0"/>
                </a:lnTo>
                <a:close/>
              </a:path>
            </a:pathLst>
          </a:custGeom>
          <a:solidFill>
            <a:srgbClr val="01AA8D"/>
          </a:solidFill>
          <a:ln w="6350">
            <a:solidFill>
              <a:schemeClr val="bg1"/>
            </a:solidFill>
            <a:round/>
          </a:ln>
          <a:effectLst>
            <a:outerShdw blurRad="50800" dist="38100" dir="8100000" algn="tr" rotWithShape="0">
              <a:prstClr val="black">
                <a:alpha val="40000"/>
              </a:prstClr>
            </a:outerShdw>
          </a:effectLst>
        </p:spPr>
        <p:txBody>
          <a:bodyPr vert="horz" wrap="square" lIns="121920" tIns="60960" rIns="121920" bIns="60960" numCol="1" anchor="t" anchorCtr="0" compatLnSpc="1"/>
          <a:lstStyle/>
          <a:p>
            <a:endParaRPr lang="en-US" sz="2000"/>
          </a:p>
        </p:txBody>
      </p:sp>
      <p:sp>
        <p:nvSpPr>
          <p:cNvPr id="9" name="Freeform 20"/>
          <p:cNvSpPr/>
          <p:nvPr/>
        </p:nvSpPr>
        <p:spPr bwMode="auto">
          <a:xfrm>
            <a:off x="5021955" y="3488027"/>
            <a:ext cx="2153957" cy="1831155"/>
          </a:xfrm>
          <a:custGeom>
            <a:avLst/>
            <a:gdLst/>
            <a:ahLst/>
            <a:cxnLst>
              <a:cxn ang="0">
                <a:pos x="0" y="340"/>
              </a:cxn>
              <a:cxn ang="0">
                <a:pos x="247" y="420"/>
              </a:cxn>
              <a:cxn ang="0">
                <a:pos x="494" y="340"/>
              </a:cxn>
              <a:cxn ang="0">
                <a:pos x="247" y="0"/>
              </a:cxn>
              <a:cxn ang="0">
                <a:pos x="0" y="340"/>
              </a:cxn>
            </a:cxnLst>
            <a:rect l="0" t="0" r="r" b="b"/>
            <a:pathLst>
              <a:path w="494" h="420">
                <a:moveTo>
                  <a:pt x="0" y="340"/>
                </a:moveTo>
                <a:cubicBezTo>
                  <a:pt x="69" y="391"/>
                  <a:pt x="154" y="420"/>
                  <a:pt x="247" y="420"/>
                </a:cubicBezTo>
                <a:cubicBezTo>
                  <a:pt x="339" y="420"/>
                  <a:pt x="424" y="391"/>
                  <a:pt x="494" y="340"/>
                </a:cubicBezTo>
                <a:cubicBezTo>
                  <a:pt x="247" y="0"/>
                  <a:pt x="247" y="0"/>
                  <a:pt x="247" y="0"/>
                </a:cubicBezTo>
                <a:lnTo>
                  <a:pt x="0" y="340"/>
                </a:lnTo>
                <a:close/>
              </a:path>
            </a:pathLst>
          </a:custGeom>
          <a:solidFill>
            <a:srgbClr val="3EB8CD"/>
          </a:solidFill>
          <a:ln w="6350">
            <a:solidFill>
              <a:schemeClr val="bg1"/>
            </a:solidFill>
            <a:round/>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en-US" sz="2000"/>
          </a:p>
        </p:txBody>
      </p:sp>
      <p:sp>
        <p:nvSpPr>
          <p:cNvPr id="12" name="TextBox 11"/>
          <p:cNvSpPr txBox="1"/>
          <p:nvPr/>
        </p:nvSpPr>
        <p:spPr>
          <a:xfrm rot="19347951">
            <a:off x="4683872" y="2259701"/>
            <a:ext cx="1225015" cy="400110"/>
          </a:xfrm>
          <a:prstGeom prst="rect">
            <a:avLst/>
          </a:prstGeom>
          <a:noFill/>
        </p:spPr>
        <p:txBody>
          <a:bodyPr wrap="none" rtlCol="0">
            <a:spAutoFit/>
          </a:bodyPr>
          <a:lstStyle/>
          <a:p>
            <a:pPr algn="ctr"/>
            <a:r>
              <a:rPr lang="vi-VN" sz="2000" b="1">
                <a:solidFill>
                  <a:schemeClr val="bg1"/>
                </a:solidFill>
              </a:rPr>
              <a:t>Pwnable</a:t>
            </a:r>
            <a:endParaRPr lang="en-US" sz="2000" b="1" dirty="0">
              <a:solidFill>
                <a:schemeClr val="bg1"/>
              </a:solidFill>
              <a:latin typeface="Candara" panose="020E0502030303020204" pitchFamily="34" charset="0"/>
            </a:endParaRPr>
          </a:p>
        </p:txBody>
      </p:sp>
      <p:sp>
        <p:nvSpPr>
          <p:cNvPr id="15" name="TextBox 14"/>
          <p:cNvSpPr txBox="1"/>
          <p:nvPr/>
        </p:nvSpPr>
        <p:spPr>
          <a:xfrm rot="2110422">
            <a:off x="6473978" y="2245170"/>
            <a:ext cx="721864" cy="400110"/>
          </a:xfrm>
          <a:prstGeom prst="rect">
            <a:avLst/>
          </a:prstGeom>
          <a:noFill/>
        </p:spPr>
        <p:txBody>
          <a:bodyPr wrap="none" rtlCol="0">
            <a:spAutoFit/>
          </a:bodyPr>
          <a:lstStyle/>
          <a:p>
            <a:pPr algn="ctr"/>
            <a:r>
              <a:rPr lang="vi-VN" sz="2000" b="1">
                <a:solidFill>
                  <a:schemeClr val="bg1"/>
                </a:solidFill>
              </a:rPr>
              <a:t>Web</a:t>
            </a:r>
            <a:endParaRPr lang="en-US" sz="2000" b="1" dirty="0">
              <a:solidFill>
                <a:schemeClr val="bg1"/>
              </a:solidFill>
              <a:latin typeface="Candara" panose="020E0502030303020204" pitchFamily="34" charset="0"/>
            </a:endParaRPr>
          </a:p>
        </p:txBody>
      </p:sp>
      <p:sp>
        <p:nvSpPr>
          <p:cNvPr id="16" name="TextBox 15"/>
          <p:cNvSpPr txBox="1"/>
          <p:nvPr/>
        </p:nvSpPr>
        <p:spPr>
          <a:xfrm rot="17491299">
            <a:off x="6726497" y="3547549"/>
            <a:ext cx="1266693" cy="707886"/>
          </a:xfrm>
          <a:prstGeom prst="rect">
            <a:avLst/>
          </a:prstGeom>
          <a:noFill/>
        </p:spPr>
        <p:txBody>
          <a:bodyPr wrap="none" rtlCol="0">
            <a:spAutoFit/>
          </a:bodyPr>
          <a:lstStyle/>
          <a:p>
            <a:pPr algn="ctr"/>
            <a:r>
              <a:rPr lang="vi-VN" sz="2000" b="1">
                <a:solidFill>
                  <a:schemeClr val="bg1"/>
                </a:solidFill>
              </a:rPr>
              <a:t>Network/</a:t>
            </a:r>
            <a:endParaRPr lang="en-US" sz="2000" b="1">
              <a:solidFill>
                <a:schemeClr val="bg1"/>
              </a:solidFill>
            </a:endParaRPr>
          </a:p>
          <a:p>
            <a:pPr algn="ctr"/>
            <a:r>
              <a:rPr lang="vi-VN" sz="2000" b="1">
                <a:solidFill>
                  <a:schemeClr val="bg1"/>
                </a:solidFill>
              </a:rPr>
              <a:t>Forensic</a:t>
            </a:r>
            <a:endParaRPr lang="en-US" sz="2000" b="1" dirty="0">
              <a:solidFill>
                <a:schemeClr val="bg1"/>
              </a:solidFill>
              <a:latin typeface="Candara" panose="020E0502030303020204" pitchFamily="34" charset="0"/>
            </a:endParaRPr>
          </a:p>
        </p:txBody>
      </p:sp>
      <p:sp>
        <p:nvSpPr>
          <p:cNvPr id="17" name="TextBox 16"/>
          <p:cNvSpPr txBox="1"/>
          <p:nvPr/>
        </p:nvSpPr>
        <p:spPr>
          <a:xfrm rot="14931345" flipV="1">
            <a:off x="3999068" y="3547550"/>
            <a:ext cx="1638589" cy="707886"/>
          </a:xfrm>
          <a:prstGeom prst="rect">
            <a:avLst/>
          </a:prstGeom>
          <a:noFill/>
        </p:spPr>
        <p:txBody>
          <a:bodyPr wrap="none" rtlCol="0">
            <a:spAutoFit/>
          </a:bodyPr>
          <a:lstStyle/>
          <a:p>
            <a:pPr algn="ctr"/>
            <a:r>
              <a:rPr lang="vi-VN" sz="2000" b="1">
                <a:solidFill>
                  <a:schemeClr val="bg1"/>
                </a:solidFill>
              </a:rPr>
              <a:t>Reverse </a:t>
            </a:r>
            <a:endParaRPr lang="en-US" sz="2000" b="1">
              <a:solidFill>
                <a:schemeClr val="bg1"/>
              </a:solidFill>
            </a:endParaRPr>
          </a:p>
          <a:p>
            <a:pPr algn="ctr"/>
            <a:r>
              <a:rPr lang="vi-VN" sz="2000" b="1">
                <a:solidFill>
                  <a:schemeClr val="bg1"/>
                </a:solidFill>
              </a:rPr>
              <a:t>engineering</a:t>
            </a:r>
            <a:endParaRPr lang="en-US" sz="2000" b="1" dirty="0">
              <a:solidFill>
                <a:schemeClr val="bg1"/>
              </a:solidFill>
              <a:latin typeface="Candara" panose="020E0502030303020204" pitchFamily="34" charset="0"/>
            </a:endParaRPr>
          </a:p>
        </p:txBody>
      </p:sp>
      <p:sp>
        <p:nvSpPr>
          <p:cNvPr id="18" name="TextBox 17"/>
          <p:cNvSpPr txBox="1"/>
          <p:nvPr/>
        </p:nvSpPr>
        <p:spPr>
          <a:xfrm>
            <a:off x="5262281" y="4599141"/>
            <a:ext cx="1667444" cy="400110"/>
          </a:xfrm>
          <a:prstGeom prst="rect">
            <a:avLst/>
          </a:prstGeom>
          <a:noFill/>
        </p:spPr>
        <p:txBody>
          <a:bodyPr wrap="none" rtlCol="0">
            <a:spAutoFit/>
          </a:bodyPr>
          <a:lstStyle/>
          <a:p>
            <a:pPr algn="ctr"/>
            <a:r>
              <a:rPr lang="vi-VN" sz="2000" b="1">
                <a:solidFill>
                  <a:schemeClr val="bg1"/>
                </a:solidFill>
              </a:rPr>
              <a:t>Crypto/ACM</a:t>
            </a:r>
            <a:endParaRPr lang="en-US" sz="2000" b="1" dirty="0">
              <a:solidFill>
                <a:schemeClr val="bg1"/>
              </a:solidFill>
              <a:latin typeface="Candara" panose="020E0502030303020204" pitchFamily="34" charset="0"/>
            </a:endParaRPr>
          </a:p>
        </p:txBody>
      </p:sp>
      <p:sp>
        <p:nvSpPr>
          <p:cNvPr id="10" name="Freeform 21"/>
          <p:cNvSpPr/>
          <p:nvPr/>
        </p:nvSpPr>
        <p:spPr bwMode="auto">
          <a:xfrm>
            <a:off x="5203896" y="2590053"/>
            <a:ext cx="1784202" cy="1784203"/>
          </a:xfrm>
          <a:custGeom>
            <a:avLst/>
            <a:gdLst/>
            <a:ahLst/>
            <a:cxnLst>
              <a:cxn ang="0">
                <a:pos x="404" y="164"/>
              </a:cxn>
              <a:cxn ang="0">
                <a:pos x="268" y="11"/>
              </a:cxn>
              <a:cxn ang="0">
                <a:pos x="216" y="2"/>
              </a:cxn>
              <a:cxn ang="0">
                <a:pos x="163" y="5"/>
              </a:cxn>
              <a:cxn ang="0">
                <a:pos x="11" y="141"/>
              </a:cxn>
              <a:cxn ang="0">
                <a:pos x="1" y="193"/>
              </a:cxn>
              <a:cxn ang="0">
                <a:pos x="5" y="246"/>
              </a:cxn>
              <a:cxn ang="0">
                <a:pos x="141" y="399"/>
              </a:cxn>
              <a:cxn ang="0">
                <a:pos x="193" y="408"/>
              </a:cxn>
              <a:cxn ang="0">
                <a:pos x="246" y="404"/>
              </a:cxn>
              <a:cxn ang="0">
                <a:pos x="398" y="268"/>
              </a:cxn>
              <a:cxn ang="0">
                <a:pos x="408" y="216"/>
              </a:cxn>
              <a:cxn ang="0">
                <a:pos x="404" y="164"/>
              </a:cxn>
            </a:cxnLst>
            <a:rect l="0" t="0" r="r" b="b"/>
            <a:pathLst>
              <a:path w="409" h="409">
                <a:moveTo>
                  <a:pt x="404" y="164"/>
                </a:moveTo>
                <a:cubicBezTo>
                  <a:pt x="389" y="92"/>
                  <a:pt x="337" y="34"/>
                  <a:pt x="268" y="11"/>
                </a:cubicBezTo>
                <a:cubicBezTo>
                  <a:pt x="252" y="6"/>
                  <a:pt x="234" y="3"/>
                  <a:pt x="216" y="2"/>
                </a:cubicBezTo>
                <a:cubicBezTo>
                  <a:pt x="198" y="0"/>
                  <a:pt x="180" y="2"/>
                  <a:pt x="163" y="5"/>
                </a:cubicBezTo>
                <a:cubicBezTo>
                  <a:pt x="92" y="20"/>
                  <a:pt x="34" y="72"/>
                  <a:pt x="11" y="141"/>
                </a:cubicBezTo>
                <a:cubicBezTo>
                  <a:pt x="6" y="158"/>
                  <a:pt x="2" y="175"/>
                  <a:pt x="1" y="193"/>
                </a:cubicBezTo>
                <a:cubicBezTo>
                  <a:pt x="0" y="212"/>
                  <a:pt x="2" y="229"/>
                  <a:pt x="5" y="246"/>
                </a:cubicBezTo>
                <a:cubicBezTo>
                  <a:pt x="20" y="318"/>
                  <a:pt x="72" y="376"/>
                  <a:pt x="141" y="399"/>
                </a:cubicBezTo>
                <a:cubicBezTo>
                  <a:pt x="158" y="404"/>
                  <a:pt x="175" y="407"/>
                  <a:pt x="193" y="408"/>
                </a:cubicBezTo>
                <a:cubicBezTo>
                  <a:pt x="211" y="409"/>
                  <a:pt x="229" y="408"/>
                  <a:pt x="246" y="404"/>
                </a:cubicBezTo>
                <a:cubicBezTo>
                  <a:pt x="317" y="390"/>
                  <a:pt x="376" y="338"/>
                  <a:pt x="398" y="268"/>
                </a:cubicBezTo>
                <a:cubicBezTo>
                  <a:pt x="404" y="252"/>
                  <a:pt x="407" y="235"/>
                  <a:pt x="408" y="216"/>
                </a:cubicBezTo>
                <a:cubicBezTo>
                  <a:pt x="409" y="198"/>
                  <a:pt x="408" y="181"/>
                  <a:pt x="404" y="164"/>
                </a:cubicBezTo>
                <a:close/>
              </a:path>
            </a:pathLst>
          </a:custGeom>
          <a:solidFill>
            <a:srgbClr val="FFFFFF"/>
          </a:solidFill>
          <a:ln w="19050">
            <a:solidFill>
              <a:schemeClr val="tx1">
                <a:lumMod val="75000"/>
                <a:lumOff val="25000"/>
              </a:schemeClr>
            </a:solidFill>
            <a:round/>
          </a:ln>
        </p:spPr>
        <p:txBody>
          <a:bodyPr vert="horz" wrap="square" lIns="121920" tIns="60960" rIns="121920" bIns="60960" numCol="1" anchor="t" anchorCtr="0" compatLnSpc="1"/>
          <a:lstStyle/>
          <a:p>
            <a:endParaRPr lang="en-US" sz="2000"/>
          </a:p>
        </p:txBody>
      </p:sp>
      <p:sp>
        <p:nvSpPr>
          <p:cNvPr id="30" name="TextBox 29"/>
          <p:cNvSpPr txBox="1"/>
          <p:nvPr/>
        </p:nvSpPr>
        <p:spPr>
          <a:xfrm>
            <a:off x="1112517" y="271375"/>
            <a:ext cx="9966959" cy="769441"/>
          </a:xfrm>
          <a:prstGeom prst="rect">
            <a:avLst/>
          </a:prstGeom>
          <a:noFill/>
        </p:spPr>
        <p:txBody>
          <a:bodyPr wrap="square" rtlCol="0">
            <a:spAutoFit/>
          </a:bodyPr>
          <a:lstStyle/>
          <a:p>
            <a:pPr algn="ctr"/>
            <a:r>
              <a:rPr lang="vi-VN" sz="4400" b="1">
                <a:latin typeface="Candara" panose="020E0502030303020204" pitchFamily="34" charset="0"/>
              </a:rPr>
              <a:t>Vòng Sơ khảo</a:t>
            </a:r>
            <a:endParaRPr lang="en-US" sz="4400" b="1" dirty="0">
              <a:solidFill>
                <a:srgbClr val="56595E"/>
              </a:solidFill>
              <a:latin typeface="Candara" panose="020E0502030303020204" pitchFamily="34" charset="0"/>
            </a:endParaRPr>
          </a:p>
        </p:txBody>
      </p:sp>
      <p:sp>
        <p:nvSpPr>
          <p:cNvPr id="31" name="TextBox 30"/>
          <p:cNvSpPr txBox="1"/>
          <p:nvPr/>
        </p:nvSpPr>
        <p:spPr>
          <a:xfrm>
            <a:off x="5276320" y="3289201"/>
            <a:ext cx="1650651" cy="707886"/>
          </a:xfrm>
          <a:prstGeom prst="rect">
            <a:avLst/>
          </a:prstGeom>
          <a:noFill/>
        </p:spPr>
        <p:txBody>
          <a:bodyPr wrap="square" rtlCol="0">
            <a:spAutoFit/>
          </a:bodyPr>
          <a:lstStyle/>
          <a:p>
            <a:pPr algn="ctr"/>
            <a:r>
              <a:rPr lang="en-US" sz="2000" b="1"/>
              <a:t>CTF JEOPARDY</a:t>
            </a:r>
            <a:endParaRPr lang="en-US" sz="2000" b="1"/>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9" name="Isosceles Triangle 8"/>
          <p:cNvSpPr/>
          <p:nvPr/>
        </p:nvSpPr>
        <p:spPr>
          <a:xfrm rot="5400000">
            <a:off x="-1724380" y="1724380"/>
            <a:ext cx="6858001" cy="3409244"/>
          </a:xfrm>
          <a:prstGeom prst="triangle">
            <a:avLst/>
          </a:prstGeom>
          <a:solidFill>
            <a:srgbClr val="01A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rot="5400000">
            <a:off x="-793967" y="1096925"/>
            <a:ext cx="6858000" cy="4664151"/>
          </a:xfrm>
          <a:custGeom>
            <a:avLst/>
            <a:gdLst>
              <a:gd name="connsiteX0" fmla="*/ 0 w 6858000"/>
              <a:gd name="connsiteY0" fmla="*/ 4664151 h 4664151"/>
              <a:gd name="connsiteX1" fmla="*/ 0 w 6858000"/>
              <a:gd name="connsiteY1" fmla="*/ 3386465 h 4664151"/>
              <a:gd name="connsiteX2" fmla="*/ 3414891 w 6858000"/>
              <a:gd name="connsiteY2" fmla="*/ 0 h 4664151"/>
              <a:gd name="connsiteX3" fmla="*/ 6858000 w 6858000"/>
              <a:gd name="connsiteY3" fmla="*/ 3414449 h 4664151"/>
              <a:gd name="connsiteX4" fmla="*/ 6858000 w 6858000"/>
              <a:gd name="connsiteY4" fmla="*/ 4658541 h 4664151"/>
              <a:gd name="connsiteX5" fmla="*/ 3431822 w 6858000"/>
              <a:gd name="connsiteY5" fmla="*/ 1253066 h 4664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0" h="4664151">
                <a:moveTo>
                  <a:pt x="0" y="4664151"/>
                </a:moveTo>
                <a:lnTo>
                  <a:pt x="0" y="3386465"/>
                </a:lnTo>
                <a:lnTo>
                  <a:pt x="3414891" y="0"/>
                </a:lnTo>
                <a:lnTo>
                  <a:pt x="6858000" y="3414449"/>
                </a:lnTo>
                <a:lnTo>
                  <a:pt x="6858000" y="4658541"/>
                </a:lnTo>
                <a:lnTo>
                  <a:pt x="3431822" y="1253066"/>
                </a:lnTo>
                <a:close/>
              </a:path>
            </a:pathLst>
          </a:custGeom>
          <a:blipFill dpi="0" rotWithShape="0">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0774" y="2726529"/>
            <a:ext cx="3431822" cy="1446550"/>
          </a:xfrm>
          <a:prstGeom prst="rect">
            <a:avLst/>
          </a:prstGeom>
          <a:noFill/>
        </p:spPr>
        <p:txBody>
          <a:bodyPr wrap="square" rtlCol="0">
            <a:spAutoFit/>
          </a:bodyPr>
          <a:lstStyle/>
          <a:p>
            <a:r>
              <a:rPr lang="en-US" sz="4400" b="1">
                <a:solidFill>
                  <a:schemeClr val="bg1"/>
                </a:solidFill>
                <a:latin typeface="Candara" panose="020E0502030303020204" pitchFamily="34" charset="0"/>
              </a:rPr>
              <a:t>NỘI DUNG TRÌNH BÀY</a:t>
            </a:r>
            <a:endParaRPr lang="en-US" sz="4400" b="1" dirty="0">
              <a:solidFill>
                <a:schemeClr val="bg1"/>
              </a:solidFill>
              <a:latin typeface="Candara" panose="020E0502030303020204" pitchFamily="34" charset="0"/>
            </a:endParaRPr>
          </a:p>
        </p:txBody>
      </p:sp>
      <p:sp>
        <p:nvSpPr>
          <p:cNvPr id="14" name="Text Box 10"/>
          <p:cNvSpPr txBox="1">
            <a:spLocks noChangeArrowheads="1"/>
          </p:cNvSpPr>
          <p:nvPr/>
        </p:nvSpPr>
        <p:spPr bwMode="auto">
          <a:xfrm>
            <a:off x="6893935" y="2988903"/>
            <a:ext cx="3690771" cy="830997"/>
          </a:xfrm>
          <a:prstGeom prst="rect">
            <a:avLst/>
          </a:prstGeom>
          <a:noFill/>
          <a:ln w="9525">
            <a:noFill/>
            <a:miter lim="800000"/>
          </a:ln>
        </p:spPr>
        <p:txBody>
          <a:bodyPr wrap="square" lIns="60960" tIns="30480" rIns="60960" bIns="30480">
            <a:spAutoFit/>
          </a:bodyPr>
          <a:lstStyle/>
          <a:p>
            <a:r>
              <a:rPr lang="en-US" sz="2500" b="1">
                <a:solidFill>
                  <a:srgbClr val="FF0000"/>
                </a:solidFill>
                <a:latin typeface="Candara" panose="020E0502030303020204" pitchFamily="34" charset="0"/>
              </a:rPr>
              <a:t>Giới thiệu về cuộc thi Sinh viên với An toàn thông tin</a:t>
            </a:r>
            <a:endParaRPr lang="en-US" sz="2500" b="1">
              <a:solidFill>
                <a:srgbClr val="FF0000"/>
              </a:solidFill>
              <a:latin typeface="Candara" panose="020E0502030303020204" pitchFamily="34" charset="0"/>
            </a:endParaRPr>
          </a:p>
        </p:txBody>
      </p:sp>
      <p:sp>
        <p:nvSpPr>
          <p:cNvPr id="15" name="Text Box 10"/>
          <p:cNvSpPr txBox="1">
            <a:spLocks noChangeArrowheads="1"/>
          </p:cNvSpPr>
          <p:nvPr/>
        </p:nvSpPr>
        <p:spPr bwMode="auto">
          <a:xfrm>
            <a:off x="6897478" y="1826464"/>
            <a:ext cx="3690771" cy="446276"/>
          </a:xfrm>
          <a:prstGeom prst="rect">
            <a:avLst/>
          </a:prstGeom>
          <a:noFill/>
          <a:ln w="9525">
            <a:noFill/>
            <a:miter lim="800000"/>
          </a:ln>
        </p:spPr>
        <p:txBody>
          <a:bodyPr wrap="square" lIns="60960" tIns="30480" rIns="60960" bIns="30480">
            <a:spAutoFit/>
          </a:bodyPr>
          <a:lstStyle/>
          <a:p>
            <a:r>
              <a:rPr lang="en-US" sz="2500" b="1">
                <a:solidFill>
                  <a:srgbClr val="FF0000"/>
                </a:solidFill>
                <a:latin typeface="Candara" panose="020E0502030303020204" pitchFamily="34" charset="0"/>
              </a:rPr>
              <a:t>Giới thiệu về CTF</a:t>
            </a:r>
            <a:endParaRPr lang="en-US" sz="2500" b="1">
              <a:solidFill>
                <a:srgbClr val="FF0000"/>
              </a:solidFill>
              <a:latin typeface="Candara" panose="020E0502030303020204" pitchFamily="34" charset="0"/>
            </a:endParaRPr>
          </a:p>
        </p:txBody>
      </p:sp>
      <p:sp>
        <p:nvSpPr>
          <p:cNvPr id="16" name="Text Box 10"/>
          <p:cNvSpPr txBox="1">
            <a:spLocks noChangeArrowheads="1"/>
          </p:cNvSpPr>
          <p:nvPr/>
        </p:nvSpPr>
        <p:spPr bwMode="auto">
          <a:xfrm>
            <a:off x="6916423" y="4384078"/>
            <a:ext cx="3690770" cy="446276"/>
          </a:xfrm>
          <a:prstGeom prst="rect">
            <a:avLst/>
          </a:prstGeom>
          <a:noFill/>
          <a:ln w="9525">
            <a:noFill/>
            <a:miter lim="800000"/>
          </a:ln>
        </p:spPr>
        <p:txBody>
          <a:bodyPr wrap="square" lIns="60960" tIns="30480" rIns="60960" bIns="30480">
            <a:spAutoFit/>
          </a:bodyPr>
          <a:lstStyle/>
          <a:p>
            <a:pPr defTabSz="1219200">
              <a:spcBef>
                <a:spcPct val="20000"/>
              </a:spcBef>
              <a:defRPr/>
            </a:pPr>
            <a:r>
              <a:rPr lang="en-US" sz="2500" b="1">
                <a:solidFill>
                  <a:srgbClr val="FF0000"/>
                </a:solidFill>
                <a:latin typeface="Candara" panose="020E0502030303020204" pitchFamily="34" charset="0"/>
              </a:rPr>
              <a:t>Thực hành</a:t>
            </a:r>
            <a:endParaRPr lang="en-US" sz="2500" b="1" dirty="0">
              <a:solidFill>
                <a:srgbClr val="FF0000"/>
              </a:solidFill>
              <a:latin typeface="Candara" panose="020E0502030303020204" pitchFamily="34" charset="0"/>
            </a:endParaRPr>
          </a:p>
        </p:txBody>
      </p:sp>
      <p:grpSp>
        <p:nvGrpSpPr>
          <p:cNvPr id="38" name="Group 37"/>
          <p:cNvGrpSpPr>
            <a:grpSpLocks noChangeAspect="1"/>
          </p:cNvGrpSpPr>
          <p:nvPr/>
        </p:nvGrpSpPr>
        <p:grpSpPr>
          <a:xfrm>
            <a:off x="5990010" y="2922494"/>
            <a:ext cx="731520" cy="764214"/>
            <a:chOff x="2652713" y="79376"/>
            <a:chExt cx="1136650" cy="1187450"/>
          </a:xfrm>
          <a:effectLst>
            <a:outerShdw blurRad="50800" dist="38100" dir="2700000" algn="tl" rotWithShape="0">
              <a:prstClr val="black">
                <a:alpha val="40000"/>
              </a:prstClr>
            </a:outerShdw>
          </a:effectLst>
        </p:grpSpPr>
        <p:sp>
          <p:nvSpPr>
            <p:cNvPr id="39" name="Freeform 5"/>
            <p:cNvSpPr/>
            <p:nvPr/>
          </p:nvSpPr>
          <p:spPr bwMode="auto">
            <a:xfrm>
              <a:off x="2652713" y="182563"/>
              <a:ext cx="1093788" cy="1084263"/>
            </a:xfrm>
            <a:custGeom>
              <a:avLst/>
              <a:gdLst>
                <a:gd name="T0" fmla="*/ 1 w 127"/>
                <a:gd name="T1" fmla="*/ 62 h 126"/>
                <a:gd name="T2" fmla="*/ 65 w 127"/>
                <a:gd name="T3" fmla="*/ 1 h 126"/>
                <a:gd name="T4" fmla="*/ 126 w 127"/>
                <a:gd name="T5" fmla="*/ 65 h 126"/>
                <a:gd name="T6" fmla="*/ 62 w 127"/>
                <a:gd name="T7" fmla="*/ 125 h 126"/>
                <a:gd name="T8" fmla="*/ 1 w 127"/>
                <a:gd name="T9" fmla="*/ 62 h 126"/>
              </a:gdLst>
              <a:ahLst/>
              <a:cxnLst>
                <a:cxn ang="0">
                  <a:pos x="T0" y="T1"/>
                </a:cxn>
                <a:cxn ang="0">
                  <a:pos x="T2" y="T3"/>
                </a:cxn>
                <a:cxn ang="0">
                  <a:pos x="T4" y="T5"/>
                </a:cxn>
                <a:cxn ang="0">
                  <a:pos x="T6" y="T7"/>
                </a:cxn>
                <a:cxn ang="0">
                  <a:pos x="T8" y="T9"/>
                </a:cxn>
              </a:cxnLst>
              <a:rect l="0" t="0" r="r" b="b"/>
              <a:pathLst>
                <a:path w="127" h="126">
                  <a:moveTo>
                    <a:pt x="1" y="62"/>
                  </a:moveTo>
                  <a:cubicBezTo>
                    <a:pt x="2" y="27"/>
                    <a:pt x="31" y="0"/>
                    <a:pt x="65" y="1"/>
                  </a:cubicBezTo>
                  <a:cubicBezTo>
                    <a:pt x="99" y="2"/>
                    <a:pt x="127" y="30"/>
                    <a:pt x="126" y="65"/>
                  </a:cubicBezTo>
                  <a:cubicBezTo>
                    <a:pt x="125" y="99"/>
                    <a:pt x="96" y="126"/>
                    <a:pt x="62" y="125"/>
                  </a:cubicBezTo>
                  <a:cubicBezTo>
                    <a:pt x="27" y="125"/>
                    <a:pt x="0" y="96"/>
                    <a:pt x="1" y="62"/>
                  </a:cubicBezTo>
                  <a:close/>
                </a:path>
              </a:pathLst>
            </a:custGeom>
            <a:solidFill>
              <a:srgbClr val="00FE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sp>
          <p:nvSpPr>
            <p:cNvPr id="40" name="Freeform 6"/>
            <p:cNvSpPr/>
            <p:nvPr/>
          </p:nvSpPr>
          <p:spPr bwMode="auto">
            <a:xfrm>
              <a:off x="2652713" y="182563"/>
              <a:ext cx="1093788" cy="1084263"/>
            </a:xfrm>
            <a:custGeom>
              <a:avLst/>
              <a:gdLst>
                <a:gd name="T0" fmla="*/ 1 w 127"/>
                <a:gd name="T1" fmla="*/ 62 h 126"/>
                <a:gd name="T2" fmla="*/ 65 w 127"/>
                <a:gd name="T3" fmla="*/ 1 h 126"/>
                <a:gd name="T4" fmla="*/ 126 w 127"/>
                <a:gd name="T5" fmla="*/ 65 h 126"/>
                <a:gd name="T6" fmla="*/ 62 w 127"/>
                <a:gd name="T7" fmla="*/ 125 h 126"/>
                <a:gd name="T8" fmla="*/ 1 w 127"/>
                <a:gd name="T9" fmla="*/ 62 h 126"/>
              </a:gdLst>
              <a:ahLst/>
              <a:cxnLst>
                <a:cxn ang="0">
                  <a:pos x="T0" y="T1"/>
                </a:cxn>
                <a:cxn ang="0">
                  <a:pos x="T2" y="T3"/>
                </a:cxn>
                <a:cxn ang="0">
                  <a:pos x="T4" y="T5"/>
                </a:cxn>
                <a:cxn ang="0">
                  <a:pos x="T6" y="T7"/>
                </a:cxn>
                <a:cxn ang="0">
                  <a:pos x="T8" y="T9"/>
                </a:cxn>
              </a:cxnLst>
              <a:rect l="0" t="0" r="r" b="b"/>
              <a:pathLst>
                <a:path w="127" h="126">
                  <a:moveTo>
                    <a:pt x="1" y="62"/>
                  </a:moveTo>
                  <a:cubicBezTo>
                    <a:pt x="2" y="27"/>
                    <a:pt x="31" y="0"/>
                    <a:pt x="65" y="1"/>
                  </a:cubicBezTo>
                  <a:cubicBezTo>
                    <a:pt x="99" y="2"/>
                    <a:pt x="127" y="30"/>
                    <a:pt x="126" y="65"/>
                  </a:cubicBezTo>
                  <a:cubicBezTo>
                    <a:pt x="125" y="99"/>
                    <a:pt x="96" y="126"/>
                    <a:pt x="62" y="125"/>
                  </a:cubicBezTo>
                  <a:cubicBezTo>
                    <a:pt x="27" y="125"/>
                    <a:pt x="0" y="96"/>
                    <a:pt x="1" y="62"/>
                  </a:cubicBezTo>
                  <a:close/>
                </a:path>
              </a:pathLst>
            </a:custGeom>
            <a:solidFill>
              <a:srgbClr val="D8EDE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sp>
          <p:nvSpPr>
            <p:cNvPr id="41" name="Freeform 7"/>
            <p:cNvSpPr/>
            <p:nvPr/>
          </p:nvSpPr>
          <p:spPr bwMode="auto">
            <a:xfrm>
              <a:off x="2738438" y="79376"/>
              <a:ext cx="439738" cy="1119188"/>
            </a:xfrm>
            <a:custGeom>
              <a:avLst/>
              <a:gdLst>
                <a:gd name="T0" fmla="*/ 49 w 51"/>
                <a:gd name="T1" fmla="*/ 100 h 130"/>
                <a:gd name="T2" fmla="*/ 47 w 51"/>
                <a:gd name="T3" fmla="*/ 105 h 130"/>
                <a:gd name="T4" fmla="*/ 43 w 51"/>
                <a:gd name="T5" fmla="*/ 109 h 130"/>
                <a:gd name="T6" fmla="*/ 42 w 51"/>
                <a:gd name="T7" fmla="*/ 111 h 130"/>
                <a:gd name="T8" fmla="*/ 38 w 51"/>
                <a:gd name="T9" fmla="*/ 119 h 130"/>
                <a:gd name="T10" fmla="*/ 40 w 51"/>
                <a:gd name="T11" fmla="*/ 127 h 130"/>
                <a:gd name="T12" fmla="*/ 40 w 51"/>
                <a:gd name="T13" fmla="*/ 129 h 130"/>
                <a:gd name="T14" fmla="*/ 40 w 51"/>
                <a:gd name="T15" fmla="*/ 130 h 130"/>
                <a:gd name="T16" fmla="*/ 38 w 51"/>
                <a:gd name="T17" fmla="*/ 130 h 130"/>
                <a:gd name="T18" fmla="*/ 37 w 51"/>
                <a:gd name="T19" fmla="*/ 130 h 130"/>
                <a:gd name="T20" fmla="*/ 36 w 51"/>
                <a:gd name="T21" fmla="*/ 129 h 130"/>
                <a:gd name="T22" fmla="*/ 27 w 51"/>
                <a:gd name="T23" fmla="*/ 113 h 130"/>
                <a:gd name="T24" fmla="*/ 26 w 51"/>
                <a:gd name="T25" fmla="*/ 101 h 130"/>
                <a:gd name="T26" fmla="*/ 23 w 51"/>
                <a:gd name="T27" fmla="*/ 98 h 130"/>
                <a:gd name="T28" fmla="*/ 25 w 51"/>
                <a:gd name="T29" fmla="*/ 90 h 130"/>
                <a:gd name="T30" fmla="*/ 18 w 51"/>
                <a:gd name="T31" fmla="*/ 83 h 130"/>
                <a:gd name="T32" fmla="*/ 15 w 51"/>
                <a:gd name="T33" fmla="*/ 76 h 130"/>
                <a:gd name="T34" fmla="*/ 6 w 51"/>
                <a:gd name="T35" fmla="*/ 69 h 130"/>
                <a:gd name="T36" fmla="*/ 2 w 51"/>
                <a:gd name="T37" fmla="*/ 62 h 130"/>
                <a:gd name="T38" fmla="*/ 2 w 51"/>
                <a:gd name="T39" fmla="*/ 49 h 130"/>
                <a:gd name="T40" fmla="*/ 0 w 51"/>
                <a:gd name="T41" fmla="*/ 37 h 130"/>
                <a:gd name="T42" fmla="*/ 5 w 51"/>
                <a:gd name="T43" fmla="*/ 25 h 130"/>
                <a:gd name="T44" fmla="*/ 6 w 51"/>
                <a:gd name="T45" fmla="*/ 25 h 130"/>
                <a:gd name="T46" fmla="*/ 16 w 51"/>
                <a:gd name="T47" fmla="*/ 16 h 130"/>
                <a:gd name="T48" fmla="*/ 27 w 51"/>
                <a:gd name="T49" fmla="*/ 5 h 130"/>
                <a:gd name="T50" fmla="*/ 43 w 51"/>
                <a:gd name="T51" fmla="*/ 5 h 130"/>
                <a:gd name="T52" fmla="*/ 44 w 51"/>
                <a:gd name="T53" fmla="*/ 5 h 130"/>
                <a:gd name="T54" fmla="*/ 45 w 51"/>
                <a:gd name="T55" fmla="*/ 8 h 130"/>
                <a:gd name="T56" fmla="*/ 46 w 51"/>
                <a:gd name="T57" fmla="*/ 13 h 130"/>
                <a:gd name="T58" fmla="*/ 45 w 51"/>
                <a:gd name="T59" fmla="*/ 21 h 130"/>
                <a:gd name="T60" fmla="*/ 42 w 51"/>
                <a:gd name="T61" fmla="*/ 23 h 130"/>
                <a:gd name="T62" fmla="*/ 37 w 51"/>
                <a:gd name="T63" fmla="*/ 25 h 130"/>
                <a:gd name="T64" fmla="*/ 32 w 51"/>
                <a:gd name="T65" fmla="*/ 26 h 130"/>
                <a:gd name="T66" fmla="*/ 30 w 51"/>
                <a:gd name="T67" fmla="*/ 26 h 130"/>
                <a:gd name="T68" fmla="*/ 30 w 51"/>
                <a:gd name="T69" fmla="*/ 30 h 130"/>
                <a:gd name="T70" fmla="*/ 29 w 51"/>
                <a:gd name="T71" fmla="*/ 36 h 130"/>
                <a:gd name="T72" fmla="*/ 23 w 51"/>
                <a:gd name="T73" fmla="*/ 38 h 130"/>
                <a:gd name="T74" fmla="*/ 25 w 51"/>
                <a:gd name="T75" fmla="*/ 42 h 130"/>
                <a:gd name="T76" fmla="*/ 27 w 51"/>
                <a:gd name="T77" fmla="*/ 43 h 130"/>
                <a:gd name="T78" fmla="*/ 27 w 51"/>
                <a:gd name="T79" fmla="*/ 43 h 130"/>
                <a:gd name="T80" fmla="*/ 32 w 51"/>
                <a:gd name="T81" fmla="*/ 41 h 130"/>
                <a:gd name="T82" fmla="*/ 38 w 51"/>
                <a:gd name="T83" fmla="*/ 38 h 130"/>
                <a:gd name="T84" fmla="*/ 43 w 51"/>
                <a:gd name="T85" fmla="*/ 48 h 130"/>
                <a:gd name="T86" fmla="*/ 44 w 51"/>
                <a:gd name="T87" fmla="*/ 61 h 130"/>
                <a:gd name="T88" fmla="*/ 47 w 51"/>
                <a:gd name="T89" fmla="*/ 69 h 130"/>
                <a:gd name="T90" fmla="*/ 36 w 51"/>
                <a:gd name="T91" fmla="*/ 74 h 130"/>
                <a:gd name="T92" fmla="*/ 26 w 51"/>
                <a:gd name="T93" fmla="*/ 75 h 130"/>
                <a:gd name="T94" fmla="*/ 23 w 51"/>
                <a:gd name="T95" fmla="*/ 81 h 130"/>
                <a:gd name="T96" fmla="*/ 23 w 51"/>
                <a:gd name="T97" fmla="*/ 83 h 130"/>
                <a:gd name="T98" fmla="*/ 28 w 51"/>
                <a:gd name="T99" fmla="*/ 85 h 130"/>
                <a:gd name="T100" fmla="*/ 32 w 51"/>
                <a:gd name="T101" fmla="*/ 84 h 130"/>
                <a:gd name="T102" fmla="*/ 34 w 51"/>
                <a:gd name="T103" fmla="*/ 84 h 130"/>
                <a:gd name="T104" fmla="*/ 37 w 51"/>
                <a:gd name="T105" fmla="*/ 86 h 130"/>
                <a:gd name="T106" fmla="*/ 43 w 51"/>
                <a:gd name="T107" fmla="*/ 91 h 130"/>
                <a:gd name="T108" fmla="*/ 46 w 51"/>
                <a:gd name="T109" fmla="*/ 93 h 130"/>
                <a:gd name="T110" fmla="*/ 49 w 51"/>
                <a:gd name="T111" fmla="*/ 10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1" h="130">
                  <a:moveTo>
                    <a:pt x="49" y="100"/>
                  </a:moveTo>
                  <a:cubicBezTo>
                    <a:pt x="48" y="101"/>
                    <a:pt x="48" y="104"/>
                    <a:pt x="47" y="105"/>
                  </a:cubicBezTo>
                  <a:cubicBezTo>
                    <a:pt x="46" y="106"/>
                    <a:pt x="43" y="107"/>
                    <a:pt x="43" y="109"/>
                  </a:cubicBezTo>
                  <a:cubicBezTo>
                    <a:pt x="43" y="110"/>
                    <a:pt x="42" y="111"/>
                    <a:pt x="42" y="111"/>
                  </a:cubicBezTo>
                  <a:cubicBezTo>
                    <a:pt x="40" y="113"/>
                    <a:pt x="38" y="116"/>
                    <a:pt x="38" y="119"/>
                  </a:cubicBezTo>
                  <a:cubicBezTo>
                    <a:pt x="38" y="122"/>
                    <a:pt x="40" y="124"/>
                    <a:pt x="40" y="127"/>
                  </a:cubicBezTo>
                  <a:cubicBezTo>
                    <a:pt x="41" y="128"/>
                    <a:pt x="40" y="129"/>
                    <a:pt x="40" y="129"/>
                  </a:cubicBezTo>
                  <a:cubicBezTo>
                    <a:pt x="40" y="130"/>
                    <a:pt x="40" y="130"/>
                    <a:pt x="40" y="130"/>
                  </a:cubicBezTo>
                  <a:cubicBezTo>
                    <a:pt x="40" y="130"/>
                    <a:pt x="39" y="130"/>
                    <a:pt x="38" y="130"/>
                  </a:cubicBezTo>
                  <a:cubicBezTo>
                    <a:pt x="38" y="130"/>
                    <a:pt x="37" y="130"/>
                    <a:pt x="37" y="130"/>
                  </a:cubicBezTo>
                  <a:cubicBezTo>
                    <a:pt x="36" y="130"/>
                    <a:pt x="36" y="129"/>
                    <a:pt x="36" y="129"/>
                  </a:cubicBezTo>
                  <a:cubicBezTo>
                    <a:pt x="30" y="126"/>
                    <a:pt x="27" y="120"/>
                    <a:pt x="27" y="113"/>
                  </a:cubicBezTo>
                  <a:cubicBezTo>
                    <a:pt x="27" y="109"/>
                    <a:pt x="29" y="105"/>
                    <a:pt x="26" y="101"/>
                  </a:cubicBezTo>
                  <a:cubicBezTo>
                    <a:pt x="25" y="100"/>
                    <a:pt x="23" y="99"/>
                    <a:pt x="23" y="98"/>
                  </a:cubicBezTo>
                  <a:cubicBezTo>
                    <a:pt x="22" y="95"/>
                    <a:pt x="23" y="93"/>
                    <a:pt x="25" y="90"/>
                  </a:cubicBezTo>
                  <a:cubicBezTo>
                    <a:pt x="24" y="88"/>
                    <a:pt x="19" y="86"/>
                    <a:pt x="18" y="83"/>
                  </a:cubicBezTo>
                  <a:cubicBezTo>
                    <a:pt x="17" y="80"/>
                    <a:pt x="15" y="79"/>
                    <a:pt x="15" y="76"/>
                  </a:cubicBezTo>
                  <a:cubicBezTo>
                    <a:pt x="15" y="72"/>
                    <a:pt x="9" y="71"/>
                    <a:pt x="6" y="69"/>
                  </a:cubicBezTo>
                  <a:cubicBezTo>
                    <a:pt x="5" y="67"/>
                    <a:pt x="2" y="65"/>
                    <a:pt x="2" y="62"/>
                  </a:cubicBezTo>
                  <a:cubicBezTo>
                    <a:pt x="1" y="58"/>
                    <a:pt x="1" y="53"/>
                    <a:pt x="2" y="49"/>
                  </a:cubicBezTo>
                  <a:cubicBezTo>
                    <a:pt x="2" y="45"/>
                    <a:pt x="0" y="41"/>
                    <a:pt x="0" y="37"/>
                  </a:cubicBezTo>
                  <a:cubicBezTo>
                    <a:pt x="0" y="34"/>
                    <a:pt x="2" y="26"/>
                    <a:pt x="5" y="25"/>
                  </a:cubicBezTo>
                  <a:cubicBezTo>
                    <a:pt x="5" y="25"/>
                    <a:pt x="6" y="25"/>
                    <a:pt x="6" y="25"/>
                  </a:cubicBezTo>
                  <a:cubicBezTo>
                    <a:pt x="10" y="22"/>
                    <a:pt x="14" y="20"/>
                    <a:pt x="16" y="16"/>
                  </a:cubicBezTo>
                  <a:cubicBezTo>
                    <a:pt x="18" y="11"/>
                    <a:pt x="23" y="8"/>
                    <a:pt x="27" y="5"/>
                  </a:cubicBezTo>
                  <a:cubicBezTo>
                    <a:pt x="32" y="3"/>
                    <a:pt x="40" y="0"/>
                    <a:pt x="43" y="5"/>
                  </a:cubicBezTo>
                  <a:cubicBezTo>
                    <a:pt x="43" y="5"/>
                    <a:pt x="43" y="5"/>
                    <a:pt x="44" y="5"/>
                  </a:cubicBezTo>
                  <a:cubicBezTo>
                    <a:pt x="44" y="6"/>
                    <a:pt x="44" y="7"/>
                    <a:pt x="45" y="8"/>
                  </a:cubicBezTo>
                  <a:cubicBezTo>
                    <a:pt x="45" y="9"/>
                    <a:pt x="46" y="11"/>
                    <a:pt x="46" y="13"/>
                  </a:cubicBezTo>
                  <a:cubicBezTo>
                    <a:pt x="47" y="16"/>
                    <a:pt x="47" y="19"/>
                    <a:pt x="45" y="21"/>
                  </a:cubicBezTo>
                  <a:cubicBezTo>
                    <a:pt x="44" y="22"/>
                    <a:pt x="43" y="23"/>
                    <a:pt x="42" y="23"/>
                  </a:cubicBezTo>
                  <a:cubicBezTo>
                    <a:pt x="41" y="25"/>
                    <a:pt x="39" y="25"/>
                    <a:pt x="37" y="25"/>
                  </a:cubicBezTo>
                  <a:cubicBezTo>
                    <a:pt x="35" y="25"/>
                    <a:pt x="34" y="26"/>
                    <a:pt x="32" y="26"/>
                  </a:cubicBezTo>
                  <a:cubicBezTo>
                    <a:pt x="31" y="26"/>
                    <a:pt x="31" y="26"/>
                    <a:pt x="30" y="26"/>
                  </a:cubicBezTo>
                  <a:cubicBezTo>
                    <a:pt x="29" y="28"/>
                    <a:pt x="29" y="29"/>
                    <a:pt x="30" y="30"/>
                  </a:cubicBezTo>
                  <a:cubicBezTo>
                    <a:pt x="30" y="32"/>
                    <a:pt x="30" y="34"/>
                    <a:pt x="29" y="36"/>
                  </a:cubicBezTo>
                  <a:cubicBezTo>
                    <a:pt x="27" y="38"/>
                    <a:pt x="26" y="38"/>
                    <a:pt x="23" y="38"/>
                  </a:cubicBezTo>
                  <a:cubicBezTo>
                    <a:pt x="21" y="40"/>
                    <a:pt x="22" y="41"/>
                    <a:pt x="25" y="42"/>
                  </a:cubicBezTo>
                  <a:cubicBezTo>
                    <a:pt x="26" y="43"/>
                    <a:pt x="26" y="43"/>
                    <a:pt x="27" y="43"/>
                  </a:cubicBezTo>
                  <a:cubicBezTo>
                    <a:pt x="27" y="43"/>
                    <a:pt x="27" y="43"/>
                    <a:pt x="27" y="43"/>
                  </a:cubicBezTo>
                  <a:cubicBezTo>
                    <a:pt x="29" y="43"/>
                    <a:pt x="30" y="42"/>
                    <a:pt x="32" y="41"/>
                  </a:cubicBezTo>
                  <a:cubicBezTo>
                    <a:pt x="33" y="40"/>
                    <a:pt x="36" y="38"/>
                    <a:pt x="38" y="38"/>
                  </a:cubicBezTo>
                  <a:cubicBezTo>
                    <a:pt x="44" y="38"/>
                    <a:pt x="45" y="43"/>
                    <a:pt x="43" y="48"/>
                  </a:cubicBezTo>
                  <a:cubicBezTo>
                    <a:pt x="41" y="52"/>
                    <a:pt x="42" y="57"/>
                    <a:pt x="44" y="61"/>
                  </a:cubicBezTo>
                  <a:cubicBezTo>
                    <a:pt x="45" y="64"/>
                    <a:pt x="47" y="66"/>
                    <a:pt x="47" y="69"/>
                  </a:cubicBezTo>
                  <a:cubicBezTo>
                    <a:pt x="47" y="74"/>
                    <a:pt x="39" y="74"/>
                    <a:pt x="36" y="74"/>
                  </a:cubicBezTo>
                  <a:cubicBezTo>
                    <a:pt x="34" y="74"/>
                    <a:pt x="25" y="69"/>
                    <a:pt x="26" y="75"/>
                  </a:cubicBezTo>
                  <a:cubicBezTo>
                    <a:pt x="26" y="78"/>
                    <a:pt x="25" y="79"/>
                    <a:pt x="23" y="81"/>
                  </a:cubicBezTo>
                  <a:cubicBezTo>
                    <a:pt x="23" y="82"/>
                    <a:pt x="23" y="82"/>
                    <a:pt x="23" y="83"/>
                  </a:cubicBezTo>
                  <a:cubicBezTo>
                    <a:pt x="22" y="84"/>
                    <a:pt x="26" y="85"/>
                    <a:pt x="28" y="85"/>
                  </a:cubicBezTo>
                  <a:cubicBezTo>
                    <a:pt x="29" y="84"/>
                    <a:pt x="31" y="84"/>
                    <a:pt x="32" y="84"/>
                  </a:cubicBezTo>
                  <a:cubicBezTo>
                    <a:pt x="33" y="84"/>
                    <a:pt x="34" y="84"/>
                    <a:pt x="34" y="84"/>
                  </a:cubicBezTo>
                  <a:cubicBezTo>
                    <a:pt x="35" y="85"/>
                    <a:pt x="36" y="85"/>
                    <a:pt x="37" y="86"/>
                  </a:cubicBezTo>
                  <a:cubicBezTo>
                    <a:pt x="40" y="87"/>
                    <a:pt x="43" y="88"/>
                    <a:pt x="43" y="91"/>
                  </a:cubicBezTo>
                  <a:cubicBezTo>
                    <a:pt x="44" y="92"/>
                    <a:pt x="45" y="92"/>
                    <a:pt x="46" y="93"/>
                  </a:cubicBezTo>
                  <a:cubicBezTo>
                    <a:pt x="48" y="94"/>
                    <a:pt x="51" y="97"/>
                    <a:pt x="49" y="100"/>
                  </a:cubicBezTo>
                  <a:close/>
                </a:path>
              </a:pathLst>
            </a:custGeom>
            <a:solidFill>
              <a:srgbClr val="869B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sp>
          <p:nvSpPr>
            <p:cNvPr id="42" name="Freeform 8"/>
            <p:cNvSpPr/>
            <p:nvPr/>
          </p:nvSpPr>
          <p:spPr bwMode="auto">
            <a:xfrm>
              <a:off x="3246438" y="165101"/>
              <a:ext cx="542925" cy="990600"/>
            </a:xfrm>
            <a:custGeom>
              <a:avLst/>
              <a:gdLst>
                <a:gd name="T0" fmla="*/ 46 w 63"/>
                <a:gd name="T1" fmla="*/ 83 h 115"/>
                <a:gd name="T2" fmla="*/ 46 w 63"/>
                <a:gd name="T3" fmla="*/ 84 h 115"/>
                <a:gd name="T4" fmla="*/ 44 w 63"/>
                <a:gd name="T5" fmla="*/ 84 h 115"/>
                <a:gd name="T6" fmla="*/ 38 w 63"/>
                <a:gd name="T7" fmla="*/ 81 h 115"/>
                <a:gd name="T8" fmla="*/ 37 w 63"/>
                <a:gd name="T9" fmla="*/ 84 h 115"/>
                <a:gd name="T10" fmla="*/ 36 w 63"/>
                <a:gd name="T11" fmla="*/ 89 h 115"/>
                <a:gd name="T12" fmla="*/ 29 w 63"/>
                <a:gd name="T13" fmla="*/ 90 h 115"/>
                <a:gd name="T14" fmla="*/ 28 w 63"/>
                <a:gd name="T15" fmla="*/ 88 h 115"/>
                <a:gd name="T16" fmla="*/ 25 w 63"/>
                <a:gd name="T17" fmla="*/ 107 h 115"/>
                <a:gd name="T18" fmla="*/ 19 w 63"/>
                <a:gd name="T19" fmla="*/ 114 h 115"/>
                <a:gd name="T20" fmla="*/ 13 w 63"/>
                <a:gd name="T21" fmla="*/ 103 h 115"/>
                <a:gd name="T22" fmla="*/ 14 w 63"/>
                <a:gd name="T23" fmla="*/ 97 h 115"/>
                <a:gd name="T24" fmla="*/ 6 w 63"/>
                <a:gd name="T25" fmla="*/ 90 h 115"/>
                <a:gd name="T26" fmla="*/ 5 w 63"/>
                <a:gd name="T27" fmla="*/ 74 h 115"/>
                <a:gd name="T28" fmla="*/ 16 w 63"/>
                <a:gd name="T29" fmla="*/ 74 h 115"/>
                <a:gd name="T30" fmla="*/ 28 w 63"/>
                <a:gd name="T31" fmla="*/ 73 h 115"/>
                <a:gd name="T32" fmla="*/ 33 w 63"/>
                <a:gd name="T33" fmla="*/ 70 h 115"/>
                <a:gd name="T34" fmla="*/ 34 w 63"/>
                <a:gd name="T35" fmla="*/ 62 h 115"/>
                <a:gd name="T36" fmla="*/ 34 w 63"/>
                <a:gd name="T37" fmla="*/ 62 h 115"/>
                <a:gd name="T38" fmla="*/ 33 w 63"/>
                <a:gd name="T39" fmla="*/ 62 h 115"/>
                <a:gd name="T40" fmla="*/ 29 w 63"/>
                <a:gd name="T41" fmla="*/ 66 h 115"/>
                <a:gd name="T42" fmla="*/ 26 w 63"/>
                <a:gd name="T43" fmla="*/ 65 h 115"/>
                <a:gd name="T44" fmla="*/ 26 w 63"/>
                <a:gd name="T45" fmla="*/ 65 h 115"/>
                <a:gd name="T46" fmla="*/ 24 w 63"/>
                <a:gd name="T47" fmla="*/ 70 h 115"/>
                <a:gd name="T48" fmla="*/ 19 w 63"/>
                <a:gd name="T49" fmla="*/ 67 h 115"/>
                <a:gd name="T50" fmla="*/ 19 w 63"/>
                <a:gd name="T51" fmla="*/ 67 h 115"/>
                <a:gd name="T52" fmla="*/ 14 w 63"/>
                <a:gd name="T53" fmla="*/ 71 h 115"/>
                <a:gd name="T54" fmla="*/ 8 w 63"/>
                <a:gd name="T55" fmla="*/ 68 h 115"/>
                <a:gd name="T56" fmla="*/ 8 w 63"/>
                <a:gd name="T57" fmla="*/ 64 h 115"/>
                <a:gd name="T58" fmla="*/ 11 w 63"/>
                <a:gd name="T59" fmla="*/ 63 h 115"/>
                <a:gd name="T60" fmla="*/ 12 w 63"/>
                <a:gd name="T61" fmla="*/ 59 h 115"/>
                <a:gd name="T62" fmla="*/ 11 w 63"/>
                <a:gd name="T63" fmla="*/ 60 h 115"/>
                <a:gd name="T64" fmla="*/ 7 w 63"/>
                <a:gd name="T65" fmla="*/ 48 h 115"/>
                <a:gd name="T66" fmla="*/ 9 w 63"/>
                <a:gd name="T67" fmla="*/ 46 h 115"/>
                <a:gd name="T68" fmla="*/ 14 w 63"/>
                <a:gd name="T69" fmla="*/ 49 h 115"/>
                <a:gd name="T70" fmla="*/ 25 w 63"/>
                <a:gd name="T71" fmla="*/ 36 h 115"/>
                <a:gd name="T72" fmla="*/ 25 w 63"/>
                <a:gd name="T73" fmla="*/ 36 h 115"/>
                <a:gd name="T74" fmla="*/ 23 w 63"/>
                <a:gd name="T75" fmla="*/ 36 h 115"/>
                <a:gd name="T76" fmla="*/ 21 w 63"/>
                <a:gd name="T77" fmla="*/ 42 h 115"/>
                <a:gd name="T78" fmla="*/ 12 w 63"/>
                <a:gd name="T79" fmla="*/ 38 h 115"/>
                <a:gd name="T80" fmla="*/ 14 w 63"/>
                <a:gd name="T81" fmla="*/ 29 h 115"/>
                <a:gd name="T82" fmla="*/ 15 w 63"/>
                <a:gd name="T83" fmla="*/ 18 h 115"/>
                <a:gd name="T84" fmla="*/ 20 w 63"/>
                <a:gd name="T85" fmla="*/ 12 h 115"/>
                <a:gd name="T86" fmla="*/ 30 w 63"/>
                <a:gd name="T87" fmla="*/ 1 h 115"/>
                <a:gd name="T88" fmla="*/ 32 w 63"/>
                <a:gd name="T89" fmla="*/ 1 h 115"/>
                <a:gd name="T90" fmla="*/ 32 w 63"/>
                <a:gd name="T91" fmla="*/ 2 h 115"/>
                <a:gd name="T92" fmla="*/ 43 w 63"/>
                <a:gd name="T93" fmla="*/ 9 h 115"/>
                <a:gd name="T94" fmla="*/ 53 w 63"/>
                <a:gd name="T95" fmla="*/ 17 h 115"/>
                <a:gd name="T96" fmla="*/ 59 w 63"/>
                <a:gd name="T97" fmla="*/ 28 h 115"/>
                <a:gd name="T98" fmla="*/ 62 w 63"/>
                <a:gd name="T99" fmla="*/ 41 h 115"/>
                <a:gd name="T100" fmla="*/ 46 w 63"/>
                <a:gd name="T101" fmla="*/ 8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 h="115">
                  <a:moveTo>
                    <a:pt x="46" y="83"/>
                  </a:moveTo>
                  <a:cubicBezTo>
                    <a:pt x="46" y="83"/>
                    <a:pt x="46" y="84"/>
                    <a:pt x="46" y="84"/>
                  </a:cubicBezTo>
                  <a:cubicBezTo>
                    <a:pt x="45" y="85"/>
                    <a:pt x="44" y="85"/>
                    <a:pt x="44" y="84"/>
                  </a:cubicBezTo>
                  <a:cubicBezTo>
                    <a:pt x="42" y="82"/>
                    <a:pt x="40" y="81"/>
                    <a:pt x="38" y="81"/>
                  </a:cubicBezTo>
                  <a:cubicBezTo>
                    <a:pt x="35" y="81"/>
                    <a:pt x="37" y="83"/>
                    <a:pt x="37" y="84"/>
                  </a:cubicBezTo>
                  <a:cubicBezTo>
                    <a:pt x="38" y="86"/>
                    <a:pt x="37" y="88"/>
                    <a:pt x="36" y="89"/>
                  </a:cubicBezTo>
                  <a:cubicBezTo>
                    <a:pt x="34" y="91"/>
                    <a:pt x="31" y="91"/>
                    <a:pt x="29" y="90"/>
                  </a:cubicBezTo>
                  <a:cubicBezTo>
                    <a:pt x="28" y="89"/>
                    <a:pt x="28" y="89"/>
                    <a:pt x="28" y="88"/>
                  </a:cubicBezTo>
                  <a:cubicBezTo>
                    <a:pt x="26" y="92"/>
                    <a:pt x="26" y="103"/>
                    <a:pt x="25" y="107"/>
                  </a:cubicBezTo>
                  <a:cubicBezTo>
                    <a:pt x="23" y="111"/>
                    <a:pt x="22" y="113"/>
                    <a:pt x="19" y="114"/>
                  </a:cubicBezTo>
                  <a:cubicBezTo>
                    <a:pt x="16" y="115"/>
                    <a:pt x="13" y="105"/>
                    <a:pt x="13" y="103"/>
                  </a:cubicBezTo>
                  <a:cubicBezTo>
                    <a:pt x="12" y="101"/>
                    <a:pt x="13" y="99"/>
                    <a:pt x="14" y="97"/>
                  </a:cubicBezTo>
                  <a:cubicBezTo>
                    <a:pt x="15" y="91"/>
                    <a:pt x="10" y="92"/>
                    <a:pt x="6" y="90"/>
                  </a:cubicBezTo>
                  <a:cubicBezTo>
                    <a:pt x="1" y="88"/>
                    <a:pt x="0" y="77"/>
                    <a:pt x="5" y="74"/>
                  </a:cubicBezTo>
                  <a:cubicBezTo>
                    <a:pt x="9" y="72"/>
                    <a:pt x="12" y="73"/>
                    <a:pt x="16" y="74"/>
                  </a:cubicBezTo>
                  <a:cubicBezTo>
                    <a:pt x="20" y="75"/>
                    <a:pt x="25" y="75"/>
                    <a:pt x="28" y="73"/>
                  </a:cubicBezTo>
                  <a:cubicBezTo>
                    <a:pt x="30" y="72"/>
                    <a:pt x="32" y="71"/>
                    <a:pt x="33" y="70"/>
                  </a:cubicBezTo>
                  <a:cubicBezTo>
                    <a:pt x="35" y="67"/>
                    <a:pt x="36" y="65"/>
                    <a:pt x="34" y="62"/>
                  </a:cubicBezTo>
                  <a:cubicBezTo>
                    <a:pt x="34" y="62"/>
                    <a:pt x="34" y="62"/>
                    <a:pt x="34" y="62"/>
                  </a:cubicBezTo>
                  <a:cubicBezTo>
                    <a:pt x="34" y="62"/>
                    <a:pt x="33" y="62"/>
                    <a:pt x="33" y="62"/>
                  </a:cubicBezTo>
                  <a:cubicBezTo>
                    <a:pt x="32" y="63"/>
                    <a:pt x="30" y="66"/>
                    <a:pt x="29" y="66"/>
                  </a:cubicBezTo>
                  <a:cubicBezTo>
                    <a:pt x="28" y="65"/>
                    <a:pt x="27" y="65"/>
                    <a:pt x="26" y="65"/>
                  </a:cubicBezTo>
                  <a:cubicBezTo>
                    <a:pt x="26" y="65"/>
                    <a:pt x="26" y="65"/>
                    <a:pt x="26" y="65"/>
                  </a:cubicBezTo>
                  <a:cubicBezTo>
                    <a:pt x="26" y="67"/>
                    <a:pt x="26" y="69"/>
                    <a:pt x="24" y="70"/>
                  </a:cubicBezTo>
                  <a:cubicBezTo>
                    <a:pt x="21" y="71"/>
                    <a:pt x="22" y="63"/>
                    <a:pt x="19" y="67"/>
                  </a:cubicBezTo>
                  <a:cubicBezTo>
                    <a:pt x="19" y="67"/>
                    <a:pt x="19" y="67"/>
                    <a:pt x="19" y="67"/>
                  </a:cubicBezTo>
                  <a:cubicBezTo>
                    <a:pt x="18" y="69"/>
                    <a:pt x="16" y="72"/>
                    <a:pt x="14" y="71"/>
                  </a:cubicBezTo>
                  <a:cubicBezTo>
                    <a:pt x="12" y="71"/>
                    <a:pt x="9" y="69"/>
                    <a:pt x="8" y="68"/>
                  </a:cubicBezTo>
                  <a:cubicBezTo>
                    <a:pt x="6" y="66"/>
                    <a:pt x="7" y="65"/>
                    <a:pt x="8" y="64"/>
                  </a:cubicBezTo>
                  <a:cubicBezTo>
                    <a:pt x="9" y="63"/>
                    <a:pt x="10" y="63"/>
                    <a:pt x="11" y="63"/>
                  </a:cubicBezTo>
                  <a:cubicBezTo>
                    <a:pt x="14" y="59"/>
                    <a:pt x="14" y="58"/>
                    <a:pt x="12" y="59"/>
                  </a:cubicBezTo>
                  <a:cubicBezTo>
                    <a:pt x="12" y="60"/>
                    <a:pt x="11" y="60"/>
                    <a:pt x="11" y="60"/>
                  </a:cubicBezTo>
                  <a:cubicBezTo>
                    <a:pt x="5" y="59"/>
                    <a:pt x="6" y="53"/>
                    <a:pt x="7" y="48"/>
                  </a:cubicBezTo>
                  <a:cubicBezTo>
                    <a:pt x="7" y="47"/>
                    <a:pt x="8" y="46"/>
                    <a:pt x="9" y="46"/>
                  </a:cubicBezTo>
                  <a:cubicBezTo>
                    <a:pt x="11" y="47"/>
                    <a:pt x="12" y="48"/>
                    <a:pt x="14" y="49"/>
                  </a:cubicBezTo>
                  <a:cubicBezTo>
                    <a:pt x="22" y="54"/>
                    <a:pt x="25" y="42"/>
                    <a:pt x="25" y="36"/>
                  </a:cubicBezTo>
                  <a:cubicBezTo>
                    <a:pt x="25" y="36"/>
                    <a:pt x="25" y="36"/>
                    <a:pt x="25" y="36"/>
                  </a:cubicBezTo>
                  <a:cubicBezTo>
                    <a:pt x="24" y="33"/>
                    <a:pt x="23" y="31"/>
                    <a:pt x="23" y="36"/>
                  </a:cubicBezTo>
                  <a:cubicBezTo>
                    <a:pt x="23" y="38"/>
                    <a:pt x="22" y="41"/>
                    <a:pt x="21" y="42"/>
                  </a:cubicBezTo>
                  <a:cubicBezTo>
                    <a:pt x="16" y="45"/>
                    <a:pt x="13" y="43"/>
                    <a:pt x="12" y="38"/>
                  </a:cubicBezTo>
                  <a:cubicBezTo>
                    <a:pt x="11" y="35"/>
                    <a:pt x="13" y="32"/>
                    <a:pt x="14" y="29"/>
                  </a:cubicBezTo>
                  <a:cubicBezTo>
                    <a:pt x="15" y="25"/>
                    <a:pt x="14" y="21"/>
                    <a:pt x="15" y="18"/>
                  </a:cubicBezTo>
                  <a:cubicBezTo>
                    <a:pt x="15" y="15"/>
                    <a:pt x="18" y="14"/>
                    <a:pt x="20" y="12"/>
                  </a:cubicBezTo>
                  <a:cubicBezTo>
                    <a:pt x="24" y="10"/>
                    <a:pt x="27" y="6"/>
                    <a:pt x="30" y="1"/>
                  </a:cubicBezTo>
                  <a:cubicBezTo>
                    <a:pt x="30" y="0"/>
                    <a:pt x="31" y="1"/>
                    <a:pt x="32" y="1"/>
                  </a:cubicBezTo>
                  <a:cubicBezTo>
                    <a:pt x="32" y="1"/>
                    <a:pt x="32" y="1"/>
                    <a:pt x="32" y="2"/>
                  </a:cubicBezTo>
                  <a:cubicBezTo>
                    <a:pt x="36" y="4"/>
                    <a:pt x="40" y="6"/>
                    <a:pt x="43" y="9"/>
                  </a:cubicBezTo>
                  <a:cubicBezTo>
                    <a:pt x="46" y="12"/>
                    <a:pt x="51" y="13"/>
                    <a:pt x="53" y="17"/>
                  </a:cubicBezTo>
                  <a:cubicBezTo>
                    <a:pt x="55" y="20"/>
                    <a:pt x="58" y="24"/>
                    <a:pt x="59" y="28"/>
                  </a:cubicBezTo>
                  <a:cubicBezTo>
                    <a:pt x="61" y="32"/>
                    <a:pt x="62" y="36"/>
                    <a:pt x="62" y="41"/>
                  </a:cubicBezTo>
                  <a:cubicBezTo>
                    <a:pt x="63" y="54"/>
                    <a:pt x="60" y="77"/>
                    <a:pt x="46" y="83"/>
                  </a:cubicBezTo>
                  <a:close/>
                </a:path>
              </a:pathLst>
            </a:custGeom>
            <a:solidFill>
              <a:srgbClr val="869B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grpSp>
      <p:grpSp>
        <p:nvGrpSpPr>
          <p:cNvPr id="53" name="Group 52"/>
          <p:cNvGrpSpPr>
            <a:grpSpLocks noChangeAspect="1"/>
          </p:cNvGrpSpPr>
          <p:nvPr/>
        </p:nvGrpSpPr>
        <p:grpSpPr>
          <a:xfrm>
            <a:off x="6123608" y="1705476"/>
            <a:ext cx="465005" cy="731520"/>
            <a:chOff x="2868613" y="2025651"/>
            <a:chExt cx="661988" cy="1041400"/>
          </a:xfrm>
          <a:effectLst>
            <a:outerShdw blurRad="50800" dist="38100" dir="2700000" algn="tl" rotWithShape="0">
              <a:prstClr val="black">
                <a:alpha val="40000"/>
              </a:prstClr>
            </a:outerShdw>
          </a:effectLst>
        </p:grpSpPr>
        <p:sp>
          <p:nvSpPr>
            <p:cNvPr id="54" name="Freeform 28"/>
            <p:cNvSpPr>
              <a:spLocks noEditPoints="1"/>
            </p:cNvSpPr>
            <p:nvPr/>
          </p:nvSpPr>
          <p:spPr bwMode="auto">
            <a:xfrm>
              <a:off x="2868613" y="2025651"/>
              <a:ext cx="661988" cy="782638"/>
            </a:xfrm>
            <a:custGeom>
              <a:avLst/>
              <a:gdLst>
                <a:gd name="T0" fmla="*/ 35 w 77"/>
                <a:gd name="T1" fmla="*/ 90 h 91"/>
                <a:gd name="T2" fmla="*/ 35 w 77"/>
                <a:gd name="T3" fmla="*/ 58 h 91"/>
                <a:gd name="T4" fmla="*/ 29 w 77"/>
                <a:gd name="T5" fmla="*/ 51 h 91"/>
                <a:gd name="T6" fmla="*/ 24 w 77"/>
                <a:gd name="T7" fmla="*/ 37 h 91"/>
                <a:gd name="T8" fmla="*/ 39 w 77"/>
                <a:gd name="T9" fmla="*/ 52 h 91"/>
                <a:gd name="T10" fmla="*/ 56 w 77"/>
                <a:gd name="T11" fmla="*/ 27 h 91"/>
                <a:gd name="T12" fmla="*/ 41 w 77"/>
                <a:gd name="T13" fmla="*/ 58 h 91"/>
                <a:gd name="T14" fmla="*/ 41 w 77"/>
                <a:gd name="T15" fmla="*/ 90 h 91"/>
                <a:gd name="T16" fmla="*/ 49 w 77"/>
                <a:gd name="T17" fmla="*/ 90 h 91"/>
                <a:gd name="T18" fmla="*/ 53 w 77"/>
                <a:gd name="T19" fmla="*/ 91 h 91"/>
                <a:gd name="T20" fmla="*/ 54 w 77"/>
                <a:gd name="T21" fmla="*/ 84 h 91"/>
                <a:gd name="T22" fmla="*/ 77 w 77"/>
                <a:gd name="T23" fmla="*/ 38 h 91"/>
                <a:gd name="T24" fmla="*/ 38 w 77"/>
                <a:gd name="T25" fmla="*/ 0 h 91"/>
                <a:gd name="T26" fmla="*/ 0 w 77"/>
                <a:gd name="T27" fmla="*/ 38 h 91"/>
                <a:gd name="T28" fmla="*/ 23 w 77"/>
                <a:gd name="T29" fmla="*/ 84 h 91"/>
                <a:gd name="T30" fmla="*/ 24 w 77"/>
                <a:gd name="T31" fmla="*/ 91 h 91"/>
                <a:gd name="T32" fmla="*/ 27 w 77"/>
                <a:gd name="T33" fmla="*/ 90 h 91"/>
                <a:gd name="T34" fmla="*/ 35 w 77"/>
                <a:gd name="T35" fmla="*/ 90 h 91"/>
                <a:gd name="T36" fmla="*/ 14 w 77"/>
                <a:gd name="T37" fmla="*/ 55 h 91"/>
                <a:gd name="T38" fmla="*/ 14 w 77"/>
                <a:gd name="T39" fmla="*/ 49 h 91"/>
                <a:gd name="T40" fmla="*/ 14 w 77"/>
                <a:gd name="T41" fmla="*/ 55 h 91"/>
                <a:gd name="T42" fmla="*/ 18 w 77"/>
                <a:gd name="T43" fmla="*/ 25 h 91"/>
                <a:gd name="T44" fmla="*/ 14 w 77"/>
                <a:gd name="T45" fmla="*/ 38 h 91"/>
                <a:gd name="T46" fmla="*/ 8 w 77"/>
                <a:gd name="T47" fmla="*/ 37 h 91"/>
                <a:gd name="T48" fmla="*/ 16 w 77"/>
                <a:gd name="T49" fmla="*/ 21 h 91"/>
                <a:gd name="T50" fmla="*/ 18 w 77"/>
                <a:gd name="T51" fmla="*/ 2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91">
                  <a:moveTo>
                    <a:pt x="35" y="90"/>
                  </a:moveTo>
                  <a:cubicBezTo>
                    <a:pt x="35" y="58"/>
                    <a:pt x="35" y="58"/>
                    <a:pt x="35" y="58"/>
                  </a:cubicBezTo>
                  <a:cubicBezTo>
                    <a:pt x="35" y="58"/>
                    <a:pt x="30" y="56"/>
                    <a:pt x="29" y="51"/>
                  </a:cubicBezTo>
                  <a:cubicBezTo>
                    <a:pt x="28" y="45"/>
                    <a:pt x="24" y="37"/>
                    <a:pt x="24" y="37"/>
                  </a:cubicBezTo>
                  <a:cubicBezTo>
                    <a:pt x="38" y="44"/>
                    <a:pt x="39" y="52"/>
                    <a:pt x="39" y="52"/>
                  </a:cubicBezTo>
                  <a:cubicBezTo>
                    <a:pt x="41" y="36"/>
                    <a:pt x="56" y="27"/>
                    <a:pt x="56" y="27"/>
                  </a:cubicBezTo>
                  <a:cubicBezTo>
                    <a:pt x="53" y="52"/>
                    <a:pt x="43" y="49"/>
                    <a:pt x="41" y="58"/>
                  </a:cubicBezTo>
                  <a:cubicBezTo>
                    <a:pt x="41" y="90"/>
                    <a:pt x="41" y="90"/>
                    <a:pt x="41" y="90"/>
                  </a:cubicBezTo>
                  <a:cubicBezTo>
                    <a:pt x="49" y="90"/>
                    <a:pt x="49" y="90"/>
                    <a:pt x="49" y="90"/>
                  </a:cubicBezTo>
                  <a:cubicBezTo>
                    <a:pt x="51" y="90"/>
                    <a:pt x="52" y="90"/>
                    <a:pt x="53" y="91"/>
                  </a:cubicBezTo>
                  <a:cubicBezTo>
                    <a:pt x="53" y="89"/>
                    <a:pt x="54" y="87"/>
                    <a:pt x="54" y="84"/>
                  </a:cubicBezTo>
                  <a:cubicBezTo>
                    <a:pt x="54" y="73"/>
                    <a:pt x="77" y="65"/>
                    <a:pt x="77" y="38"/>
                  </a:cubicBezTo>
                  <a:cubicBezTo>
                    <a:pt x="77" y="17"/>
                    <a:pt x="60" y="0"/>
                    <a:pt x="38" y="0"/>
                  </a:cubicBezTo>
                  <a:cubicBezTo>
                    <a:pt x="17" y="0"/>
                    <a:pt x="0" y="17"/>
                    <a:pt x="0" y="38"/>
                  </a:cubicBezTo>
                  <a:cubicBezTo>
                    <a:pt x="0" y="65"/>
                    <a:pt x="23" y="73"/>
                    <a:pt x="23" y="84"/>
                  </a:cubicBezTo>
                  <a:cubicBezTo>
                    <a:pt x="23" y="87"/>
                    <a:pt x="23" y="89"/>
                    <a:pt x="24" y="91"/>
                  </a:cubicBezTo>
                  <a:cubicBezTo>
                    <a:pt x="25" y="90"/>
                    <a:pt x="26" y="90"/>
                    <a:pt x="27" y="90"/>
                  </a:cubicBezTo>
                  <a:lnTo>
                    <a:pt x="35" y="90"/>
                  </a:lnTo>
                  <a:close/>
                  <a:moveTo>
                    <a:pt x="14" y="55"/>
                  </a:moveTo>
                  <a:cubicBezTo>
                    <a:pt x="10" y="55"/>
                    <a:pt x="11" y="49"/>
                    <a:pt x="14" y="49"/>
                  </a:cubicBezTo>
                  <a:cubicBezTo>
                    <a:pt x="18" y="49"/>
                    <a:pt x="18" y="55"/>
                    <a:pt x="14" y="55"/>
                  </a:cubicBezTo>
                  <a:close/>
                  <a:moveTo>
                    <a:pt x="18" y="25"/>
                  </a:moveTo>
                  <a:cubicBezTo>
                    <a:pt x="15" y="29"/>
                    <a:pt x="15" y="34"/>
                    <a:pt x="14" y="38"/>
                  </a:cubicBezTo>
                  <a:cubicBezTo>
                    <a:pt x="13" y="42"/>
                    <a:pt x="8" y="40"/>
                    <a:pt x="8" y="37"/>
                  </a:cubicBezTo>
                  <a:cubicBezTo>
                    <a:pt x="8" y="31"/>
                    <a:pt x="10" y="24"/>
                    <a:pt x="16" y="21"/>
                  </a:cubicBezTo>
                  <a:cubicBezTo>
                    <a:pt x="18" y="20"/>
                    <a:pt x="20" y="23"/>
                    <a:pt x="18" y="25"/>
                  </a:cubicBezTo>
                  <a:close/>
                </a:path>
              </a:pathLst>
            </a:custGeom>
            <a:solidFill>
              <a:srgbClr val="FFCF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sp>
          <p:nvSpPr>
            <p:cNvPr id="55" name="Freeform 29"/>
            <p:cNvSpPr/>
            <p:nvPr/>
          </p:nvSpPr>
          <p:spPr bwMode="auto">
            <a:xfrm>
              <a:off x="2936876" y="2197101"/>
              <a:ext cx="103188" cy="190500"/>
            </a:xfrm>
            <a:custGeom>
              <a:avLst/>
              <a:gdLst>
                <a:gd name="T0" fmla="*/ 8 w 12"/>
                <a:gd name="T1" fmla="*/ 1 h 22"/>
                <a:gd name="T2" fmla="*/ 0 w 12"/>
                <a:gd name="T3" fmla="*/ 17 h 22"/>
                <a:gd name="T4" fmla="*/ 6 w 12"/>
                <a:gd name="T5" fmla="*/ 18 h 22"/>
                <a:gd name="T6" fmla="*/ 10 w 12"/>
                <a:gd name="T7" fmla="*/ 5 h 22"/>
                <a:gd name="T8" fmla="*/ 8 w 12"/>
                <a:gd name="T9" fmla="*/ 1 h 22"/>
              </a:gdLst>
              <a:ahLst/>
              <a:cxnLst>
                <a:cxn ang="0">
                  <a:pos x="T0" y="T1"/>
                </a:cxn>
                <a:cxn ang="0">
                  <a:pos x="T2" y="T3"/>
                </a:cxn>
                <a:cxn ang="0">
                  <a:pos x="T4" y="T5"/>
                </a:cxn>
                <a:cxn ang="0">
                  <a:pos x="T6" y="T7"/>
                </a:cxn>
                <a:cxn ang="0">
                  <a:pos x="T8" y="T9"/>
                </a:cxn>
              </a:cxnLst>
              <a:rect l="0" t="0" r="r" b="b"/>
              <a:pathLst>
                <a:path w="12" h="22">
                  <a:moveTo>
                    <a:pt x="8" y="1"/>
                  </a:moveTo>
                  <a:cubicBezTo>
                    <a:pt x="2" y="4"/>
                    <a:pt x="0" y="11"/>
                    <a:pt x="0" y="17"/>
                  </a:cubicBezTo>
                  <a:cubicBezTo>
                    <a:pt x="0" y="20"/>
                    <a:pt x="5" y="22"/>
                    <a:pt x="6" y="18"/>
                  </a:cubicBezTo>
                  <a:cubicBezTo>
                    <a:pt x="7" y="14"/>
                    <a:pt x="7" y="9"/>
                    <a:pt x="10" y="5"/>
                  </a:cubicBezTo>
                  <a:cubicBezTo>
                    <a:pt x="12" y="3"/>
                    <a:pt x="10" y="0"/>
                    <a:pt x="8"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sp>
          <p:nvSpPr>
            <p:cNvPr id="56" name="Freeform 30"/>
            <p:cNvSpPr/>
            <p:nvPr/>
          </p:nvSpPr>
          <p:spPr bwMode="auto">
            <a:xfrm>
              <a:off x="2954338" y="2447926"/>
              <a:ext cx="68263" cy="50800"/>
            </a:xfrm>
            <a:custGeom>
              <a:avLst/>
              <a:gdLst>
                <a:gd name="T0" fmla="*/ 4 w 8"/>
                <a:gd name="T1" fmla="*/ 0 h 6"/>
                <a:gd name="T2" fmla="*/ 4 w 8"/>
                <a:gd name="T3" fmla="*/ 6 h 6"/>
                <a:gd name="T4" fmla="*/ 4 w 8"/>
                <a:gd name="T5" fmla="*/ 0 h 6"/>
              </a:gdLst>
              <a:ahLst/>
              <a:cxnLst>
                <a:cxn ang="0">
                  <a:pos x="T0" y="T1"/>
                </a:cxn>
                <a:cxn ang="0">
                  <a:pos x="T2" y="T3"/>
                </a:cxn>
                <a:cxn ang="0">
                  <a:pos x="T4" y="T5"/>
                </a:cxn>
              </a:cxnLst>
              <a:rect l="0" t="0" r="r" b="b"/>
              <a:pathLst>
                <a:path w="8" h="6">
                  <a:moveTo>
                    <a:pt x="4" y="0"/>
                  </a:moveTo>
                  <a:cubicBezTo>
                    <a:pt x="1" y="0"/>
                    <a:pt x="0" y="6"/>
                    <a:pt x="4" y="6"/>
                  </a:cubicBezTo>
                  <a:cubicBezTo>
                    <a:pt x="8" y="6"/>
                    <a:pt x="8"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sp>
          <p:nvSpPr>
            <p:cNvPr id="57" name="Freeform 31"/>
            <p:cNvSpPr/>
            <p:nvPr/>
          </p:nvSpPr>
          <p:spPr bwMode="auto">
            <a:xfrm>
              <a:off x="3100388" y="2989263"/>
              <a:ext cx="188913" cy="77788"/>
            </a:xfrm>
            <a:custGeom>
              <a:avLst/>
              <a:gdLst>
                <a:gd name="T0" fmla="*/ 11 w 22"/>
                <a:gd name="T1" fmla="*/ 9 h 9"/>
                <a:gd name="T2" fmla="*/ 22 w 22"/>
                <a:gd name="T3" fmla="*/ 0 h 9"/>
                <a:gd name="T4" fmla="*/ 0 w 22"/>
                <a:gd name="T5" fmla="*/ 0 h 9"/>
                <a:gd name="T6" fmla="*/ 11 w 22"/>
                <a:gd name="T7" fmla="*/ 9 h 9"/>
              </a:gdLst>
              <a:ahLst/>
              <a:cxnLst>
                <a:cxn ang="0">
                  <a:pos x="T0" y="T1"/>
                </a:cxn>
                <a:cxn ang="0">
                  <a:pos x="T2" y="T3"/>
                </a:cxn>
                <a:cxn ang="0">
                  <a:pos x="T4" y="T5"/>
                </a:cxn>
                <a:cxn ang="0">
                  <a:pos x="T6" y="T7"/>
                </a:cxn>
              </a:cxnLst>
              <a:rect l="0" t="0" r="r" b="b"/>
              <a:pathLst>
                <a:path w="22" h="9">
                  <a:moveTo>
                    <a:pt x="11" y="9"/>
                  </a:moveTo>
                  <a:cubicBezTo>
                    <a:pt x="17" y="9"/>
                    <a:pt x="21" y="5"/>
                    <a:pt x="22" y="0"/>
                  </a:cubicBezTo>
                  <a:cubicBezTo>
                    <a:pt x="0" y="0"/>
                    <a:pt x="0" y="0"/>
                    <a:pt x="0" y="0"/>
                  </a:cubicBezTo>
                  <a:cubicBezTo>
                    <a:pt x="2" y="5"/>
                    <a:pt x="6" y="9"/>
                    <a:pt x="11" y="9"/>
                  </a:cubicBezTo>
                  <a:close/>
                </a:path>
              </a:pathLst>
            </a:custGeom>
            <a:solidFill>
              <a:srgbClr val="6574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sp>
          <p:nvSpPr>
            <p:cNvPr id="58" name="Freeform 32"/>
            <p:cNvSpPr/>
            <p:nvPr/>
          </p:nvSpPr>
          <p:spPr bwMode="auto">
            <a:xfrm>
              <a:off x="3057526" y="2257426"/>
              <a:ext cx="292100" cy="611188"/>
            </a:xfrm>
            <a:custGeom>
              <a:avLst/>
              <a:gdLst>
                <a:gd name="T0" fmla="*/ 14 w 34"/>
                <a:gd name="T1" fmla="*/ 71 h 71"/>
                <a:gd name="T2" fmla="*/ 18 w 34"/>
                <a:gd name="T3" fmla="*/ 71 h 71"/>
                <a:gd name="T4" fmla="*/ 28 w 34"/>
                <a:gd name="T5" fmla="*/ 71 h 71"/>
                <a:gd name="T6" fmla="*/ 30 w 34"/>
                <a:gd name="T7" fmla="*/ 71 h 71"/>
                <a:gd name="T8" fmla="*/ 32 w 34"/>
                <a:gd name="T9" fmla="*/ 67 h 71"/>
                <a:gd name="T10" fmla="*/ 32 w 34"/>
                <a:gd name="T11" fmla="*/ 67 h 71"/>
                <a:gd name="T12" fmla="*/ 31 w 34"/>
                <a:gd name="T13" fmla="*/ 64 h 71"/>
                <a:gd name="T14" fmla="*/ 27 w 34"/>
                <a:gd name="T15" fmla="*/ 63 h 71"/>
                <a:gd name="T16" fmla="*/ 19 w 34"/>
                <a:gd name="T17" fmla="*/ 63 h 71"/>
                <a:gd name="T18" fmla="*/ 19 w 34"/>
                <a:gd name="T19" fmla="*/ 31 h 71"/>
                <a:gd name="T20" fmla="*/ 34 w 34"/>
                <a:gd name="T21" fmla="*/ 0 h 71"/>
                <a:gd name="T22" fmla="*/ 17 w 34"/>
                <a:gd name="T23" fmla="*/ 25 h 71"/>
                <a:gd name="T24" fmla="*/ 2 w 34"/>
                <a:gd name="T25" fmla="*/ 10 h 71"/>
                <a:gd name="T26" fmla="*/ 7 w 34"/>
                <a:gd name="T27" fmla="*/ 24 h 71"/>
                <a:gd name="T28" fmla="*/ 13 w 34"/>
                <a:gd name="T29" fmla="*/ 31 h 71"/>
                <a:gd name="T30" fmla="*/ 13 w 34"/>
                <a:gd name="T31" fmla="*/ 63 h 71"/>
                <a:gd name="T32" fmla="*/ 5 w 34"/>
                <a:gd name="T33" fmla="*/ 63 h 71"/>
                <a:gd name="T34" fmla="*/ 2 w 34"/>
                <a:gd name="T35" fmla="*/ 64 h 71"/>
                <a:gd name="T36" fmla="*/ 0 w 34"/>
                <a:gd name="T37" fmla="*/ 67 h 71"/>
                <a:gd name="T38" fmla="*/ 0 w 34"/>
                <a:gd name="T39" fmla="*/ 67 h 71"/>
                <a:gd name="T40" fmla="*/ 2 w 34"/>
                <a:gd name="T41" fmla="*/ 71 h 71"/>
                <a:gd name="T42" fmla="*/ 5 w 34"/>
                <a:gd name="T43" fmla="*/ 71 h 71"/>
                <a:gd name="T44" fmla="*/ 14 w 34"/>
                <a:gd name="T4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 h="71">
                  <a:moveTo>
                    <a:pt x="14" y="71"/>
                  </a:moveTo>
                  <a:cubicBezTo>
                    <a:pt x="18" y="71"/>
                    <a:pt x="18" y="71"/>
                    <a:pt x="18" y="71"/>
                  </a:cubicBezTo>
                  <a:cubicBezTo>
                    <a:pt x="28" y="71"/>
                    <a:pt x="28" y="71"/>
                    <a:pt x="28" y="71"/>
                  </a:cubicBezTo>
                  <a:cubicBezTo>
                    <a:pt x="29" y="71"/>
                    <a:pt x="30" y="71"/>
                    <a:pt x="30" y="71"/>
                  </a:cubicBezTo>
                  <a:cubicBezTo>
                    <a:pt x="31" y="70"/>
                    <a:pt x="32" y="69"/>
                    <a:pt x="32" y="67"/>
                  </a:cubicBezTo>
                  <a:cubicBezTo>
                    <a:pt x="32" y="67"/>
                    <a:pt x="32" y="67"/>
                    <a:pt x="32" y="67"/>
                  </a:cubicBezTo>
                  <a:cubicBezTo>
                    <a:pt x="32" y="66"/>
                    <a:pt x="32" y="65"/>
                    <a:pt x="31" y="64"/>
                  </a:cubicBezTo>
                  <a:cubicBezTo>
                    <a:pt x="30" y="63"/>
                    <a:pt x="29" y="63"/>
                    <a:pt x="27" y="63"/>
                  </a:cubicBezTo>
                  <a:cubicBezTo>
                    <a:pt x="19" y="63"/>
                    <a:pt x="19" y="63"/>
                    <a:pt x="19" y="63"/>
                  </a:cubicBezTo>
                  <a:cubicBezTo>
                    <a:pt x="19" y="31"/>
                    <a:pt x="19" y="31"/>
                    <a:pt x="19" y="31"/>
                  </a:cubicBezTo>
                  <a:cubicBezTo>
                    <a:pt x="21" y="22"/>
                    <a:pt x="31" y="25"/>
                    <a:pt x="34" y="0"/>
                  </a:cubicBezTo>
                  <a:cubicBezTo>
                    <a:pt x="34" y="0"/>
                    <a:pt x="19" y="9"/>
                    <a:pt x="17" y="25"/>
                  </a:cubicBezTo>
                  <a:cubicBezTo>
                    <a:pt x="17" y="25"/>
                    <a:pt x="16" y="17"/>
                    <a:pt x="2" y="10"/>
                  </a:cubicBezTo>
                  <a:cubicBezTo>
                    <a:pt x="2" y="10"/>
                    <a:pt x="6" y="18"/>
                    <a:pt x="7" y="24"/>
                  </a:cubicBezTo>
                  <a:cubicBezTo>
                    <a:pt x="8" y="29"/>
                    <a:pt x="13" y="31"/>
                    <a:pt x="13" y="31"/>
                  </a:cubicBezTo>
                  <a:cubicBezTo>
                    <a:pt x="13" y="63"/>
                    <a:pt x="13" y="63"/>
                    <a:pt x="13" y="63"/>
                  </a:cubicBezTo>
                  <a:cubicBezTo>
                    <a:pt x="5" y="63"/>
                    <a:pt x="5" y="63"/>
                    <a:pt x="5" y="63"/>
                  </a:cubicBezTo>
                  <a:cubicBezTo>
                    <a:pt x="4" y="63"/>
                    <a:pt x="3" y="63"/>
                    <a:pt x="2" y="64"/>
                  </a:cubicBezTo>
                  <a:cubicBezTo>
                    <a:pt x="1" y="64"/>
                    <a:pt x="0" y="66"/>
                    <a:pt x="0" y="67"/>
                  </a:cubicBezTo>
                  <a:cubicBezTo>
                    <a:pt x="0" y="67"/>
                    <a:pt x="0" y="67"/>
                    <a:pt x="0" y="67"/>
                  </a:cubicBezTo>
                  <a:cubicBezTo>
                    <a:pt x="0" y="69"/>
                    <a:pt x="1" y="71"/>
                    <a:pt x="2" y="71"/>
                  </a:cubicBezTo>
                  <a:cubicBezTo>
                    <a:pt x="3" y="71"/>
                    <a:pt x="4" y="71"/>
                    <a:pt x="5" y="71"/>
                  </a:cubicBezTo>
                  <a:lnTo>
                    <a:pt x="14" y="71"/>
                  </a:lnTo>
                  <a:close/>
                </a:path>
              </a:pathLst>
            </a:custGeom>
            <a:solidFill>
              <a:srgbClr val="869B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sp>
          <p:nvSpPr>
            <p:cNvPr id="59" name="Freeform 33"/>
            <p:cNvSpPr/>
            <p:nvPr/>
          </p:nvSpPr>
          <p:spPr bwMode="auto">
            <a:xfrm>
              <a:off x="3057526" y="2868613"/>
              <a:ext cx="284163" cy="69850"/>
            </a:xfrm>
            <a:custGeom>
              <a:avLst/>
              <a:gdLst>
                <a:gd name="T0" fmla="*/ 33 w 33"/>
                <a:gd name="T1" fmla="*/ 4 h 8"/>
                <a:gd name="T2" fmla="*/ 30 w 33"/>
                <a:gd name="T3" fmla="*/ 0 h 8"/>
                <a:gd name="T4" fmla="*/ 28 w 33"/>
                <a:gd name="T5" fmla="*/ 0 h 8"/>
                <a:gd name="T6" fmla="*/ 18 w 33"/>
                <a:gd name="T7" fmla="*/ 0 h 8"/>
                <a:gd name="T8" fmla="*/ 14 w 33"/>
                <a:gd name="T9" fmla="*/ 0 h 8"/>
                <a:gd name="T10" fmla="*/ 5 w 33"/>
                <a:gd name="T11" fmla="*/ 0 h 8"/>
                <a:gd name="T12" fmla="*/ 2 w 33"/>
                <a:gd name="T13" fmla="*/ 0 h 8"/>
                <a:gd name="T14" fmla="*/ 0 w 33"/>
                <a:gd name="T15" fmla="*/ 4 h 8"/>
                <a:gd name="T16" fmla="*/ 5 w 33"/>
                <a:gd name="T17" fmla="*/ 8 h 8"/>
                <a:gd name="T18" fmla="*/ 28 w 33"/>
                <a:gd name="T19" fmla="*/ 8 h 8"/>
                <a:gd name="T20" fmla="*/ 33 w 33"/>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8">
                  <a:moveTo>
                    <a:pt x="33" y="4"/>
                  </a:moveTo>
                  <a:cubicBezTo>
                    <a:pt x="33" y="2"/>
                    <a:pt x="32" y="1"/>
                    <a:pt x="30" y="0"/>
                  </a:cubicBezTo>
                  <a:cubicBezTo>
                    <a:pt x="30" y="0"/>
                    <a:pt x="29" y="0"/>
                    <a:pt x="28" y="0"/>
                  </a:cubicBezTo>
                  <a:cubicBezTo>
                    <a:pt x="18" y="0"/>
                    <a:pt x="18" y="0"/>
                    <a:pt x="18" y="0"/>
                  </a:cubicBezTo>
                  <a:cubicBezTo>
                    <a:pt x="14" y="0"/>
                    <a:pt x="14" y="0"/>
                    <a:pt x="14" y="0"/>
                  </a:cubicBezTo>
                  <a:cubicBezTo>
                    <a:pt x="5" y="0"/>
                    <a:pt x="5" y="0"/>
                    <a:pt x="5" y="0"/>
                  </a:cubicBezTo>
                  <a:cubicBezTo>
                    <a:pt x="4" y="0"/>
                    <a:pt x="3" y="0"/>
                    <a:pt x="2" y="0"/>
                  </a:cubicBezTo>
                  <a:cubicBezTo>
                    <a:pt x="1" y="1"/>
                    <a:pt x="0" y="2"/>
                    <a:pt x="0" y="4"/>
                  </a:cubicBezTo>
                  <a:cubicBezTo>
                    <a:pt x="0" y="6"/>
                    <a:pt x="2" y="8"/>
                    <a:pt x="5" y="8"/>
                  </a:cubicBezTo>
                  <a:cubicBezTo>
                    <a:pt x="28" y="8"/>
                    <a:pt x="28" y="8"/>
                    <a:pt x="28" y="8"/>
                  </a:cubicBezTo>
                  <a:cubicBezTo>
                    <a:pt x="31" y="8"/>
                    <a:pt x="33" y="6"/>
                    <a:pt x="33" y="4"/>
                  </a:cubicBezTo>
                  <a:close/>
                </a:path>
              </a:pathLst>
            </a:custGeom>
            <a:solidFill>
              <a:srgbClr val="6574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sp>
          <p:nvSpPr>
            <p:cNvPr id="60" name="Freeform 34"/>
            <p:cNvSpPr/>
            <p:nvPr/>
          </p:nvSpPr>
          <p:spPr bwMode="auto">
            <a:xfrm>
              <a:off x="3057526" y="2938463"/>
              <a:ext cx="284163" cy="50800"/>
            </a:xfrm>
            <a:custGeom>
              <a:avLst/>
              <a:gdLst>
                <a:gd name="T0" fmla="*/ 5 w 33"/>
                <a:gd name="T1" fmla="*/ 0 h 6"/>
                <a:gd name="T2" fmla="*/ 0 w 33"/>
                <a:gd name="T3" fmla="*/ 3 h 6"/>
                <a:gd name="T4" fmla="*/ 5 w 33"/>
                <a:gd name="T5" fmla="*/ 6 h 6"/>
                <a:gd name="T6" fmla="*/ 5 w 33"/>
                <a:gd name="T7" fmla="*/ 6 h 6"/>
                <a:gd name="T8" fmla="*/ 27 w 33"/>
                <a:gd name="T9" fmla="*/ 6 h 6"/>
                <a:gd name="T10" fmla="*/ 28 w 33"/>
                <a:gd name="T11" fmla="*/ 6 h 6"/>
                <a:gd name="T12" fmla="*/ 33 w 33"/>
                <a:gd name="T13" fmla="*/ 3 h 6"/>
                <a:gd name="T14" fmla="*/ 28 w 33"/>
                <a:gd name="T15" fmla="*/ 0 h 6"/>
                <a:gd name="T16" fmla="*/ 5 w 33"/>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6">
                  <a:moveTo>
                    <a:pt x="5" y="0"/>
                  </a:moveTo>
                  <a:cubicBezTo>
                    <a:pt x="2" y="0"/>
                    <a:pt x="0" y="1"/>
                    <a:pt x="0" y="3"/>
                  </a:cubicBezTo>
                  <a:cubicBezTo>
                    <a:pt x="0" y="5"/>
                    <a:pt x="2" y="6"/>
                    <a:pt x="5" y="6"/>
                  </a:cubicBezTo>
                  <a:cubicBezTo>
                    <a:pt x="5" y="6"/>
                    <a:pt x="5" y="6"/>
                    <a:pt x="5" y="6"/>
                  </a:cubicBezTo>
                  <a:cubicBezTo>
                    <a:pt x="27" y="6"/>
                    <a:pt x="27" y="6"/>
                    <a:pt x="27" y="6"/>
                  </a:cubicBezTo>
                  <a:cubicBezTo>
                    <a:pt x="28" y="6"/>
                    <a:pt x="28" y="6"/>
                    <a:pt x="28" y="6"/>
                  </a:cubicBezTo>
                  <a:cubicBezTo>
                    <a:pt x="31" y="6"/>
                    <a:pt x="33" y="5"/>
                    <a:pt x="33" y="3"/>
                  </a:cubicBezTo>
                  <a:cubicBezTo>
                    <a:pt x="33" y="1"/>
                    <a:pt x="31" y="0"/>
                    <a:pt x="28" y="0"/>
                  </a:cubicBezTo>
                  <a:lnTo>
                    <a:pt x="5" y="0"/>
                  </a:lnTo>
                  <a:close/>
                </a:path>
              </a:pathLst>
            </a:custGeom>
            <a:solidFill>
              <a:srgbClr val="869B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grpSp>
      <p:grpSp>
        <p:nvGrpSpPr>
          <p:cNvPr id="68" name="Group 67"/>
          <p:cNvGrpSpPr>
            <a:grpSpLocks noChangeAspect="1"/>
          </p:cNvGrpSpPr>
          <p:nvPr/>
        </p:nvGrpSpPr>
        <p:grpSpPr>
          <a:xfrm>
            <a:off x="5990010" y="4172206"/>
            <a:ext cx="748910" cy="731520"/>
            <a:chOff x="4589463" y="3851276"/>
            <a:chExt cx="1093788" cy="1068388"/>
          </a:xfrm>
          <a:effectLst>
            <a:outerShdw blurRad="50800" dist="38100" dir="2700000" algn="tl" rotWithShape="0">
              <a:prstClr val="black">
                <a:alpha val="40000"/>
              </a:prstClr>
            </a:outerShdw>
          </a:effectLst>
        </p:grpSpPr>
        <p:sp>
          <p:nvSpPr>
            <p:cNvPr id="69" name="Freeform 47"/>
            <p:cNvSpPr/>
            <p:nvPr/>
          </p:nvSpPr>
          <p:spPr bwMode="auto">
            <a:xfrm>
              <a:off x="4881563" y="3851276"/>
              <a:ext cx="112713" cy="93663"/>
            </a:xfrm>
            <a:custGeom>
              <a:avLst/>
              <a:gdLst>
                <a:gd name="T0" fmla="*/ 12 w 13"/>
                <a:gd name="T1" fmla="*/ 5 h 11"/>
                <a:gd name="T2" fmla="*/ 13 w 13"/>
                <a:gd name="T3" fmla="*/ 2 h 11"/>
                <a:gd name="T4" fmla="*/ 10 w 13"/>
                <a:gd name="T5" fmla="*/ 1 h 11"/>
                <a:gd name="T6" fmla="*/ 0 w 13"/>
                <a:gd name="T7" fmla="*/ 7 h 11"/>
                <a:gd name="T8" fmla="*/ 2 w 13"/>
                <a:gd name="T9" fmla="*/ 11 h 11"/>
                <a:gd name="T10" fmla="*/ 12 w 13"/>
                <a:gd name="T11" fmla="*/ 5 h 11"/>
              </a:gdLst>
              <a:ahLst/>
              <a:cxnLst>
                <a:cxn ang="0">
                  <a:pos x="T0" y="T1"/>
                </a:cxn>
                <a:cxn ang="0">
                  <a:pos x="T2" y="T3"/>
                </a:cxn>
                <a:cxn ang="0">
                  <a:pos x="T4" y="T5"/>
                </a:cxn>
                <a:cxn ang="0">
                  <a:pos x="T6" y="T7"/>
                </a:cxn>
                <a:cxn ang="0">
                  <a:pos x="T8" y="T9"/>
                </a:cxn>
                <a:cxn ang="0">
                  <a:pos x="T10" y="T11"/>
                </a:cxn>
              </a:cxnLst>
              <a:rect l="0" t="0" r="r" b="b"/>
              <a:pathLst>
                <a:path w="13" h="11">
                  <a:moveTo>
                    <a:pt x="12" y="5"/>
                  </a:moveTo>
                  <a:cubicBezTo>
                    <a:pt x="13" y="4"/>
                    <a:pt x="13" y="3"/>
                    <a:pt x="13" y="2"/>
                  </a:cubicBezTo>
                  <a:cubicBezTo>
                    <a:pt x="12" y="1"/>
                    <a:pt x="11" y="0"/>
                    <a:pt x="10" y="1"/>
                  </a:cubicBezTo>
                  <a:cubicBezTo>
                    <a:pt x="0" y="7"/>
                    <a:pt x="0" y="7"/>
                    <a:pt x="0" y="7"/>
                  </a:cubicBezTo>
                  <a:cubicBezTo>
                    <a:pt x="2" y="11"/>
                    <a:pt x="2" y="11"/>
                    <a:pt x="2" y="11"/>
                  </a:cubicBezTo>
                  <a:lnTo>
                    <a:pt x="12" y="5"/>
                  </a:lnTo>
                  <a:close/>
                </a:path>
              </a:pathLst>
            </a:custGeom>
            <a:solidFill>
              <a:srgbClr val="484A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sp>
          <p:nvSpPr>
            <p:cNvPr id="70" name="Freeform 48"/>
            <p:cNvSpPr/>
            <p:nvPr/>
          </p:nvSpPr>
          <p:spPr bwMode="auto">
            <a:xfrm>
              <a:off x="4916488" y="3919538"/>
              <a:ext cx="120650" cy="95250"/>
            </a:xfrm>
            <a:custGeom>
              <a:avLst/>
              <a:gdLst>
                <a:gd name="T0" fmla="*/ 13 w 14"/>
                <a:gd name="T1" fmla="*/ 5 h 11"/>
                <a:gd name="T2" fmla="*/ 13 w 14"/>
                <a:gd name="T3" fmla="*/ 2 h 11"/>
                <a:gd name="T4" fmla="*/ 10 w 14"/>
                <a:gd name="T5" fmla="*/ 1 h 11"/>
                <a:gd name="T6" fmla="*/ 0 w 14"/>
                <a:gd name="T7" fmla="*/ 7 h 11"/>
                <a:gd name="T8" fmla="*/ 3 w 14"/>
                <a:gd name="T9" fmla="*/ 11 h 11"/>
                <a:gd name="T10" fmla="*/ 13 w 14"/>
                <a:gd name="T11" fmla="*/ 5 h 11"/>
              </a:gdLst>
              <a:ahLst/>
              <a:cxnLst>
                <a:cxn ang="0">
                  <a:pos x="T0" y="T1"/>
                </a:cxn>
                <a:cxn ang="0">
                  <a:pos x="T2" y="T3"/>
                </a:cxn>
                <a:cxn ang="0">
                  <a:pos x="T4" y="T5"/>
                </a:cxn>
                <a:cxn ang="0">
                  <a:pos x="T6" y="T7"/>
                </a:cxn>
                <a:cxn ang="0">
                  <a:pos x="T8" y="T9"/>
                </a:cxn>
                <a:cxn ang="0">
                  <a:pos x="T10" y="T11"/>
                </a:cxn>
              </a:cxnLst>
              <a:rect l="0" t="0" r="r" b="b"/>
              <a:pathLst>
                <a:path w="14" h="11">
                  <a:moveTo>
                    <a:pt x="13" y="5"/>
                  </a:moveTo>
                  <a:cubicBezTo>
                    <a:pt x="14" y="4"/>
                    <a:pt x="14" y="3"/>
                    <a:pt x="13" y="2"/>
                  </a:cubicBezTo>
                  <a:cubicBezTo>
                    <a:pt x="13" y="1"/>
                    <a:pt x="11" y="0"/>
                    <a:pt x="10" y="1"/>
                  </a:cubicBezTo>
                  <a:cubicBezTo>
                    <a:pt x="0" y="7"/>
                    <a:pt x="0" y="7"/>
                    <a:pt x="0" y="7"/>
                  </a:cubicBezTo>
                  <a:cubicBezTo>
                    <a:pt x="3" y="11"/>
                    <a:pt x="3" y="11"/>
                    <a:pt x="3" y="11"/>
                  </a:cubicBezTo>
                  <a:lnTo>
                    <a:pt x="13" y="5"/>
                  </a:lnTo>
                  <a:close/>
                </a:path>
              </a:pathLst>
            </a:custGeom>
            <a:solidFill>
              <a:srgbClr val="484A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sp>
          <p:nvSpPr>
            <p:cNvPr id="71" name="Freeform 49"/>
            <p:cNvSpPr/>
            <p:nvPr/>
          </p:nvSpPr>
          <p:spPr bwMode="auto">
            <a:xfrm>
              <a:off x="4589463" y="3876676"/>
              <a:ext cx="525463" cy="1042988"/>
            </a:xfrm>
            <a:custGeom>
              <a:avLst/>
              <a:gdLst>
                <a:gd name="T0" fmla="*/ 9 w 61"/>
                <a:gd name="T1" fmla="*/ 61 h 121"/>
                <a:gd name="T2" fmla="*/ 20 w 61"/>
                <a:gd name="T3" fmla="*/ 29 h 121"/>
                <a:gd name="T4" fmla="*/ 23 w 61"/>
                <a:gd name="T5" fmla="*/ 33 h 121"/>
                <a:gd name="T6" fmla="*/ 44 w 61"/>
                <a:gd name="T7" fmla="*/ 21 h 121"/>
                <a:gd name="T8" fmla="*/ 41 w 61"/>
                <a:gd name="T9" fmla="*/ 16 h 121"/>
                <a:gd name="T10" fmla="*/ 38 w 61"/>
                <a:gd name="T11" fmla="*/ 12 h 121"/>
                <a:gd name="T12" fmla="*/ 36 w 61"/>
                <a:gd name="T13" fmla="*/ 8 h 121"/>
                <a:gd name="T14" fmla="*/ 34 w 61"/>
                <a:gd name="T15" fmla="*/ 4 h 121"/>
                <a:gd name="T16" fmla="*/ 31 w 61"/>
                <a:gd name="T17" fmla="*/ 0 h 121"/>
                <a:gd name="T18" fmla="*/ 10 w 61"/>
                <a:gd name="T19" fmla="*/ 12 h 121"/>
                <a:gd name="T20" fmla="*/ 16 w 61"/>
                <a:gd name="T21" fmla="*/ 21 h 121"/>
                <a:gd name="T22" fmla="*/ 0 w 61"/>
                <a:gd name="T23" fmla="*/ 61 h 121"/>
                <a:gd name="T24" fmla="*/ 61 w 61"/>
                <a:gd name="T25" fmla="*/ 121 h 121"/>
                <a:gd name="T26" fmla="*/ 61 w 61"/>
                <a:gd name="T27" fmla="*/ 112 h 121"/>
                <a:gd name="T28" fmla="*/ 9 w 61"/>
                <a:gd name="T29" fmla="*/ 6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121">
                  <a:moveTo>
                    <a:pt x="9" y="61"/>
                  </a:moveTo>
                  <a:cubicBezTo>
                    <a:pt x="9" y="49"/>
                    <a:pt x="13" y="38"/>
                    <a:pt x="20" y="29"/>
                  </a:cubicBezTo>
                  <a:cubicBezTo>
                    <a:pt x="23" y="33"/>
                    <a:pt x="23" y="33"/>
                    <a:pt x="23" y="33"/>
                  </a:cubicBezTo>
                  <a:cubicBezTo>
                    <a:pt x="44" y="21"/>
                    <a:pt x="44" y="21"/>
                    <a:pt x="44" y="21"/>
                  </a:cubicBezTo>
                  <a:cubicBezTo>
                    <a:pt x="41" y="16"/>
                    <a:pt x="41" y="16"/>
                    <a:pt x="41" y="16"/>
                  </a:cubicBezTo>
                  <a:cubicBezTo>
                    <a:pt x="38" y="12"/>
                    <a:pt x="38" y="12"/>
                    <a:pt x="38" y="12"/>
                  </a:cubicBezTo>
                  <a:cubicBezTo>
                    <a:pt x="36" y="8"/>
                    <a:pt x="36" y="8"/>
                    <a:pt x="36" y="8"/>
                  </a:cubicBezTo>
                  <a:cubicBezTo>
                    <a:pt x="34" y="4"/>
                    <a:pt x="34" y="4"/>
                    <a:pt x="34" y="4"/>
                  </a:cubicBezTo>
                  <a:cubicBezTo>
                    <a:pt x="31" y="0"/>
                    <a:pt x="31" y="0"/>
                    <a:pt x="31" y="0"/>
                  </a:cubicBezTo>
                  <a:cubicBezTo>
                    <a:pt x="10" y="12"/>
                    <a:pt x="10" y="12"/>
                    <a:pt x="10" y="12"/>
                  </a:cubicBezTo>
                  <a:cubicBezTo>
                    <a:pt x="16" y="21"/>
                    <a:pt x="16" y="21"/>
                    <a:pt x="16" y="21"/>
                  </a:cubicBezTo>
                  <a:cubicBezTo>
                    <a:pt x="6" y="32"/>
                    <a:pt x="0" y="46"/>
                    <a:pt x="0" y="61"/>
                  </a:cubicBezTo>
                  <a:cubicBezTo>
                    <a:pt x="0" y="94"/>
                    <a:pt x="27" y="121"/>
                    <a:pt x="61" y="121"/>
                  </a:cubicBezTo>
                  <a:cubicBezTo>
                    <a:pt x="61" y="112"/>
                    <a:pt x="61" y="112"/>
                    <a:pt x="61" y="112"/>
                  </a:cubicBezTo>
                  <a:cubicBezTo>
                    <a:pt x="31" y="112"/>
                    <a:pt x="9" y="89"/>
                    <a:pt x="9" y="61"/>
                  </a:cubicBezTo>
                  <a:close/>
                </a:path>
              </a:pathLst>
            </a:custGeom>
            <a:solidFill>
              <a:srgbClr val="869B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sp>
          <p:nvSpPr>
            <p:cNvPr id="72" name="Freeform 50"/>
            <p:cNvSpPr/>
            <p:nvPr/>
          </p:nvSpPr>
          <p:spPr bwMode="auto">
            <a:xfrm>
              <a:off x="5278438" y="4824413"/>
              <a:ext cx="120650" cy="85725"/>
            </a:xfrm>
            <a:custGeom>
              <a:avLst/>
              <a:gdLst>
                <a:gd name="T0" fmla="*/ 2 w 14"/>
                <a:gd name="T1" fmla="*/ 6 h 10"/>
                <a:gd name="T2" fmla="*/ 1 w 14"/>
                <a:gd name="T3" fmla="*/ 9 h 10"/>
                <a:gd name="T4" fmla="*/ 4 w 14"/>
                <a:gd name="T5" fmla="*/ 10 h 10"/>
                <a:gd name="T6" fmla="*/ 14 w 14"/>
                <a:gd name="T7" fmla="*/ 4 h 10"/>
                <a:gd name="T8" fmla="*/ 12 w 14"/>
                <a:gd name="T9" fmla="*/ 0 h 10"/>
                <a:gd name="T10" fmla="*/ 2 w 14"/>
                <a:gd name="T11" fmla="*/ 6 h 10"/>
              </a:gdLst>
              <a:ahLst/>
              <a:cxnLst>
                <a:cxn ang="0">
                  <a:pos x="T0" y="T1"/>
                </a:cxn>
                <a:cxn ang="0">
                  <a:pos x="T2" y="T3"/>
                </a:cxn>
                <a:cxn ang="0">
                  <a:pos x="T4" y="T5"/>
                </a:cxn>
                <a:cxn ang="0">
                  <a:pos x="T6" y="T7"/>
                </a:cxn>
                <a:cxn ang="0">
                  <a:pos x="T8" y="T9"/>
                </a:cxn>
                <a:cxn ang="0">
                  <a:pos x="T10" y="T11"/>
                </a:cxn>
              </a:cxnLst>
              <a:rect l="0" t="0" r="r" b="b"/>
              <a:pathLst>
                <a:path w="14" h="10">
                  <a:moveTo>
                    <a:pt x="2" y="6"/>
                  </a:moveTo>
                  <a:cubicBezTo>
                    <a:pt x="1" y="6"/>
                    <a:pt x="0" y="8"/>
                    <a:pt x="1" y="9"/>
                  </a:cubicBezTo>
                  <a:cubicBezTo>
                    <a:pt x="1" y="10"/>
                    <a:pt x="3" y="10"/>
                    <a:pt x="4" y="10"/>
                  </a:cubicBezTo>
                  <a:cubicBezTo>
                    <a:pt x="14" y="4"/>
                    <a:pt x="14" y="4"/>
                    <a:pt x="14" y="4"/>
                  </a:cubicBezTo>
                  <a:cubicBezTo>
                    <a:pt x="12" y="0"/>
                    <a:pt x="12" y="0"/>
                    <a:pt x="12" y="0"/>
                  </a:cubicBezTo>
                  <a:lnTo>
                    <a:pt x="2" y="6"/>
                  </a:lnTo>
                  <a:close/>
                </a:path>
              </a:pathLst>
            </a:custGeom>
            <a:solidFill>
              <a:srgbClr val="484A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sp>
          <p:nvSpPr>
            <p:cNvPr id="73" name="Freeform 51"/>
            <p:cNvSpPr/>
            <p:nvPr/>
          </p:nvSpPr>
          <p:spPr bwMode="auto">
            <a:xfrm>
              <a:off x="5235576" y="4754563"/>
              <a:ext cx="120650" cy="87313"/>
            </a:xfrm>
            <a:custGeom>
              <a:avLst/>
              <a:gdLst>
                <a:gd name="T0" fmla="*/ 2 w 14"/>
                <a:gd name="T1" fmla="*/ 6 h 10"/>
                <a:gd name="T2" fmla="*/ 1 w 14"/>
                <a:gd name="T3" fmla="*/ 9 h 10"/>
                <a:gd name="T4" fmla="*/ 4 w 14"/>
                <a:gd name="T5" fmla="*/ 10 h 10"/>
                <a:gd name="T6" fmla="*/ 14 w 14"/>
                <a:gd name="T7" fmla="*/ 4 h 10"/>
                <a:gd name="T8" fmla="*/ 12 w 14"/>
                <a:gd name="T9" fmla="*/ 0 h 10"/>
                <a:gd name="T10" fmla="*/ 2 w 14"/>
                <a:gd name="T11" fmla="*/ 6 h 10"/>
              </a:gdLst>
              <a:ahLst/>
              <a:cxnLst>
                <a:cxn ang="0">
                  <a:pos x="T0" y="T1"/>
                </a:cxn>
                <a:cxn ang="0">
                  <a:pos x="T2" y="T3"/>
                </a:cxn>
                <a:cxn ang="0">
                  <a:pos x="T4" y="T5"/>
                </a:cxn>
                <a:cxn ang="0">
                  <a:pos x="T6" y="T7"/>
                </a:cxn>
                <a:cxn ang="0">
                  <a:pos x="T8" y="T9"/>
                </a:cxn>
                <a:cxn ang="0">
                  <a:pos x="T10" y="T11"/>
                </a:cxn>
              </a:cxnLst>
              <a:rect l="0" t="0" r="r" b="b"/>
              <a:pathLst>
                <a:path w="14" h="10">
                  <a:moveTo>
                    <a:pt x="2" y="6"/>
                  </a:moveTo>
                  <a:cubicBezTo>
                    <a:pt x="1" y="6"/>
                    <a:pt x="0" y="8"/>
                    <a:pt x="1" y="9"/>
                  </a:cubicBezTo>
                  <a:cubicBezTo>
                    <a:pt x="2" y="10"/>
                    <a:pt x="3" y="10"/>
                    <a:pt x="4" y="10"/>
                  </a:cubicBezTo>
                  <a:cubicBezTo>
                    <a:pt x="14" y="4"/>
                    <a:pt x="14" y="4"/>
                    <a:pt x="14" y="4"/>
                  </a:cubicBezTo>
                  <a:cubicBezTo>
                    <a:pt x="12" y="0"/>
                    <a:pt x="12" y="0"/>
                    <a:pt x="12" y="0"/>
                  </a:cubicBezTo>
                  <a:lnTo>
                    <a:pt x="2" y="6"/>
                  </a:lnTo>
                  <a:close/>
                </a:path>
              </a:pathLst>
            </a:custGeom>
            <a:solidFill>
              <a:srgbClr val="484A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sp>
          <p:nvSpPr>
            <p:cNvPr id="74" name="Freeform 52"/>
            <p:cNvSpPr/>
            <p:nvPr/>
          </p:nvSpPr>
          <p:spPr bwMode="auto">
            <a:xfrm>
              <a:off x="5165726" y="3851276"/>
              <a:ext cx="517525" cy="860425"/>
            </a:xfrm>
            <a:custGeom>
              <a:avLst/>
              <a:gdLst>
                <a:gd name="T0" fmla="*/ 60 w 60"/>
                <a:gd name="T1" fmla="*/ 60 h 100"/>
                <a:gd name="T2" fmla="*/ 0 w 60"/>
                <a:gd name="T3" fmla="*/ 0 h 100"/>
                <a:gd name="T4" fmla="*/ 0 w 60"/>
                <a:gd name="T5" fmla="*/ 0 h 100"/>
                <a:gd name="T6" fmla="*/ 0 w 60"/>
                <a:gd name="T7" fmla="*/ 8 h 100"/>
                <a:gd name="T8" fmla="*/ 0 w 60"/>
                <a:gd name="T9" fmla="*/ 8 h 100"/>
                <a:gd name="T10" fmla="*/ 52 w 60"/>
                <a:gd name="T11" fmla="*/ 60 h 100"/>
                <a:gd name="T12" fmla="*/ 40 w 60"/>
                <a:gd name="T13" fmla="*/ 92 h 100"/>
                <a:gd name="T14" fmla="*/ 45 w 60"/>
                <a:gd name="T15" fmla="*/ 100 h 100"/>
                <a:gd name="T16" fmla="*/ 60 w 60"/>
                <a:gd name="T17" fmla="*/ 6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00">
                  <a:moveTo>
                    <a:pt x="60" y="60"/>
                  </a:moveTo>
                  <a:cubicBezTo>
                    <a:pt x="60" y="27"/>
                    <a:pt x="33" y="0"/>
                    <a:pt x="0" y="0"/>
                  </a:cubicBezTo>
                  <a:cubicBezTo>
                    <a:pt x="0" y="0"/>
                    <a:pt x="0" y="0"/>
                    <a:pt x="0" y="0"/>
                  </a:cubicBezTo>
                  <a:cubicBezTo>
                    <a:pt x="0" y="8"/>
                    <a:pt x="0" y="8"/>
                    <a:pt x="0" y="8"/>
                  </a:cubicBezTo>
                  <a:cubicBezTo>
                    <a:pt x="0" y="8"/>
                    <a:pt x="0" y="8"/>
                    <a:pt x="0" y="8"/>
                  </a:cubicBezTo>
                  <a:cubicBezTo>
                    <a:pt x="28" y="8"/>
                    <a:pt x="52" y="31"/>
                    <a:pt x="52" y="60"/>
                  </a:cubicBezTo>
                  <a:cubicBezTo>
                    <a:pt x="52" y="71"/>
                    <a:pt x="48" y="83"/>
                    <a:pt x="40" y="92"/>
                  </a:cubicBezTo>
                  <a:cubicBezTo>
                    <a:pt x="45" y="100"/>
                    <a:pt x="45" y="100"/>
                    <a:pt x="45" y="100"/>
                  </a:cubicBezTo>
                  <a:cubicBezTo>
                    <a:pt x="55" y="89"/>
                    <a:pt x="60" y="75"/>
                    <a:pt x="60" y="60"/>
                  </a:cubicBezTo>
                  <a:close/>
                </a:path>
              </a:pathLst>
            </a:custGeom>
            <a:solidFill>
              <a:srgbClr val="869B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sp>
          <p:nvSpPr>
            <p:cNvPr id="75" name="Freeform 53"/>
            <p:cNvSpPr/>
            <p:nvPr/>
          </p:nvSpPr>
          <p:spPr bwMode="auto">
            <a:xfrm>
              <a:off x="5313363" y="4608513"/>
              <a:ext cx="282575" cy="284163"/>
            </a:xfrm>
            <a:custGeom>
              <a:avLst/>
              <a:gdLst>
                <a:gd name="T0" fmla="*/ 27 w 33"/>
                <a:gd name="T1" fmla="*/ 13 h 33"/>
                <a:gd name="T2" fmla="*/ 28 w 33"/>
                <a:gd name="T3" fmla="*/ 12 h 33"/>
                <a:gd name="T4" fmla="*/ 23 w 33"/>
                <a:gd name="T5" fmla="*/ 4 h 33"/>
                <a:gd name="T6" fmla="*/ 21 w 33"/>
                <a:gd name="T7" fmla="*/ 0 h 33"/>
                <a:gd name="T8" fmla="*/ 0 w 33"/>
                <a:gd name="T9" fmla="*/ 12 h 33"/>
                <a:gd name="T10" fmla="*/ 3 w 33"/>
                <a:gd name="T11" fmla="*/ 17 h 33"/>
                <a:gd name="T12" fmla="*/ 5 w 33"/>
                <a:gd name="T13" fmla="*/ 21 h 33"/>
                <a:gd name="T14" fmla="*/ 8 w 33"/>
                <a:gd name="T15" fmla="*/ 25 h 33"/>
                <a:gd name="T16" fmla="*/ 10 w 33"/>
                <a:gd name="T17" fmla="*/ 29 h 33"/>
                <a:gd name="T18" fmla="*/ 12 w 33"/>
                <a:gd name="T19" fmla="*/ 33 h 33"/>
                <a:gd name="T20" fmla="*/ 33 w 33"/>
                <a:gd name="T21" fmla="*/ 21 h 33"/>
                <a:gd name="T22" fmla="*/ 28 w 33"/>
                <a:gd name="T23" fmla="*/ 12 h 33"/>
                <a:gd name="T24" fmla="*/ 27 w 33"/>
                <a:gd name="T25" fmla="*/ 1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3">
                  <a:moveTo>
                    <a:pt x="27" y="13"/>
                  </a:moveTo>
                  <a:cubicBezTo>
                    <a:pt x="27" y="13"/>
                    <a:pt x="28" y="12"/>
                    <a:pt x="28" y="12"/>
                  </a:cubicBezTo>
                  <a:cubicBezTo>
                    <a:pt x="23" y="4"/>
                    <a:pt x="23" y="4"/>
                    <a:pt x="23" y="4"/>
                  </a:cubicBezTo>
                  <a:cubicBezTo>
                    <a:pt x="21" y="0"/>
                    <a:pt x="21" y="0"/>
                    <a:pt x="21" y="0"/>
                  </a:cubicBezTo>
                  <a:cubicBezTo>
                    <a:pt x="0" y="12"/>
                    <a:pt x="0" y="12"/>
                    <a:pt x="0" y="12"/>
                  </a:cubicBezTo>
                  <a:cubicBezTo>
                    <a:pt x="3" y="17"/>
                    <a:pt x="3" y="17"/>
                    <a:pt x="3" y="17"/>
                  </a:cubicBezTo>
                  <a:cubicBezTo>
                    <a:pt x="5" y="21"/>
                    <a:pt x="5" y="21"/>
                    <a:pt x="5" y="21"/>
                  </a:cubicBezTo>
                  <a:cubicBezTo>
                    <a:pt x="8" y="25"/>
                    <a:pt x="8" y="25"/>
                    <a:pt x="8" y="25"/>
                  </a:cubicBezTo>
                  <a:cubicBezTo>
                    <a:pt x="10" y="29"/>
                    <a:pt x="10" y="29"/>
                    <a:pt x="10" y="29"/>
                  </a:cubicBezTo>
                  <a:cubicBezTo>
                    <a:pt x="12" y="33"/>
                    <a:pt x="12" y="33"/>
                    <a:pt x="12" y="33"/>
                  </a:cubicBezTo>
                  <a:cubicBezTo>
                    <a:pt x="33" y="21"/>
                    <a:pt x="33" y="21"/>
                    <a:pt x="33" y="21"/>
                  </a:cubicBezTo>
                  <a:cubicBezTo>
                    <a:pt x="28" y="12"/>
                    <a:pt x="28" y="12"/>
                    <a:pt x="28" y="12"/>
                  </a:cubicBezTo>
                  <a:cubicBezTo>
                    <a:pt x="28" y="12"/>
                    <a:pt x="27" y="13"/>
                    <a:pt x="27" y="13"/>
                  </a:cubicBezTo>
                  <a:close/>
                </a:path>
              </a:pathLst>
            </a:custGeom>
            <a:solidFill>
              <a:srgbClr val="869B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sp>
          <p:nvSpPr>
            <p:cNvPr id="76" name="Line 54"/>
            <p:cNvSpPr>
              <a:spLocks noChangeShapeType="1"/>
            </p:cNvSpPr>
            <p:nvPr/>
          </p:nvSpPr>
          <p:spPr bwMode="auto">
            <a:xfrm>
              <a:off x="5278438" y="4238626"/>
              <a:ext cx="0" cy="0"/>
            </a:xfrm>
            <a:prstGeom prst="line">
              <a:avLst/>
            </a:prstGeom>
            <a:noFill/>
            <a:ln w="77788" cap="flat">
              <a:solidFill>
                <a:srgbClr val="869B52"/>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ru-RU"/>
            </a:p>
          </p:txBody>
        </p:sp>
        <p:sp>
          <p:nvSpPr>
            <p:cNvPr id="77" name="Freeform 55"/>
            <p:cNvSpPr/>
            <p:nvPr/>
          </p:nvSpPr>
          <p:spPr bwMode="auto">
            <a:xfrm>
              <a:off x="5165726" y="4110038"/>
              <a:ext cx="173038" cy="196850"/>
            </a:xfrm>
            <a:custGeom>
              <a:avLst/>
              <a:gdLst>
                <a:gd name="T0" fmla="*/ 16 w 20"/>
                <a:gd name="T1" fmla="*/ 15 h 23"/>
                <a:gd name="T2" fmla="*/ 3 w 20"/>
                <a:gd name="T3" fmla="*/ 23 h 23"/>
                <a:gd name="T4" fmla="*/ 3 w 20"/>
                <a:gd name="T5" fmla="*/ 8 h 23"/>
                <a:gd name="T6" fmla="*/ 17 w 20"/>
                <a:gd name="T7" fmla="*/ 0 h 23"/>
                <a:gd name="T8" fmla="*/ 16 w 20"/>
                <a:gd name="T9" fmla="*/ 15 h 23"/>
              </a:gdLst>
              <a:ahLst/>
              <a:cxnLst>
                <a:cxn ang="0">
                  <a:pos x="T0" y="T1"/>
                </a:cxn>
                <a:cxn ang="0">
                  <a:pos x="T2" y="T3"/>
                </a:cxn>
                <a:cxn ang="0">
                  <a:pos x="T4" y="T5"/>
                </a:cxn>
                <a:cxn ang="0">
                  <a:pos x="T6" y="T7"/>
                </a:cxn>
                <a:cxn ang="0">
                  <a:pos x="T8" y="T9"/>
                </a:cxn>
              </a:cxnLst>
              <a:rect l="0" t="0" r="r" b="b"/>
              <a:pathLst>
                <a:path w="20" h="23">
                  <a:moveTo>
                    <a:pt x="16" y="15"/>
                  </a:moveTo>
                  <a:cubicBezTo>
                    <a:pt x="12" y="21"/>
                    <a:pt x="3" y="23"/>
                    <a:pt x="3" y="23"/>
                  </a:cubicBezTo>
                  <a:cubicBezTo>
                    <a:pt x="3" y="23"/>
                    <a:pt x="0" y="14"/>
                    <a:pt x="3" y="8"/>
                  </a:cubicBezTo>
                  <a:cubicBezTo>
                    <a:pt x="7" y="1"/>
                    <a:pt x="17" y="0"/>
                    <a:pt x="17" y="0"/>
                  </a:cubicBezTo>
                  <a:cubicBezTo>
                    <a:pt x="17" y="0"/>
                    <a:pt x="20" y="9"/>
                    <a:pt x="16" y="15"/>
                  </a:cubicBezTo>
                  <a:close/>
                </a:path>
              </a:pathLst>
            </a:custGeom>
            <a:solidFill>
              <a:srgbClr val="A1C9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sp>
          <p:nvSpPr>
            <p:cNvPr id="78" name="Freeform 56"/>
            <p:cNvSpPr/>
            <p:nvPr/>
          </p:nvSpPr>
          <p:spPr bwMode="auto">
            <a:xfrm>
              <a:off x="5226051" y="4256088"/>
              <a:ext cx="223838" cy="153988"/>
            </a:xfrm>
            <a:custGeom>
              <a:avLst/>
              <a:gdLst>
                <a:gd name="T0" fmla="*/ 15 w 26"/>
                <a:gd name="T1" fmla="*/ 16 h 18"/>
                <a:gd name="T2" fmla="*/ 0 w 26"/>
                <a:gd name="T3" fmla="*/ 13 h 18"/>
                <a:gd name="T4" fmla="*/ 11 w 26"/>
                <a:gd name="T5" fmla="*/ 2 h 18"/>
                <a:gd name="T6" fmla="*/ 26 w 26"/>
                <a:gd name="T7" fmla="*/ 6 h 18"/>
                <a:gd name="T8" fmla="*/ 15 w 26"/>
                <a:gd name="T9" fmla="*/ 16 h 18"/>
              </a:gdLst>
              <a:ahLst/>
              <a:cxnLst>
                <a:cxn ang="0">
                  <a:pos x="T0" y="T1"/>
                </a:cxn>
                <a:cxn ang="0">
                  <a:pos x="T2" y="T3"/>
                </a:cxn>
                <a:cxn ang="0">
                  <a:pos x="T4" y="T5"/>
                </a:cxn>
                <a:cxn ang="0">
                  <a:pos x="T6" y="T7"/>
                </a:cxn>
                <a:cxn ang="0">
                  <a:pos x="T8" y="T9"/>
                </a:cxn>
              </a:cxnLst>
              <a:rect l="0" t="0" r="r" b="b"/>
              <a:pathLst>
                <a:path w="26" h="18">
                  <a:moveTo>
                    <a:pt x="15" y="16"/>
                  </a:moveTo>
                  <a:cubicBezTo>
                    <a:pt x="8" y="18"/>
                    <a:pt x="0" y="13"/>
                    <a:pt x="0" y="13"/>
                  </a:cubicBezTo>
                  <a:cubicBezTo>
                    <a:pt x="0" y="13"/>
                    <a:pt x="4" y="4"/>
                    <a:pt x="11" y="2"/>
                  </a:cubicBezTo>
                  <a:cubicBezTo>
                    <a:pt x="19" y="0"/>
                    <a:pt x="26" y="6"/>
                    <a:pt x="26" y="6"/>
                  </a:cubicBezTo>
                  <a:cubicBezTo>
                    <a:pt x="26" y="6"/>
                    <a:pt x="22" y="14"/>
                    <a:pt x="15" y="16"/>
                  </a:cubicBezTo>
                  <a:close/>
                </a:path>
              </a:pathLst>
            </a:custGeom>
            <a:solidFill>
              <a:srgbClr val="A1C9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sp>
          <p:nvSpPr>
            <p:cNvPr id="79" name="Freeform 57"/>
            <p:cNvSpPr/>
            <p:nvPr/>
          </p:nvSpPr>
          <p:spPr bwMode="auto">
            <a:xfrm>
              <a:off x="5208588" y="4402138"/>
              <a:ext cx="207963" cy="173038"/>
            </a:xfrm>
            <a:custGeom>
              <a:avLst/>
              <a:gdLst>
                <a:gd name="T0" fmla="*/ 8 w 24"/>
                <a:gd name="T1" fmla="*/ 17 h 20"/>
                <a:gd name="T2" fmla="*/ 0 w 24"/>
                <a:gd name="T3" fmla="*/ 3 h 20"/>
                <a:gd name="T4" fmla="*/ 16 w 24"/>
                <a:gd name="T5" fmla="*/ 4 h 20"/>
                <a:gd name="T6" fmla="*/ 24 w 24"/>
                <a:gd name="T7" fmla="*/ 17 h 20"/>
                <a:gd name="T8" fmla="*/ 8 w 24"/>
                <a:gd name="T9" fmla="*/ 17 h 20"/>
              </a:gdLst>
              <a:ahLst/>
              <a:cxnLst>
                <a:cxn ang="0">
                  <a:pos x="T0" y="T1"/>
                </a:cxn>
                <a:cxn ang="0">
                  <a:pos x="T2" y="T3"/>
                </a:cxn>
                <a:cxn ang="0">
                  <a:pos x="T4" y="T5"/>
                </a:cxn>
                <a:cxn ang="0">
                  <a:pos x="T6" y="T7"/>
                </a:cxn>
                <a:cxn ang="0">
                  <a:pos x="T8" y="T9"/>
                </a:cxn>
              </a:cxnLst>
              <a:rect l="0" t="0" r="r" b="b"/>
              <a:pathLst>
                <a:path w="24" h="20">
                  <a:moveTo>
                    <a:pt x="8" y="17"/>
                  </a:moveTo>
                  <a:cubicBezTo>
                    <a:pt x="2" y="13"/>
                    <a:pt x="0" y="3"/>
                    <a:pt x="0" y="3"/>
                  </a:cubicBezTo>
                  <a:cubicBezTo>
                    <a:pt x="0" y="3"/>
                    <a:pt x="9" y="0"/>
                    <a:pt x="16" y="4"/>
                  </a:cubicBezTo>
                  <a:cubicBezTo>
                    <a:pt x="22" y="8"/>
                    <a:pt x="24" y="17"/>
                    <a:pt x="24" y="17"/>
                  </a:cubicBezTo>
                  <a:cubicBezTo>
                    <a:pt x="24" y="17"/>
                    <a:pt x="15" y="20"/>
                    <a:pt x="8" y="17"/>
                  </a:cubicBezTo>
                  <a:close/>
                </a:path>
              </a:pathLst>
            </a:custGeom>
            <a:solidFill>
              <a:srgbClr val="A1C9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sp>
          <p:nvSpPr>
            <p:cNvPr id="80" name="Freeform 58"/>
            <p:cNvSpPr/>
            <p:nvPr/>
          </p:nvSpPr>
          <p:spPr bwMode="auto">
            <a:xfrm>
              <a:off x="5105401" y="4470401"/>
              <a:ext cx="155575" cy="223838"/>
            </a:xfrm>
            <a:custGeom>
              <a:avLst/>
              <a:gdLst>
                <a:gd name="T0" fmla="*/ 2 w 18"/>
                <a:gd name="T1" fmla="*/ 15 h 26"/>
                <a:gd name="T2" fmla="*/ 6 w 18"/>
                <a:gd name="T3" fmla="*/ 0 h 26"/>
                <a:gd name="T4" fmla="*/ 16 w 18"/>
                <a:gd name="T5" fmla="*/ 11 h 26"/>
                <a:gd name="T6" fmla="*/ 12 w 18"/>
                <a:gd name="T7" fmla="*/ 26 h 26"/>
                <a:gd name="T8" fmla="*/ 2 w 18"/>
                <a:gd name="T9" fmla="*/ 15 h 26"/>
              </a:gdLst>
              <a:ahLst/>
              <a:cxnLst>
                <a:cxn ang="0">
                  <a:pos x="T0" y="T1"/>
                </a:cxn>
                <a:cxn ang="0">
                  <a:pos x="T2" y="T3"/>
                </a:cxn>
                <a:cxn ang="0">
                  <a:pos x="T4" y="T5"/>
                </a:cxn>
                <a:cxn ang="0">
                  <a:pos x="T6" y="T7"/>
                </a:cxn>
                <a:cxn ang="0">
                  <a:pos x="T8" y="T9"/>
                </a:cxn>
              </a:cxnLst>
              <a:rect l="0" t="0" r="r" b="b"/>
              <a:pathLst>
                <a:path w="18" h="26">
                  <a:moveTo>
                    <a:pt x="2" y="15"/>
                  </a:moveTo>
                  <a:cubicBezTo>
                    <a:pt x="0" y="7"/>
                    <a:pt x="6" y="0"/>
                    <a:pt x="6" y="0"/>
                  </a:cubicBezTo>
                  <a:cubicBezTo>
                    <a:pt x="6" y="0"/>
                    <a:pt x="14" y="4"/>
                    <a:pt x="16" y="11"/>
                  </a:cubicBezTo>
                  <a:cubicBezTo>
                    <a:pt x="18" y="18"/>
                    <a:pt x="12" y="26"/>
                    <a:pt x="12" y="26"/>
                  </a:cubicBezTo>
                  <a:cubicBezTo>
                    <a:pt x="12" y="26"/>
                    <a:pt x="4" y="22"/>
                    <a:pt x="2" y="15"/>
                  </a:cubicBezTo>
                  <a:close/>
                </a:path>
              </a:pathLst>
            </a:custGeom>
            <a:solidFill>
              <a:srgbClr val="A1C9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sp>
          <p:nvSpPr>
            <p:cNvPr id="81" name="Freeform 59"/>
            <p:cNvSpPr/>
            <p:nvPr/>
          </p:nvSpPr>
          <p:spPr bwMode="auto">
            <a:xfrm>
              <a:off x="4941888" y="4454526"/>
              <a:ext cx="173038" cy="196850"/>
            </a:xfrm>
            <a:custGeom>
              <a:avLst/>
              <a:gdLst>
                <a:gd name="T0" fmla="*/ 4 w 20"/>
                <a:gd name="T1" fmla="*/ 8 h 23"/>
                <a:gd name="T2" fmla="*/ 17 w 20"/>
                <a:gd name="T3" fmla="*/ 0 h 23"/>
                <a:gd name="T4" fmla="*/ 16 w 20"/>
                <a:gd name="T5" fmla="*/ 15 h 23"/>
                <a:gd name="T6" fmla="*/ 3 w 20"/>
                <a:gd name="T7" fmla="*/ 23 h 23"/>
                <a:gd name="T8" fmla="*/ 4 w 20"/>
                <a:gd name="T9" fmla="*/ 8 h 23"/>
              </a:gdLst>
              <a:ahLst/>
              <a:cxnLst>
                <a:cxn ang="0">
                  <a:pos x="T0" y="T1"/>
                </a:cxn>
                <a:cxn ang="0">
                  <a:pos x="T2" y="T3"/>
                </a:cxn>
                <a:cxn ang="0">
                  <a:pos x="T4" y="T5"/>
                </a:cxn>
                <a:cxn ang="0">
                  <a:pos x="T6" y="T7"/>
                </a:cxn>
                <a:cxn ang="0">
                  <a:pos x="T8" y="T9"/>
                </a:cxn>
              </a:cxnLst>
              <a:rect l="0" t="0" r="r" b="b"/>
              <a:pathLst>
                <a:path w="20" h="23">
                  <a:moveTo>
                    <a:pt x="4" y="8"/>
                  </a:moveTo>
                  <a:cubicBezTo>
                    <a:pt x="8" y="1"/>
                    <a:pt x="17" y="0"/>
                    <a:pt x="17" y="0"/>
                  </a:cubicBezTo>
                  <a:cubicBezTo>
                    <a:pt x="17" y="0"/>
                    <a:pt x="20" y="9"/>
                    <a:pt x="16" y="15"/>
                  </a:cubicBezTo>
                  <a:cubicBezTo>
                    <a:pt x="12" y="22"/>
                    <a:pt x="3" y="23"/>
                    <a:pt x="3" y="23"/>
                  </a:cubicBezTo>
                  <a:cubicBezTo>
                    <a:pt x="3" y="23"/>
                    <a:pt x="0" y="14"/>
                    <a:pt x="4" y="8"/>
                  </a:cubicBezTo>
                  <a:close/>
                </a:path>
              </a:pathLst>
            </a:custGeom>
            <a:solidFill>
              <a:srgbClr val="A1C9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sp>
          <p:nvSpPr>
            <p:cNvPr id="82" name="Freeform 60"/>
            <p:cNvSpPr/>
            <p:nvPr/>
          </p:nvSpPr>
          <p:spPr bwMode="auto">
            <a:xfrm>
              <a:off x="4822826" y="4349751"/>
              <a:ext cx="231775" cy="147638"/>
            </a:xfrm>
            <a:custGeom>
              <a:avLst/>
              <a:gdLst>
                <a:gd name="T0" fmla="*/ 12 w 27"/>
                <a:gd name="T1" fmla="*/ 2 h 17"/>
                <a:gd name="T2" fmla="*/ 27 w 27"/>
                <a:gd name="T3" fmla="*/ 5 h 17"/>
                <a:gd name="T4" fmla="*/ 15 w 27"/>
                <a:gd name="T5" fmla="*/ 16 h 17"/>
                <a:gd name="T6" fmla="*/ 0 w 27"/>
                <a:gd name="T7" fmla="*/ 12 h 17"/>
                <a:gd name="T8" fmla="*/ 12 w 27"/>
                <a:gd name="T9" fmla="*/ 2 h 17"/>
              </a:gdLst>
              <a:ahLst/>
              <a:cxnLst>
                <a:cxn ang="0">
                  <a:pos x="T0" y="T1"/>
                </a:cxn>
                <a:cxn ang="0">
                  <a:pos x="T2" y="T3"/>
                </a:cxn>
                <a:cxn ang="0">
                  <a:pos x="T4" y="T5"/>
                </a:cxn>
                <a:cxn ang="0">
                  <a:pos x="T6" y="T7"/>
                </a:cxn>
                <a:cxn ang="0">
                  <a:pos x="T8" y="T9"/>
                </a:cxn>
              </a:cxnLst>
              <a:rect l="0" t="0" r="r" b="b"/>
              <a:pathLst>
                <a:path w="27" h="17">
                  <a:moveTo>
                    <a:pt x="12" y="2"/>
                  </a:moveTo>
                  <a:cubicBezTo>
                    <a:pt x="19" y="0"/>
                    <a:pt x="27" y="5"/>
                    <a:pt x="27" y="5"/>
                  </a:cubicBezTo>
                  <a:cubicBezTo>
                    <a:pt x="27" y="5"/>
                    <a:pt x="22" y="14"/>
                    <a:pt x="15" y="16"/>
                  </a:cubicBezTo>
                  <a:cubicBezTo>
                    <a:pt x="8" y="17"/>
                    <a:pt x="0" y="12"/>
                    <a:pt x="0" y="12"/>
                  </a:cubicBezTo>
                  <a:cubicBezTo>
                    <a:pt x="0" y="12"/>
                    <a:pt x="4" y="3"/>
                    <a:pt x="12" y="2"/>
                  </a:cubicBezTo>
                  <a:close/>
                </a:path>
              </a:pathLst>
            </a:custGeom>
            <a:solidFill>
              <a:srgbClr val="A1C9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sp>
          <p:nvSpPr>
            <p:cNvPr id="83" name="Freeform 61"/>
            <p:cNvSpPr/>
            <p:nvPr/>
          </p:nvSpPr>
          <p:spPr bwMode="auto">
            <a:xfrm>
              <a:off x="4865688" y="4178301"/>
              <a:ext cx="196850" cy="180975"/>
            </a:xfrm>
            <a:custGeom>
              <a:avLst/>
              <a:gdLst>
                <a:gd name="T0" fmla="*/ 15 w 23"/>
                <a:gd name="T1" fmla="*/ 4 h 21"/>
                <a:gd name="T2" fmla="*/ 23 w 23"/>
                <a:gd name="T3" fmla="*/ 18 h 21"/>
                <a:gd name="T4" fmla="*/ 8 w 23"/>
                <a:gd name="T5" fmla="*/ 17 h 21"/>
                <a:gd name="T6" fmla="*/ 0 w 23"/>
                <a:gd name="T7" fmla="*/ 4 h 21"/>
                <a:gd name="T8" fmla="*/ 15 w 23"/>
                <a:gd name="T9" fmla="*/ 4 h 21"/>
              </a:gdLst>
              <a:ahLst/>
              <a:cxnLst>
                <a:cxn ang="0">
                  <a:pos x="T0" y="T1"/>
                </a:cxn>
                <a:cxn ang="0">
                  <a:pos x="T2" y="T3"/>
                </a:cxn>
                <a:cxn ang="0">
                  <a:pos x="T4" y="T5"/>
                </a:cxn>
                <a:cxn ang="0">
                  <a:pos x="T6" y="T7"/>
                </a:cxn>
                <a:cxn ang="0">
                  <a:pos x="T8" y="T9"/>
                </a:cxn>
              </a:cxnLst>
              <a:rect l="0" t="0" r="r" b="b"/>
              <a:pathLst>
                <a:path w="23" h="21">
                  <a:moveTo>
                    <a:pt x="15" y="4"/>
                  </a:moveTo>
                  <a:cubicBezTo>
                    <a:pt x="22" y="8"/>
                    <a:pt x="23" y="18"/>
                    <a:pt x="23" y="18"/>
                  </a:cubicBezTo>
                  <a:cubicBezTo>
                    <a:pt x="23" y="18"/>
                    <a:pt x="14" y="21"/>
                    <a:pt x="8" y="17"/>
                  </a:cubicBezTo>
                  <a:cubicBezTo>
                    <a:pt x="1" y="13"/>
                    <a:pt x="0" y="4"/>
                    <a:pt x="0" y="4"/>
                  </a:cubicBezTo>
                  <a:cubicBezTo>
                    <a:pt x="0" y="4"/>
                    <a:pt x="9" y="0"/>
                    <a:pt x="15" y="4"/>
                  </a:cubicBezTo>
                  <a:close/>
                </a:path>
              </a:pathLst>
            </a:custGeom>
            <a:solidFill>
              <a:srgbClr val="A1C9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sp>
          <p:nvSpPr>
            <p:cNvPr id="84" name="Freeform 62"/>
            <p:cNvSpPr/>
            <p:nvPr/>
          </p:nvSpPr>
          <p:spPr bwMode="auto">
            <a:xfrm>
              <a:off x="5019676" y="4065588"/>
              <a:ext cx="146050" cy="225425"/>
            </a:xfrm>
            <a:custGeom>
              <a:avLst/>
              <a:gdLst>
                <a:gd name="T0" fmla="*/ 16 w 17"/>
                <a:gd name="T1" fmla="*/ 11 h 26"/>
                <a:gd name="T2" fmla="*/ 12 w 17"/>
                <a:gd name="T3" fmla="*/ 26 h 26"/>
                <a:gd name="T4" fmla="*/ 2 w 17"/>
                <a:gd name="T5" fmla="*/ 15 h 26"/>
                <a:gd name="T6" fmla="*/ 5 w 17"/>
                <a:gd name="T7" fmla="*/ 0 h 26"/>
                <a:gd name="T8" fmla="*/ 16 w 17"/>
                <a:gd name="T9" fmla="*/ 11 h 26"/>
              </a:gdLst>
              <a:ahLst/>
              <a:cxnLst>
                <a:cxn ang="0">
                  <a:pos x="T0" y="T1"/>
                </a:cxn>
                <a:cxn ang="0">
                  <a:pos x="T2" y="T3"/>
                </a:cxn>
                <a:cxn ang="0">
                  <a:pos x="T4" y="T5"/>
                </a:cxn>
                <a:cxn ang="0">
                  <a:pos x="T6" y="T7"/>
                </a:cxn>
                <a:cxn ang="0">
                  <a:pos x="T8" y="T9"/>
                </a:cxn>
              </a:cxnLst>
              <a:rect l="0" t="0" r="r" b="b"/>
              <a:pathLst>
                <a:path w="17" h="26">
                  <a:moveTo>
                    <a:pt x="16" y="11"/>
                  </a:moveTo>
                  <a:cubicBezTo>
                    <a:pt x="17" y="19"/>
                    <a:pt x="12" y="26"/>
                    <a:pt x="12" y="26"/>
                  </a:cubicBezTo>
                  <a:cubicBezTo>
                    <a:pt x="12" y="26"/>
                    <a:pt x="3" y="22"/>
                    <a:pt x="2" y="15"/>
                  </a:cubicBezTo>
                  <a:cubicBezTo>
                    <a:pt x="0" y="8"/>
                    <a:pt x="5" y="0"/>
                    <a:pt x="5" y="0"/>
                  </a:cubicBezTo>
                  <a:cubicBezTo>
                    <a:pt x="5" y="0"/>
                    <a:pt x="14" y="4"/>
                    <a:pt x="16" y="11"/>
                  </a:cubicBezTo>
                  <a:close/>
                </a:path>
              </a:pathLst>
            </a:custGeom>
            <a:solidFill>
              <a:srgbClr val="A1C9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sp>
          <p:nvSpPr>
            <p:cNvPr id="85" name="Freeform 63"/>
            <p:cNvSpPr/>
            <p:nvPr/>
          </p:nvSpPr>
          <p:spPr bwMode="auto">
            <a:xfrm>
              <a:off x="5140326" y="4306888"/>
              <a:ext cx="52388" cy="52388"/>
            </a:xfrm>
            <a:custGeom>
              <a:avLst/>
              <a:gdLst>
                <a:gd name="T0" fmla="*/ 5 w 6"/>
                <a:gd name="T1" fmla="*/ 4 h 6"/>
                <a:gd name="T2" fmla="*/ 1 w 6"/>
                <a:gd name="T3" fmla="*/ 6 h 6"/>
                <a:gd name="T4" fmla="*/ 1 w 6"/>
                <a:gd name="T5" fmla="*/ 2 h 6"/>
                <a:gd name="T6" fmla="*/ 5 w 6"/>
                <a:gd name="T7" fmla="*/ 0 h 6"/>
                <a:gd name="T8" fmla="*/ 5 w 6"/>
                <a:gd name="T9" fmla="*/ 4 h 6"/>
              </a:gdLst>
              <a:ahLst/>
              <a:cxnLst>
                <a:cxn ang="0">
                  <a:pos x="T0" y="T1"/>
                </a:cxn>
                <a:cxn ang="0">
                  <a:pos x="T2" y="T3"/>
                </a:cxn>
                <a:cxn ang="0">
                  <a:pos x="T4" y="T5"/>
                </a:cxn>
                <a:cxn ang="0">
                  <a:pos x="T6" y="T7"/>
                </a:cxn>
                <a:cxn ang="0">
                  <a:pos x="T8" y="T9"/>
                </a:cxn>
              </a:cxnLst>
              <a:rect l="0" t="0" r="r" b="b"/>
              <a:pathLst>
                <a:path w="6" h="6">
                  <a:moveTo>
                    <a:pt x="5" y="4"/>
                  </a:moveTo>
                  <a:cubicBezTo>
                    <a:pt x="4" y="6"/>
                    <a:pt x="1" y="6"/>
                    <a:pt x="1" y="6"/>
                  </a:cubicBezTo>
                  <a:cubicBezTo>
                    <a:pt x="1" y="6"/>
                    <a:pt x="0" y="4"/>
                    <a:pt x="1" y="2"/>
                  </a:cubicBezTo>
                  <a:cubicBezTo>
                    <a:pt x="2" y="1"/>
                    <a:pt x="5" y="0"/>
                    <a:pt x="5" y="0"/>
                  </a:cubicBezTo>
                  <a:cubicBezTo>
                    <a:pt x="5" y="0"/>
                    <a:pt x="6" y="3"/>
                    <a:pt x="5" y="4"/>
                  </a:cubicBezTo>
                  <a:close/>
                </a:path>
              </a:pathLst>
            </a:custGeom>
            <a:solidFill>
              <a:srgbClr val="A1C9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sp>
          <p:nvSpPr>
            <p:cNvPr id="86" name="Freeform 64"/>
            <p:cNvSpPr/>
            <p:nvPr/>
          </p:nvSpPr>
          <p:spPr bwMode="auto">
            <a:xfrm>
              <a:off x="5157788" y="4349751"/>
              <a:ext cx="60325" cy="34925"/>
            </a:xfrm>
            <a:custGeom>
              <a:avLst/>
              <a:gdLst>
                <a:gd name="T0" fmla="*/ 4 w 7"/>
                <a:gd name="T1" fmla="*/ 4 h 4"/>
                <a:gd name="T2" fmla="*/ 0 w 7"/>
                <a:gd name="T3" fmla="*/ 3 h 4"/>
                <a:gd name="T4" fmla="*/ 3 w 7"/>
                <a:gd name="T5" fmla="*/ 0 h 4"/>
                <a:gd name="T6" fmla="*/ 7 w 7"/>
                <a:gd name="T7" fmla="*/ 1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2" y="4"/>
                    <a:pt x="0" y="3"/>
                    <a:pt x="0" y="3"/>
                  </a:cubicBezTo>
                  <a:cubicBezTo>
                    <a:pt x="0" y="3"/>
                    <a:pt x="1" y="1"/>
                    <a:pt x="3" y="0"/>
                  </a:cubicBezTo>
                  <a:cubicBezTo>
                    <a:pt x="5" y="0"/>
                    <a:pt x="7" y="1"/>
                    <a:pt x="7" y="1"/>
                  </a:cubicBezTo>
                  <a:cubicBezTo>
                    <a:pt x="7" y="1"/>
                    <a:pt x="6" y="3"/>
                    <a:pt x="4" y="4"/>
                  </a:cubicBezTo>
                  <a:close/>
                </a:path>
              </a:pathLst>
            </a:custGeom>
            <a:solidFill>
              <a:srgbClr val="A1C9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sp>
          <p:nvSpPr>
            <p:cNvPr id="87" name="Freeform 65"/>
            <p:cNvSpPr/>
            <p:nvPr/>
          </p:nvSpPr>
          <p:spPr bwMode="auto">
            <a:xfrm>
              <a:off x="5157788" y="4384676"/>
              <a:ext cx="50800" cy="42863"/>
            </a:xfrm>
            <a:custGeom>
              <a:avLst/>
              <a:gdLst>
                <a:gd name="T0" fmla="*/ 2 w 6"/>
                <a:gd name="T1" fmla="*/ 4 h 5"/>
                <a:gd name="T2" fmla="*/ 0 w 6"/>
                <a:gd name="T3" fmla="*/ 1 h 5"/>
                <a:gd name="T4" fmla="*/ 4 w 6"/>
                <a:gd name="T5" fmla="*/ 1 h 5"/>
                <a:gd name="T6" fmla="*/ 6 w 6"/>
                <a:gd name="T7" fmla="*/ 5 h 5"/>
                <a:gd name="T8" fmla="*/ 2 w 6"/>
                <a:gd name="T9" fmla="*/ 4 h 5"/>
              </a:gdLst>
              <a:ahLst/>
              <a:cxnLst>
                <a:cxn ang="0">
                  <a:pos x="T0" y="T1"/>
                </a:cxn>
                <a:cxn ang="0">
                  <a:pos x="T2" y="T3"/>
                </a:cxn>
                <a:cxn ang="0">
                  <a:pos x="T4" y="T5"/>
                </a:cxn>
                <a:cxn ang="0">
                  <a:pos x="T6" y="T7"/>
                </a:cxn>
                <a:cxn ang="0">
                  <a:pos x="T8" y="T9"/>
                </a:cxn>
              </a:cxnLst>
              <a:rect l="0" t="0" r="r" b="b"/>
              <a:pathLst>
                <a:path w="6" h="5">
                  <a:moveTo>
                    <a:pt x="2" y="4"/>
                  </a:moveTo>
                  <a:cubicBezTo>
                    <a:pt x="0" y="3"/>
                    <a:pt x="0" y="1"/>
                    <a:pt x="0" y="1"/>
                  </a:cubicBezTo>
                  <a:cubicBezTo>
                    <a:pt x="0" y="1"/>
                    <a:pt x="2" y="0"/>
                    <a:pt x="4" y="1"/>
                  </a:cubicBezTo>
                  <a:cubicBezTo>
                    <a:pt x="6" y="2"/>
                    <a:pt x="6" y="5"/>
                    <a:pt x="6" y="5"/>
                  </a:cubicBezTo>
                  <a:cubicBezTo>
                    <a:pt x="6" y="5"/>
                    <a:pt x="4" y="5"/>
                    <a:pt x="2" y="4"/>
                  </a:cubicBezTo>
                  <a:close/>
                </a:path>
              </a:pathLst>
            </a:custGeom>
            <a:solidFill>
              <a:srgbClr val="A1C9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sp>
          <p:nvSpPr>
            <p:cNvPr id="88" name="Freeform 66"/>
            <p:cNvSpPr/>
            <p:nvPr/>
          </p:nvSpPr>
          <p:spPr bwMode="auto">
            <a:xfrm>
              <a:off x="5132388" y="4402138"/>
              <a:ext cx="33338" cy="60325"/>
            </a:xfrm>
            <a:custGeom>
              <a:avLst/>
              <a:gdLst>
                <a:gd name="T0" fmla="*/ 0 w 4"/>
                <a:gd name="T1" fmla="*/ 4 h 7"/>
                <a:gd name="T2" fmla="*/ 1 w 4"/>
                <a:gd name="T3" fmla="*/ 0 h 7"/>
                <a:gd name="T4" fmla="*/ 4 w 4"/>
                <a:gd name="T5" fmla="*/ 3 h 7"/>
                <a:gd name="T6" fmla="*/ 3 w 4"/>
                <a:gd name="T7" fmla="*/ 7 h 7"/>
                <a:gd name="T8" fmla="*/ 0 w 4"/>
                <a:gd name="T9" fmla="*/ 4 h 7"/>
              </a:gdLst>
              <a:ahLst/>
              <a:cxnLst>
                <a:cxn ang="0">
                  <a:pos x="T0" y="T1"/>
                </a:cxn>
                <a:cxn ang="0">
                  <a:pos x="T2" y="T3"/>
                </a:cxn>
                <a:cxn ang="0">
                  <a:pos x="T4" y="T5"/>
                </a:cxn>
                <a:cxn ang="0">
                  <a:pos x="T6" y="T7"/>
                </a:cxn>
                <a:cxn ang="0">
                  <a:pos x="T8" y="T9"/>
                </a:cxn>
              </a:cxnLst>
              <a:rect l="0" t="0" r="r" b="b"/>
              <a:pathLst>
                <a:path w="4" h="7">
                  <a:moveTo>
                    <a:pt x="0" y="4"/>
                  </a:moveTo>
                  <a:cubicBezTo>
                    <a:pt x="0" y="2"/>
                    <a:pt x="1" y="0"/>
                    <a:pt x="1" y="0"/>
                  </a:cubicBezTo>
                  <a:cubicBezTo>
                    <a:pt x="1" y="0"/>
                    <a:pt x="3" y="1"/>
                    <a:pt x="4" y="3"/>
                  </a:cubicBezTo>
                  <a:cubicBezTo>
                    <a:pt x="4" y="5"/>
                    <a:pt x="3" y="7"/>
                    <a:pt x="3" y="7"/>
                  </a:cubicBezTo>
                  <a:cubicBezTo>
                    <a:pt x="3" y="7"/>
                    <a:pt x="1" y="6"/>
                    <a:pt x="0" y="4"/>
                  </a:cubicBezTo>
                  <a:close/>
                </a:path>
              </a:pathLst>
            </a:custGeom>
            <a:solidFill>
              <a:srgbClr val="A1C9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sp>
          <p:nvSpPr>
            <p:cNvPr id="89" name="Freeform 67"/>
            <p:cNvSpPr/>
            <p:nvPr/>
          </p:nvSpPr>
          <p:spPr bwMode="auto">
            <a:xfrm>
              <a:off x="5089526" y="4402138"/>
              <a:ext cx="42863" cy="52388"/>
            </a:xfrm>
            <a:custGeom>
              <a:avLst/>
              <a:gdLst>
                <a:gd name="T0" fmla="*/ 1 w 5"/>
                <a:gd name="T1" fmla="*/ 2 h 6"/>
                <a:gd name="T2" fmla="*/ 4 w 5"/>
                <a:gd name="T3" fmla="*/ 0 h 6"/>
                <a:gd name="T4" fmla="*/ 4 w 5"/>
                <a:gd name="T5" fmla="*/ 4 h 6"/>
                <a:gd name="T6" fmla="*/ 1 w 5"/>
                <a:gd name="T7" fmla="*/ 6 h 6"/>
                <a:gd name="T8" fmla="*/ 1 w 5"/>
                <a:gd name="T9" fmla="*/ 2 h 6"/>
              </a:gdLst>
              <a:ahLst/>
              <a:cxnLst>
                <a:cxn ang="0">
                  <a:pos x="T0" y="T1"/>
                </a:cxn>
                <a:cxn ang="0">
                  <a:pos x="T2" y="T3"/>
                </a:cxn>
                <a:cxn ang="0">
                  <a:pos x="T4" y="T5"/>
                </a:cxn>
                <a:cxn ang="0">
                  <a:pos x="T6" y="T7"/>
                </a:cxn>
                <a:cxn ang="0">
                  <a:pos x="T8" y="T9"/>
                </a:cxn>
              </a:cxnLst>
              <a:rect l="0" t="0" r="r" b="b"/>
              <a:pathLst>
                <a:path w="5" h="6">
                  <a:moveTo>
                    <a:pt x="1" y="2"/>
                  </a:moveTo>
                  <a:cubicBezTo>
                    <a:pt x="2" y="0"/>
                    <a:pt x="4" y="0"/>
                    <a:pt x="4" y="0"/>
                  </a:cubicBezTo>
                  <a:cubicBezTo>
                    <a:pt x="4" y="0"/>
                    <a:pt x="5" y="2"/>
                    <a:pt x="4" y="4"/>
                  </a:cubicBezTo>
                  <a:cubicBezTo>
                    <a:pt x="3" y="5"/>
                    <a:pt x="1" y="6"/>
                    <a:pt x="1" y="6"/>
                  </a:cubicBezTo>
                  <a:cubicBezTo>
                    <a:pt x="1" y="6"/>
                    <a:pt x="0" y="3"/>
                    <a:pt x="1" y="2"/>
                  </a:cubicBezTo>
                  <a:close/>
                </a:path>
              </a:pathLst>
            </a:custGeom>
            <a:solidFill>
              <a:srgbClr val="A1C9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sp>
          <p:nvSpPr>
            <p:cNvPr id="90" name="Freeform 68"/>
            <p:cNvSpPr/>
            <p:nvPr/>
          </p:nvSpPr>
          <p:spPr bwMode="auto">
            <a:xfrm>
              <a:off x="5054601" y="4367213"/>
              <a:ext cx="60325" cy="42863"/>
            </a:xfrm>
            <a:custGeom>
              <a:avLst/>
              <a:gdLst>
                <a:gd name="T0" fmla="*/ 3 w 7"/>
                <a:gd name="T1" fmla="*/ 1 h 5"/>
                <a:gd name="T2" fmla="*/ 7 w 7"/>
                <a:gd name="T3" fmla="*/ 2 h 5"/>
                <a:gd name="T4" fmla="*/ 4 w 7"/>
                <a:gd name="T5" fmla="*/ 5 h 5"/>
                <a:gd name="T6" fmla="*/ 0 w 7"/>
                <a:gd name="T7" fmla="*/ 4 h 5"/>
                <a:gd name="T8" fmla="*/ 3 w 7"/>
                <a:gd name="T9" fmla="*/ 1 h 5"/>
              </a:gdLst>
              <a:ahLst/>
              <a:cxnLst>
                <a:cxn ang="0">
                  <a:pos x="T0" y="T1"/>
                </a:cxn>
                <a:cxn ang="0">
                  <a:pos x="T2" y="T3"/>
                </a:cxn>
                <a:cxn ang="0">
                  <a:pos x="T4" y="T5"/>
                </a:cxn>
                <a:cxn ang="0">
                  <a:pos x="T6" y="T7"/>
                </a:cxn>
                <a:cxn ang="0">
                  <a:pos x="T8" y="T9"/>
                </a:cxn>
              </a:cxnLst>
              <a:rect l="0" t="0" r="r" b="b"/>
              <a:pathLst>
                <a:path w="7" h="5">
                  <a:moveTo>
                    <a:pt x="3" y="1"/>
                  </a:moveTo>
                  <a:cubicBezTo>
                    <a:pt x="5" y="0"/>
                    <a:pt x="7" y="2"/>
                    <a:pt x="7" y="2"/>
                  </a:cubicBezTo>
                  <a:cubicBezTo>
                    <a:pt x="7" y="2"/>
                    <a:pt x="6" y="4"/>
                    <a:pt x="4" y="5"/>
                  </a:cubicBezTo>
                  <a:cubicBezTo>
                    <a:pt x="2" y="5"/>
                    <a:pt x="0" y="4"/>
                    <a:pt x="0" y="4"/>
                  </a:cubicBezTo>
                  <a:cubicBezTo>
                    <a:pt x="0" y="4"/>
                    <a:pt x="1" y="1"/>
                    <a:pt x="3" y="1"/>
                  </a:cubicBezTo>
                  <a:close/>
                </a:path>
              </a:pathLst>
            </a:custGeom>
            <a:solidFill>
              <a:srgbClr val="A1C9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sp>
          <p:nvSpPr>
            <p:cNvPr id="91" name="Freeform 69"/>
            <p:cNvSpPr/>
            <p:nvPr/>
          </p:nvSpPr>
          <p:spPr bwMode="auto">
            <a:xfrm>
              <a:off x="5072063" y="4324351"/>
              <a:ext cx="50800" cy="52388"/>
            </a:xfrm>
            <a:custGeom>
              <a:avLst/>
              <a:gdLst>
                <a:gd name="T0" fmla="*/ 4 w 6"/>
                <a:gd name="T1" fmla="*/ 1 h 6"/>
                <a:gd name="T2" fmla="*/ 6 w 6"/>
                <a:gd name="T3" fmla="*/ 5 h 6"/>
                <a:gd name="T4" fmla="*/ 2 w 6"/>
                <a:gd name="T5" fmla="*/ 5 h 6"/>
                <a:gd name="T6" fmla="*/ 0 w 6"/>
                <a:gd name="T7" fmla="*/ 1 h 6"/>
                <a:gd name="T8" fmla="*/ 4 w 6"/>
                <a:gd name="T9" fmla="*/ 1 h 6"/>
              </a:gdLst>
              <a:ahLst/>
              <a:cxnLst>
                <a:cxn ang="0">
                  <a:pos x="T0" y="T1"/>
                </a:cxn>
                <a:cxn ang="0">
                  <a:pos x="T2" y="T3"/>
                </a:cxn>
                <a:cxn ang="0">
                  <a:pos x="T4" y="T5"/>
                </a:cxn>
                <a:cxn ang="0">
                  <a:pos x="T6" y="T7"/>
                </a:cxn>
                <a:cxn ang="0">
                  <a:pos x="T8" y="T9"/>
                </a:cxn>
              </a:cxnLst>
              <a:rect l="0" t="0" r="r" b="b"/>
              <a:pathLst>
                <a:path w="6" h="6">
                  <a:moveTo>
                    <a:pt x="4" y="1"/>
                  </a:moveTo>
                  <a:cubicBezTo>
                    <a:pt x="5" y="2"/>
                    <a:pt x="6" y="5"/>
                    <a:pt x="6" y="5"/>
                  </a:cubicBezTo>
                  <a:cubicBezTo>
                    <a:pt x="6" y="5"/>
                    <a:pt x="3" y="6"/>
                    <a:pt x="2" y="5"/>
                  </a:cubicBezTo>
                  <a:cubicBezTo>
                    <a:pt x="0" y="4"/>
                    <a:pt x="0" y="1"/>
                    <a:pt x="0" y="1"/>
                  </a:cubicBezTo>
                  <a:cubicBezTo>
                    <a:pt x="0" y="1"/>
                    <a:pt x="2" y="0"/>
                    <a:pt x="4" y="1"/>
                  </a:cubicBezTo>
                  <a:close/>
                </a:path>
              </a:pathLst>
            </a:custGeom>
            <a:solidFill>
              <a:srgbClr val="A1C9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sp>
          <p:nvSpPr>
            <p:cNvPr id="92" name="Freeform 70"/>
            <p:cNvSpPr/>
            <p:nvPr/>
          </p:nvSpPr>
          <p:spPr bwMode="auto">
            <a:xfrm>
              <a:off x="5105401" y="4298951"/>
              <a:ext cx="44450" cy="60325"/>
            </a:xfrm>
            <a:custGeom>
              <a:avLst/>
              <a:gdLst>
                <a:gd name="T0" fmla="*/ 4 w 5"/>
                <a:gd name="T1" fmla="*/ 3 h 7"/>
                <a:gd name="T2" fmla="*/ 3 w 5"/>
                <a:gd name="T3" fmla="*/ 7 h 7"/>
                <a:gd name="T4" fmla="*/ 1 w 5"/>
                <a:gd name="T5" fmla="*/ 4 h 7"/>
                <a:gd name="T6" fmla="*/ 2 w 5"/>
                <a:gd name="T7" fmla="*/ 0 h 7"/>
                <a:gd name="T8" fmla="*/ 4 w 5"/>
                <a:gd name="T9" fmla="*/ 3 h 7"/>
              </a:gdLst>
              <a:ahLst/>
              <a:cxnLst>
                <a:cxn ang="0">
                  <a:pos x="T0" y="T1"/>
                </a:cxn>
                <a:cxn ang="0">
                  <a:pos x="T2" y="T3"/>
                </a:cxn>
                <a:cxn ang="0">
                  <a:pos x="T4" y="T5"/>
                </a:cxn>
                <a:cxn ang="0">
                  <a:pos x="T6" y="T7"/>
                </a:cxn>
                <a:cxn ang="0">
                  <a:pos x="T8" y="T9"/>
                </a:cxn>
              </a:cxnLst>
              <a:rect l="0" t="0" r="r" b="b"/>
              <a:pathLst>
                <a:path w="5" h="7">
                  <a:moveTo>
                    <a:pt x="4" y="3"/>
                  </a:moveTo>
                  <a:cubicBezTo>
                    <a:pt x="5" y="5"/>
                    <a:pt x="3" y="7"/>
                    <a:pt x="3" y="7"/>
                  </a:cubicBezTo>
                  <a:cubicBezTo>
                    <a:pt x="3" y="7"/>
                    <a:pt x="1" y="6"/>
                    <a:pt x="1" y="4"/>
                  </a:cubicBezTo>
                  <a:cubicBezTo>
                    <a:pt x="0" y="2"/>
                    <a:pt x="2" y="0"/>
                    <a:pt x="2" y="0"/>
                  </a:cubicBezTo>
                  <a:cubicBezTo>
                    <a:pt x="2" y="0"/>
                    <a:pt x="4" y="1"/>
                    <a:pt x="4" y="3"/>
                  </a:cubicBezTo>
                  <a:close/>
                </a:path>
              </a:pathLst>
            </a:custGeom>
            <a:solidFill>
              <a:srgbClr val="A1C9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ru-RU"/>
            </a:p>
          </p:txBody>
        </p:sp>
      </p:gr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7" name="TextBox 6"/>
          <p:cNvSpPr txBox="1"/>
          <p:nvPr/>
        </p:nvSpPr>
        <p:spPr>
          <a:xfrm>
            <a:off x="1249680" y="258228"/>
            <a:ext cx="10424159" cy="769441"/>
          </a:xfrm>
          <a:prstGeom prst="rect">
            <a:avLst/>
          </a:prstGeom>
          <a:noFill/>
        </p:spPr>
        <p:txBody>
          <a:bodyPr wrap="square" rtlCol="0">
            <a:spAutoFit/>
          </a:bodyPr>
          <a:lstStyle/>
          <a:p>
            <a:pPr algn="ctr"/>
            <a:r>
              <a:rPr lang="vi-VN" sz="4400" b="1">
                <a:latin typeface="Candara" panose="020E0502030303020204" pitchFamily="34" charset="0"/>
              </a:rPr>
              <a:t>Vòng Sơ khảo</a:t>
            </a:r>
            <a:endParaRPr lang="en-US" sz="4400" b="1" dirty="0">
              <a:solidFill>
                <a:srgbClr val="56595E"/>
              </a:solidFill>
              <a:latin typeface="Candara" panose="020E0502030303020204" pitchFamily="34" charset="0"/>
            </a:endParaRPr>
          </a:p>
        </p:txBody>
      </p:sp>
      <p:sp>
        <p:nvSpPr>
          <p:cNvPr id="27" name="Rectangle 26"/>
          <p:cNvSpPr/>
          <p:nvPr/>
        </p:nvSpPr>
        <p:spPr>
          <a:xfrm>
            <a:off x="1736558" y="1435517"/>
            <a:ext cx="620889" cy="620889"/>
          </a:xfrm>
          <a:prstGeom prst="rect">
            <a:avLst/>
          </a:prstGeom>
          <a:solidFill>
            <a:srgbClr val="FF2B2A"/>
          </a:solidFill>
          <a:ln w="6350">
            <a:solidFill>
              <a:schemeClr val="bg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endParaRPr>
          </a:p>
        </p:txBody>
      </p:sp>
      <p:sp>
        <p:nvSpPr>
          <p:cNvPr id="30" name="Text Placeholder 3"/>
          <p:cNvSpPr txBox="1"/>
          <p:nvPr/>
        </p:nvSpPr>
        <p:spPr>
          <a:xfrm>
            <a:off x="2574422" y="1604721"/>
            <a:ext cx="8273635" cy="615553"/>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2000" b="1">
                <a:solidFill>
                  <a:schemeClr val="tx1"/>
                </a:solidFill>
              </a:rPr>
              <a:t>Thời gian thi</a:t>
            </a:r>
            <a:endParaRPr lang="en-US" sz="2000" b="1">
              <a:solidFill>
                <a:schemeClr val="tx1"/>
              </a:solidFill>
            </a:endParaRPr>
          </a:p>
          <a:p>
            <a:pPr algn="l"/>
            <a:r>
              <a:rPr lang="en-US" sz="2000">
                <a:solidFill>
                  <a:schemeClr val="tx1"/>
                </a:solidFill>
              </a:rPr>
              <a:t>Từ tháng 10 đến đầu tháng 11 năm 2018</a:t>
            </a:r>
            <a:endParaRPr lang="en-US" sz="2000">
              <a:solidFill>
                <a:schemeClr val="tx1"/>
              </a:solidFill>
            </a:endParaRPr>
          </a:p>
        </p:txBody>
      </p:sp>
      <p:sp>
        <p:nvSpPr>
          <p:cNvPr id="37" name="Rectangle 36"/>
          <p:cNvSpPr/>
          <p:nvPr/>
        </p:nvSpPr>
        <p:spPr>
          <a:xfrm>
            <a:off x="1736558" y="2646307"/>
            <a:ext cx="620889" cy="620889"/>
          </a:xfrm>
          <a:prstGeom prst="rect">
            <a:avLst/>
          </a:prstGeom>
          <a:solidFill>
            <a:srgbClr val="01AA8D"/>
          </a:solidFill>
          <a:ln w="6350">
            <a:solidFill>
              <a:schemeClr val="bg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endParaRPr>
          </a:p>
        </p:txBody>
      </p:sp>
      <p:sp>
        <p:nvSpPr>
          <p:cNvPr id="38" name="Text Placeholder 3"/>
          <p:cNvSpPr txBox="1"/>
          <p:nvPr/>
        </p:nvSpPr>
        <p:spPr>
          <a:xfrm>
            <a:off x="2534779" y="2801556"/>
            <a:ext cx="8352919" cy="615553"/>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vi-VN" sz="2000" b="1">
                <a:solidFill>
                  <a:schemeClr val="tx1"/>
                </a:solidFill>
              </a:rPr>
              <a:t>Đối tượng dự thi</a:t>
            </a:r>
            <a:endParaRPr lang="en-US" sz="2000" b="1">
              <a:solidFill>
                <a:schemeClr val="tx1"/>
              </a:solidFill>
            </a:endParaRPr>
          </a:p>
          <a:p>
            <a:pPr algn="l"/>
            <a:r>
              <a:rPr lang="vi-VN" sz="2000">
                <a:solidFill>
                  <a:schemeClr val="tx1"/>
                </a:solidFill>
              </a:rPr>
              <a:t>Sinh viên, học viên đại diện cho các Trường.</a:t>
            </a:r>
            <a:endParaRPr lang="en-US" sz="2000">
              <a:solidFill>
                <a:schemeClr val="tx1"/>
              </a:solidFill>
            </a:endParaRPr>
          </a:p>
        </p:txBody>
      </p:sp>
      <p:pic>
        <p:nvPicPr>
          <p:cNvPr id="76" name="Picture 7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726" y="1553920"/>
            <a:ext cx="396274" cy="384081"/>
          </a:xfrm>
          <a:prstGeom prst="rect">
            <a:avLst/>
          </a:prstGeom>
          <a:effectLst>
            <a:outerShdw blurRad="50800" dist="38100" dir="2700000" algn="tl" rotWithShape="0">
              <a:prstClr val="black">
                <a:alpha val="40000"/>
              </a:prstClr>
            </a:outerShdw>
          </a:effectLst>
        </p:spPr>
      </p:pic>
      <p:pic>
        <p:nvPicPr>
          <p:cNvPr id="78" name="Picture 7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249" y="2758614"/>
            <a:ext cx="353599" cy="396274"/>
          </a:xfrm>
          <a:prstGeom prst="rect">
            <a:avLst/>
          </a:prstGeom>
          <a:effectLst>
            <a:outerShdw blurRad="50800" dist="38100" dir="2700000" algn="tl" rotWithShape="0">
              <a:prstClr val="black">
                <a:alpha val="40000"/>
              </a:prstClr>
            </a:outerShdw>
          </a:effectLst>
        </p:spPr>
      </p:pic>
      <p:sp>
        <p:nvSpPr>
          <p:cNvPr id="12" name="Rectangle 11"/>
          <p:cNvSpPr/>
          <p:nvPr/>
        </p:nvSpPr>
        <p:spPr>
          <a:xfrm>
            <a:off x="1731452" y="3830293"/>
            <a:ext cx="620889" cy="620889"/>
          </a:xfrm>
          <a:prstGeom prst="rect">
            <a:avLst/>
          </a:prstGeom>
          <a:solidFill>
            <a:srgbClr val="FFA803"/>
          </a:solidFill>
          <a:ln w="6350">
            <a:solidFill>
              <a:schemeClr val="bg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endParaRPr>
          </a:p>
        </p:txBody>
      </p:sp>
      <p:sp>
        <p:nvSpPr>
          <p:cNvPr id="13" name="Text Placeholder 3"/>
          <p:cNvSpPr txBox="1"/>
          <p:nvPr/>
        </p:nvSpPr>
        <p:spPr>
          <a:xfrm>
            <a:off x="2534779" y="3908134"/>
            <a:ext cx="8066183" cy="92333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2000" b="1">
                <a:solidFill>
                  <a:schemeClr val="tx1"/>
                </a:solidFill>
                <a:latin typeface="Arial" panose="02080604020202020204" pitchFamily="34" charset="0"/>
                <a:cs typeface="Arial" panose="02080604020202020204" pitchFamily="34" charset="0"/>
              </a:rPr>
              <a:t>Địa điểm thi</a:t>
            </a:r>
            <a:endParaRPr lang="en-US" sz="2000" b="1">
              <a:solidFill>
                <a:schemeClr val="tx1"/>
              </a:solidFill>
              <a:latin typeface="Arial" panose="02080604020202020204" pitchFamily="34" charset="0"/>
              <a:cs typeface="Arial" panose="02080604020202020204" pitchFamily="34" charset="0"/>
            </a:endParaRPr>
          </a:p>
          <a:p>
            <a:pPr algn="l"/>
            <a:r>
              <a:rPr lang="vi-VN" sz="2000">
                <a:solidFill>
                  <a:schemeClr val="tx1"/>
                </a:solidFill>
              </a:rPr>
              <a:t>Tổ chức đồng thời cả ba khu vực, gồm:</a:t>
            </a:r>
            <a:r>
              <a:rPr lang="en-US" sz="2000">
                <a:solidFill>
                  <a:schemeClr val="tx1"/>
                </a:solidFill>
              </a:rPr>
              <a:t> Miền Bắc, miền Trung và miền Nam</a:t>
            </a:r>
            <a:endParaRPr lang="en-US" sz="2000">
              <a:solidFill>
                <a:schemeClr val="tx1"/>
              </a:solidFill>
              <a:latin typeface="Arial" panose="02080604020202020204" pitchFamily="34" charset="0"/>
              <a:cs typeface="Arial" panose="02080604020202020204" pitchFamily="34" charset="0"/>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9328" y="3945647"/>
            <a:ext cx="396274" cy="390178"/>
          </a:xfrm>
          <a:prstGeom prst="rect">
            <a:avLst/>
          </a:prstGeom>
          <a:effectLst>
            <a:outerShdw blurRad="50800" dist="38100" dir="2700000" algn="tl" rotWithShape="0">
              <a:prstClr val="black">
                <a:alpha val="40000"/>
              </a:prstClr>
            </a:outerShdw>
          </a:effectLst>
        </p:spPr>
      </p:pic>
      <p:sp>
        <p:nvSpPr>
          <p:cNvPr id="15" name="Rectangle 14"/>
          <p:cNvSpPr/>
          <p:nvPr/>
        </p:nvSpPr>
        <p:spPr>
          <a:xfrm>
            <a:off x="1720537" y="5014279"/>
            <a:ext cx="620889" cy="620889"/>
          </a:xfrm>
          <a:prstGeom prst="rect">
            <a:avLst/>
          </a:prstGeom>
          <a:solidFill>
            <a:srgbClr val="3EB8CD"/>
          </a:solidFill>
          <a:ln w="6350">
            <a:solidFill>
              <a:schemeClr val="bg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endParaRPr>
          </a:p>
        </p:txBody>
      </p:sp>
      <p:sp>
        <p:nvSpPr>
          <p:cNvPr id="16" name="Text Placeholder 3"/>
          <p:cNvSpPr txBox="1"/>
          <p:nvPr/>
        </p:nvSpPr>
        <p:spPr>
          <a:xfrm>
            <a:off x="2484222" y="5014279"/>
            <a:ext cx="8116740" cy="184665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vi-VN" sz="2000" b="1">
                <a:solidFill>
                  <a:schemeClr val="tx1"/>
                </a:solidFill>
              </a:rPr>
              <a:t>Lựa chọn các đội tham dự vòng Chung khảo</a:t>
            </a:r>
            <a:endParaRPr lang="en-US" sz="2000" b="1">
              <a:solidFill>
                <a:schemeClr val="tx1"/>
              </a:solidFill>
            </a:endParaRPr>
          </a:p>
          <a:p>
            <a:pPr marL="342900" indent="-342900" algn="l">
              <a:buFont typeface="Arial" panose="02080604020202020204" pitchFamily="34" charset="0"/>
              <a:buChar char="•"/>
            </a:pPr>
            <a:r>
              <a:rPr lang="vi-VN" sz="2000">
                <a:solidFill>
                  <a:schemeClr val="tx1"/>
                </a:solidFill>
              </a:rPr>
              <a:t>02 đội có thứ hạng cao nhất của từng khu vực thi </a:t>
            </a:r>
            <a:endParaRPr lang="en-US" sz="2000">
              <a:solidFill>
                <a:schemeClr val="tx1"/>
              </a:solidFill>
            </a:endParaRPr>
          </a:p>
          <a:p>
            <a:pPr marL="342900" indent="-342900" algn="l">
              <a:buFont typeface="Arial" panose="02080604020202020204" pitchFamily="34" charset="0"/>
              <a:buChar char="•"/>
            </a:pPr>
            <a:r>
              <a:rPr lang="vi-VN" sz="2000">
                <a:solidFill>
                  <a:schemeClr val="tx1"/>
                </a:solidFill>
              </a:rPr>
              <a:t>04 đội có thứ hạng cao nhất còn lại của cả ba khu vực thi </a:t>
            </a:r>
            <a:endParaRPr lang="en-US" sz="2000">
              <a:solidFill>
                <a:schemeClr val="tx1"/>
              </a:solidFill>
            </a:endParaRPr>
          </a:p>
          <a:p>
            <a:pPr marL="342900" indent="-342900" algn="l">
              <a:buFont typeface="Arial" panose="02080604020202020204" pitchFamily="34" charset="0"/>
              <a:buChar char="•"/>
            </a:pPr>
            <a:r>
              <a:rPr lang="en-US" sz="2000">
                <a:solidFill>
                  <a:schemeClr val="tx1"/>
                </a:solidFill>
              </a:rPr>
              <a:t>M</a:t>
            </a:r>
            <a:r>
              <a:rPr lang="vi-VN" sz="2000">
                <a:solidFill>
                  <a:schemeClr val="tx1"/>
                </a:solidFill>
              </a:rPr>
              <a:t>ỗi trường tại từng khu vực có không quá 02 đội được chọn vào vòng Chung khảo.</a:t>
            </a:r>
            <a:endParaRPr lang="en-US" sz="2000">
              <a:solidFill>
                <a:schemeClr val="tx1"/>
              </a:solidFill>
            </a:endParaRPr>
          </a:p>
          <a:p>
            <a:pPr algn="l"/>
            <a:endParaRPr lang="en-US" sz="2000">
              <a:solidFill>
                <a:schemeClr val="tx1"/>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9328" y="5164390"/>
            <a:ext cx="365760" cy="320666"/>
          </a:xfrm>
          <a:prstGeom prst="rect">
            <a:avLst/>
          </a:prstGeom>
          <a:effectLst>
            <a:outerShdw blurRad="50800" dist="38100" dir="2700000" algn="tl" rotWithShape="0">
              <a:prstClr val="black">
                <a:alpha val="40000"/>
              </a:prstClr>
            </a:outerShdw>
          </a:effectLst>
        </p:spPr>
      </p:pic>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7" name="TextBox 6"/>
          <p:cNvSpPr txBox="1"/>
          <p:nvPr/>
        </p:nvSpPr>
        <p:spPr>
          <a:xfrm>
            <a:off x="1249680" y="258228"/>
            <a:ext cx="10424159" cy="769441"/>
          </a:xfrm>
          <a:prstGeom prst="rect">
            <a:avLst/>
          </a:prstGeom>
          <a:noFill/>
        </p:spPr>
        <p:txBody>
          <a:bodyPr wrap="square" rtlCol="0">
            <a:spAutoFit/>
          </a:bodyPr>
          <a:lstStyle/>
          <a:p>
            <a:pPr algn="ctr"/>
            <a:r>
              <a:rPr lang="vi-VN" sz="4400" b="1">
                <a:latin typeface="Candara" panose="020E0502030303020204" pitchFamily="34" charset="0"/>
              </a:rPr>
              <a:t>Vòng </a:t>
            </a:r>
            <a:r>
              <a:rPr lang="en-US" sz="4400" b="1">
                <a:latin typeface="Candara" panose="020E0502030303020204" pitchFamily="34" charset="0"/>
              </a:rPr>
              <a:t>chung</a:t>
            </a:r>
            <a:r>
              <a:rPr lang="vi-VN" sz="4400" b="1">
                <a:latin typeface="Candara" panose="020E0502030303020204" pitchFamily="34" charset="0"/>
              </a:rPr>
              <a:t> khảo</a:t>
            </a:r>
            <a:endParaRPr lang="en-US" sz="4400" b="1" dirty="0">
              <a:solidFill>
                <a:srgbClr val="56595E"/>
              </a:solidFill>
              <a:latin typeface="Candara" panose="020E0502030303020204" pitchFamily="34" charset="0"/>
            </a:endParaRPr>
          </a:p>
        </p:txBody>
      </p:sp>
      <p:sp>
        <p:nvSpPr>
          <p:cNvPr id="27" name="Rectangle 26"/>
          <p:cNvSpPr/>
          <p:nvPr/>
        </p:nvSpPr>
        <p:spPr>
          <a:xfrm>
            <a:off x="1736558" y="1435517"/>
            <a:ext cx="620889" cy="620889"/>
          </a:xfrm>
          <a:prstGeom prst="rect">
            <a:avLst/>
          </a:prstGeom>
          <a:solidFill>
            <a:srgbClr val="FF2B2A"/>
          </a:solidFill>
          <a:ln w="6350">
            <a:solidFill>
              <a:schemeClr val="bg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endParaRPr>
          </a:p>
        </p:txBody>
      </p:sp>
      <p:sp>
        <p:nvSpPr>
          <p:cNvPr id="30" name="Text Placeholder 3"/>
          <p:cNvSpPr txBox="1"/>
          <p:nvPr/>
        </p:nvSpPr>
        <p:spPr>
          <a:xfrm>
            <a:off x="2574422" y="1604721"/>
            <a:ext cx="8273635" cy="615553"/>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2000">
                <a:solidFill>
                  <a:schemeClr val="tx1"/>
                </a:solidFill>
              </a:rPr>
              <a:t>Thi theo hình thức tấn công và phòng thủ mạng trực tiếp, trong thời gian 8 tiếng.</a:t>
            </a:r>
            <a:endParaRPr lang="en-US" sz="2000">
              <a:solidFill>
                <a:schemeClr val="tx1"/>
              </a:solidFill>
            </a:endParaRPr>
          </a:p>
        </p:txBody>
      </p:sp>
      <p:pic>
        <p:nvPicPr>
          <p:cNvPr id="76" name="Picture 7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726" y="1553920"/>
            <a:ext cx="396274" cy="384081"/>
          </a:xfrm>
          <a:prstGeom prst="rect">
            <a:avLst/>
          </a:prstGeom>
          <a:effectLst>
            <a:outerShdw blurRad="50800" dist="38100" dir="2700000" algn="tl" rotWithShape="0">
              <a:prstClr val="black">
                <a:alpha val="40000"/>
              </a:prstClr>
            </a:outerShdw>
          </a:effectLst>
        </p:spPr>
      </p:pic>
      <p:sp>
        <p:nvSpPr>
          <p:cNvPr id="12" name="Rectangle 11"/>
          <p:cNvSpPr/>
          <p:nvPr/>
        </p:nvSpPr>
        <p:spPr>
          <a:xfrm>
            <a:off x="1736558" y="2555617"/>
            <a:ext cx="620889" cy="620889"/>
          </a:xfrm>
          <a:prstGeom prst="rect">
            <a:avLst/>
          </a:prstGeom>
          <a:solidFill>
            <a:srgbClr val="FFA803"/>
          </a:solidFill>
          <a:ln w="6350">
            <a:solidFill>
              <a:schemeClr val="bg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endParaRPr>
          </a:p>
        </p:txBody>
      </p:sp>
      <p:sp>
        <p:nvSpPr>
          <p:cNvPr id="13" name="Text Placeholder 3"/>
          <p:cNvSpPr txBox="1"/>
          <p:nvPr/>
        </p:nvSpPr>
        <p:spPr>
          <a:xfrm>
            <a:off x="2539885" y="2633458"/>
            <a:ext cx="8066183" cy="615553"/>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2000" b="1">
                <a:solidFill>
                  <a:schemeClr val="tx1"/>
                </a:solidFill>
              </a:rPr>
              <a:t>Thời gian thi</a:t>
            </a:r>
            <a:endParaRPr lang="en-US" sz="2000" b="1">
              <a:solidFill>
                <a:schemeClr val="tx1"/>
              </a:solidFill>
            </a:endParaRPr>
          </a:p>
          <a:p>
            <a:pPr algn="l"/>
            <a:r>
              <a:rPr lang="en-US" sz="2000">
                <a:solidFill>
                  <a:schemeClr val="tx1"/>
                </a:solidFill>
              </a:rPr>
              <a:t>Giữa tháng 11 năm 2018, tổ chức tại TP. Hồ Chí Minh</a:t>
            </a:r>
            <a:endParaRPr lang="en-US" sz="2000">
              <a:solidFill>
                <a:schemeClr val="tx1"/>
              </a:solidFill>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4434" y="2670971"/>
            <a:ext cx="396274" cy="390178"/>
          </a:xfrm>
          <a:prstGeom prst="rect">
            <a:avLst/>
          </a:prstGeom>
          <a:effectLst>
            <a:outerShdw blurRad="50800" dist="38100" dir="2700000" algn="tl" rotWithShape="0">
              <a:prstClr val="black">
                <a:alpha val="40000"/>
              </a:prstClr>
            </a:outerShdw>
          </a:effectLst>
        </p:spPr>
      </p:pic>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7" name="TextBox 6"/>
          <p:cNvSpPr txBox="1"/>
          <p:nvPr/>
        </p:nvSpPr>
        <p:spPr>
          <a:xfrm>
            <a:off x="914400" y="2925228"/>
            <a:ext cx="10424159" cy="769441"/>
          </a:xfrm>
          <a:prstGeom prst="rect">
            <a:avLst/>
          </a:prstGeom>
          <a:noFill/>
        </p:spPr>
        <p:txBody>
          <a:bodyPr wrap="square" rtlCol="0">
            <a:spAutoFit/>
          </a:bodyPr>
          <a:lstStyle/>
          <a:p>
            <a:pPr algn="ctr"/>
            <a:r>
              <a:rPr lang="en-US" sz="4400" b="1">
                <a:latin typeface="Candara" panose="020E0502030303020204" pitchFamily="34" charset="0"/>
              </a:rPr>
              <a:t>Thực hành</a:t>
            </a:r>
            <a:endParaRPr lang="en-US" sz="4400" b="1" dirty="0">
              <a:solidFill>
                <a:srgbClr val="56595E"/>
              </a:solidFill>
              <a:latin typeface="Candara" panose="020E0502030303020204" pitchFamily="34" charset="0"/>
            </a:endParaRP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10" name="Rectangle 9"/>
          <p:cNvSpPr/>
          <p:nvPr/>
        </p:nvSpPr>
        <p:spPr>
          <a:xfrm rot="2669719">
            <a:off x="4254952" y="1149926"/>
            <a:ext cx="526258" cy="519289"/>
          </a:xfrm>
          <a:prstGeom prst="rect">
            <a:avLst/>
          </a:prstGeom>
          <a:solidFill>
            <a:srgbClr val="FF2B2A"/>
          </a:solidFill>
          <a:ln w="6350">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endParaRPr>
          </a:p>
        </p:txBody>
      </p:sp>
      <p:sp>
        <p:nvSpPr>
          <p:cNvPr id="11" name="Rectangle 10"/>
          <p:cNvSpPr/>
          <p:nvPr/>
        </p:nvSpPr>
        <p:spPr>
          <a:xfrm rot="2669719">
            <a:off x="2759174" y="2651195"/>
            <a:ext cx="526258" cy="519289"/>
          </a:xfrm>
          <a:prstGeom prst="rect">
            <a:avLst/>
          </a:prstGeom>
          <a:solidFill>
            <a:srgbClr val="85C401"/>
          </a:solidFill>
          <a:ln w="6350">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endParaRPr>
          </a:p>
        </p:txBody>
      </p:sp>
      <p:sp>
        <p:nvSpPr>
          <p:cNvPr id="12" name="Rectangle 11"/>
          <p:cNvSpPr/>
          <p:nvPr/>
        </p:nvSpPr>
        <p:spPr>
          <a:xfrm rot="2669719">
            <a:off x="1167441" y="4226148"/>
            <a:ext cx="526258" cy="519289"/>
          </a:xfrm>
          <a:prstGeom prst="rect">
            <a:avLst/>
          </a:prstGeom>
          <a:solidFill>
            <a:srgbClr val="01AA8D"/>
          </a:solidFill>
          <a:ln w="6350">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endParaRPr>
          </a:p>
        </p:txBody>
      </p:sp>
      <p:sp>
        <p:nvSpPr>
          <p:cNvPr id="13" name="Freeform 6"/>
          <p:cNvSpPr>
            <a:spLocks noChangeArrowheads="1"/>
          </p:cNvSpPr>
          <p:nvPr/>
        </p:nvSpPr>
        <p:spPr bwMode="auto">
          <a:xfrm>
            <a:off x="4381192" y="1293740"/>
            <a:ext cx="273778" cy="231660"/>
          </a:xfrm>
          <a:custGeom>
            <a:avLst/>
            <a:gdLst>
              <a:gd name="T0" fmla="*/ 205 w 514"/>
              <a:gd name="T1" fmla="*/ 435 h 436"/>
              <a:gd name="T2" fmla="*/ 205 w 514"/>
              <a:gd name="T3" fmla="*/ 279 h 436"/>
              <a:gd name="T4" fmla="*/ 308 w 514"/>
              <a:gd name="T5" fmla="*/ 279 h 436"/>
              <a:gd name="T6" fmla="*/ 308 w 514"/>
              <a:gd name="T7" fmla="*/ 435 h 436"/>
              <a:gd name="T8" fmla="*/ 435 w 514"/>
              <a:gd name="T9" fmla="*/ 435 h 436"/>
              <a:gd name="T10" fmla="*/ 435 w 514"/>
              <a:gd name="T11" fmla="*/ 230 h 436"/>
              <a:gd name="T12" fmla="*/ 513 w 514"/>
              <a:gd name="T13" fmla="*/ 230 h 436"/>
              <a:gd name="T14" fmla="*/ 254 w 514"/>
              <a:gd name="T15" fmla="*/ 0 h 436"/>
              <a:gd name="T16" fmla="*/ 0 w 514"/>
              <a:gd name="T17" fmla="*/ 230 h 436"/>
              <a:gd name="T18" fmla="*/ 78 w 514"/>
              <a:gd name="T19" fmla="*/ 230 h 436"/>
              <a:gd name="T20" fmla="*/ 78 w 514"/>
              <a:gd name="T21" fmla="*/ 435 h 436"/>
              <a:gd name="T22" fmla="*/ 205 w 514"/>
              <a:gd name="T23" fmla="*/ 435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436">
                <a:moveTo>
                  <a:pt x="205" y="435"/>
                </a:moveTo>
                <a:lnTo>
                  <a:pt x="205" y="279"/>
                </a:lnTo>
                <a:lnTo>
                  <a:pt x="308" y="279"/>
                </a:lnTo>
                <a:lnTo>
                  <a:pt x="308" y="435"/>
                </a:lnTo>
                <a:lnTo>
                  <a:pt x="435" y="435"/>
                </a:lnTo>
                <a:lnTo>
                  <a:pt x="435" y="230"/>
                </a:lnTo>
                <a:lnTo>
                  <a:pt x="513" y="230"/>
                </a:lnTo>
                <a:lnTo>
                  <a:pt x="254" y="0"/>
                </a:lnTo>
                <a:lnTo>
                  <a:pt x="0" y="230"/>
                </a:lnTo>
                <a:lnTo>
                  <a:pt x="78" y="230"/>
                </a:lnTo>
                <a:lnTo>
                  <a:pt x="78" y="435"/>
                </a:lnTo>
                <a:lnTo>
                  <a:pt x="205" y="435"/>
                </a:lnTo>
              </a:path>
            </a:pathLst>
          </a:custGeom>
          <a:solidFill>
            <a:srgbClr val="FFFFFF"/>
          </a:solidFill>
          <a:ln>
            <a:noFill/>
          </a:ln>
          <a:effectLst/>
        </p:spPr>
        <p:txBody>
          <a:bodyPr wrap="none" anchor="ctr"/>
          <a:lstStyle/>
          <a:p>
            <a:endParaRPr lang="en-US" sz="2000"/>
          </a:p>
        </p:txBody>
      </p:sp>
      <p:sp>
        <p:nvSpPr>
          <p:cNvPr id="14" name="Freeform 15"/>
          <p:cNvSpPr>
            <a:spLocks noChangeArrowheads="1"/>
          </p:cNvSpPr>
          <p:nvPr/>
        </p:nvSpPr>
        <p:spPr bwMode="auto">
          <a:xfrm>
            <a:off x="2885413" y="2776289"/>
            <a:ext cx="273780" cy="269099"/>
          </a:xfrm>
          <a:custGeom>
            <a:avLst/>
            <a:gdLst>
              <a:gd name="T0" fmla="*/ 259 w 514"/>
              <a:gd name="T1" fmla="*/ 0 h 509"/>
              <a:gd name="T2" fmla="*/ 0 w 514"/>
              <a:gd name="T3" fmla="*/ 254 h 509"/>
              <a:gd name="T4" fmla="*/ 259 w 514"/>
              <a:gd name="T5" fmla="*/ 508 h 509"/>
              <a:gd name="T6" fmla="*/ 513 w 514"/>
              <a:gd name="T7" fmla="*/ 254 h 509"/>
              <a:gd name="T8" fmla="*/ 259 w 514"/>
              <a:gd name="T9" fmla="*/ 0 h 509"/>
              <a:gd name="T10" fmla="*/ 435 w 514"/>
              <a:gd name="T11" fmla="*/ 151 h 509"/>
              <a:gd name="T12" fmla="*/ 357 w 514"/>
              <a:gd name="T13" fmla="*/ 151 h 509"/>
              <a:gd name="T14" fmla="*/ 322 w 514"/>
              <a:gd name="T15" fmla="*/ 58 h 509"/>
              <a:gd name="T16" fmla="*/ 435 w 514"/>
              <a:gd name="T17" fmla="*/ 151 h 509"/>
              <a:gd name="T18" fmla="*/ 259 w 514"/>
              <a:gd name="T19" fmla="*/ 48 h 509"/>
              <a:gd name="T20" fmla="*/ 308 w 514"/>
              <a:gd name="T21" fmla="*/ 151 h 509"/>
              <a:gd name="T22" fmla="*/ 210 w 514"/>
              <a:gd name="T23" fmla="*/ 151 h 509"/>
              <a:gd name="T24" fmla="*/ 259 w 514"/>
              <a:gd name="T25" fmla="*/ 48 h 509"/>
              <a:gd name="T26" fmla="*/ 59 w 514"/>
              <a:gd name="T27" fmla="*/ 307 h 509"/>
              <a:gd name="T28" fmla="*/ 54 w 514"/>
              <a:gd name="T29" fmla="*/ 254 h 509"/>
              <a:gd name="T30" fmla="*/ 59 w 514"/>
              <a:gd name="T31" fmla="*/ 205 h 509"/>
              <a:gd name="T32" fmla="*/ 146 w 514"/>
              <a:gd name="T33" fmla="*/ 205 h 509"/>
              <a:gd name="T34" fmla="*/ 146 w 514"/>
              <a:gd name="T35" fmla="*/ 254 h 509"/>
              <a:gd name="T36" fmla="*/ 146 w 514"/>
              <a:gd name="T37" fmla="*/ 307 h 509"/>
              <a:gd name="T38" fmla="*/ 59 w 514"/>
              <a:gd name="T39" fmla="*/ 307 h 509"/>
              <a:gd name="T40" fmla="*/ 78 w 514"/>
              <a:gd name="T41" fmla="*/ 356 h 509"/>
              <a:gd name="T42" fmla="*/ 156 w 514"/>
              <a:gd name="T43" fmla="*/ 356 h 509"/>
              <a:gd name="T44" fmla="*/ 190 w 514"/>
              <a:gd name="T45" fmla="*/ 449 h 509"/>
              <a:gd name="T46" fmla="*/ 78 w 514"/>
              <a:gd name="T47" fmla="*/ 356 h 509"/>
              <a:gd name="T48" fmla="*/ 156 w 514"/>
              <a:gd name="T49" fmla="*/ 151 h 509"/>
              <a:gd name="T50" fmla="*/ 78 w 514"/>
              <a:gd name="T51" fmla="*/ 151 h 509"/>
              <a:gd name="T52" fmla="*/ 190 w 514"/>
              <a:gd name="T53" fmla="*/ 58 h 509"/>
              <a:gd name="T54" fmla="*/ 156 w 514"/>
              <a:gd name="T55" fmla="*/ 151 h 509"/>
              <a:gd name="T56" fmla="*/ 259 w 514"/>
              <a:gd name="T57" fmla="*/ 459 h 509"/>
              <a:gd name="T58" fmla="*/ 210 w 514"/>
              <a:gd name="T59" fmla="*/ 356 h 509"/>
              <a:gd name="T60" fmla="*/ 308 w 514"/>
              <a:gd name="T61" fmla="*/ 356 h 509"/>
              <a:gd name="T62" fmla="*/ 259 w 514"/>
              <a:gd name="T63" fmla="*/ 459 h 509"/>
              <a:gd name="T64" fmla="*/ 317 w 514"/>
              <a:gd name="T65" fmla="*/ 307 h 509"/>
              <a:gd name="T66" fmla="*/ 200 w 514"/>
              <a:gd name="T67" fmla="*/ 307 h 509"/>
              <a:gd name="T68" fmla="*/ 195 w 514"/>
              <a:gd name="T69" fmla="*/ 254 h 509"/>
              <a:gd name="T70" fmla="*/ 200 w 514"/>
              <a:gd name="T71" fmla="*/ 205 h 509"/>
              <a:gd name="T72" fmla="*/ 317 w 514"/>
              <a:gd name="T73" fmla="*/ 205 h 509"/>
              <a:gd name="T74" fmla="*/ 322 w 514"/>
              <a:gd name="T75" fmla="*/ 254 h 509"/>
              <a:gd name="T76" fmla="*/ 317 w 514"/>
              <a:gd name="T77" fmla="*/ 307 h 509"/>
              <a:gd name="T78" fmla="*/ 322 w 514"/>
              <a:gd name="T79" fmla="*/ 449 h 509"/>
              <a:gd name="T80" fmla="*/ 357 w 514"/>
              <a:gd name="T81" fmla="*/ 356 h 509"/>
              <a:gd name="T82" fmla="*/ 435 w 514"/>
              <a:gd name="T83" fmla="*/ 356 h 509"/>
              <a:gd name="T84" fmla="*/ 322 w 514"/>
              <a:gd name="T85" fmla="*/ 449 h 509"/>
              <a:gd name="T86" fmla="*/ 371 w 514"/>
              <a:gd name="T87" fmla="*/ 307 h 509"/>
              <a:gd name="T88" fmla="*/ 371 w 514"/>
              <a:gd name="T89" fmla="*/ 254 h 509"/>
              <a:gd name="T90" fmla="*/ 371 w 514"/>
              <a:gd name="T91" fmla="*/ 205 h 509"/>
              <a:gd name="T92" fmla="*/ 454 w 514"/>
              <a:gd name="T93" fmla="*/ 205 h 509"/>
              <a:gd name="T94" fmla="*/ 464 w 514"/>
              <a:gd name="T95" fmla="*/ 254 h 509"/>
              <a:gd name="T96" fmla="*/ 454 w 514"/>
              <a:gd name="T97" fmla="*/ 307 h 509"/>
              <a:gd name="T98" fmla="*/ 371 w 514"/>
              <a:gd name="T99" fmla="*/ 307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4" h="509">
                <a:moveTo>
                  <a:pt x="259" y="0"/>
                </a:moveTo>
                <a:cubicBezTo>
                  <a:pt x="117" y="0"/>
                  <a:pt x="0" y="112"/>
                  <a:pt x="0" y="254"/>
                </a:cubicBezTo>
                <a:cubicBezTo>
                  <a:pt x="0" y="395"/>
                  <a:pt x="120" y="508"/>
                  <a:pt x="259" y="508"/>
                </a:cubicBezTo>
                <a:cubicBezTo>
                  <a:pt x="398" y="508"/>
                  <a:pt x="513" y="395"/>
                  <a:pt x="513" y="254"/>
                </a:cubicBezTo>
                <a:cubicBezTo>
                  <a:pt x="513" y="112"/>
                  <a:pt x="396" y="0"/>
                  <a:pt x="259" y="0"/>
                </a:cubicBezTo>
                <a:close/>
                <a:moveTo>
                  <a:pt x="435" y="151"/>
                </a:moveTo>
                <a:lnTo>
                  <a:pt x="357" y="151"/>
                </a:lnTo>
                <a:cubicBezTo>
                  <a:pt x="352" y="117"/>
                  <a:pt x="337" y="92"/>
                  <a:pt x="322" y="58"/>
                </a:cubicBezTo>
                <a:cubicBezTo>
                  <a:pt x="371" y="78"/>
                  <a:pt x="410" y="107"/>
                  <a:pt x="435" y="151"/>
                </a:cubicBezTo>
                <a:close/>
                <a:moveTo>
                  <a:pt x="259" y="48"/>
                </a:moveTo>
                <a:cubicBezTo>
                  <a:pt x="278" y="83"/>
                  <a:pt x="293" y="112"/>
                  <a:pt x="308" y="151"/>
                </a:cubicBezTo>
                <a:lnTo>
                  <a:pt x="210" y="151"/>
                </a:lnTo>
                <a:cubicBezTo>
                  <a:pt x="220" y="117"/>
                  <a:pt x="234" y="83"/>
                  <a:pt x="259" y="48"/>
                </a:cubicBezTo>
                <a:close/>
                <a:moveTo>
                  <a:pt x="59" y="307"/>
                </a:moveTo>
                <a:cubicBezTo>
                  <a:pt x="54" y="288"/>
                  <a:pt x="54" y="273"/>
                  <a:pt x="54" y="254"/>
                </a:cubicBezTo>
                <a:cubicBezTo>
                  <a:pt x="54" y="234"/>
                  <a:pt x="54" y="219"/>
                  <a:pt x="59" y="205"/>
                </a:cubicBezTo>
                <a:lnTo>
                  <a:pt x="146" y="205"/>
                </a:lnTo>
                <a:cubicBezTo>
                  <a:pt x="146" y="219"/>
                  <a:pt x="146" y="234"/>
                  <a:pt x="146" y="254"/>
                </a:cubicBezTo>
                <a:cubicBezTo>
                  <a:pt x="146" y="273"/>
                  <a:pt x="146" y="288"/>
                  <a:pt x="146" y="307"/>
                </a:cubicBezTo>
                <a:lnTo>
                  <a:pt x="59" y="307"/>
                </a:lnTo>
                <a:close/>
                <a:moveTo>
                  <a:pt x="78" y="356"/>
                </a:moveTo>
                <a:lnTo>
                  <a:pt x="156" y="356"/>
                </a:lnTo>
                <a:cubicBezTo>
                  <a:pt x="161" y="390"/>
                  <a:pt x="176" y="420"/>
                  <a:pt x="190" y="449"/>
                </a:cubicBezTo>
                <a:cubicBezTo>
                  <a:pt x="146" y="429"/>
                  <a:pt x="102" y="400"/>
                  <a:pt x="78" y="356"/>
                </a:cubicBezTo>
                <a:close/>
                <a:moveTo>
                  <a:pt x="156" y="151"/>
                </a:moveTo>
                <a:lnTo>
                  <a:pt x="78" y="151"/>
                </a:lnTo>
                <a:cubicBezTo>
                  <a:pt x="107" y="107"/>
                  <a:pt x="146" y="78"/>
                  <a:pt x="190" y="58"/>
                </a:cubicBezTo>
                <a:cubicBezTo>
                  <a:pt x="176" y="92"/>
                  <a:pt x="161" y="117"/>
                  <a:pt x="156" y="151"/>
                </a:cubicBezTo>
                <a:close/>
                <a:moveTo>
                  <a:pt x="259" y="459"/>
                </a:moveTo>
                <a:cubicBezTo>
                  <a:pt x="234" y="429"/>
                  <a:pt x="220" y="395"/>
                  <a:pt x="210" y="356"/>
                </a:cubicBezTo>
                <a:lnTo>
                  <a:pt x="308" y="356"/>
                </a:lnTo>
                <a:cubicBezTo>
                  <a:pt x="293" y="390"/>
                  <a:pt x="278" y="429"/>
                  <a:pt x="259" y="459"/>
                </a:cubicBezTo>
                <a:close/>
                <a:moveTo>
                  <a:pt x="317" y="307"/>
                </a:moveTo>
                <a:lnTo>
                  <a:pt x="200" y="307"/>
                </a:lnTo>
                <a:cubicBezTo>
                  <a:pt x="195" y="288"/>
                  <a:pt x="195" y="273"/>
                  <a:pt x="195" y="254"/>
                </a:cubicBezTo>
                <a:cubicBezTo>
                  <a:pt x="195" y="234"/>
                  <a:pt x="195" y="219"/>
                  <a:pt x="200" y="205"/>
                </a:cubicBezTo>
                <a:lnTo>
                  <a:pt x="317" y="205"/>
                </a:lnTo>
                <a:cubicBezTo>
                  <a:pt x="322" y="219"/>
                  <a:pt x="322" y="234"/>
                  <a:pt x="322" y="254"/>
                </a:cubicBezTo>
                <a:cubicBezTo>
                  <a:pt x="322" y="273"/>
                  <a:pt x="317" y="288"/>
                  <a:pt x="317" y="307"/>
                </a:cubicBezTo>
                <a:close/>
                <a:moveTo>
                  <a:pt x="322" y="449"/>
                </a:moveTo>
                <a:cubicBezTo>
                  <a:pt x="337" y="420"/>
                  <a:pt x="352" y="390"/>
                  <a:pt x="357" y="356"/>
                </a:cubicBezTo>
                <a:lnTo>
                  <a:pt x="435" y="356"/>
                </a:lnTo>
                <a:cubicBezTo>
                  <a:pt x="410" y="400"/>
                  <a:pt x="371" y="429"/>
                  <a:pt x="322" y="449"/>
                </a:cubicBezTo>
                <a:close/>
                <a:moveTo>
                  <a:pt x="371" y="307"/>
                </a:moveTo>
                <a:cubicBezTo>
                  <a:pt x="371" y="288"/>
                  <a:pt x="371" y="273"/>
                  <a:pt x="371" y="254"/>
                </a:cubicBezTo>
                <a:cubicBezTo>
                  <a:pt x="371" y="234"/>
                  <a:pt x="371" y="219"/>
                  <a:pt x="371" y="205"/>
                </a:cubicBezTo>
                <a:lnTo>
                  <a:pt x="454" y="205"/>
                </a:lnTo>
                <a:cubicBezTo>
                  <a:pt x="459" y="219"/>
                  <a:pt x="464" y="234"/>
                  <a:pt x="464" y="254"/>
                </a:cubicBezTo>
                <a:cubicBezTo>
                  <a:pt x="464" y="273"/>
                  <a:pt x="459" y="288"/>
                  <a:pt x="454" y="307"/>
                </a:cubicBezTo>
                <a:lnTo>
                  <a:pt x="371" y="307"/>
                </a:lnTo>
                <a:close/>
              </a:path>
            </a:pathLst>
          </a:custGeom>
          <a:solidFill>
            <a:srgbClr val="FFFFFF"/>
          </a:solidFill>
          <a:ln>
            <a:noFill/>
          </a:ln>
          <a:effectLst/>
        </p:spPr>
        <p:txBody>
          <a:bodyPr wrap="none" anchor="ctr"/>
          <a:lstStyle/>
          <a:p>
            <a:endParaRPr lang="en-US" sz="2000"/>
          </a:p>
        </p:txBody>
      </p:sp>
      <p:sp>
        <p:nvSpPr>
          <p:cNvPr id="15" name="Freeform 5"/>
          <p:cNvSpPr>
            <a:spLocks noChangeArrowheads="1"/>
          </p:cNvSpPr>
          <p:nvPr/>
        </p:nvSpPr>
        <p:spPr bwMode="auto">
          <a:xfrm>
            <a:off x="1293680" y="4355923"/>
            <a:ext cx="273780" cy="259738"/>
          </a:xfrm>
          <a:custGeom>
            <a:avLst/>
            <a:gdLst>
              <a:gd name="T0" fmla="*/ 269 w 514"/>
              <a:gd name="T1" fmla="*/ 0 h 489"/>
              <a:gd name="T2" fmla="*/ 59 w 514"/>
              <a:gd name="T3" fmla="*/ 122 h 489"/>
              <a:gd name="T4" fmla="*/ 0 w 514"/>
              <a:gd name="T5" fmla="*/ 63 h 489"/>
              <a:gd name="T6" fmla="*/ 0 w 514"/>
              <a:gd name="T7" fmla="*/ 230 h 489"/>
              <a:gd name="T8" fmla="*/ 166 w 514"/>
              <a:gd name="T9" fmla="*/ 230 h 489"/>
              <a:gd name="T10" fmla="*/ 98 w 514"/>
              <a:gd name="T11" fmla="*/ 161 h 489"/>
              <a:gd name="T12" fmla="*/ 269 w 514"/>
              <a:gd name="T13" fmla="*/ 54 h 489"/>
              <a:gd name="T14" fmla="*/ 459 w 514"/>
              <a:gd name="T15" fmla="*/ 244 h 489"/>
              <a:gd name="T16" fmla="*/ 269 w 514"/>
              <a:gd name="T17" fmla="*/ 435 h 489"/>
              <a:gd name="T18" fmla="*/ 88 w 514"/>
              <a:gd name="T19" fmla="*/ 308 h 489"/>
              <a:gd name="T20" fmla="*/ 34 w 514"/>
              <a:gd name="T21" fmla="*/ 308 h 489"/>
              <a:gd name="T22" fmla="*/ 269 w 514"/>
              <a:gd name="T23" fmla="*/ 488 h 489"/>
              <a:gd name="T24" fmla="*/ 513 w 514"/>
              <a:gd name="T25" fmla="*/ 244 h 489"/>
              <a:gd name="T26" fmla="*/ 269 w 514"/>
              <a:gd name="T27" fmla="*/ 0 h 489"/>
              <a:gd name="T28" fmla="*/ 229 w 514"/>
              <a:gd name="T29" fmla="*/ 127 h 489"/>
              <a:gd name="T30" fmla="*/ 229 w 514"/>
              <a:gd name="T31" fmla="*/ 259 h 489"/>
              <a:gd name="T32" fmla="*/ 352 w 514"/>
              <a:gd name="T33" fmla="*/ 332 h 489"/>
              <a:gd name="T34" fmla="*/ 371 w 514"/>
              <a:gd name="T35" fmla="*/ 298 h 489"/>
              <a:gd name="T36" fmla="*/ 269 w 514"/>
              <a:gd name="T37" fmla="*/ 234 h 489"/>
              <a:gd name="T38" fmla="*/ 269 w 514"/>
              <a:gd name="T39" fmla="*/ 127 h 489"/>
              <a:gd name="T40" fmla="*/ 229 w 514"/>
              <a:gd name="T41" fmla="*/ 12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4" h="489">
                <a:moveTo>
                  <a:pt x="269" y="0"/>
                </a:moveTo>
                <a:cubicBezTo>
                  <a:pt x="181" y="0"/>
                  <a:pt x="102" y="49"/>
                  <a:pt x="59" y="122"/>
                </a:cubicBezTo>
                <a:lnTo>
                  <a:pt x="0" y="63"/>
                </a:lnTo>
                <a:lnTo>
                  <a:pt x="0" y="230"/>
                </a:lnTo>
                <a:lnTo>
                  <a:pt x="166" y="230"/>
                </a:lnTo>
                <a:lnTo>
                  <a:pt x="98" y="161"/>
                </a:lnTo>
                <a:cubicBezTo>
                  <a:pt x="127" y="98"/>
                  <a:pt x="195" y="54"/>
                  <a:pt x="269" y="54"/>
                </a:cubicBezTo>
                <a:cubicBezTo>
                  <a:pt x="376" y="54"/>
                  <a:pt x="459" y="139"/>
                  <a:pt x="459" y="244"/>
                </a:cubicBezTo>
                <a:cubicBezTo>
                  <a:pt x="459" y="349"/>
                  <a:pt x="376" y="435"/>
                  <a:pt x="269" y="435"/>
                </a:cubicBezTo>
                <a:cubicBezTo>
                  <a:pt x="186" y="435"/>
                  <a:pt x="117" y="381"/>
                  <a:pt x="88" y="308"/>
                </a:cubicBezTo>
                <a:lnTo>
                  <a:pt x="34" y="308"/>
                </a:lnTo>
                <a:cubicBezTo>
                  <a:pt x="63" y="410"/>
                  <a:pt x="156" y="488"/>
                  <a:pt x="269" y="488"/>
                </a:cubicBezTo>
                <a:cubicBezTo>
                  <a:pt x="405" y="488"/>
                  <a:pt x="513" y="376"/>
                  <a:pt x="513" y="244"/>
                </a:cubicBezTo>
                <a:cubicBezTo>
                  <a:pt x="513" y="112"/>
                  <a:pt x="400" y="0"/>
                  <a:pt x="269" y="0"/>
                </a:cubicBezTo>
                <a:close/>
                <a:moveTo>
                  <a:pt x="229" y="127"/>
                </a:moveTo>
                <a:lnTo>
                  <a:pt x="229" y="259"/>
                </a:lnTo>
                <a:lnTo>
                  <a:pt x="352" y="332"/>
                </a:lnTo>
                <a:lnTo>
                  <a:pt x="371" y="298"/>
                </a:lnTo>
                <a:lnTo>
                  <a:pt x="269" y="234"/>
                </a:lnTo>
                <a:lnTo>
                  <a:pt x="269" y="127"/>
                </a:lnTo>
                <a:lnTo>
                  <a:pt x="229" y="127"/>
                </a:lnTo>
                <a:close/>
              </a:path>
            </a:pathLst>
          </a:custGeom>
          <a:solidFill>
            <a:srgbClr val="FFFFFF"/>
          </a:solidFill>
          <a:ln>
            <a:noFill/>
          </a:ln>
          <a:effectLst/>
        </p:spPr>
        <p:txBody>
          <a:bodyPr wrap="none" anchor="ctr"/>
          <a:lstStyle/>
          <a:p>
            <a:endParaRPr lang="en-US" sz="2000"/>
          </a:p>
        </p:txBody>
      </p:sp>
      <p:sp>
        <p:nvSpPr>
          <p:cNvPr id="16" name="Text Box 10"/>
          <p:cNvSpPr txBox="1">
            <a:spLocks noChangeArrowheads="1"/>
          </p:cNvSpPr>
          <p:nvPr/>
        </p:nvSpPr>
        <p:spPr bwMode="auto">
          <a:xfrm>
            <a:off x="5120522" y="1153408"/>
            <a:ext cx="3752545" cy="369332"/>
          </a:xfrm>
          <a:prstGeom prst="rect">
            <a:avLst/>
          </a:prstGeom>
          <a:noFill/>
          <a:ln w="9525">
            <a:noFill/>
            <a:miter lim="800000"/>
          </a:ln>
        </p:spPr>
        <p:txBody>
          <a:bodyPr wrap="square" lIns="60960" tIns="30480" rIns="60960" bIns="30480">
            <a:spAutoFit/>
          </a:bodyPr>
          <a:lstStyle/>
          <a:p>
            <a:pPr defTabSz="1219200">
              <a:spcBef>
                <a:spcPct val="20000"/>
              </a:spcBef>
              <a:defRPr/>
            </a:pPr>
            <a:r>
              <a:rPr lang="en-US" sz="2000" b="1">
                <a:latin typeface="Candara" panose="020E0502030303020204" pitchFamily="34" charset="0"/>
              </a:rPr>
              <a:t>Website: root-me.org</a:t>
            </a:r>
            <a:endParaRPr lang="en-US" sz="2000" b="1" dirty="0">
              <a:latin typeface="Candara" panose="020E0502030303020204" pitchFamily="34" charset="0"/>
            </a:endParaRPr>
          </a:p>
        </p:txBody>
      </p:sp>
      <p:sp>
        <p:nvSpPr>
          <p:cNvPr id="17" name="Text Box 10"/>
          <p:cNvSpPr txBox="1">
            <a:spLocks noChangeArrowheads="1"/>
          </p:cNvSpPr>
          <p:nvPr/>
        </p:nvSpPr>
        <p:spPr bwMode="auto">
          <a:xfrm>
            <a:off x="3489278" y="2728882"/>
            <a:ext cx="3752545" cy="369332"/>
          </a:xfrm>
          <a:prstGeom prst="rect">
            <a:avLst/>
          </a:prstGeom>
          <a:noFill/>
          <a:ln w="9525">
            <a:noFill/>
            <a:miter lim="800000"/>
          </a:ln>
        </p:spPr>
        <p:txBody>
          <a:bodyPr wrap="square" lIns="60960" tIns="30480" rIns="60960" bIns="30480">
            <a:spAutoFit/>
          </a:bodyPr>
          <a:lstStyle/>
          <a:p>
            <a:pPr defTabSz="1219200">
              <a:spcBef>
                <a:spcPct val="20000"/>
              </a:spcBef>
              <a:defRPr/>
            </a:pPr>
            <a:r>
              <a:rPr lang="en-US" sz="2000" b="1">
                <a:latin typeface="Candara" panose="020E0502030303020204" pitchFamily="34" charset="0"/>
              </a:rPr>
              <a:t>Đăng ký tài khoản</a:t>
            </a:r>
            <a:endParaRPr lang="en-US" sz="2000" b="1" dirty="0">
              <a:latin typeface="Candara" panose="020E0502030303020204" pitchFamily="34" charset="0"/>
            </a:endParaRPr>
          </a:p>
        </p:txBody>
      </p:sp>
      <p:sp>
        <p:nvSpPr>
          <p:cNvPr id="18" name="Text Box 10"/>
          <p:cNvSpPr txBox="1">
            <a:spLocks noChangeArrowheads="1"/>
          </p:cNvSpPr>
          <p:nvPr/>
        </p:nvSpPr>
        <p:spPr bwMode="auto">
          <a:xfrm>
            <a:off x="1993500" y="4264177"/>
            <a:ext cx="3752545" cy="369332"/>
          </a:xfrm>
          <a:prstGeom prst="rect">
            <a:avLst/>
          </a:prstGeom>
          <a:noFill/>
          <a:ln w="9525">
            <a:noFill/>
            <a:miter lim="800000"/>
          </a:ln>
        </p:spPr>
        <p:txBody>
          <a:bodyPr wrap="square" lIns="60960" tIns="30480" rIns="60960" bIns="30480">
            <a:spAutoFit/>
          </a:bodyPr>
          <a:lstStyle/>
          <a:p>
            <a:pPr defTabSz="1219200">
              <a:spcBef>
                <a:spcPct val="20000"/>
              </a:spcBef>
              <a:defRPr/>
            </a:pPr>
            <a:r>
              <a:rPr lang="en-US" sz="2000" b="1">
                <a:latin typeface="Candara" panose="020E0502030303020204" pitchFamily="34" charset="0"/>
              </a:rPr>
              <a:t>Thực hành theo chủ đề</a:t>
            </a:r>
            <a:endParaRPr lang="en-US" sz="2000" b="1" dirty="0">
              <a:latin typeface="Candara" panose="020E0502030303020204" pitchFamily="34" charset="0"/>
            </a:endParaRPr>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7" name="TextBox 6"/>
          <p:cNvSpPr txBox="1"/>
          <p:nvPr/>
        </p:nvSpPr>
        <p:spPr>
          <a:xfrm>
            <a:off x="914400" y="2925228"/>
            <a:ext cx="10424159" cy="769441"/>
          </a:xfrm>
          <a:prstGeom prst="rect">
            <a:avLst/>
          </a:prstGeom>
          <a:noFill/>
        </p:spPr>
        <p:txBody>
          <a:bodyPr wrap="square" rtlCol="0">
            <a:spAutoFit/>
          </a:bodyPr>
          <a:lstStyle/>
          <a:p>
            <a:pPr algn="ctr"/>
            <a:r>
              <a:rPr lang="en-US" sz="4400" b="1">
                <a:latin typeface="Candara" panose="020E0502030303020204" pitchFamily="34" charset="0"/>
              </a:rPr>
              <a:t>Giới thiệu CTF</a:t>
            </a:r>
            <a:endParaRPr lang="en-US" sz="4400" b="1" dirty="0">
              <a:solidFill>
                <a:srgbClr val="56595E"/>
              </a:solidFill>
              <a:latin typeface="Candara" panose="020E0502030303020204" pitchFamily="34"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14" name="Freeform 13"/>
          <p:cNvSpPr/>
          <p:nvPr/>
        </p:nvSpPr>
        <p:spPr>
          <a:xfrm>
            <a:off x="1473201" y="4035813"/>
            <a:ext cx="6400800" cy="822960"/>
          </a:xfrm>
          <a:custGeom>
            <a:avLst/>
            <a:gdLst>
              <a:gd name="connsiteX0" fmla="*/ 857956 w 7744177"/>
              <a:gd name="connsiteY0" fmla="*/ 0 h 857956"/>
              <a:gd name="connsiteX1" fmla="*/ 7744177 w 7744177"/>
              <a:gd name="connsiteY1" fmla="*/ 0 h 857956"/>
              <a:gd name="connsiteX2" fmla="*/ 6886221 w 7744177"/>
              <a:gd name="connsiteY2" fmla="*/ 857956 h 857956"/>
              <a:gd name="connsiteX3" fmla="*/ 0 w 7744177"/>
              <a:gd name="connsiteY3" fmla="*/ 857956 h 857956"/>
            </a:gdLst>
            <a:ahLst/>
            <a:cxnLst>
              <a:cxn ang="0">
                <a:pos x="connsiteX0" y="connsiteY0"/>
              </a:cxn>
              <a:cxn ang="0">
                <a:pos x="connsiteX1" y="connsiteY1"/>
              </a:cxn>
              <a:cxn ang="0">
                <a:pos x="connsiteX2" y="connsiteY2"/>
              </a:cxn>
              <a:cxn ang="0">
                <a:pos x="connsiteX3" y="connsiteY3"/>
              </a:cxn>
            </a:cxnLst>
            <a:rect l="l" t="t" r="r" b="b"/>
            <a:pathLst>
              <a:path w="7744177" h="857956">
                <a:moveTo>
                  <a:pt x="857956" y="0"/>
                </a:moveTo>
                <a:lnTo>
                  <a:pt x="7744177" y="0"/>
                </a:lnTo>
                <a:lnTo>
                  <a:pt x="6886221" y="857956"/>
                </a:lnTo>
                <a:lnTo>
                  <a:pt x="0" y="857956"/>
                </a:lnTo>
                <a:close/>
              </a:path>
            </a:pathLst>
          </a:custGeom>
          <a:solidFill>
            <a:srgbClr val="3EB8CD">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2596447" y="2692432"/>
            <a:ext cx="6400800" cy="822960"/>
          </a:xfrm>
          <a:custGeom>
            <a:avLst/>
            <a:gdLst>
              <a:gd name="connsiteX0" fmla="*/ 857956 w 7744177"/>
              <a:gd name="connsiteY0" fmla="*/ 0 h 857956"/>
              <a:gd name="connsiteX1" fmla="*/ 7744177 w 7744177"/>
              <a:gd name="connsiteY1" fmla="*/ 0 h 857956"/>
              <a:gd name="connsiteX2" fmla="*/ 6886221 w 7744177"/>
              <a:gd name="connsiteY2" fmla="*/ 857956 h 857956"/>
              <a:gd name="connsiteX3" fmla="*/ 0 w 7744177"/>
              <a:gd name="connsiteY3" fmla="*/ 857956 h 857956"/>
            </a:gdLst>
            <a:ahLst/>
            <a:cxnLst>
              <a:cxn ang="0">
                <a:pos x="connsiteX0" y="connsiteY0"/>
              </a:cxn>
              <a:cxn ang="0">
                <a:pos x="connsiteX1" y="connsiteY1"/>
              </a:cxn>
              <a:cxn ang="0">
                <a:pos x="connsiteX2" y="connsiteY2"/>
              </a:cxn>
              <a:cxn ang="0">
                <a:pos x="connsiteX3" y="connsiteY3"/>
              </a:cxn>
            </a:cxnLst>
            <a:rect l="l" t="t" r="r" b="b"/>
            <a:pathLst>
              <a:path w="7744177" h="857956">
                <a:moveTo>
                  <a:pt x="857956" y="0"/>
                </a:moveTo>
                <a:lnTo>
                  <a:pt x="7744177" y="0"/>
                </a:lnTo>
                <a:lnTo>
                  <a:pt x="6886221" y="857956"/>
                </a:lnTo>
                <a:lnTo>
                  <a:pt x="0" y="857956"/>
                </a:lnTo>
                <a:close/>
              </a:path>
            </a:pathLst>
          </a:custGeom>
          <a:solidFill>
            <a:srgbClr val="85C40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p:cNvSpPr/>
          <p:nvPr/>
        </p:nvSpPr>
        <p:spPr>
          <a:xfrm>
            <a:off x="3736624" y="1349051"/>
            <a:ext cx="6400800" cy="822960"/>
          </a:xfrm>
          <a:custGeom>
            <a:avLst/>
            <a:gdLst>
              <a:gd name="connsiteX0" fmla="*/ 857956 w 7744177"/>
              <a:gd name="connsiteY0" fmla="*/ 0 h 857956"/>
              <a:gd name="connsiteX1" fmla="*/ 7744177 w 7744177"/>
              <a:gd name="connsiteY1" fmla="*/ 0 h 857956"/>
              <a:gd name="connsiteX2" fmla="*/ 6886221 w 7744177"/>
              <a:gd name="connsiteY2" fmla="*/ 857956 h 857956"/>
              <a:gd name="connsiteX3" fmla="*/ 0 w 7744177"/>
              <a:gd name="connsiteY3" fmla="*/ 857956 h 857956"/>
            </a:gdLst>
            <a:ahLst/>
            <a:cxnLst>
              <a:cxn ang="0">
                <a:pos x="connsiteX0" y="connsiteY0"/>
              </a:cxn>
              <a:cxn ang="0">
                <a:pos x="connsiteX1" y="connsiteY1"/>
              </a:cxn>
              <a:cxn ang="0">
                <a:pos x="connsiteX2" y="connsiteY2"/>
              </a:cxn>
              <a:cxn ang="0">
                <a:pos x="connsiteX3" y="connsiteY3"/>
              </a:cxn>
            </a:cxnLst>
            <a:rect l="l" t="t" r="r" b="b"/>
            <a:pathLst>
              <a:path w="7744177" h="857956">
                <a:moveTo>
                  <a:pt x="857956" y="0"/>
                </a:moveTo>
                <a:lnTo>
                  <a:pt x="7744177" y="0"/>
                </a:lnTo>
                <a:lnTo>
                  <a:pt x="6886221" y="857956"/>
                </a:lnTo>
                <a:lnTo>
                  <a:pt x="0" y="857956"/>
                </a:lnTo>
                <a:close/>
              </a:path>
            </a:pathLst>
          </a:custGeom>
          <a:solidFill>
            <a:srgbClr val="FF2B2A">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4668" y="408174"/>
            <a:ext cx="5508978" cy="769441"/>
          </a:xfrm>
          <a:prstGeom prst="rect">
            <a:avLst/>
          </a:prstGeom>
          <a:noFill/>
        </p:spPr>
        <p:txBody>
          <a:bodyPr wrap="square" rtlCol="0">
            <a:spAutoFit/>
          </a:bodyPr>
          <a:lstStyle/>
          <a:p>
            <a:pPr algn="ctr"/>
            <a:r>
              <a:rPr lang="en-US" sz="4400" b="1">
                <a:latin typeface="Candara" panose="020E0502030303020204" pitchFamily="34" charset="0"/>
              </a:rPr>
              <a:t>CTF là gì?</a:t>
            </a:r>
            <a:endParaRPr lang="en-US" sz="4400" b="1" dirty="0">
              <a:latin typeface="Candara" panose="020E0502030303020204" pitchFamily="34" charset="0"/>
            </a:endParaRPr>
          </a:p>
        </p:txBody>
      </p:sp>
      <p:grpSp>
        <p:nvGrpSpPr>
          <p:cNvPr id="27" name="Group 26"/>
          <p:cNvGrpSpPr/>
          <p:nvPr/>
        </p:nvGrpSpPr>
        <p:grpSpPr>
          <a:xfrm>
            <a:off x="3268559" y="2728099"/>
            <a:ext cx="5056575" cy="769441"/>
            <a:chOff x="4368096" y="1379830"/>
            <a:chExt cx="5056575" cy="769441"/>
          </a:xfrm>
        </p:grpSpPr>
        <p:sp>
          <p:nvSpPr>
            <p:cNvPr id="28" name="TextBox 27"/>
            <p:cNvSpPr txBox="1"/>
            <p:nvPr/>
          </p:nvSpPr>
          <p:spPr>
            <a:xfrm>
              <a:off x="8693151" y="1437366"/>
              <a:ext cx="731520" cy="646331"/>
            </a:xfrm>
            <a:prstGeom prst="rect">
              <a:avLst/>
            </a:prstGeom>
            <a:noFill/>
          </p:spPr>
          <p:txBody>
            <a:bodyPr wrap="square" rtlCol="0" anchor="ctr" anchorCtr="1">
              <a:spAutoFit/>
            </a:bodyPr>
            <a:lstStyle/>
            <a:p>
              <a:pPr algn="ctr"/>
              <a:r>
                <a:rPr lang="en-US" sz="3600" dirty="0">
                  <a:solidFill>
                    <a:schemeClr val="bg1"/>
                  </a:solidFill>
                  <a:latin typeface="Lato" panose="020F0602020204030203"/>
                </a:rPr>
                <a:t>02</a:t>
              </a:r>
              <a:endParaRPr lang="en-US" sz="3600" dirty="0">
                <a:solidFill>
                  <a:schemeClr val="bg1"/>
                </a:solidFill>
                <a:latin typeface="Lato" panose="020F0602020204030203"/>
              </a:endParaRPr>
            </a:p>
          </p:txBody>
        </p:sp>
        <p:sp>
          <p:nvSpPr>
            <p:cNvPr id="29" name="TextBox 28"/>
            <p:cNvSpPr txBox="1"/>
            <p:nvPr/>
          </p:nvSpPr>
          <p:spPr>
            <a:xfrm>
              <a:off x="4368096" y="1379830"/>
              <a:ext cx="4325055" cy="769441"/>
            </a:xfrm>
            <a:prstGeom prst="rect">
              <a:avLst/>
            </a:prstGeom>
            <a:noFill/>
          </p:spPr>
          <p:txBody>
            <a:bodyPr wrap="square" rtlCol="0" anchor="ctr" anchorCtr="1">
              <a:spAutoFit/>
            </a:bodyPr>
            <a:lstStyle/>
            <a:p>
              <a:r>
                <a:rPr lang="vi-VN" sz="2200"/>
                <a:t>Thông thường 1 team sẽ có 4 người</a:t>
              </a:r>
              <a:endParaRPr lang="vi-VN" sz="2200"/>
            </a:p>
          </p:txBody>
        </p:sp>
      </p:grpSp>
      <p:grpSp>
        <p:nvGrpSpPr>
          <p:cNvPr id="30" name="Group 29"/>
          <p:cNvGrpSpPr/>
          <p:nvPr/>
        </p:nvGrpSpPr>
        <p:grpSpPr>
          <a:xfrm>
            <a:off x="1950721" y="4071109"/>
            <a:ext cx="5251167" cy="769441"/>
            <a:chOff x="4173504" y="1379830"/>
            <a:chExt cx="5251167" cy="769441"/>
          </a:xfrm>
        </p:grpSpPr>
        <p:sp>
          <p:nvSpPr>
            <p:cNvPr id="31" name="TextBox 30"/>
            <p:cNvSpPr txBox="1"/>
            <p:nvPr/>
          </p:nvSpPr>
          <p:spPr>
            <a:xfrm>
              <a:off x="8693151" y="1486211"/>
              <a:ext cx="731520" cy="548640"/>
            </a:xfrm>
            <a:prstGeom prst="rect">
              <a:avLst/>
            </a:prstGeom>
            <a:noFill/>
          </p:spPr>
          <p:txBody>
            <a:bodyPr wrap="square" rtlCol="0" anchor="ctr" anchorCtr="1">
              <a:spAutoFit/>
            </a:bodyPr>
            <a:lstStyle/>
            <a:p>
              <a:pPr algn="ctr"/>
              <a:r>
                <a:rPr lang="en-US" sz="3600" dirty="0">
                  <a:solidFill>
                    <a:schemeClr val="bg1"/>
                  </a:solidFill>
                  <a:latin typeface="Lato" panose="020F0602020204030203"/>
                </a:rPr>
                <a:t>03</a:t>
              </a:r>
              <a:endParaRPr lang="en-US" sz="3600" dirty="0">
                <a:solidFill>
                  <a:schemeClr val="bg1"/>
                </a:solidFill>
                <a:latin typeface="Lato" panose="020F0602020204030203"/>
              </a:endParaRPr>
            </a:p>
          </p:txBody>
        </p:sp>
        <p:sp>
          <p:nvSpPr>
            <p:cNvPr id="32" name="TextBox 31"/>
            <p:cNvSpPr txBox="1"/>
            <p:nvPr/>
          </p:nvSpPr>
          <p:spPr>
            <a:xfrm>
              <a:off x="4173504" y="1379830"/>
              <a:ext cx="4519648" cy="769441"/>
            </a:xfrm>
            <a:prstGeom prst="rect">
              <a:avLst/>
            </a:prstGeom>
            <a:noFill/>
          </p:spPr>
          <p:txBody>
            <a:bodyPr wrap="square" rtlCol="0" anchor="ctr" anchorCtr="1">
              <a:spAutoFit/>
            </a:bodyPr>
            <a:lstStyle/>
            <a:p>
              <a:r>
                <a:rPr lang="vi-VN" sz="2200"/>
                <a:t>Điểm số là điều kiện tiên quyết để chiến thắng</a:t>
              </a:r>
              <a:endParaRPr lang="en-US" sz="2200"/>
            </a:p>
          </p:txBody>
        </p:sp>
      </p:grpSp>
      <p:grpSp>
        <p:nvGrpSpPr>
          <p:cNvPr id="33" name="Group 32"/>
          <p:cNvGrpSpPr/>
          <p:nvPr/>
        </p:nvGrpSpPr>
        <p:grpSpPr>
          <a:xfrm>
            <a:off x="4408736" y="1443981"/>
            <a:ext cx="5056575" cy="646331"/>
            <a:chOff x="4368096" y="1437366"/>
            <a:chExt cx="5056575" cy="646331"/>
          </a:xfrm>
        </p:grpSpPr>
        <p:sp>
          <p:nvSpPr>
            <p:cNvPr id="34" name="TextBox 33"/>
            <p:cNvSpPr txBox="1"/>
            <p:nvPr/>
          </p:nvSpPr>
          <p:spPr>
            <a:xfrm>
              <a:off x="8693151" y="1437366"/>
              <a:ext cx="731520" cy="646331"/>
            </a:xfrm>
            <a:prstGeom prst="rect">
              <a:avLst/>
            </a:prstGeom>
            <a:noFill/>
          </p:spPr>
          <p:txBody>
            <a:bodyPr wrap="square" rtlCol="0" anchor="ctr" anchorCtr="1">
              <a:spAutoFit/>
            </a:bodyPr>
            <a:lstStyle/>
            <a:p>
              <a:pPr algn="ctr"/>
              <a:r>
                <a:rPr lang="en-US" sz="3600" dirty="0">
                  <a:solidFill>
                    <a:schemeClr val="bg1"/>
                  </a:solidFill>
                  <a:latin typeface="Lato" panose="020F0602020204030203"/>
                </a:rPr>
                <a:t>01</a:t>
              </a:r>
              <a:endParaRPr lang="en-US" sz="3600" dirty="0">
                <a:solidFill>
                  <a:schemeClr val="bg1"/>
                </a:solidFill>
                <a:latin typeface="Lato" panose="020F0602020204030203"/>
              </a:endParaRPr>
            </a:p>
          </p:txBody>
        </p:sp>
        <p:sp>
          <p:nvSpPr>
            <p:cNvPr id="35" name="TextBox 34"/>
            <p:cNvSpPr txBox="1"/>
            <p:nvPr/>
          </p:nvSpPr>
          <p:spPr>
            <a:xfrm>
              <a:off x="4368096" y="1549106"/>
              <a:ext cx="4325055" cy="430887"/>
            </a:xfrm>
            <a:prstGeom prst="rect">
              <a:avLst/>
            </a:prstGeom>
            <a:noFill/>
          </p:spPr>
          <p:txBody>
            <a:bodyPr wrap="square" rtlCol="0" anchor="ctr" anchorCtr="1">
              <a:spAutoFit/>
            </a:bodyPr>
            <a:lstStyle/>
            <a:p>
              <a:r>
                <a:rPr lang="vi-VN" sz="2200"/>
                <a:t>Một cuộc thi đặc biệt về ATTT</a:t>
              </a:r>
              <a:endParaRPr lang="vi-VN" sz="2200"/>
            </a:p>
          </p:txBody>
        </p:sp>
      </p:gr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2" name="Oval 1"/>
          <p:cNvSpPr/>
          <p:nvPr/>
        </p:nvSpPr>
        <p:spPr>
          <a:xfrm>
            <a:off x="4625962" y="1027669"/>
            <a:ext cx="2191431" cy="215470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Up Arrow 13"/>
          <p:cNvSpPr/>
          <p:nvPr/>
        </p:nvSpPr>
        <p:spPr bwMode="auto">
          <a:xfrm>
            <a:off x="3151445" y="979778"/>
            <a:ext cx="968169" cy="4091667"/>
          </a:xfrm>
          <a:prstGeom prst="upArrow">
            <a:avLst>
              <a:gd name="adj1" fmla="val 72917"/>
              <a:gd name="adj2" fmla="val 50000"/>
            </a:avLst>
          </a:prstGeom>
          <a:solidFill>
            <a:srgbClr val="FFA803"/>
          </a:solidFill>
          <a:ln w="19050">
            <a:noFill/>
            <a:round/>
          </a:ln>
          <a:effectLst>
            <a:outerShdw blurRad="50800" dist="38100" algn="l" rotWithShape="0">
              <a:prstClr val="black">
                <a:alpha val="40000"/>
              </a:prstClr>
            </a:outerShdw>
          </a:effectLst>
          <a:scene3d>
            <a:camera prst="isometricOffAxis2Top">
              <a:rot lat="18000000" lon="3207254" rev="18141449"/>
            </a:camera>
            <a:lightRig rig="threePt" dir="t">
              <a:rot lat="0" lon="0" rev="9600000"/>
            </a:lightRig>
          </a:scene3d>
          <a:sp3d extrusionH="63500"/>
        </p:spPr>
        <p:txBody>
          <a:bodyPr vert="horz" wrap="none" lIns="121920" tIns="60960" rIns="121920" bIns="60960" numCol="1" rtlCol="0" anchor="ctr" anchorCtr="1" compatLnSpc="1"/>
          <a:lstStyle/>
          <a:p>
            <a:pPr algn="ctr"/>
            <a:endParaRPr lang="en-US" sz="1600" b="1" dirty="0">
              <a:solidFill>
                <a:schemeClr val="tx1">
                  <a:lumMod val="75000"/>
                  <a:lumOff val="25000"/>
                </a:schemeClr>
              </a:solidFill>
            </a:endParaRPr>
          </a:p>
        </p:txBody>
      </p:sp>
      <p:sp>
        <p:nvSpPr>
          <p:cNvPr id="15" name="Up Arrow 14"/>
          <p:cNvSpPr/>
          <p:nvPr/>
        </p:nvSpPr>
        <p:spPr bwMode="auto">
          <a:xfrm>
            <a:off x="7349856" y="967111"/>
            <a:ext cx="968169" cy="4091667"/>
          </a:xfrm>
          <a:prstGeom prst="upArrow">
            <a:avLst>
              <a:gd name="adj1" fmla="val 72917"/>
              <a:gd name="adj2" fmla="val 50000"/>
            </a:avLst>
          </a:prstGeom>
          <a:solidFill>
            <a:srgbClr val="85C401"/>
          </a:solidFill>
          <a:ln w="19050">
            <a:noFill/>
            <a:round/>
          </a:ln>
          <a:effectLst>
            <a:outerShdw blurRad="50800" dist="38100" dir="10800000" algn="r" rotWithShape="0">
              <a:prstClr val="black">
                <a:alpha val="40000"/>
              </a:prstClr>
            </a:outerShdw>
          </a:effectLst>
          <a:scene3d>
            <a:camera prst="isometricOffAxis1Top"/>
            <a:lightRig rig="threePt" dir="t">
              <a:rot lat="0" lon="0" rev="3000000"/>
            </a:lightRig>
          </a:scene3d>
          <a:sp3d extrusionH="63500"/>
        </p:spPr>
        <p:txBody>
          <a:bodyPr vert="horz" wrap="none" lIns="121920" tIns="60960" rIns="121920" bIns="60960" numCol="1" rtlCol="0" anchor="ctr" anchorCtr="1" compatLnSpc="1"/>
          <a:lstStyle/>
          <a:p>
            <a:pPr algn="ctr"/>
            <a:endParaRPr lang="en-US" sz="1600" b="1" dirty="0">
              <a:solidFill>
                <a:schemeClr val="tx1">
                  <a:lumMod val="75000"/>
                  <a:lumOff val="25000"/>
                </a:schemeClr>
              </a:solidFill>
            </a:endParaRPr>
          </a:p>
        </p:txBody>
      </p:sp>
      <p:sp>
        <p:nvSpPr>
          <p:cNvPr id="50" name="TextBox 49"/>
          <p:cNvSpPr txBox="1"/>
          <p:nvPr/>
        </p:nvSpPr>
        <p:spPr>
          <a:xfrm>
            <a:off x="3341511" y="258228"/>
            <a:ext cx="5508978" cy="769441"/>
          </a:xfrm>
          <a:prstGeom prst="rect">
            <a:avLst/>
          </a:prstGeom>
          <a:noFill/>
        </p:spPr>
        <p:txBody>
          <a:bodyPr wrap="square" rtlCol="0">
            <a:spAutoFit/>
          </a:bodyPr>
          <a:lstStyle/>
          <a:p>
            <a:pPr algn="ctr"/>
            <a:r>
              <a:rPr lang="en-US" sz="4400" b="1">
                <a:latin typeface="Candara" panose="020E0502030303020204" pitchFamily="34" charset="0"/>
              </a:rPr>
              <a:t>Hình thức của CTF</a:t>
            </a:r>
            <a:endParaRPr lang="en-US" sz="4400" b="1" dirty="0">
              <a:latin typeface="Candara" panose="020E0502030303020204" pitchFamily="34" charset="0"/>
            </a:endParaRPr>
          </a:p>
        </p:txBody>
      </p:sp>
      <p:sp>
        <p:nvSpPr>
          <p:cNvPr id="68" name="Rectangle 67"/>
          <p:cNvSpPr/>
          <p:nvPr/>
        </p:nvSpPr>
        <p:spPr bwMode="auto">
          <a:xfrm>
            <a:off x="1324117" y="3775261"/>
            <a:ext cx="3445405" cy="678495"/>
          </a:xfrm>
          <a:prstGeom prst="rect">
            <a:avLst/>
          </a:prstGeom>
          <a:solidFill>
            <a:srgbClr val="FFA803"/>
          </a:solidFill>
          <a:ln w="19050">
            <a:noFill/>
            <a:round/>
          </a:ln>
        </p:spPr>
        <p:txBody>
          <a:bodyPr vert="horz" wrap="none" lIns="121920" tIns="60960" rIns="121920" bIns="60960" numCol="1" rtlCol="0" anchor="ctr" anchorCtr="1" compatLnSpc="1"/>
          <a:lstStyle/>
          <a:p>
            <a:pPr algn="ctr"/>
            <a:endParaRPr lang="en-US" sz="1600" b="1" dirty="0">
              <a:solidFill>
                <a:schemeClr val="tx1">
                  <a:lumMod val="75000"/>
                  <a:lumOff val="25000"/>
                </a:schemeClr>
              </a:solidFill>
            </a:endParaRPr>
          </a:p>
        </p:txBody>
      </p:sp>
      <p:sp>
        <p:nvSpPr>
          <p:cNvPr id="69" name="TextBox 68"/>
          <p:cNvSpPr txBox="1"/>
          <p:nvPr/>
        </p:nvSpPr>
        <p:spPr>
          <a:xfrm>
            <a:off x="1878236" y="3823152"/>
            <a:ext cx="2286000" cy="461665"/>
          </a:xfrm>
          <a:prstGeom prst="rect">
            <a:avLst/>
          </a:prstGeom>
          <a:noFill/>
        </p:spPr>
        <p:txBody>
          <a:bodyPr wrap="square" rtlCol="0">
            <a:spAutoFit/>
          </a:bodyPr>
          <a:lstStyle/>
          <a:p>
            <a:pPr algn="ctr"/>
            <a:r>
              <a:rPr lang="vi-VN" sz="2400" b="1">
                <a:solidFill>
                  <a:schemeClr val="bg1"/>
                </a:solidFill>
                <a:latin typeface="Candara" panose="020E0502030303020204" pitchFamily="34" charset="0"/>
              </a:rPr>
              <a:t>Jeopardy</a:t>
            </a:r>
            <a:endParaRPr lang="en-US" sz="2400" b="1" dirty="0">
              <a:solidFill>
                <a:schemeClr val="bg1"/>
              </a:solidFill>
              <a:latin typeface="Candara" panose="020E0502030303020204" pitchFamily="34" charset="0"/>
            </a:endParaRPr>
          </a:p>
        </p:txBody>
      </p:sp>
      <p:sp>
        <p:nvSpPr>
          <p:cNvPr id="73" name="Rectangle 72"/>
          <p:cNvSpPr/>
          <p:nvPr/>
        </p:nvSpPr>
        <p:spPr bwMode="auto">
          <a:xfrm>
            <a:off x="6990626" y="3774226"/>
            <a:ext cx="3445405" cy="679530"/>
          </a:xfrm>
          <a:prstGeom prst="rect">
            <a:avLst/>
          </a:prstGeom>
          <a:solidFill>
            <a:srgbClr val="85C401"/>
          </a:solidFill>
          <a:ln w="19050">
            <a:noFill/>
            <a:round/>
          </a:ln>
        </p:spPr>
        <p:txBody>
          <a:bodyPr vert="horz" wrap="none" lIns="121920" tIns="60960" rIns="121920" bIns="60960" numCol="1" rtlCol="0" anchor="ctr" anchorCtr="1" compatLnSpc="1"/>
          <a:lstStyle/>
          <a:p>
            <a:pPr algn="ctr"/>
            <a:endParaRPr lang="en-US" sz="1600" b="1" dirty="0">
              <a:solidFill>
                <a:schemeClr val="tx1">
                  <a:lumMod val="75000"/>
                  <a:lumOff val="25000"/>
                </a:schemeClr>
              </a:solidFill>
            </a:endParaRPr>
          </a:p>
        </p:txBody>
      </p:sp>
      <p:sp>
        <p:nvSpPr>
          <p:cNvPr id="74" name="TextBox 73"/>
          <p:cNvSpPr txBox="1"/>
          <p:nvPr/>
        </p:nvSpPr>
        <p:spPr>
          <a:xfrm>
            <a:off x="7716422" y="3947904"/>
            <a:ext cx="2433417" cy="461665"/>
          </a:xfrm>
          <a:prstGeom prst="rect">
            <a:avLst/>
          </a:prstGeom>
          <a:noFill/>
        </p:spPr>
        <p:txBody>
          <a:bodyPr wrap="square" rtlCol="0">
            <a:spAutoFit/>
          </a:bodyPr>
          <a:lstStyle/>
          <a:p>
            <a:r>
              <a:rPr lang="vi-VN" sz="2400" b="1">
                <a:solidFill>
                  <a:schemeClr val="bg1"/>
                </a:solidFill>
                <a:latin typeface="Candara" panose="020E0502030303020204" pitchFamily="34" charset="0"/>
              </a:rPr>
              <a:t>Attack-Defense</a:t>
            </a:r>
            <a:endParaRPr lang="vi-VN" sz="2400" b="1">
              <a:solidFill>
                <a:schemeClr val="bg1"/>
              </a:solidFill>
              <a:latin typeface="Candara" panose="020E0502030303020204" pitchFamily="34" charset="0"/>
            </a:endParaRPr>
          </a:p>
        </p:txBody>
      </p:sp>
      <p:grpSp>
        <p:nvGrpSpPr>
          <p:cNvPr id="77" name="Group 76"/>
          <p:cNvGrpSpPr>
            <a:grpSpLocks noChangeAspect="1"/>
          </p:cNvGrpSpPr>
          <p:nvPr/>
        </p:nvGrpSpPr>
        <p:grpSpPr>
          <a:xfrm>
            <a:off x="7616605" y="2744119"/>
            <a:ext cx="217335" cy="365760"/>
            <a:chOff x="533400" y="2800350"/>
            <a:chExt cx="325437" cy="547687"/>
          </a:xfrm>
          <a:solidFill>
            <a:schemeClr val="bg1"/>
          </a:solidFill>
          <a:effectLst>
            <a:outerShdw blurRad="50800" dist="38100" dir="2700000" algn="tl" rotWithShape="0">
              <a:prstClr val="black">
                <a:alpha val="40000"/>
              </a:prstClr>
            </a:outerShdw>
          </a:effectLst>
        </p:grpSpPr>
        <p:sp>
          <p:nvSpPr>
            <p:cNvPr id="78" name="Freeform 30"/>
            <p:cNvSpPr>
              <a:spLocks noEditPoints="1"/>
            </p:cNvSpPr>
            <p:nvPr/>
          </p:nvSpPr>
          <p:spPr bwMode="auto">
            <a:xfrm>
              <a:off x="533400" y="2800350"/>
              <a:ext cx="325437" cy="547687"/>
            </a:xfrm>
            <a:custGeom>
              <a:avLst/>
              <a:gdLst/>
              <a:ahLst/>
              <a:cxnLst>
                <a:cxn ang="0">
                  <a:pos x="104" y="0"/>
                </a:cxn>
                <a:cxn ang="0">
                  <a:pos x="18" y="0"/>
                </a:cxn>
                <a:cxn ang="0">
                  <a:pos x="0" y="17"/>
                </a:cxn>
                <a:cxn ang="0">
                  <a:pos x="0" y="189"/>
                </a:cxn>
                <a:cxn ang="0">
                  <a:pos x="18" y="206"/>
                </a:cxn>
                <a:cxn ang="0">
                  <a:pos x="104" y="206"/>
                </a:cxn>
                <a:cxn ang="0">
                  <a:pos x="122" y="189"/>
                </a:cxn>
                <a:cxn ang="0">
                  <a:pos x="122" y="17"/>
                </a:cxn>
                <a:cxn ang="0">
                  <a:pos x="104" y="0"/>
                </a:cxn>
                <a:cxn ang="0">
                  <a:pos x="47" y="12"/>
                </a:cxn>
                <a:cxn ang="0">
                  <a:pos x="75" y="12"/>
                </a:cxn>
                <a:cxn ang="0">
                  <a:pos x="77" y="15"/>
                </a:cxn>
                <a:cxn ang="0">
                  <a:pos x="75" y="18"/>
                </a:cxn>
                <a:cxn ang="0">
                  <a:pos x="47" y="18"/>
                </a:cxn>
                <a:cxn ang="0">
                  <a:pos x="45" y="15"/>
                </a:cxn>
                <a:cxn ang="0">
                  <a:pos x="47" y="12"/>
                </a:cxn>
                <a:cxn ang="0">
                  <a:pos x="61" y="203"/>
                </a:cxn>
                <a:cxn ang="0">
                  <a:pos x="53" y="196"/>
                </a:cxn>
                <a:cxn ang="0">
                  <a:pos x="61" y="188"/>
                </a:cxn>
                <a:cxn ang="0">
                  <a:pos x="69" y="196"/>
                </a:cxn>
                <a:cxn ang="0">
                  <a:pos x="61" y="203"/>
                </a:cxn>
                <a:cxn ang="0">
                  <a:pos x="109" y="181"/>
                </a:cxn>
                <a:cxn ang="0">
                  <a:pos x="13" y="181"/>
                </a:cxn>
                <a:cxn ang="0">
                  <a:pos x="13" y="25"/>
                </a:cxn>
                <a:cxn ang="0">
                  <a:pos x="109" y="25"/>
                </a:cxn>
                <a:cxn ang="0">
                  <a:pos x="109" y="181"/>
                </a:cxn>
              </a:cxnLst>
              <a:rect l="0" t="0" r="r" b="b"/>
              <a:pathLst>
                <a:path w="122" h="206">
                  <a:moveTo>
                    <a:pt x="104" y="0"/>
                  </a:moveTo>
                  <a:cubicBezTo>
                    <a:pt x="18" y="0"/>
                    <a:pt x="18" y="0"/>
                    <a:pt x="18" y="0"/>
                  </a:cubicBezTo>
                  <a:cubicBezTo>
                    <a:pt x="8" y="0"/>
                    <a:pt x="0" y="8"/>
                    <a:pt x="0" y="17"/>
                  </a:cubicBezTo>
                  <a:cubicBezTo>
                    <a:pt x="0" y="189"/>
                    <a:pt x="0" y="189"/>
                    <a:pt x="0" y="189"/>
                  </a:cubicBezTo>
                  <a:cubicBezTo>
                    <a:pt x="0" y="199"/>
                    <a:pt x="8" y="206"/>
                    <a:pt x="18" y="206"/>
                  </a:cubicBezTo>
                  <a:cubicBezTo>
                    <a:pt x="104" y="206"/>
                    <a:pt x="104" y="206"/>
                    <a:pt x="104" y="206"/>
                  </a:cubicBezTo>
                  <a:cubicBezTo>
                    <a:pt x="114" y="206"/>
                    <a:pt x="122" y="199"/>
                    <a:pt x="122" y="189"/>
                  </a:cubicBezTo>
                  <a:cubicBezTo>
                    <a:pt x="122" y="17"/>
                    <a:pt x="122" y="17"/>
                    <a:pt x="122" y="17"/>
                  </a:cubicBezTo>
                  <a:cubicBezTo>
                    <a:pt x="122" y="8"/>
                    <a:pt x="114" y="0"/>
                    <a:pt x="104" y="0"/>
                  </a:cubicBezTo>
                  <a:close/>
                  <a:moveTo>
                    <a:pt x="47" y="12"/>
                  </a:moveTo>
                  <a:cubicBezTo>
                    <a:pt x="75" y="12"/>
                    <a:pt x="75" y="12"/>
                    <a:pt x="75" y="12"/>
                  </a:cubicBezTo>
                  <a:cubicBezTo>
                    <a:pt x="76" y="12"/>
                    <a:pt x="77" y="14"/>
                    <a:pt x="77" y="15"/>
                  </a:cubicBezTo>
                  <a:cubicBezTo>
                    <a:pt x="77" y="17"/>
                    <a:pt x="76" y="18"/>
                    <a:pt x="75" y="18"/>
                  </a:cubicBezTo>
                  <a:cubicBezTo>
                    <a:pt x="47" y="18"/>
                    <a:pt x="47" y="18"/>
                    <a:pt x="47" y="18"/>
                  </a:cubicBezTo>
                  <a:cubicBezTo>
                    <a:pt x="46" y="18"/>
                    <a:pt x="45" y="17"/>
                    <a:pt x="45" y="15"/>
                  </a:cubicBezTo>
                  <a:cubicBezTo>
                    <a:pt x="45" y="14"/>
                    <a:pt x="46" y="12"/>
                    <a:pt x="47" y="12"/>
                  </a:cubicBezTo>
                  <a:close/>
                  <a:moveTo>
                    <a:pt x="61" y="203"/>
                  </a:moveTo>
                  <a:cubicBezTo>
                    <a:pt x="57" y="203"/>
                    <a:pt x="53" y="200"/>
                    <a:pt x="53" y="196"/>
                  </a:cubicBezTo>
                  <a:cubicBezTo>
                    <a:pt x="53" y="191"/>
                    <a:pt x="57" y="188"/>
                    <a:pt x="61" y="188"/>
                  </a:cubicBezTo>
                  <a:cubicBezTo>
                    <a:pt x="65" y="188"/>
                    <a:pt x="69" y="191"/>
                    <a:pt x="69" y="196"/>
                  </a:cubicBezTo>
                  <a:cubicBezTo>
                    <a:pt x="69" y="200"/>
                    <a:pt x="65" y="203"/>
                    <a:pt x="61" y="203"/>
                  </a:cubicBezTo>
                  <a:close/>
                  <a:moveTo>
                    <a:pt x="109" y="181"/>
                  </a:moveTo>
                  <a:cubicBezTo>
                    <a:pt x="13" y="181"/>
                    <a:pt x="13" y="181"/>
                    <a:pt x="13" y="181"/>
                  </a:cubicBezTo>
                  <a:cubicBezTo>
                    <a:pt x="13" y="25"/>
                    <a:pt x="13" y="25"/>
                    <a:pt x="13" y="25"/>
                  </a:cubicBezTo>
                  <a:cubicBezTo>
                    <a:pt x="109" y="25"/>
                    <a:pt x="109" y="25"/>
                    <a:pt x="109" y="25"/>
                  </a:cubicBezTo>
                  <a:lnTo>
                    <a:pt x="109" y="181"/>
                  </a:lnTo>
                  <a:close/>
                </a:path>
              </a:pathLst>
            </a:custGeom>
            <a:grpFill/>
            <a:ln w="9525">
              <a:noFill/>
              <a:round/>
            </a:ln>
          </p:spPr>
          <p:txBody>
            <a:bodyPr vert="horz" wrap="square" lIns="121920" tIns="60960" rIns="121920" bIns="60960" numCol="1" anchor="t" anchorCtr="0" compatLnSpc="1"/>
            <a:lstStyle/>
            <a:p>
              <a:endParaRPr lang="en-US" sz="2400"/>
            </a:p>
          </p:txBody>
        </p:sp>
        <p:sp>
          <p:nvSpPr>
            <p:cNvPr id="79" name="Rectangle 31"/>
            <p:cNvSpPr>
              <a:spLocks noChangeArrowheads="1"/>
            </p:cNvSpPr>
            <p:nvPr/>
          </p:nvSpPr>
          <p:spPr bwMode="auto">
            <a:xfrm>
              <a:off x="600075" y="3140075"/>
              <a:ext cx="42862" cy="117475"/>
            </a:xfrm>
            <a:prstGeom prst="rect">
              <a:avLst/>
            </a:prstGeom>
            <a:grpFill/>
            <a:ln w="9525">
              <a:noFill/>
              <a:miter lim="800000"/>
            </a:ln>
          </p:spPr>
          <p:txBody>
            <a:bodyPr vert="horz" wrap="square" lIns="121920" tIns="60960" rIns="121920" bIns="60960" numCol="1" anchor="t" anchorCtr="0" compatLnSpc="1"/>
            <a:lstStyle/>
            <a:p>
              <a:endParaRPr lang="en-US" sz="2400"/>
            </a:p>
          </p:txBody>
        </p:sp>
        <p:sp>
          <p:nvSpPr>
            <p:cNvPr id="80" name="Rectangle 32"/>
            <p:cNvSpPr>
              <a:spLocks noChangeArrowheads="1"/>
            </p:cNvSpPr>
            <p:nvPr/>
          </p:nvSpPr>
          <p:spPr bwMode="auto">
            <a:xfrm>
              <a:off x="674687" y="3095625"/>
              <a:ext cx="42862" cy="161925"/>
            </a:xfrm>
            <a:prstGeom prst="rect">
              <a:avLst/>
            </a:prstGeom>
            <a:grpFill/>
            <a:ln w="9525">
              <a:noFill/>
              <a:miter lim="800000"/>
            </a:ln>
          </p:spPr>
          <p:txBody>
            <a:bodyPr vert="horz" wrap="square" lIns="121920" tIns="60960" rIns="121920" bIns="60960" numCol="1" anchor="t" anchorCtr="0" compatLnSpc="1"/>
            <a:lstStyle/>
            <a:p>
              <a:endParaRPr lang="en-US" sz="2400"/>
            </a:p>
          </p:txBody>
        </p:sp>
        <p:sp>
          <p:nvSpPr>
            <p:cNvPr id="81" name="Rectangle 33"/>
            <p:cNvSpPr>
              <a:spLocks noChangeArrowheads="1"/>
            </p:cNvSpPr>
            <p:nvPr/>
          </p:nvSpPr>
          <p:spPr bwMode="auto">
            <a:xfrm>
              <a:off x="749300" y="3049587"/>
              <a:ext cx="42862" cy="207962"/>
            </a:xfrm>
            <a:prstGeom prst="rect">
              <a:avLst/>
            </a:prstGeom>
            <a:grpFill/>
            <a:ln w="9525">
              <a:noFill/>
              <a:miter lim="800000"/>
            </a:ln>
          </p:spPr>
          <p:txBody>
            <a:bodyPr vert="horz" wrap="square" lIns="121920" tIns="60960" rIns="121920" bIns="60960" numCol="1" anchor="t" anchorCtr="0" compatLnSpc="1"/>
            <a:lstStyle/>
            <a:p>
              <a:endParaRPr lang="en-US" sz="2400"/>
            </a:p>
          </p:txBody>
        </p:sp>
      </p:grpSp>
      <p:grpSp>
        <p:nvGrpSpPr>
          <p:cNvPr id="82" name="Group 81"/>
          <p:cNvGrpSpPr>
            <a:grpSpLocks noChangeAspect="1"/>
          </p:cNvGrpSpPr>
          <p:nvPr/>
        </p:nvGrpSpPr>
        <p:grpSpPr>
          <a:xfrm>
            <a:off x="3419089" y="2912530"/>
            <a:ext cx="360251" cy="274320"/>
            <a:chOff x="3694113" y="3481388"/>
            <a:chExt cx="173038" cy="131763"/>
          </a:xfrm>
          <a:solidFill>
            <a:schemeClr val="bg1"/>
          </a:solidFill>
          <a:effectLst>
            <a:outerShdw blurRad="50800" dist="38100" dir="2700000" algn="tl" rotWithShape="0">
              <a:prstClr val="black">
                <a:alpha val="40000"/>
              </a:prstClr>
            </a:outerShdw>
          </a:effectLst>
        </p:grpSpPr>
        <p:sp>
          <p:nvSpPr>
            <p:cNvPr id="83" name="Freeform 38"/>
            <p:cNvSpPr>
              <a:spLocks noEditPoints="1"/>
            </p:cNvSpPr>
            <p:nvPr/>
          </p:nvSpPr>
          <p:spPr bwMode="auto">
            <a:xfrm>
              <a:off x="3694113" y="3481388"/>
              <a:ext cx="173038" cy="131763"/>
            </a:xfrm>
            <a:custGeom>
              <a:avLst/>
              <a:gdLst/>
              <a:ahLst/>
              <a:cxnLst>
                <a:cxn ang="0">
                  <a:pos x="27" y="0"/>
                </a:cxn>
                <a:cxn ang="0">
                  <a:pos x="3" y="0"/>
                </a:cxn>
                <a:cxn ang="0">
                  <a:pos x="0" y="3"/>
                </a:cxn>
                <a:cxn ang="0">
                  <a:pos x="0" y="17"/>
                </a:cxn>
                <a:cxn ang="0">
                  <a:pos x="3" y="20"/>
                </a:cxn>
                <a:cxn ang="0">
                  <a:pos x="10" y="20"/>
                </a:cxn>
                <a:cxn ang="0">
                  <a:pos x="9" y="21"/>
                </a:cxn>
                <a:cxn ang="0">
                  <a:pos x="5" y="21"/>
                </a:cxn>
                <a:cxn ang="0">
                  <a:pos x="3" y="22"/>
                </a:cxn>
                <a:cxn ang="0">
                  <a:pos x="5" y="23"/>
                </a:cxn>
                <a:cxn ang="0">
                  <a:pos x="25" y="23"/>
                </a:cxn>
                <a:cxn ang="0">
                  <a:pos x="27" y="22"/>
                </a:cxn>
                <a:cxn ang="0">
                  <a:pos x="25" y="21"/>
                </a:cxn>
                <a:cxn ang="0">
                  <a:pos x="21" y="21"/>
                </a:cxn>
                <a:cxn ang="0">
                  <a:pos x="20" y="20"/>
                </a:cxn>
                <a:cxn ang="0">
                  <a:pos x="27" y="20"/>
                </a:cxn>
                <a:cxn ang="0">
                  <a:pos x="30" y="17"/>
                </a:cxn>
                <a:cxn ang="0">
                  <a:pos x="30" y="3"/>
                </a:cxn>
                <a:cxn ang="0">
                  <a:pos x="27" y="0"/>
                </a:cxn>
                <a:cxn ang="0">
                  <a:pos x="29" y="17"/>
                </a:cxn>
                <a:cxn ang="0">
                  <a:pos x="27" y="18"/>
                </a:cxn>
                <a:cxn ang="0">
                  <a:pos x="3" y="18"/>
                </a:cxn>
                <a:cxn ang="0">
                  <a:pos x="1" y="17"/>
                </a:cxn>
                <a:cxn ang="0">
                  <a:pos x="1" y="3"/>
                </a:cxn>
                <a:cxn ang="0">
                  <a:pos x="3" y="2"/>
                </a:cxn>
                <a:cxn ang="0">
                  <a:pos x="27" y="2"/>
                </a:cxn>
                <a:cxn ang="0">
                  <a:pos x="29" y="3"/>
                </a:cxn>
                <a:cxn ang="0">
                  <a:pos x="29" y="17"/>
                </a:cxn>
              </a:cxnLst>
              <a:rect l="0" t="0" r="r" b="b"/>
              <a:pathLst>
                <a:path w="30" h="23">
                  <a:moveTo>
                    <a:pt x="27" y="0"/>
                  </a:moveTo>
                  <a:cubicBezTo>
                    <a:pt x="3" y="0"/>
                    <a:pt x="3" y="0"/>
                    <a:pt x="3" y="0"/>
                  </a:cubicBezTo>
                  <a:cubicBezTo>
                    <a:pt x="1" y="0"/>
                    <a:pt x="0" y="1"/>
                    <a:pt x="0" y="3"/>
                  </a:cubicBezTo>
                  <a:cubicBezTo>
                    <a:pt x="0" y="17"/>
                    <a:pt x="0" y="17"/>
                    <a:pt x="0" y="17"/>
                  </a:cubicBezTo>
                  <a:cubicBezTo>
                    <a:pt x="0" y="19"/>
                    <a:pt x="1" y="20"/>
                    <a:pt x="3" y="20"/>
                  </a:cubicBezTo>
                  <a:cubicBezTo>
                    <a:pt x="10" y="20"/>
                    <a:pt x="10" y="20"/>
                    <a:pt x="10" y="20"/>
                  </a:cubicBezTo>
                  <a:cubicBezTo>
                    <a:pt x="9" y="20"/>
                    <a:pt x="9" y="20"/>
                    <a:pt x="9" y="21"/>
                  </a:cubicBezTo>
                  <a:cubicBezTo>
                    <a:pt x="5" y="21"/>
                    <a:pt x="5" y="21"/>
                    <a:pt x="5" y="21"/>
                  </a:cubicBezTo>
                  <a:cubicBezTo>
                    <a:pt x="4" y="21"/>
                    <a:pt x="3" y="21"/>
                    <a:pt x="3" y="22"/>
                  </a:cubicBezTo>
                  <a:cubicBezTo>
                    <a:pt x="3" y="22"/>
                    <a:pt x="4" y="23"/>
                    <a:pt x="5" y="23"/>
                  </a:cubicBezTo>
                  <a:cubicBezTo>
                    <a:pt x="25" y="23"/>
                    <a:pt x="25" y="23"/>
                    <a:pt x="25" y="23"/>
                  </a:cubicBezTo>
                  <a:cubicBezTo>
                    <a:pt x="26" y="23"/>
                    <a:pt x="27" y="22"/>
                    <a:pt x="27" y="22"/>
                  </a:cubicBezTo>
                  <a:cubicBezTo>
                    <a:pt x="27" y="21"/>
                    <a:pt x="26" y="21"/>
                    <a:pt x="25" y="21"/>
                  </a:cubicBezTo>
                  <a:cubicBezTo>
                    <a:pt x="21" y="21"/>
                    <a:pt x="21" y="21"/>
                    <a:pt x="21" y="21"/>
                  </a:cubicBezTo>
                  <a:cubicBezTo>
                    <a:pt x="21" y="20"/>
                    <a:pt x="20" y="20"/>
                    <a:pt x="20" y="20"/>
                  </a:cubicBezTo>
                  <a:cubicBezTo>
                    <a:pt x="27" y="20"/>
                    <a:pt x="27" y="20"/>
                    <a:pt x="27" y="20"/>
                  </a:cubicBezTo>
                  <a:cubicBezTo>
                    <a:pt x="29" y="20"/>
                    <a:pt x="30" y="19"/>
                    <a:pt x="30" y="17"/>
                  </a:cubicBezTo>
                  <a:cubicBezTo>
                    <a:pt x="30" y="3"/>
                    <a:pt x="30" y="3"/>
                    <a:pt x="30" y="3"/>
                  </a:cubicBezTo>
                  <a:cubicBezTo>
                    <a:pt x="30" y="1"/>
                    <a:pt x="29" y="0"/>
                    <a:pt x="27" y="0"/>
                  </a:cubicBezTo>
                  <a:close/>
                  <a:moveTo>
                    <a:pt x="29" y="17"/>
                  </a:moveTo>
                  <a:cubicBezTo>
                    <a:pt x="29" y="18"/>
                    <a:pt x="28" y="18"/>
                    <a:pt x="27" y="18"/>
                  </a:cubicBezTo>
                  <a:cubicBezTo>
                    <a:pt x="3" y="18"/>
                    <a:pt x="3" y="18"/>
                    <a:pt x="3" y="18"/>
                  </a:cubicBezTo>
                  <a:cubicBezTo>
                    <a:pt x="2" y="18"/>
                    <a:pt x="1" y="18"/>
                    <a:pt x="1" y="17"/>
                  </a:cubicBezTo>
                  <a:cubicBezTo>
                    <a:pt x="1" y="3"/>
                    <a:pt x="1" y="3"/>
                    <a:pt x="1" y="3"/>
                  </a:cubicBezTo>
                  <a:cubicBezTo>
                    <a:pt x="1" y="2"/>
                    <a:pt x="2" y="2"/>
                    <a:pt x="3" y="2"/>
                  </a:cubicBezTo>
                  <a:cubicBezTo>
                    <a:pt x="27" y="2"/>
                    <a:pt x="27" y="2"/>
                    <a:pt x="27" y="2"/>
                  </a:cubicBezTo>
                  <a:cubicBezTo>
                    <a:pt x="28" y="2"/>
                    <a:pt x="29" y="2"/>
                    <a:pt x="29" y="3"/>
                  </a:cubicBezTo>
                  <a:lnTo>
                    <a:pt x="29" y="17"/>
                  </a:lnTo>
                  <a:close/>
                </a:path>
              </a:pathLst>
            </a:custGeom>
            <a:grpFill/>
            <a:ln w="9525">
              <a:noFill/>
              <a:round/>
            </a:ln>
          </p:spPr>
          <p:txBody>
            <a:bodyPr vert="horz" wrap="square" lIns="121920" tIns="60960" rIns="121920" bIns="60960" numCol="1" anchor="t" anchorCtr="0" compatLnSpc="1"/>
            <a:lstStyle/>
            <a:p>
              <a:endParaRPr lang="en-US" sz="2400" dirty="0"/>
            </a:p>
          </p:txBody>
        </p:sp>
        <p:sp>
          <p:nvSpPr>
            <p:cNvPr id="84" name="Freeform 39"/>
            <p:cNvSpPr>
              <a:spLocks noEditPoints="1"/>
            </p:cNvSpPr>
            <p:nvPr/>
          </p:nvSpPr>
          <p:spPr bwMode="auto">
            <a:xfrm>
              <a:off x="3733800" y="3514725"/>
              <a:ext cx="63500" cy="63500"/>
            </a:xfrm>
            <a:custGeom>
              <a:avLst/>
              <a:gdLst/>
              <a:ahLst/>
              <a:cxnLst>
                <a:cxn ang="0">
                  <a:pos x="11" y="6"/>
                </a:cxn>
                <a:cxn ang="0">
                  <a:pos x="11" y="5"/>
                </a:cxn>
                <a:cxn ang="0">
                  <a:pos x="9" y="5"/>
                </a:cxn>
                <a:cxn ang="0">
                  <a:pos x="9" y="3"/>
                </a:cxn>
                <a:cxn ang="0">
                  <a:pos x="9" y="2"/>
                </a:cxn>
                <a:cxn ang="0">
                  <a:pos x="8" y="1"/>
                </a:cxn>
                <a:cxn ang="0">
                  <a:pos x="8" y="2"/>
                </a:cxn>
                <a:cxn ang="0">
                  <a:pos x="6" y="1"/>
                </a:cxn>
                <a:cxn ang="0">
                  <a:pos x="6" y="0"/>
                </a:cxn>
                <a:cxn ang="0">
                  <a:pos x="5" y="0"/>
                </a:cxn>
                <a:cxn ang="0">
                  <a:pos x="5" y="1"/>
                </a:cxn>
                <a:cxn ang="0">
                  <a:pos x="3" y="2"/>
                </a:cxn>
                <a:cxn ang="0">
                  <a:pos x="2" y="1"/>
                </a:cxn>
                <a:cxn ang="0">
                  <a:pos x="1" y="2"/>
                </a:cxn>
                <a:cxn ang="0">
                  <a:pos x="2" y="3"/>
                </a:cxn>
                <a:cxn ang="0">
                  <a:pos x="1" y="5"/>
                </a:cxn>
                <a:cxn ang="0">
                  <a:pos x="0" y="5"/>
                </a:cxn>
                <a:cxn ang="0">
                  <a:pos x="0" y="6"/>
                </a:cxn>
                <a:cxn ang="0">
                  <a:pos x="1" y="6"/>
                </a:cxn>
                <a:cxn ang="0">
                  <a:pos x="2" y="8"/>
                </a:cxn>
                <a:cxn ang="0">
                  <a:pos x="1" y="9"/>
                </a:cxn>
                <a:cxn ang="0">
                  <a:pos x="2" y="10"/>
                </a:cxn>
                <a:cxn ang="0">
                  <a:pos x="3" y="9"/>
                </a:cxn>
                <a:cxn ang="0">
                  <a:pos x="5" y="10"/>
                </a:cxn>
                <a:cxn ang="0">
                  <a:pos x="5" y="11"/>
                </a:cxn>
                <a:cxn ang="0">
                  <a:pos x="6" y="11"/>
                </a:cxn>
                <a:cxn ang="0">
                  <a:pos x="6" y="10"/>
                </a:cxn>
                <a:cxn ang="0">
                  <a:pos x="8" y="9"/>
                </a:cxn>
                <a:cxn ang="0">
                  <a:pos x="9" y="10"/>
                </a:cxn>
                <a:cxn ang="0">
                  <a:pos x="9" y="9"/>
                </a:cxn>
                <a:cxn ang="0">
                  <a:pos x="9" y="8"/>
                </a:cxn>
                <a:cxn ang="0">
                  <a:pos x="9" y="6"/>
                </a:cxn>
                <a:cxn ang="0">
                  <a:pos x="11" y="6"/>
                </a:cxn>
                <a:cxn ang="0">
                  <a:pos x="8" y="6"/>
                </a:cxn>
                <a:cxn ang="0">
                  <a:pos x="5" y="9"/>
                </a:cxn>
                <a:cxn ang="0">
                  <a:pos x="2" y="6"/>
                </a:cxn>
                <a:cxn ang="0">
                  <a:pos x="5" y="2"/>
                </a:cxn>
                <a:cxn ang="0">
                  <a:pos x="8" y="6"/>
                </a:cxn>
              </a:cxnLst>
              <a:rect l="0" t="0" r="r" b="b"/>
              <a:pathLst>
                <a:path w="11" h="11">
                  <a:moveTo>
                    <a:pt x="11" y="6"/>
                  </a:moveTo>
                  <a:cubicBezTo>
                    <a:pt x="11" y="5"/>
                    <a:pt x="11" y="5"/>
                    <a:pt x="11" y="5"/>
                  </a:cubicBezTo>
                  <a:cubicBezTo>
                    <a:pt x="9" y="5"/>
                    <a:pt x="9" y="5"/>
                    <a:pt x="9" y="5"/>
                  </a:cubicBezTo>
                  <a:cubicBezTo>
                    <a:pt x="9" y="4"/>
                    <a:pt x="9" y="4"/>
                    <a:pt x="9" y="3"/>
                  </a:cubicBezTo>
                  <a:cubicBezTo>
                    <a:pt x="9" y="2"/>
                    <a:pt x="9" y="2"/>
                    <a:pt x="9" y="2"/>
                  </a:cubicBezTo>
                  <a:cubicBezTo>
                    <a:pt x="8" y="1"/>
                    <a:pt x="8" y="1"/>
                    <a:pt x="8" y="1"/>
                  </a:cubicBezTo>
                  <a:cubicBezTo>
                    <a:pt x="8" y="2"/>
                    <a:pt x="8" y="2"/>
                    <a:pt x="8" y="2"/>
                  </a:cubicBezTo>
                  <a:cubicBezTo>
                    <a:pt x="7" y="2"/>
                    <a:pt x="7" y="1"/>
                    <a:pt x="6" y="1"/>
                  </a:cubicBezTo>
                  <a:cubicBezTo>
                    <a:pt x="6" y="0"/>
                    <a:pt x="6" y="0"/>
                    <a:pt x="6" y="0"/>
                  </a:cubicBezTo>
                  <a:cubicBezTo>
                    <a:pt x="5" y="0"/>
                    <a:pt x="5" y="0"/>
                    <a:pt x="5" y="0"/>
                  </a:cubicBezTo>
                  <a:cubicBezTo>
                    <a:pt x="5" y="1"/>
                    <a:pt x="5" y="1"/>
                    <a:pt x="5" y="1"/>
                  </a:cubicBezTo>
                  <a:cubicBezTo>
                    <a:pt x="4" y="1"/>
                    <a:pt x="3" y="2"/>
                    <a:pt x="3" y="2"/>
                  </a:cubicBezTo>
                  <a:cubicBezTo>
                    <a:pt x="2" y="1"/>
                    <a:pt x="2" y="1"/>
                    <a:pt x="2" y="1"/>
                  </a:cubicBezTo>
                  <a:cubicBezTo>
                    <a:pt x="1" y="2"/>
                    <a:pt x="1" y="2"/>
                    <a:pt x="1" y="2"/>
                  </a:cubicBezTo>
                  <a:cubicBezTo>
                    <a:pt x="2" y="3"/>
                    <a:pt x="2" y="3"/>
                    <a:pt x="2" y="3"/>
                  </a:cubicBezTo>
                  <a:cubicBezTo>
                    <a:pt x="1" y="4"/>
                    <a:pt x="1" y="4"/>
                    <a:pt x="1" y="5"/>
                  </a:cubicBezTo>
                  <a:cubicBezTo>
                    <a:pt x="0" y="5"/>
                    <a:pt x="0" y="5"/>
                    <a:pt x="0" y="5"/>
                  </a:cubicBezTo>
                  <a:cubicBezTo>
                    <a:pt x="0" y="6"/>
                    <a:pt x="0" y="6"/>
                    <a:pt x="0" y="6"/>
                  </a:cubicBezTo>
                  <a:cubicBezTo>
                    <a:pt x="1" y="6"/>
                    <a:pt x="1" y="6"/>
                    <a:pt x="1" y="6"/>
                  </a:cubicBezTo>
                  <a:cubicBezTo>
                    <a:pt x="1" y="7"/>
                    <a:pt x="1" y="8"/>
                    <a:pt x="2" y="8"/>
                  </a:cubicBezTo>
                  <a:cubicBezTo>
                    <a:pt x="1" y="9"/>
                    <a:pt x="1" y="9"/>
                    <a:pt x="1" y="9"/>
                  </a:cubicBezTo>
                  <a:cubicBezTo>
                    <a:pt x="2" y="10"/>
                    <a:pt x="2" y="10"/>
                    <a:pt x="2" y="10"/>
                  </a:cubicBezTo>
                  <a:cubicBezTo>
                    <a:pt x="3" y="9"/>
                    <a:pt x="3" y="9"/>
                    <a:pt x="3" y="9"/>
                  </a:cubicBezTo>
                  <a:cubicBezTo>
                    <a:pt x="3" y="10"/>
                    <a:pt x="4" y="10"/>
                    <a:pt x="5" y="10"/>
                  </a:cubicBezTo>
                  <a:cubicBezTo>
                    <a:pt x="5" y="11"/>
                    <a:pt x="5" y="11"/>
                    <a:pt x="5" y="11"/>
                  </a:cubicBezTo>
                  <a:cubicBezTo>
                    <a:pt x="6" y="11"/>
                    <a:pt x="6" y="11"/>
                    <a:pt x="6" y="11"/>
                  </a:cubicBezTo>
                  <a:cubicBezTo>
                    <a:pt x="6" y="10"/>
                    <a:pt x="6" y="10"/>
                    <a:pt x="6" y="10"/>
                  </a:cubicBezTo>
                  <a:cubicBezTo>
                    <a:pt x="7" y="10"/>
                    <a:pt x="7" y="10"/>
                    <a:pt x="8" y="9"/>
                  </a:cubicBezTo>
                  <a:cubicBezTo>
                    <a:pt x="9" y="10"/>
                    <a:pt x="9" y="10"/>
                    <a:pt x="9" y="10"/>
                  </a:cubicBezTo>
                  <a:cubicBezTo>
                    <a:pt x="9" y="9"/>
                    <a:pt x="9" y="9"/>
                    <a:pt x="9" y="9"/>
                  </a:cubicBezTo>
                  <a:cubicBezTo>
                    <a:pt x="9" y="8"/>
                    <a:pt x="9" y="8"/>
                    <a:pt x="9" y="8"/>
                  </a:cubicBezTo>
                  <a:cubicBezTo>
                    <a:pt x="9" y="8"/>
                    <a:pt x="9" y="7"/>
                    <a:pt x="9" y="6"/>
                  </a:cubicBezTo>
                  <a:lnTo>
                    <a:pt x="11" y="6"/>
                  </a:lnTo>
                  <a:close/>
                  <a:moveTo>
                    <a:pt x="8" y="6"/>
                  </a:moveTo>
                  <a:cubicBezTo>
                    <a:pt x="8" y="7"/>
                    <a:pt x="7" y="9"/>
                    <a:pt x="5" y="9"/>
                  </a:cubicBezTo>
                  <a:cubicBezTo>
                    <a:pt x="3" y="9"/>
                    <a:pt x="2" y="7"/>
                    <a:pt x="2" y="6"/>
                  </a:cubicBezTo>
                  <a:cubicBezTo>
                    <a:pt x="2" y="4"/>
                    <a:pt x="3" y="2"/>
                    <a:pt x="5" y="2"/>
                  </a:cubicBezTo>
                  <a:cubicBezTo>
                    <a:pt x="7" y="2"/>
                    <a:pt x="8" y="4"/>
                    <a:pt x="8" y="6"/>
                  </a:cubicBezTo>
                  <a:close/>
                </a:path>
              </a:pathLst>
            </a:custGeom>
            <a:grpFill/>
            <a:ln w="9525">
              <a:noFill/>
              <a:round/>
            </a:ln>
          </p:spPr>
          <p:txBody>
            <a:bodyPr vert="horz" wrap="square" lIns="121920" tIns="60960" rIns="121920" bIns="60960" numCol="1" anchor="t" anchorCtr="0" compatLnSpc="1"/>
            <a:lstStyle/>
            <a:p>
              <a:endParaRPr lang="en-US" sz="2400"/>
            </a:p>
          </p:txBody>
        </p:sp>
        <p:sp>
          <p:nvSpPr>
            <p:cNvPr id="85" name="Freeform 40"/>
            <p:cNvSpPr>
              <a:spLocks noEditPoints="1"/>
            </p:cNvSpPr>
            <p:nvPr/>
          </p:nvSpPr>
          <p:spPr bwMode="auto">
            <a:xfrm>
              <a:off x="3792538" y="3544888"/>
              <a:ext cx="34925" cy="28575"/>
            </a:xfrm>
            <a:custGeom>
              <a:avLst/>
              <a:gdLst/>
              <a:ahLst/>
              <a:cxnLst>
                <a:cxn ang="0">
                  <a:pos x="6" y="3"/>
                </a:cxn>
                <a:cxn ang="0">
                  <a:pos x="6" y="2"/>
                </a:cxn>
                <a:cxn ang="0">
                  <a:pos x="5" y="2"/>
                </a:cxn>
                <a:cxn ang="0">
                  <a:pos x="5" y="1"/>
                </a:cxn>
                <a:cxn ang="0">
                  <a:pos x="5" y="1"/>
                </a:cxn>
                <a:cxn ang="0">
                  <a:pos x="5" y="0"/>
                </a:cxn>
                <a:cxn ang="0">
                  <a:pos x="4" y="1"/>
                </a:cxn>
                <a:cxn ang="0">
                  <a:pos x="3" y="0"/>
                </a:cxn>
                <a:cxn ang="0">
                  <a:pos x="3" y="0"/>
                </a:cxn>
                <a:cxn ang="0">
                  <a:pos x="3" y="0"/>
                </a:cxn>
                <a:cxn ang="0">
                  <a:pos x="3" y="0"/>
                </a:cxn>
                <a:cxn ang="0">
                  <a:pos x="2" y="1"/>
                </a:cxn>
                <a:cxn ang="0">
                  <a:pos x="1" y="0"/>
                </a:cxn>
                <a:cxn ang="0">
                  <a:pos x="1" y="1"/>
                </a:cxn>
                <a:cxn ang="0">
                  <a:pos x="1" y="1"/>
                </a:cxn>
                <a:cxn ang="0">
                  <a:pos x="1" y="2"/>
                </a:cxn>
                <a:cxn ang="0">
                  <a:pos x="0" y="2"/>
                </a:cxn>
                <a:cxn ang="0">
                  <a:pos x="0" y="3"/>
                </a:cxn>
                <a:cxn ang="0">
                  <a:pos x="1" y="3"/>
                </a:cxn>
                <a:cxn ang="0">
                  <a:pos x="1" y="4"/>
                </a:cxn>
                <a:cxn ang="0">
                  <a:pos x="1" y="4"/>
                </a:cxn>
                <a:cxn ang="0">
                  <a:pos x="1" y="4"/>
                </a:cxn>
                <a:cxn ang="0">
                  <a:pos x="2" y="4"/>
                </a:cxn>
                <a:cxn ang="0">
                  <a:pos x="3" y="4"/>
                </a:cxn>
                <a:cxn ang="0">
                  <a:pos x="3" y="5"/>
                </a:cxn>
                <a:cxn ang="0">
                  <a:pos x="3" y="5"/>
                </a:cxn>
                <a:cxn ang="0">
                  <a:pos x="3" y="4"/>
                </a:cxn>
                <a:cxn ang="0">
                  <a:pos x="4" y="4"/>
                </a:cxn>
                <a:cxn ang="0">
                  <a:pos x="5" y="4"/>
                </a:cxn>
                <a:cxn ang="0">
                  <a:pos x="5" y="4"/>
                </a:cxn>
                <a:cxn ang="0">
                  <a:pos x="5" y="4"/>
                </a:cxn>
                <a:cxn ang="0">
                  <a:pos x="5" y="3"/>
                </a:cxn>
                <a:cxn ang="0">
                  <a:pos x="6" y="3"/>
                </a:cxn>
                <a:cxn ang="0">
                  <a:pos x="5" y="2"/>
                </a:cxn>
                <a:cxn ang="0">
                  <a:pos x="3" y="4"/>
                </a:cxn>
                <a:cxn ang="0">
                  <a:pos x="1" y="2"/>
                </a:cxn>
                <a:cxn ang="0">
                  <a:pos x="3" y="1"/>
                </a:cxn>
                <a:cxn ang="0">
                  <a:pos x="5" y="2"/>
                </a:cxn>
              </a:cxnLst>
              <a:rect l="0" t="0" r="r" b="b"/>
              <a:pathLst>
                <a:path w="6" h="5">
                  <a:moveTo>
                    <a:pt x="6" y="3"/>
                  </a:moveTo>
                  <a:cubicBezTo>
                    <a:pt x="6" y="2"/>
                    <a:pt x="6" y="2"/>
                    <a:pt x="6" y="2"/>
                  </a:cubicBezTo>
                  <a:cubicBezTo>
                    <a:pt x="5" y="2"/>
                    <a:pt x="5" y="2"/>
                    <a:pt x="5" y="2"/>
                  </a:cubicBezTo>
                  <a:cubicBezTo>
                    <a:pt x="5" y="2"/>
                    <a:pt x="5" y="1"/>
                    <a:pt x="5" y="1"/>
                  </a:cubicBezTo>
                  <a:cubicBezTo>
                    <a:pt x="5" y="1"/>
                    <a:pt x="5" y="1"/>
                    <a:pt x="5" y="1"/>
                  </a:cubicBezTo>
                  <a:cubicBezTo>
                    <a:pt x="5" y="0"/>
                    <a:pt x="5" y="0"/>
                    <a:pt x="5" y="0"/>
                  </a:cubicBezTo>
                  <a:cubicBezTo>
                    <a:pt x="4" y="1"/>
                    <a:pt x="4" y="1"/>
                    <a:pt x="4" y="1"/>
                  </a:cubicBezTo>
                  <a:cubicBezTo>
                    <a:pt x="4" y="0"/>
                    <a:pt x="4" y="0"/>
                    <a:pt x="3" y="0"/>
                  </a:cubicBezTo>
                  <a:cubicBezTo>
                    <a:pt x="3" y="0"/>
                    <a:pt x="3" y="0"/>
                    <a:pt x="3" y="0"/>
                  </a:cubicBezTo>
                  <a:cubicBezTo>
                    <a:pt x="3" y="0"/>
                    <a:pt x="3" y="0"/>
                    <a:pt x="3" y="0"/>
                  </a:cubicBezTo>
                  <a:cubicBezTo>
                    <a:pt x="3" y="0"/>
                    <a:pt x="3" y="0"/>
                    <a:pt x="3" y="0"/>
                  </a:cubicBezTo>
                  <a:cubicBezTo>
                    <a:pt x="2" y="0"/>
                    <a:pt x="2" y="0"/>
                    <a:pt x="2" y="1"/>
                  </a:cubicBezTo>
                  <a:cubicBezTo>
                    <a:pt x="1" y="0"/>
                    <a:pt x="1" y="0"/>
                    <a:pt x="1" y="0"/>
                  </a:cubicBezTo>
                  <a:cubicBezTo>
                    <a:pt x="1" y="1"/>
                    <a:pt x="1" y="1"/>
                    <a:pt x="1" y="1"/>
                  </a:cubicBezTo>
                  <a:cubicBezTo>
                    <a:pt x="1" y="1"/>
                    <a:pt x="1" y="1"/>
                    <a:pt x="1" y="1"/>
                  </a:cubicBezTo>
                  <a:cubicBezTo>
                    <a:pt x="1" y="1"/>
                    <a:pt x="1" y="2"/>
                    <a:pt x="1" y="2"/>
                  </a:cubicBezTo>
                  <a:cubicBezTo>
                    <a:pt x="0" y="2"/>
                    <a:pt x="0" y="2"/>
                    <a:pt x="0" y="2"/>
                  </a:cubicBezTo>
                  <a:cubicBezTo>
                    <a:pt x="0" y="3"/>
                    <a:pt x="0" y="3"/>
                    <a:pt x="0" y="3"/>
                  </a:cubicBezTo>
                  <a:cubicBezTo>
                    <a:pt x="1" y="3"/>
                    <a:pt x="1" y="3"/>
                    <a:pt x="1" y="3"/>
                  </a:cubicBezTo>
                  <a:cubicBezTo>
                    <a:pt x="1" y="3"/>
                    <a:pt x="1" y="3"/>
                    <a:pt x="1" y="4"/>
                  </a:cubicBezTo>
                  <a:cubicBezTo>
                    <a:pt x="1" y="4"/>
                    <a:pt x="1" y="4"/>
                    <a:pt x="1" y="4"/>
                  </a:cubicBezTo>
                  <a:cubicBezTo>
                    <a:pt x="1" y="4"/>
                    <a:pt x="1" y="4"/>
                    <a:pt x="1" y="4"/>
                  </a:cubicBezTo>
                  <a:cubicBezTo>
                    <a:pt x="2" y="4"/>
                    <a:pt x="2" y="4"/>
                    <a:pt x="2" y="4"/>
                  </a:cubicBezTo>
                  <a:cubicBezTo>
                    <a:pt x="2" y="4"/>
                    <a:pt x="2" y="4"/>
                    <a:pt x="3" y="4"/>
                  </a:cubicBezTo>
                  <a:cubicBezTo>
                    <a:pt x="3" y="5"/>
                    <a:pt x="3" y="5"/>
                    <a:pt x="3" y="5"/>
                  </a:cubicBezTo>
                  <a:cubicBezTo>
                    <a:pt x="3" y="5"/>
                    <a:pt x="3" y="5"/>
                    <a:pt x="3" y="5"/>
                  </a:cubicBezTo>
                  <a:cubicBezTo>
                    <a:pt x="3" y="4"/>
                    <a:pt x="3" y="4"/>
                    <a:pt x="3" y="4"/>
                  </a:cubicBezTo>
                  <a:cubicBezTo>
                    <a:pt x="4" y="4"/>
                    <a:pt x="4" y="4"/>
                    <a:pt x="4" y="4"/>
                  </a:cubicBezTo>
                  <a:cubicBezTo>
                    <a:pt x="5" y="4"/>
                    <a:pt x="5" y="4"/>
                    <a:pt x="5" y="4"/>
                  </a:cubicBezTo>
                  <a:cubicBezTo>
                    <a:pt x="5" y="4"/>
                    <a:pt x="5" y="4"/>
                    <a:pt x="5" y="4"/>
                  </a:cubicBezTo>
                  <a:cubicBezTo>
                    <a:pt x="5" y="4"/>
                    <a:pt x="5" y="4"/>
                    <a:pt x="5" y="4"/>
                  </a:cubicBezTo>
                  <a:cubicBezTo>
                    <a:pt x="5" y="3"/>
                    <a:pt x="5" y="3"/>
                    <a:pt x="5" y="3"/>
                  </a:cubicBezTo>
                  <a:lnTo>
                    <a:pt x="6" y="3"/>
                  </a:lnTo>
                  <a:close/>
                  <a:moveTo>
                    <a:pt x="5" y="2"/>
                  </a:moveTo>
                  <a:cubicBezTo>
                    <a:pt x="5" y="3"/>
                    <a:pt x="4" y="4"/>
                    <a:pt x="3" y="4"/>
                  </a:cubicBezTo>
                  <a:cubicBezTo>
                    <a:pt x="2" y="4"/>
                    <a:pt x="1" y="3"/>
                    <a:pt x="1" y="2"/>
                  </a:cubicBezTo>
                  <a:cubicBezTo>
                    <a:pt x="1" y="1"/>
                    <a:pt x="2" y="1"/>
                    <a:pt x="3" y="1"/>
                  </a:cubicBezTo>
                  <a:cubicBezTo>
                    <a:pt x="4" y="1"/>
                    <a:pt x="5" y="1"/>
                    <a:pt x="5" y="2"/>
                  </a:cubicBezTo>
                  <a:close/>
                </a:path>
              </a:pathLst>
            </a:custGeom>
            <a:grpFill/>
            <a:ln w="9525">
              <a:noFill/>
              <a:round/>
            </a:ln>
          </p:spPr>
          <p:txBody>
            <a:bodyPr vert="horz" wrap="square" lIns="121920" tIns="60960" rIns="121920" bIns="60960" numCol="1" anchor="t" anchorCtr="0" compatLnSpc="1"/>
            <a:lstStyle/>
            <a:p>
              <a:endParaRPr lang="en-US" sz="2400"/>
            </a:p>
          </p:txBody>
        </p:sp>
        <p:sp>
          <p:nvSpPr>
            <p:cNvPr id="86" name="Freeform 41"/>
            <p:cNvSpPr>
              <a:spLocks noEditPoints="1"/>
            </p:cNvSpPr>
            <p:nvPr/>
          </p:nvSpPr>
          <p:spPr bwMode="auto">
            <a:xfrm>
              <a:off x="3786188" y="3497263"/>
              <a:ext cx="41275" cy="41275"/>
            </a:xfrm>
            <a:custGeom>
              <a:avLst/>
              <a:gdLst/>
              <a:ahLst/>
              <a:cxnLst>
                <a:cxn ang="0">
                  <a:pos x="7" y="4"/>
                </a:cxn>
                <a:cxn ang="0">
                  <a:pos x="7" y="3"/>
                </a:cxn>
                <a:cxn ang="0">
                  <a:pos x="6" y="3"/>
                </a:cxn>
                <a:cxn ang="0">
                  <a:pos x="6" y="2"/>
                </a:cxn>
                <a:cxn ang="0">
                  <a:pos x="6" y="1"/>
                </a:cxn>
                <a:cxn ang="0">
                  <a:pos x="5" y="1"/>
                </a:cxn>
                <a:cxn ang="0">
                  <a:pos x="5" y="1"/>
                </a:cxn>
                <a:cxn ang="0">
                  <a:pos x="4" y="1"/>
                </a:cxn>
                <a:cxn ang="0">
                  <a:pos x="4" y="0"/>
                </a:cxn>
                <a:cxn ang="0">
                  <a:pos x="3" y="0"/>
                </a:cxn>
                <a:cxn ang="0">
                  <a:pos x="3" y="1"/>
                </a:cxn>
                <a:cxn ang="0">
                  <a:pos x="1" y="1"/>
                </a:cxn>
                <a:cxn ang="0">
                  <a:pos x="1" y="1"/>
                </a:cxn>
                <a:cxn ang="0">
                  <a:pos x="0" y="1"/>
                </a:cxn>
                <a:cxn ang="0">
                  <a:pos x="1" y="2"/>
                </a:cxn>
                <a:cxn ang="0">
                  <a:pos x="0" y="3"/>
                </a:cxn>
                <a:cxn ang="0">
                  <a:pos x="0" y="3"/>
                </a:cxn>
                <a:cxn ang="0">
                  <a:pos x="0" y="4"/>
                </a:cxn>
                <a:cxn ang="0">
                  <a:pos x="0" y="4"/>
                </a:cxn>
                <a:cxn ang="0">
                  <a:pos x="1" y="5"/>
                </a:cxn>
                <a:cxn ang="0">
                  <a:pos x="0" y="6"/>
                </a:cxn>
                <a:cxn ang="0">
                  <a:pos x="1" y="6"/>
                </a:cxn>
                <a:cxn ang="0">
                  <a:pos x="1" y="6"/>
                </a:cxn>
                <a:cxn ang="0">
                  <a:pos x="3" y="6"/>
                </a:cxn>
                <a:cxn ang="0">
                  <a:pos x="3" y="7"/>
                </a:cxn>
                <a:cxn ang="0">
                  <a:pos x="4" y="7"/>
                </a:cxn>
                <a:cxn ang="0">
                  <a:pos x="4" y="6"/>
                </a:cxn>
                <a:cxn ang="0">
                  <a:pos x="5" y="6"/>
                </a:cxn>
                <a:cxn ang="0">
                  <a:pos x="5" y="6"/>
                </a:cxn>
                <a:cxn ang="0">
                  <a:pos x="6" y="6"/>
                </a:cxn>
                <a:cxn ang="0">
                  <a:pos x="6" y="5"/>
                </a:cxn>
                <a:cxn ang="0">
                  <a:pos x="6" y="4"/>
                </a:cxn>
                <a:cxn ang="0">
                  <a:pos x="7" y="4"/>
                </a:cxn>
                <a:cxn ang="0">
                  <a:pos x="5" y="4"/>
                </a:cxn>
                <a:cxn ang="0">
                  <a:pos x="3" y="6"/>
                </a:cxn>
                <a:cxn ang="0">
                  <a:pos x="1" y="4"/>
                </a:cxn>
                <a:cxn ang="0">
                  <a:pos x="3" y="1"/>
                </a:cxn>
                <a:cxn ang="0">
                  <a:pos x="5" y="4"/>
                </a:cxn>
              </a:cxnLst>
              <a:rect l="0" t="0" r="r" b="b"/>
              <a:pathLst>
                <a:path w="7" h="7">
                  <a:moveTo>
                    <a:pt x="7" y="4"/>
                  </a:moveTo>
                  <a:cubicBezTo>
                    <a:pt x="7" y="3"/>
                    <a:pt x="7" y="3"/>
                    <a:pt x="7" y="3"/>
                  </a:cubicBezTo>
                  <a:cubicBezTo>
                    <a:pt x="6" y="3"/>
                    <a:pt x="6" y="3"/>
                    <a:pt x="6" y="3"/>
                  </a:cubicBezTo>
                  <a:cubicBezTo>
                    <a:pt x="6" y="3"/>
                    <a:pt x="6" y="2"/>
                    <a:pt x="6" y="2"/>
                  </a:cubicBezTo>
                  <a:cubicBezTo>
                    <a:pt x="6" y="1"/>
                    <a:pt x="6" y="1"/>
                    <a:pt x="6" y="1"/>
                  </a:cubicBezTo>
                  <a:cubicBezTo>
                    <a:pt x="5" y="1"/>
                    <a:pt x="5" y="1"/>
                    <a:pt x="5" y="1"/>
                  </a:cubicBezTo>
                  <a:cubicBezTo>
                    <a:pt x="5" y="1"/>
                    <a:pt x="5" y="1"/>
                    <a:pt x="5" y="1"/>
                  </a:cubicBezTo>
                  <a:cubicBezTo>
                    <a:pt x="5" y="1"/>
                    <a:pt x="4" y="1"/>
                    <a:pt x="4" y="1"/>
                  </a:cubicBezTo>
                  <a:cubicBezTo>
                    <a:pt x="4" y="0"/>
                    <a:pt x="4" y="0"/>
                    <a:pt x="4" y="0"/>
                  </a:cubicBezTo>
                  <a:cubicBezTo>
                    <a:pt x="3" y="0"/>
                    <a:pt x="3" y="0"/>
                    <a:pt x="3" y="0"/>
                  </a:cubicBezTo>
                  <a:cubicBezTo>
                    <a:pt x="3" y="1"/>
                    <a:pt x="3" y="1"/>
                    <a:pt x="3" y="1"/>
                  </a:cubicBezTo>
                  <a:cubicBezTo>
                    <a:pt x="2" y="1"/>
                    <a:pt x="2" y="1"/>
                    <a:pt x="1" y="1"/>
                  </a:cubicBezTo>
                  <a:cubicBezTo>
                    <a:pt x="1" y="1"/>
                    <a:pt x="1" y="1"/>
                    <a:pt x="1" y="1"/>
                  </a:cubicBezTo>
                  <a:cubicBezTo>
                    <a:pt x="0" y="1"/>
                    <a:pt x="0" y="1"/>
                    <a:pt x="0" y="1"/>
                  </a:cubicBezTo>
                  <a:cubicBezTo>
                    <a:pt x="1" y="2"/>
                    <a:pt x="1" y="2"/>
                    <a:pt x="1" y="2"/>
                  </a:cubicBezTo>
                  <a:cubicBezTo>
                    <a:pt x="1" y="2"/>
                    <a:pt x="0" y="3"/>
                    <a:pt x="0" y="3"/>
                  </a:cubicBezTo>
                  <a:cubicBezTo>
                    <a:pt x="0" y="3"/>
                    <a:pt x="0" y="3"/>
                    <a:pt x="0" y="3"/>
                  </a:cubicBezTo>
                  <a:cubicBezTo>
                    <a:pt x="0" y="4"/>
                    <a:pt x="0" y="4"/>
                    <a:pt x="0" y="4"/>
                  </a:cubicBezTo>
                  <a:cubicBezTo>
                    <a:pt x="0" y="4"/>
                    <a:pt x="0" y="4"/>
                    <a:pt x="0" y="4"/>
                  </a:cubicBezTo>
                  <a:cubicBezTo>
                    <a:pt x="0" y="4"/>
                    <a:pt x="1" y="5"/>
                    <a:pt x="1" y="5"/>
                  </a:cubicBezTo>
                  <a:cubicBezTo>
                    <a:pt x="0" y="6"/>
                    <a:pt x="0" y="6"/>
                    <a:pt x="0" y="6"/>
                  </a:cubicBezTo>
                  <a:cubicBezTo>
                    <a:pt x="1" y="6"/>
                    <a:pt x="1" y="6"/>
                    <a:pt x="1" y="6"/>
                  </a:cubicBezTo>
                  <a:cubicBezTo>
                    <a:pt x="1" y="6"/>
                    <a:pt x="1" y="6"/>
                    <a:pt x="1" y="6"/>
                  </a:cubicBezTo>
                  <a:cubicBezTo>
                    <a:pt x="2" y="6"/>
                    <a:pt x="2" y="6"/>
                    <a:pt x="3" y="6"/>
                  </a:cubicBezTo>
                  <a:cubicBezTo>
                    <a:pt x="3" y="7"/>
                    <a:pt x="3" y="7"/>
                    <a:pt x="3" y="7"/>
                  </a:cubicBezTo>
                  <a:cubicBezTo>
                    <a:pt x="4" y="7"/>
                    <a:pt x="4" y="7"/>
                    <a:pt x="4" y="7"/>
                  </a:cubicBezTo>
                  <a:cubicBezTo>
                    <a:pt x="4" y="6"/>
                    <a:pt x="4" y="6"/>
                    <a:pt x="4" y="6"/>
                  </a:cubicBezTo>
                  <a:cubicBezTo>
                    <a:pt x="4" y="6"/>
                    <a:pt x="5" y="6"/>
                    <a:pt x="5" y="6"/>
                  </a:cubicBezTo>
                  <a:cubicBezTo>
                    <a:pt x="5" y="6"/>
                    <a:pt x="5" y="6"/>
                    <a:pt x="5" y="6"/>
                  </a:cubicBezTo>
                  <a:cubicBezTo>
                    <a:pt x="6" y="6"/>
                    <a:pt x="6" y="6"/>
                    <a:pt x="6" y="6"/>
                  </a:cubicBezTo>
                  <a:cubicBezTo>
                    <a:pt x="6" y="5"/>
                    <a:pt x="6" y="5"/>
                    <a:pt x="6" y="5"/>
                  </a:cubicBezTo>
                  <a:cubicBezTo>
                    <a:pt x="6" y="5"/>
                    <a:pt x="6" y="4"/>
                    <a:pt x="6" y="4"/>
                  </a:cubicBezTo>
                  <a:lnTo>
                    <a:pt x="7" y="4"/>
                  </a:lnTo>
                  <a:close/>
                  <a:moveTo>
                    <a:pt x="5" y="4"/>
                  </a:moveTo>
                  <a:cubicBezTo>
                    <a:pt x="5" y="5"/>
                    <a:pt x="4" y="6"/>
                    <a:pt x="3" y="6"/>
                  </a:cubicBezTo>
                  <a:cubicBezTo>
                    <a:pt x="2" y="6"/>
                    <a:pt x="1" y="5"/>
                    <a:pt x="1" y="4"/>
                  </a:cubicBezTo>
                  <a:cubicBezTo>
                    <a:pt x="1" y="2"/>
                    <a:pt x="2" y="1"/>
                    <a:pt x="3" y="1"/>
                  </a:cubicBezTo>
                  <a:cubicBezTo>
                    <a:pt x="4" y="1"/>
                    <a:pt x="5" y="2"/>
                    <a:pt x="5" y="4"/>
                  </a:cubicBezTo>
                  <a:close/>
                </a:path>
              </a:pathLst>
            </a:custGeom>
            <a:grpFill/>
            <a:ln w="9525">
              <a:noFill/>
              <a:round/>
            </a:ln>
          </p:spPr>
          <p:txBody>
            <a:bodyPr vert="horz" wrap="square" lIns="121920" tIns="60960" rIns="121920" bIns="60960" numCol="1" anchor="t" anchorCtr="0" compatLnSpc="1"/>
            <a:lstStyle/>
            <a:p>
              <a:endParaRPr lang="en-US" sz="2400"/>
            </a:p>
          </p:txBody>
        </p:sp>
      </p:grpSp>
      <p:pic>
        <p:nvPicPr>
          <p:cNvPr id="205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53947" y="1443581"/>
            <a:ext cx="1408670" cy="14069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50" name="TextBox 49"/>
          <p:cNvSpPr txBox="1"/>
          <p:nvPr/>
        </p:nvSpPr>
        <p:spPr>
          <a:xfrm>
            <a:off x="3341511" y="258228"/>
            <a:ext cx="5508978" cy="769441"/>
          </a:xfrm>
          <a:prstGeom prst="rect">
            <a:avLst/>
          </a:prstGeom>
          <a:noFill/>
        </p:spPr>
        <p:txBody>
          <a:bodyPr wrap="square" rtlCol="0">
            <a:spAutoFit/>
          </a:bodyPr>
          <a:lstStyle/>
          <a:p>
            <a:pPr algn="ctr"/>
            <a:r>
              <a:rPr lang="en-US" sz="4400" b="1">
                <a:latin typeface="Candara" panose="020E0502030303020204" pitchFamily="34" charset="0"/>
              </a:rPr>
              <a:t>Jeopardy</a:t>
            </a:r>
            <a:endParaRPr lang="en-US" sz="4400" b="1" dirty="0">
              <a:latin typeface="Candara" panose="020E0502030303020204" pitchFamily="34" charset="0"/>
            </a:endParaRPr>
          </a:p>
        </p:txBody>
      </p:sp>
      <p:pic>
        <p:nvPicPr>
          <p:cNvPr id="3" name="Picture 2"/>
          <p:cNvPicPr>
            <a:picLocks noChangeAspect="1"/>
          </p:cNvPicPr>
          <p:nvPr/>
        </p:nvPicPr>
        <p:blipFill>
          <a:blip r:embed="rId2"/>
          <a:stretch>
            <a:fillRect/>
          </a:stretch>
        </p:blipFill>
        <p:spPr>
          <a:xfrm>
            <a:off x="919163" y="1704975"/>
            <a:ext cx="10343198" cy="3444561"/>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2" name="Rectangle 1"/>
          <p:cNvSpPr/>
          <p:nvPr/>
        </p:nvSpPr>
        <p:spPr>
          <a:xfrm>
            <a:off x="1508760" y="1256948"/>
            <a:ext cx="8869680" cy="481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341511" y="258228"/>
            <a:ext cx="5508978" cy="769441"/>
          </a:xfrm>
          <a:prstGeom prst="rect">
            <a:avLst/>
          </a:prstGeom>
          <a:noFill/>
        </p:spPr>
        <p:txBody>
          <a:bodyPr wrap="square" rtlCol="0">
            <a:spAutoFit/>
          </a:bodyPr>
          <a:lstStyle/>
          <a:p>
            <a:pPr algn="ctr"/>
            <a:r>
              <a:rPr lang="vi-VN" sz="4400" b="1">
                <a:latin typeface="Candara" panose="020E0502030303020204" pitchFamily="34" charset="0"/>
              </a:rPr>
              <a:t>Attack-Defense</a:t>
            </a:r>
            <a:endParaRPr lang="vi-VN" sz="4400" b="1">
              <a:latin typeface="Candara" panose="020E0502030303020204" pitchFamily="34" charset="0"/>
            </a:endParaRPr>
          </a:p>
        </p:txBody>
      </p:sp>
      <p:pic>
        <p:nvPicPr>
          <p:cNvPr id="1028" name="Picture 4" descr="Image result for attack-defense ct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527" y="1669731"/>
            <a:ext cx="7510145" cy="39902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5" name="Freeform 16"/>
          <p:cNvSpPr/>
          <p:nvPr/>
        </p:nvSpPr>
        <p:spPr bwMode="auto">
          <a:xfrm>
            <a:off x="6096001" y="1651000"/>
            <a:ext cx="1748988" cy="1837027"/>
          </a:xfrm>
          <a:custGeom>
            <a:avLst/>
            <a:gdLst/>
            <a:ahLst/>
            <a:cxnLst>
              <a:cxn ang="0">
                <a:pos x="401" y="292"/>
              </a:cxn>
              <a:cxn ang="0">
                <a:pos x="0" y="0"/>
              </a:cxn>
              <a:cxn ang="0">
                <a:pos x="0" y="422"/>
              </a:cxn>
              <a:cxn ang="0">
                <a:pos x="401" y="292"/>
              </a:cxn>
            </a:cxnLst>
            <a:rect l="0" t="0" r="r" b="b"/>
            <a:pathLst>
              <a:path w="401" h="422">
                <a:moveTo>
                  <a:pt x="401" y="292"/>
                </a:moveTo>
                <a:cubicBezTo>
                  <a:pt x="346" y="122"/>
                  <a:pt x="187" y="0"/>
                  <a:pt x="0" y="0"/>
                </a:cubicBezTo>
                <a:cubicBezTo>
                  <a:pt x="0" y="422"/>
                  <a:pt x="0" y="422"/>
                  <a:pt x="0" y="422"/>
                </a:cubicBezTo>
                <a:lnTo>
                  <a:pt x="401" y="292"/>
                </a:lnTo>
                <a:close/>
              </a:path>
            </a:pathLst>
          </a:custGeom>
          <a:solidFill>
            <a:srgbClr val="FFA803"/>
          </a:solidFill>
          <a:ln w="6350">
            <a:solidFill>
              <a:schemeClr val="bg1"/>
            </a:solidFill>
            <a:round/>
          </a:ln>
          <a:effectLst>
            <a:outerShdw blurRad="50800" dist="38100" dir="18900000" algn="bl" rotWithShape="0">
              <a:prstClr val="black">
                <a:alpha val="40000"/>
              </a:prstClr>
            </a:outerShdw>
          </a:effectLst>
        </p:spPr>
        <p:txBody>
          <a:bodyPr vert="horz" wrap="square" lIns="121920" tIns="60960" rIns="121920" bIns="60960" numCol="1" anchor="t" anchorCtr="0" compatLnSpc="1"/>
          <a:lstStyle/>
          <a:p>
            <a:endParaRPr lang="en-US" sz="2000">
              <a:solidFill>
                <a:schemeClr val="bg1"/>
              </a:solidFill>
            </a:endParaRPr>
          </a:p>
        </p:txBody>
      </p:sp>
      <p:sp>
        <p:nvSpPr>
          <p:cNvPr id="6" name="Freeform 17"/>
          <p:cNvSpPr/>
          <p:nvPr/>
        </p:nvSpPr>
        <p:spPr bwMode="auto">
          <a:xfrm>
            <a:off x="4347013" y="1651000"/>
            <a:ext cx="1748988" cy="1837027"/>
          </a:xfrm>
          <a:custGeom>
            <a:avLst/>
            <a:gdLst/>
            <a:ahLst/>
            <a:cxnLst>
              <a:cxn ang="0">
                <a:pos x="401" y="0"/>
              </a:cxn>
              <a:cxn ang="0">
                <a:pos x="0" y="292"/>
              </a:cxn>
              <a:cxn ang="0">
                <a:pos x="401" y="422"/>
              </a:cxn>
              <a:cxn ang="0">
                <a:pos x="401" y="0"/>
              </a:cxn>
            </a:cxnLst>
            <a:rect l="0" t="0" r="r" b="b"/>
            <a:pathLst>
              <a:path w="401" h="422">
                <a:moveTo>
                  <a:pt x="401" y="0"/>
                </a:moveTo>
                <a:cubicBezTo>
                  <a:pt x="213" y="0"/>
                  <a:pt x="54" y="122"/>
                  <a:pt x="0" y="292"/>
                </a:cubicBezTo>
                <a:cubicBezTo>
                  <a:pt x="401" y="422"/>
                  <a:pt x="401" y="422"/>
                  <a:pt x="401" y="422"/>
                </a:cubicBezTo>
                <a:lnTo>
                  <a:pt x="401" y="0"/>
                </a:lnTo>
                <a:close/>
              </a:path>
            </a:pathLst>
          </a:custGeom>
          <a:solidFill>
            <a:srgbClr val="FF2B2A"/>
          </a:solidFill>
          <a:ln w="6350">
            <a:solidFill>
              <a:schemeClr val="bg1"/>
            </a:solidFill>
            <a:round/>
          </a:ln>
          <a:effectLst>
            <a:outerShdw blurRad="50800" dist="38100" dir="13500000" algn="br" rotWithShape="0">
              <a:prstClr val="black">
                <a:alpha val="40000"/>
              </a:prstClr>
            </a:outerShdw>
          </a:effectLst>
        </p:spPr>
        <p:txBody>
          <a:bodyPr vert="horz" wrap="square" lIns="121920" tIns="60960" rIns="121920" bIns="60960" numCol="1" anchor="t" anchorCtr="0" compatLnSpc="1"/>
          <a:lstStyle/>
          <a:p>
            <a:endParaRPr lang="en-US" sz="2000">
              <a:solidFill>
                <a:schemeClr val="bg1"/>
              </a:solidFill>
            </a:endParaRPr>
          </a:p>
        </p:txBody>
      </p:sp>
      <p:sp>
        <p:nvSpPr>
          <p:cNvPr id="7" name="Freeform 18"/>
          <p:cNvSpPr/>
          <p:nvPr/>
        </p:nvSpPr>
        <p:spPr bwMode="auto">
          <a:xfrm>
            <a:off x="6096000" y="2924594"/>
            <a:ext cx="1837027" cy="2048313"/>
          </a:xfrm>
          <a:custGeom>
            <a:avLst/>
            <a:gdLst/>
            <a:ahLst/>
            <a:cxnLst>
              <a:cxn ang="0">
                <a:pos x="421" y="129"/>
              </a:cxn>
              <a:cxn ang="0">
                <a:pos x="401" y="0"/>
              </a:cxn>
              <a:cxn ang="0">
                <a:pos x="0" y="130"/>
              </a:cxn>
              <a:cxn ang="0">
                <a:pos x="247" y="470"/>
              </a:cxn>
              <a:cxn ang="0">
                <a:pos x="421" y="129"/>
              </a:cxn>
            </a:cxnLst>
            <a:rect l="0" t="0" r="r" b="b"/>
            <a:pathLst>
              <a:path w="421" h="470">
                <a:moveTo>
                  <a:pt x="421" y="129"/>
                </a:moveTo>
                <a:cubicBezTo>
                  <a:pt x="421" y="84"/>
                  <a:pt x="414" y="40"/>
                  <a:pt x="401" y="0"/>
                </a:cubicBezTo>
                <a:cubicBezTo>
                  <a:pt x="0" y="130"/>
                  <a:pt x="0" y="130"/>
                  <a:pt x="0" y="130"/>
                </a:cubicBezTo>
                <a:cubicBezTo>
                  <a:pt x="247" y="470"/>
                  <a:pt x="247" y="470"/>
                  <a:pt x="247" y="470"/>
                </a:cubicBezTo>
                <a:cubicBezTo>
                  <a:pt x="352" y="394"/>
                  <a:pt x="421" y="269"/>
                  <a:pt x="421" y="129"/>
                </a:cubicBezTo>
                <a:close/>
              </a:path>
            </a:pathLst>
          </a:custGeom>
          <a:solidFill>
            <a:srgbClr val="85C401"/>
          </a:solidFill>
          <a:ln w="6350">
            <a:solidFill>
              <a:schemeClr val="bg1"/>
            </a:solidFill>
            <a:round/>
          </a:ln>
          <a:effectLst>
            <a:outerShdw blurRad="50800" dist="38100" dir="2700000" algn="tl" rotWithShape="0">
              <a:prstClr val="black">
                <a:alpha val="40000"/>
              </a:prstClr>
            </a:outerShdw>
          </a:effectLst>
        </p:spPr>
        <p:txBody>
          <a:bodyPr vert="horz" wrap="square" lIns="121920" tIns="60960" rIns="121920" bIns="60960" numCol="1" anchor="t" anchorCtr="0" compatLnSpc="1"/>
          <a:lstStyle/>
          <a:p>
            <a:endParaRPr lang="en-US" sz="2000">
              <a:solidFill>
                <a:schemeClr val="bg1"/>
              </a:solidFill>
            </a:endParaRPr>
          </a:p>
        </p:txBody>
      </p:sp>
      <p:sp>
        <p:nvSpPr>
          <p:cNvPr id="8" name="Freeform 19"/>
          <p:cNvSpPr/>
          <p:nvPr/>
        </p:nvSpPr>
        <p:spPr bwMode="auto">
          <a:xfrm>
            <a:off x="4258973" y="2924594"/>
            <a:ext cx="1837027" cy="2048313"/>
          </a:xfrm>
          <a:custGeom>
            <a:avLst/>
            <a:gdLst/>
            <a:ahLst/>
            <a:cxnLst>
              <a:cxn ang="0">
                <a:pos x="21" y="0"/>
              </a:cxn>
              <a:cxn ang="0">
                <a:pos x="0" y="129"/>
              </a:cxn>
              <a:cxn ang="0">
                <a:pos x="175" y="470"/>
              </a:cxn>
              <a:cxn ang="0">
                <a:pos x="422" y="130"/>
              </a:cxn>
              <a:cxn ang="0">
                <a:pos x="21" y="0"/>
              </a:cxn>
            </a:cxnLst>
            <a:rect l="0" t="0" r="r" b="b"/>
            <a:pathLst>
              <a:path w="422" h="470">
                <a:moveTo>
                  <a:pt x="21" y="0"/>
                </a:moveTo>
                <a:cubicBezTo>
                  <a:pt x="7" y="40"/>
                  <a:pt x="0" y="84"/>
                  <a:pt x="0" y="129"/>
                </a:cubicBezTo>
                <a:cubicBezTo>
                  <a:pt x="0" y="269"/>
                  <a:pt x="69" y="394"/>
                  <a:pt x="175" y="470"/>
                </a:cubicBezTo>
                <a:cubicBezTo>
                  <a:pt x="422" y="130"/>
                  <a:pt x="422" y="130"/>
                  <a:pt x="422" y="130"/>
                </a:cubicBezTo>
                <a:lnTo>
                  <a:pt x="21" y="0"/>
                </a:lnTo>
                <a:close/>
              </a:path>
            </a:pathLst>
          </a:custGeom>
          <a:solidFill>
            <a:srgbClr val="01AA8D"/>
          </a:solidFill>
          <a:ln w="6350">
            <a:solidFill>
              <a:schemeClr val="bg1"/>
            </a:solidFill>
            <a:round/>
          </a:ln>
          <a:effectLst>
            <a:outerShdw blurRad="50800" dist="38100" dir="8100000" algn="tr" rotWithShape="0">
              <a:prstClr val="black">
                <a:alpha val="40000"/>
              </a:prstClr>
            </a:outerShdw>
          </a:effectLst>
        </p:spPr>
        <p:txBody>
          <a:bodyPr vert="horz" wrap="square" lIns="121920" tIns="60960" rIns="121920" bIns="60960" numCol="1" anchor="t" anchorCtr="0" compatLnSpc="1"/>
          <a:lstStyle/>
          <a:p>
            <a:endParaRPr lang="en-US" sz="2000">
              <a:solidFill>
                <a:schemeClr val="bg1"/>
              </a:solidFill>
            </a:endParaRPr>
          </a:p>
        </p:txBody>
      </p:sp>
      <p:sp>
        <p:nvSpPr>
          <p:cNvPr id="9" name="Freeform 20"/>
          <p:cNvSpPr/>
          <p:nvPr/>
        </p:nvSpPr>
        <p:spPr bwMode="auto">
          <a:xfrm>
            <a:off x="5021955" y="3488027"/>
            <a:ext cx="2153957" cy="1831155"/>
          </a:xfrm>
          <a:custGeom>
            <a:avLst/>
            <a:gdLst/>
            <a:ahLst/>
            <a:cxnLst>
              <a:cxn ang="0">
                <a:pos x="0" y="340"/>
              </a:cxn>
              <a:cxn ang="0">
                <a:pos x="247" y="420"/>
              </a:cxn>
              <a:cxn ang="0">
                <a:pos x="494" y="340"/>
              </a:cxn>
              <a:cxn ang="0">
                <a:pos x="247" y="0"/>
              </a:cxn>
              <a:cxn ang="0">
                <a:pos x="0" y="340"/>
              </a:cxn>
            </a:cxnLst>
            <a:rect l="0" t="0" r="r" b="b"/>
            <a:pathLst>
              <a:path w="494" h="420">
                <a:moveTo>
                  <a:pt x="0" y="340"/>
                </a:moveTo>
                <a:cubicBezTo>
                  <a:pt x="69" y="391"/>
                  <a:pt x="154" y="420"/>
                  <a:pt x="247" y="420"/>
                </a:cubicBezTo>
                <a:cubicBezTo>
                  <a:pt x="339" y="420"/>
                  <a:pt x="424" y="391"/>
                  <a:pt x="494" y="340"/>
                </a:cubicBezTo>
                <a:cubicBezTo>
                  <a:pt x="247" y="0"/>
                  <a:pt x="247" y="0"/>
                  <a:pt x="247" y="0"/>
                </a:cubicBezTo>
                <a:lnTo>
                  <a:pt x="0" y="340"/>
                </a:lnTo>
                <a:close/>
              </a:path>
            </a:pathLst>
          </a:custGeom>
          <a:solidFill>
            <a:srgbClr val="3EB8CD"/>
          </a:solidFill>
          <a:ln w="6350">
            <a:solidFill>
              <a:schemeClr val="bg1"/>
            </a:solidFill>
            <a:round/>
          </a:ln>
          <a:effectLst>
            <a:outerShdw blurRad="50800" dist="38100" dir="5400000" algn="t" rotWithShape="0">
              <a:prstClr val="black">
                <a:alpha val="40000"/>
              </a:prstClr>
            </a:outerShdw>
          </a:effectLst>
        </p:spPr>
        <p:txBody>
          <a:bodyPr vert="horz" wrap="square" lIns="121920" tIns="60960" rIns="121920" bIns="60960" numCol="1" anchor="t" anchorCtr="0" compatLnSpc="1"/>
          <a:lstStyle/>
          <a:p>
            <a:endParaRPr lang="en-US" sz="2000">
              <a:solidFill>
                <a:schemeClr val="bg1"/>
              </a:solidFill>
            </a:endParaRPr>
          </a:p>
        </p:txBody>
      </p:sp>
      <p:sp>
        <p:nvSpPr>
          <p:cNvPr id="10" name="TextBox 9"/>
          <p:cNvSpPr txBox="1"/>
          <p:nvPr/>
        </p:nvSpPr>
        <p:spPr>
          <a:xfrm rot="19347951">
            <a:off x="4683872" y="2259701"/>
            <a:ext cx="1225015" cy="400110"/>
          </a:xfrm>
          <a:prstGeom prst="rect">
            <a:avLst/>
          </a:prstGeom>
          <a:noFill/>
        </p:spPr>
        <p:txBody>
          <a:bodyPr wrap="none" rtlCol="0">
            <a:spAutoFit/>
          </a:bodyPr>
          <a:lstStyle/>
          <a:p>
            <a:pPr algn="ctr"/>
            <a:r>
              <a:rPr lang="vi-VN" sz="2000" b="1">
                <a:solidFill>
                  <a:schemeClr val="bg1"/>
                </a:solidFill>
              </a:rPr>
              <a:t>Pwnable</a:t>
            </a:r>
            <a:endParaRPr lang="en-US" sz="2000" b="1" dirty="0">
              <a:solidFill>
                <a:schemeClr val="bg1"/>
              </a:solidFill>
              <a:latin typeface="Candara" panose="020E0502030303020204" pitchFamily="34" charset="0"/>
            </a:endParaRPr>
          </a:p>
        </p:txBody>
      </p:sp>
      <p:sp>
        <p:nvSpPr>
          <p:cNvPr id="11" name="TextBox 10"/>
          <p:cNvSpPr txBox="1"/>
          <p:nvPr/>
        </p:nvSpPr>
        <p:spPr>
          <a:xfrm rot="2110422">
            <a:off x="6473978" y="2245170"/>
            <a:ext cx="721864" cy="400110"/>
          </a:xfrm>
          <a:prstGeom prst="rect">
            <a:avLst/>
          </a:prstGeom>
          <a:noFill/>
        </p:spPr>
        <p:txBody>
          <a:bodyPr wrap="none" rtlCol="0">
            <a:spAutoFit/>
          </a:bodyPr>
          <a:lstStyle/>
          <a:p>
            <a:pPr algn="ctr"/>
            <a:r>
              <a:rPr lang="vi-VN" sz="2000" b="1">
                <a:solidFill>
                  <a:schemeClr val="bg1"/>
                </a:solidFill>
              </a:rPr>
              <a:t>Web</a:t>
            </a:r>
            <a:endParaRPr lang="en-US" sz="2000" b="1" dirty="0">
              <a:solidFill>
                <a:schemeClr val="bg1"/>
              </a:solidFill>
              <a:latin typeface="Candara" panose="020E0502030303020204" pitchFamily="34" charset="0"/>
            </a:endParaRPr>
          </a:p>
        </p:txBody>
      </p:sp>
      <p:sp>
        <p:nvSpPr>
          <p:cNvPr id="12" name="TextBox 11"/>
          <p:cNvSpPr txBox="1"/>
          <p:nvPr/>
        </p:nvSpPr>
        <p:spPr>
          <a:xfrm rot="17491299">
            <a:off x="6726497" y="3547549"/>
            <a:ext cx="1266693" cy="707886"/>
          </a:xfrm>
          <a:prstGeom prst="rect">
            <a:avLst/>
          </a:prstGeom>
          <a:noFill/>
        </p:spPr>
        <p:txBody>
          <a:bodyPr wrap="none" rtlCol="0">
            <a:spAutoFit/>
          </a:bodyPr>
          <a:lstStyle/>
          <a:p>
            <a:pPr algn="ctr"/>
            <a:r>
              <a:rPr lang="vi-VN" sz="2000" b="1">
                <a:solidFill>
                  <a:schemeClr val="bg1"/>
                </a:solidFill>
              </a:rPr>
              <a:t>Network/</a:t>
            </a:r>
            <a:endParaRPr lang="en-US" sz="2000" b="1">
              <a:solidFill>
                <a:schemeClr val="bg1"/>
              </a:solidFill>
            </a:endParaRPr>
          </a:p>
          <a:p>
            <a:pPr algn="ctr"/>
            <a:r>
              <a:rPr lang="vi-VN" sz="2000" b="1">
                <a:solidFill>
                  <a:schemeClr val="bg1"/>
                </a:solidFill>
              </a:rPr>
              <a:t>Forensic</a:t>
            </a:r>
            <a:endParaRPr lang="en-US" sz="2000" b="1" dirty="0">
              <a:solidFill>
                <a:schemeClr val="bg1"/>
              </a:solidFill>
              <a:latin typeface="Candara" panose="020E0502030303020204" pitchFamily="34" charset="0"/>
            </a:endParaRPr>
          </a:p>
        </p:txBody>
      </p:sp>
      <p:sp>
        <p:nvSpPr>
          <p:cNvPr id="13" name="TextBox 12"/>
          <p:cNvSpPr txBox="1"/>
          <p:nvPr/>
        </p:nvSpPr>
        <p:spPr>
          <a:xfrm rot="14931345" flipV="1">
            <a:off x="3999067" y="3547551"/>
            <a:ext cx="1638590" cy="707886"/>
          </a:xfrm>
          <a:prstGeom prst="rect">
            <a:avLst/>
          </a:prstGeom>
          <a:noFill/>
        </p:spPr>
        <p:txBody>
          <a:bodyPr wrap="none" rtlCol="0">
            <a:spAutoFit/>
          </a:bodyPr>
          <a:lstStyle/>
          <a:p>
            <a:pPr algn="ctr"/>
            <a:r>
              <a:rPr lang="vi-VN" sz="2000" b="1">
                <a:solidFill>
                  <a:schemeClr val="bg1"/>
                </a:solidFill>
              </a:rPr>
              <a:t>Reverse </a:t>
            </a:r>
            <a:endParaRPr lang="en-US" sz="2000" b="1">
              <a:solidFill>
                <a:schemeClr val="bg1"/>
              </a:solidFill>
            </a:endParaRPr>
          </a:p>
          <a:p>
            <a:pPr algn="ctr"/>
            <a:r>
              <a:rPr lang="vi-VN" sz="2000" b="1">
                <a:solidFill>
                  <a:schemeClr val="bg1"/>
                </a:solidFill>
              </a:rPr>
              <a:t>engineering</a:t>
            </a:r>
            <a:endParaRPr lang="en-US" sz="2000" b="1" dirty="0">
              <a:solidFill>
                <a:schemeClr val="bg1"/>
              </a:solidFill>
              <a:latin typeface="Candara" panose="020E0502030303020204" pitchFamily="34" charset="0"/>
            </a:endParaRPr>
          </a:p>
        </p:txBody>
      </p:sp>
      <p:sp>
        <p:nvSpPr>
          <p:cNvPr id="14" name="TextBox 13"/>
          <p:cNvSpPr txBox="1"/>
          <p:nvPr/>
        </p:nvSpPr>
        <p:spPr>
          <a:xfrm>
            <a:off x="5262281" y="4599141"/>
            <a:ext cx="1667444" cy="400110"/>
          </a:xfrm>
          <a:prstGeom prst="rect">
            <a:avLst/>
          </a:prstGeom>
          <a:noFill/>
        </p:spPr>
        <p:txBody>
          <a:bodyPr wrap="none" rtlCol="0">
            <a:spAutoFit/>
          </a:bodyPr>
          <a:lstStyle/>
          <a:p>
            <a:pPr algn="ctr"/>
            <a:r>
              <a:rPr lang="vi-VN" sz="2000" b="1">
                <a:solidFill>
                  <a:schemeClr val="bg1"/>
                </a:solidFill>
              </a:rPr>
              <a:t>Crypto/ACM</a:t>
            </a:r>
            <a:endParaRPr lang="en-US" sz="2000" b="1" dirty="0">
              <a:solidFill>
                <a:schemeClr val="bg1"/>
              </a:solidFill>
              <a:latin typeface="Candara" panose="020E0502030303020204" pitchFamily="34" charset="0"/>
            </a:endParaRPr>
          </a:p>
        </p:txBody>
      </p:sp>
      <p:sp>
        <p:nvSpPr>
          <p:cNvPr id="15" name="Freeform 21"/>
          <p:cNvSpPr/>
          <p:nvPr/>
        </p:nvSpPr>
        <p:spPr bwMode="auto">
          <a:xfrm>
            <a:off x="5203896" y="2590053"/>
            <a:ext cx="1784202" cy="1784203"/>
          </a:xfrm>
          <a:custGeom>
            <a:avLst/>
            <a:gdLst/>
            <a:ahLst/>
            <a:cxnLst>
              <a:cxn ang="0">
                <a:pos x="404" y="164"/>
              </a:cxn>
              <a:cxn ang="0">
                <a:pos x="268" y="11"/>
              </a:cxn>
              <a:cxn ang="0">
                <a:pos x="216" y="2"/>
              </a:cxn>
              <a:cxn ang="0">
                <a:pos x="163" y="5"/>
              </a:cxn>
              <a:cxn ang="0">
                <a:pos x="11" y="141"/>
              </a:cxn>
              <a:cxn ang="0">
                <a:pos x="1" y="193"/>
              </a:cxn>
              <a:cxn ang="0">
                <a:pos x="5" y="246"/>
              </a:cxn>
              <a:cxn ang="0">
                <a:pos x="141" y="399"/>
              </a:cxn>
              <a:cxn ang="0">
                <a:pos x="193" y="408"/>
              </a:cxn>
              <a:cxn ang="0">
                <a:pos x="246" y="404"/>
              </a:cxn>
              <a:cxn ang="0">
                <a:pos x="398" y="268"/>
              </a:cxn>
              <a:cxn ang="0">
                <a:pos x="408" y="216"/>
              </a:cxn>
              <a:cxn ang="0">
                <a:pos x="404" y="164"/>
              </a:cxn>
            </a:cxnLst>
            <a:rect l="0" t="0" r="r" b="b"/>
            <a:pathLst>
              <a:path w="409" h="409">
                <a:moveTo>
                  <a:pt x="404" y="164"/>
                </a:moveTo>
                <a:cubicBezTo>
                  <a:pt x="389" y="92"/>
                  <a:pt x="337" y="34"/>
                  <a:pt x="268" y="11"/>
                </a:cubicBezTo>
                <a:cubicBezTo>
                  <a:pt x="252" y="6"/>
                  <a:pt x="234" y="3"/>
                  <a:pt x="216" y="2"/>
                </a:cubicBezTo>
                <a:cubicBezTo>
                  <a:pt x="198" y="0"/>
                  <a:pt x="180" y="2"/>
                  <a:pt x="163" y="5"/>
                </a:cubicBezTo>
                <a:cubicBezTo>
                  <a:pt x="92" y="20"/>
                  <a:pt x="34" y="72"/>
                  <a:pt x="11" y="141"/>
                </a:cubicBezTo>
                <a:cubicBezTo>
                  <a:pt x="6" y="158"/>
                  <a:pt x="2" y="175"/>
                  <a:pt x="1" y="193"/>
                </a:cubicBezTo>
                <a:cubicBezTo>
                  <a:pt x="0" y="212"/>
                  <a:pt x="2" y="229"/>
                  <a:pt x="5" y="246"/>
                </a:cubicBezTo>
                <a:cubicBezTo>
                  <a:pt x="20" y="318"/>
                  <a:pt x="72" y="376"/>
                  <a:pt x="141" y="399"/>
                </a:cubicBezTo>
                <a:cubicBezTo>
                  <a:pt x="158" y="404"/>
                  <a:pt x="175" y="407"/>
                  <a:pt x="193" y="408"/>
                </a:cubicBezTo>
                <a:cubicBezTo>
                  <a:pt x="211" y="409"/>
                  <a:pt x="229" y="408"/>
                  <a:pt x="246" y="404"/>
                </a:cubicBezTo>
                <a:cubicBezTo>
                  <a:pt x="317" y="390"/>
                  <a:pt x="376" y="338"/>
                  <a:pt x="398" y="268"/>
                </a:cubicBezTo>
                <a:cubicBezTo>
                  <a:pt x="404" y="252"/>
                  <a:pt x="407" y="235"/>
                  <a:pt x="408" y="216"/>
                </a:cubicBezTo>
                <a:cubicBezTo>
                  <a:pt x="409" y="198"/>
                  <a:pt x="408" y="181"/>
                  <a:pt x="404" y="164"/>
                </a:cubicBezTo>
                <a:close/>
              </a:path>
            </a:pathLst>
          </a:custGeom>
          <a:solidFill>
            <a:srgbClr val="FFFFFF"/>
          </a:solidFill>
          <a:ln w="19050">
            <a:solidFill>
              <a:schemeClr val="tx1">
                <a:lumMod val="75000"/>
                <a:lumOff val="25000"/>
              </a:schemeClr>
            </a:solidFill>
            <a:round/>
          </a:ln>
        </p:spPr>
        <p:txBody>
          <a:bodyPr vert="horz" wrap="square" lIns="121920" tIns="60960" rIns="121920" bIns="60960" numCol="1" anchor="t" anchorCtr="0" compatLnSpc="1"/>
          <a:lstStyle/>
          <a:p>
            <a:endParaRPr lang="en-US" sz="2000"/>
          </a:p>
        </p:txBody>
      </p:sp>
      <p:sp>
        <p:nvSpPr>
          <p:cNvPr id="16" name="TextBox 15"/>
          <p:cNvSpPr txBox="1"/>
          <p:nvPr/>
        </p:nvSpPr>
        <p:spPr>
          <a:xfrm>
            <a:off x="1552208" y="287961"/>
            <a:ext cx="9966959" cy="769441"/>
          </a:xfrm>
          <a:prstGeom prst="rect">
            <a:avLst/>
          </a:prstGeom>
          <a:noFill/>
        </p:spPr>
        <p:txBody>
          <a:bodyPr wrap="square" rtlCol="0">
            <a:spAutoFit/>
          </a:bodyPr>
          <a:lstStyle/>
          <a:p>
            <a:pPr algn="ctr"/>
            <a:r>
              <a:rPr lang="en-US" sz="4400" b="1">
                <a:latin typeface="Candara" panose="020E0502030303020204" pitchFamily="34" charset="0"/>
              </a:rPr>
              <a:t>Các thể loại challenge trong jeopardy</a:t>
            </a:r>
            <a:endParaRPr lang="en-US" sz="4400" b="1" dirty="0">
              <a:solidFill>
                <a:srgbClr val="56595E"/>
              </a:solidFill>
              <a:latin typeface="Candara" panose="020E0502030303020204" pitchFamily="34" charset="0"/>
            </a:endParaRPr>
          </a:p>
        </p:txBody>
      </p:sp>
      <p:grpSp>
        <p:nvGrpSpPr>
          <p:cNvPr id="17" name="Group 16"/>
          <p:cNvGrpSpPr/>
          <p:nvPr/>
        </p:nvGrpSpPr>
        <p:grpSpPr>
          <a:xfrm>
            <a:off x="696204" y="1667777"/>
            <a:ext cx="3411912" cy="1196534"/>
            <a:chOff x="5638262" y="1493742"/>
            <a:chExt cx="3034077" cy="897401"/>
          </a:xfrm>
        </p:grpSpPr>
        <p:sp>
          <p:nvSpPr>
            <p:cNvPr id="18" name="TextBox 17"/>
            <p:cNvSpPr txBox="1"/>
            <p:nvPr/>
          </p:nvSpPr>
          <p:spPr>
            <a:xfrm>
              <a:off x="5638262" y="1493742"/>
              <a:ext cx="846739" cy="230833"/>
            </a:xfrm>
            <a:prstGeom prst="rect">
              <a:avLst/>
            </a:prstGeom>
            <a:noFill/>
          </p:spPr>
          <p:txBody>
            <a:bodyPr wrap="none" lIns="0" tIns="0" rIns="0" bIns="0" rtlCol="0" anchor="ctr">
              <a:spAutoFit/>
            </a:bodyPr>
            <a:lstStyle/>
            <a:p>
              <a:r>
                <a:rPr lang="en-US" sz="2000" b="1">
                  <a:latin typeface="Candara" panose="020E0502030303020204" pitchFamily="34" charset="0"/>
                </a:rPr>
                <a:t>Pwnable</a:t>
              </a:r>
              <a:endParaRPr lang="en-US" sz="2000" b="1" dirty="0">
                <a:latin typeface="Candara" panose="020E0502030303020204" pitchFamily="34" charset="0"/>
              </a:endParaRPr>
            </a:p>
          </p:txBody>
        </p:sp>
        <p:sp>
          <p:nvSpPr>
            <p:cNvPr id="19" name="TextBox 18"/>
            <p:cNvSpPr txBox="1"/>
            <p:nvPr/>
          </p:nvSpPr>
          <p:spPr>
            <a:xfrm>
              <a:off x="5638262" y="1698645"/>
              <a:ext cx="3034077" cy="692498"/>
            </a:xfrm>
            <a:prstGeom prst="rect">
              <a:avLst/>
            </a:prstGeom>
            <a:noFill/>
          </p:spPr>
          <p:txBody>
            <a:bodyPr wrap="square" lIns="0" tIns="0" rIns="0" bIns="0" rtlCol="0" anchor="t">
              <a:spAutoFit/>
            </a:bodyPr>
            <a:lstStyle/>
            <a:p>
              <a:r>
                <a:rPr lang="vi-VN" sz="2000"/>
                <a:t>(Khai thác lỗi phần mềm, buffer overflow, format string, shellcode ...)</a:t>
              </a:r>
              <a:endParaRPr lang="en-US" sz="2000"/>
            </a:p>
          </p:txBody>
        </p:sp>
      </p:grpSp>
      <p:grpSp>
        <p:nvGrpSpPr>
          <p:cNvPr id="20" name="Group 16"/>
          <p:cNvGrpSpPr/>
          <p:nvPr/>
        </p:nvGrpSpPr>
        <p:grpSpPr>
          <a:xfrm>
            <a:off x="8372788" y="1672792"/>
            <a:ext cx="3411912" cy="888757"/>
            <a:chOff x="5638262" y="1493742"/>
            <a:chExt cx="3034077" cy="666569"/>
          </a:xfrm>
        </p:grpSpPr>
        <p:sp>
          <p:nvSpPr>
            <p:cNvPr id="21" name="TextBox 20"/>
            <p:cNvSpPr txBox="1"/>
            <p:nvPr/>
          </p:nvSpPr>
          <p:spPr>
            <a:xfrm>
              <a:off x="5638262" y="1493742"/>
              <a:ext cx="446748" cy="230833"/>
            </a:xfrm>
            <a:prstGeom prst="rect">
              <a:avLst/>
            </a:prstGeom>
            <a:noFill/>
          </p:spPr>
          <p:txBody>
            <a:bodyPr wrap="none" lIns="0" tIns="0" rIns="0" bIns="0" rtlCol="0" anchor="ctr">
              <a:spAutoFit/>
            </a:bodyPr>
            <a:lstStyle/>
            <a:p>
              <a:r>
                <a:rPr lang="en-US" sz="2000" b="1">
                  <a:latin typeface="Candara" panose="020E0502030303020204" pitchFamily="34" charset="0"/>
                </a:rPr>
                <a:t>Web</a:t>
              </a:r>
              <a:endParaRPr lang="en-US" sz="2000" b="1" dirty="0">
                <a:latin typeface="Candara" panose="020E0502030303020204" pitchFamily="34" charset="0"/>
              </a:endParaRPr>
            </a:p>
          </p:txBody>
        </p:sp>
        <p:sp>
          <p:nvSpPr>
            <p:cNvPr id="22" name="TextBox 21"/>
            <p:cNvSpPr txBox="1"/>
            <p:nvPr/>
          </p:nvSpPr>
          <p:spPr>
            <a:xfrm>
              <a:off x="5638262" y="1698645"/>
              <a:ext cx="3034077" cy="461666"/>
            </a:xfrm>
            <a:prstGeom prst="rect">
              <a:avLst/>
            </a:prstGeom>
            <a:noFill/>
          </p:spPr>
          <p:txBody>
            <a:bodyPr wrap="square" lIns="0" tIns="0" rIns="0" bIns="0" rtlCol="0" anchor="t">
              <a:spAutoFit/>
            </a:bodyPr>
            <a:lstStyle/>
            <a:p>
              <a:pPr defTabSz="1219200">
                <a:spcBef>
                  <a:spcPct val="20000"/>
                </a:spcBef>
                <a:defRPr/>
              </a:pPr>
              <a:r>
                <a:rPr lang="vi-VN" sz="2000"/>
                <a:t>(Các kỹ thuật tấn công vào ứng dụng web)</a:t>
              </a:r>
              <a:endParaRPr lang="en-US" sz="2000" dirty="0">
                <a:latin typeface="Candara" panose="020E0502030303020204" pitchFamily="34" charset="0"/>
              </a:endParaRPr>
            </a:p>
          </p:txBody>
        </p:sp>
      </p:grpSp>
      <p:grpSp>
        <p:nvGrpSpPr>
          <p:cNvPr id="23" name="Group 16"/>
          <p:cNvGrpSpPr/>
          <p:nvPr/>
        </p:nvGrpSpPr>
        <p:grpSpPr>
          <a:xfrm>
            <a:off x="8409858" y="3799070"/>
            <a:ext cx="3411912" cy="888756"/>
            <a:chOff x="5638262" y="1493742"/>
            <a:chExt cx="3034077" cy="666568"/>
          </a:xfrm>
        </p:grpSpPr>
        <p:sp>
          <p:nvSpPr>
            <p:cNvPr id="24" name="TextBox 23"/>
            <p:cNvSpPr txBox="1"/>
            <p:nvPr/>
          </p:nvSpPr>
          <p:spPr>
            <a:xfrm>
              <a:off x="5638262" y="1493742"/>
              <a:ext cx="1747647" cy="230833"/>
            </a:xfrm>
            <a:prstGeom prst="rect">
              <a:avLst/>
            </a:prstGeom>
            <a:noFill/>
          </p:spPr>
          <p:txBody>
            <a:bodyPr wrap="none" lIns="0" tIns="0" rIns="0" bIns="0" rtlCol="0" anchor="ctr">
              <a:spAutoFit/>
            </a:bodyPr>
            <a:lstStyle/>
            <a:p>
              <a:r>
                <a:rPr lang="en-US" sz="2000" b="1">
                  <a:latin typeface="Candara" panose="020E0502030303020204" pitchFamily="34" charset="0"/>
                </a:rPr>
                <a:t>Network/Forensic</a:t>
              </a:r>
              <a:endParaRPr lang="en-US" sz="2000" b="1" dirty="0">
                <a:latin typeface="Candara" panose="020E0502030303020204" pitchFamily="34" charset="0"/>
              </a:endParaRPr>
            </a:p>
          </p:txBody>
        </p:sp>
        <p:sp>
          <p:nvSpPr>
            <p:cNvPr id="25" name="TextBox 24"/>
            <p:cNvSpPr txBox="1"/>
            <p:nvPr/>
          </p:nvSpPr>
          <p:spPr>
            <a:xfrm>
              <a:off x="5638262" y="1698645"/>
              <a:ext cx="3034077" cy="461665"/>
            </a:xfrm>
            <a:prstGeom prst="rect">
              <a:avLst/>
            </a:prstGeom>
            <a:noFill/>
          </p:spPr>
          <p:txBody>
            <a:bodyPr wrap="square" lIns="0" tIns="0" rIns="0" bIns="0" rtlCol="0" anchor="t">
              <a:spAutoFit/>
            </a:bodyPr>
            <a:lstStyle/>
            <a:p>
              <a:r>
                <a:rPr lang="vi-VN" sz="2000"/>
                <a:t>(Điều tra, phân tích, truy vết các chứng cứ số)</a:t>
              </a:r>
              <a:endParaRPr lang="en-US" sz="2000"/>
            </a:p>
          </p:txBody>
        </p:sp>
      </p:grpSp>
      <p:grpSp>
        <p:nvGrpSpPr>
          <p:cNvPr id="26" name="Group 16"/>
          <p:cNvGrpSpPr/>
          <p:nvPr/>
        </p:nvGrpSpPr>
        <p:grpSpPr>
          <a:xfrm>
            <a:off x="3976247" y="5500863"/>
            <a:ext cx="4396541" cy="1607929"/>
            <a:chOff x="5638262" y="1416028"/>
            <a:chExt cx="3034077" cy="1205947"/>
          </a:xfrm>
        </p:grpSpPr>
        <p:sp>
          <p:nvSpPr>
            <p:cNvPr id="27" name="TextBox 26"/>
            <p:cNvSpPr txBox="1"/>
            <p:nvPr/>
          </p:nvSpPr>
          <p:spPr>
            <a:xfrm>
              <a:off x="6639257" y="1416028"/>
              <a:ext cx="923711" cy="230833"/>
            </a:xfrm>
            <a:prstGeom prst="rect">
              <a:avLst/>
            </a:prstGeom>
            <a:noFill/>
          </p:spPr>
          <p:txBody>
            <a:bodyPr wrap="none" lIns="0" tIns="0" rIns="0" bIns="0" rtlCol="0" anchor="ctr">
              <a:spAutoFit/>
            </a:bodyPr>
            <a:lstStyle/>
            <a:p>
              <a:pPr algn="ctr"/>
              <a:r>
                <a:rPr lang="en-US" sz="2000" b="1">
                  <a:latin typeface="Candara" panose="020E0502030303020204" pitchFamily="34" charset="0"/>
                </a:rPr>
                <a:t>Crypto/ACM</a:t>
              </a:r>
              <a:endParaRPr lang="en-US" sz="2000" b="1" dirty="0">
                <a:latin typeface="Candara" panose="020E0502030303020204" pitchFamily="34" charset="0"/>
              </a:endParaRPr>
            </a:p>
          </p:txBody>
        </p:sp>
        <p:sp>
          <p:nvSpPr>
            <p:cNvPr id="28" name="TextBox 27"/>
            <p:cNvSpPr txBox="1"/>
            <p:nvPr/>
          </p:nvSpPr>
          <p:spPr>
            <a:xfrm>
              <a:off x="5638262" y="1698645"/>
              <a:ext cx="3034077" cy="923330"/>
            </a:xfrm>
            <a:prstGeom prst="rect">
              <a:avLst/>
            </a:prstGeom>
            <a:noFill/>
          </p:spPr>
          <p:txBody>
            <a:bodyPr wrap="square" lIns="0" tIns="0" rIns="0" bIns="0" rtlCol="0" anchor="t">
              <a:spAutoFit/>
            </a:bodyPr>
            <a:lstStyle/>
            <a:p>
              <a:r>
                <a:rPr lang="vi-VN" sz="2000"/>
                <a:t>(Giải mật mã, tấn công các thuật toán mật mã, dùng kỹ năng lập trình/giải thuật để giải các trò chơi, mê cung ...)</a:t>
              </a:r>
              <a:endParaRPr lang="en-US" sz="2000"/>
            </a:p>
          </p:txBody>
        </p:sp>
      </p:grpSp>
      <p:grpSp>
        <p:nvGrpSpPr>
          <p:cNvPr id="29" name="Group 16"/>
          <p:cNvGrpSpPr/>
          <p:nvPr/>
        </p:nvGrpSpPr>
        <p:grpSpPr>
          <a:xfrm>
            <a:off x="696204" y="3801093"/>
            <a:ext cx="3411912" cy="1504311"/>
            <a:chOff x="5638262" y="1493742"/>
            <a:chExt cx="3034077" cy="1128235"/>
          </a:xfrm>
        </p:grpSpPr>
        <p:sp>
          <p:nvSpPr>
            <p:cNvPr id="30" name="TextBox 29"/>
            <p:cNvSpPr txBox="1"/>
            <p:nvPr/>
          </p:nvSpPr>
          <p:spPr>
            <a:xfrm>
              <a:off x="5638262" y="1493742"/>
              <a:ext cx="2011362" cy="230833"/>
            </a:xfrm>
            <a:prstGeom prst="rect">
              <a:avLst/>
            </a:prstGeom>
            <a:noFill/>
          </p:spPr>
          <p:txBody>
            <a:bodyPr wrap="none" lIns="0" tIns="0" rIns="0" bIns="0" rtlCol="0" anchor="ctr">
              <a:spAutoFit/>
            </a:bodyPr>
            <a:lstStyle/>
            <a:p>
              <a:r>
                <a:rPr lang="en-US" sz="2000" b="1">
                  <a:latin typeface="Candara" panose="020E0502030303020204" pitchFamily="34" charset="0"/>
                </a:rPr>
                <a:t>Reverse engineering</a:t>
              </a:r>
              <a:endParaRPr lang="en-US" sz="2000" b="1" dirty="0">
                <a:latin typeface="Candara" panose="020E0502030303020204" pitchFamily="34" charset="0"/>
              </a:endParaRPr>
            </a:p>
          </p:txBody>
        </p:sp>
        <p:sp>
          <p:nvSpPr>
            <p:cNvPr id="31" name="TextBox 30"/>
            <p:cNvSpPr txBox="1"/>
            <p:nvPr/>
          </p:nvSpPr>
          <p:spPr>
            <a:xfrm>
              <a:off x="5638262" y="1698646"/>
              <a:ext cx="3034077" cy="923331"/>
            </a:xfrm>
            <a:prstGeom prst="rect">
              <a:avLst/>
            </a:prstGeom>
            <a:noFill/>
          </p:spPr>
          <p:txBody>
            <a:bodyPr wrap="square" lIns="0" tIns="0" rIns="0" bIns="0" rtlCol="0" anchor="t">
              <a:spAutoFit/>
            </a:bodyPr>
            <a:lstStyle/>
            <a:p>
              <a:r>
                <a:rPr lang="vi-VN" sz="2000"/>
                <a:t>(kỹ năng dịch ngược mã nguồn phần mềm, cách unpack các packer, mã hóa bảo vệ phần mềm)</a:t>
              </a:r>
              <a:endParaRPr lang="en-US" sz="2000"/>
            </a:p>
          </p:txBody>
        </p:sp>
      </p:grpSp>
      <p:sp>
        <p:nvSpPr>
          <p:cNvPr id="32" name="TextBox 31"/>
          <p:cNvSpPr txBox="1"/>
          <p:nvPr/>
        </p:nvSpPr>
        <p:spPr>
          <a:xfrm>
            <a:off x="5276320" y="3289201"/>
            <a:ext cx="1650651" cy="707886"/>
          </a:xfrm>
          <a:prstGeom prst="rect">
            <a:avLst/>
          </a:prstGeom>
          <a:noFill/>
        </p:spPr>
        <p:txBody>
          <a:bodyPr wrap="square" rtlCol="0">
            <a:spAutoFit/>
          </a:bodyPr>
          <a:lstStyle/>
          <a:p>
            <a:pPr algn="ctr"/>
            <a:r>
              <a:rPr lang="en-US" sz="2000" b="1"/>
              <a:t>CTF JEOPARDY</a:t>
            </a:r>
            <a:endParaRPr lang="en-US" sz="2000" b="1"/>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10" name="Rectangle 9"/>
          <p:cNvSpPr/>
          <p:nvPr/>
        </p:nvSpPr>
        <p:spPr>
          <a:xfrm>
            <a:off x="9144000" y="1607207"/>
            <a:ext cx="3048000" cy="3962400"/>
          </a:xfrm>
          <a:prstGeom prst="rect">
            <a:avLst/>
          </a:prstGeom>
          <a:solidFill>
            <a:srgbClr val="3EB8CD"/>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Freeform 25"/>
          <p:cNvSpPr/>
          <p:nvPr/>
        </p:nvSpPr>
        <p:spPr>
          <a:xfrm>
            <a:off x="6096001" y="1607207"/>
            <a:ext cx="3498880" cy="3962400"/>
          </a:xfrm>
          <a:custGeom>
            <a:avLst/>
            <a:gdLst>
              <a:gd name="connsiteX0" fmla="*/ 0 w 3498880"/>
              <a:gd name="connsiteY0" fmla="*/ 0 h 3962400"/>
              <a:gd name="connsiteX1" fmla="*/ 3048000 w 3498880"/>
              <a:gd name="connsiteY1" fmla="*/ 0 h 3962400"/>
              <a:gd name="connsiteX2" fmla="*/ 3048000 w 3498880"/>
              <a:gd name="connsiteY2" fmla="*/ 3348507 h 3962400"/>
              <a:gd name="connsiteX3" fmla="*/ 3498880 w 3498880"/>
              <a:gd name="connsiteY3" fmla="*/ 3627385 h 3962400"/>
              <a:gd name="connsiteX4" fmla="*/ 3048000 w 3498880"/>
              <a:gd name="connsiteY4" fmla="*/ 3879454 h 3962400"/>
              <a:gd name="connsiteX5" fmla="*/ 3048000 w 3498880"/>
              <a:gd name="connsiteY5" fmla="*/ 3962400 h 3962400"/>
              <a:gd name="connsiteX6" fmla="*/ 0 w 3498880"/>
              <a:gd name="connsiteY6" fmla="*/ 3962400 h 396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8880" h="3962400">
                <a:moveTo>
                  <a:pt x="0" y="0"/>
                </a:moveTo>
                <a:lnTo>
                  <a:pt x="3048000" y="0"/>
                </a:lnTo>
                <a:lnTo>
                  <a:pt x="3048000" y="3348507"/>
                </a:lnTo>
                <a:lnTo>
                  <a:pt x="3498880" y="3627385"/>
                </a:lnTo>
                <a:lnTo>
                  <a:pt x="3048000" y="3879454"/>
                </a:lnTo>
                <a:lnTo>
                  <a:pt x="3048000" y="3962400"/>
                </a:lnTo>
                <a:lnTo>
                  <a:pt x="0" y="3962400"/>
                </a:lnTo>
                <a:close/>
              </a:path>
            </a:pathLst>
          </a:custGeom>
          <a:solidFill>
            <a:srgbClr val="85C40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solidFill>
                <a:schemeClr val="tx1"/>
              </a:solidFill>
            </a:endParaRPr>
          </a:p>
        </p:txBody>
      </p:sp>
      <p:sp>
        <p:nvSpPr>
          <p:cNvPr id="25" name="Freeform 24"/>
          <p:cNvSpPr/>
          <p:nvPr/>
        </p:nvSpPr>
        <p:spPr>
          <a:xfrm>
            <a:off x="3047999" y="1607207"/>
            <a:ext cx="3470254" cy="3962400"/>
          </a:xfrm>
          <a:custGeom>
            <a:avLst/>
            <a:gdLst>
              <a:gd name="connsiteX0" fmla="*/ 0 w 3470254"/>
              <a:gd name="connsiteY0" fmla="*/ 0 h 3962400"/>
              <a:gd name="connsiteX1" fmla="*/ 3048001 w 3470254"/>
              <a:gd name="connsiteY1" fmla="*/ 0 h 3962400"/>
              <a:gd name="connsiteX2" fmla="*/ 3048001 w 3470254"/>
              <a:gd name="connsiteY2" fmla="*/ 3371981 h 3962400"/>
              <a:gd name="connsiteX3" fmla="*/ 3470254 w 3470254"/>
              <a:gd name="connsiteY3" fmla="*/ 3633153 h 3962400"/>
              <a:gd name="connsiteX4" fmla="*/ 3048001 w 3470254"/>
              <a:gd name="connsiteY4" fmla="*/ 3869218 h 3962400"/>
              <a:gd name="connsiteX5" fmla="*/ 3048001 w 3470254"/>
              <a:gd name="connsiteY5" fmla="*/ 3962400 h 3962400"/>
              <a:gd name="connsiteX6" fmla="*/ 0 w 3470254"/>
              <a:gd name="connsiteY6" fmla="*/ 3962400 h 396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70254" h="3962400">
                <a:moveTo>
                  <a:pt x="0" y="0"/>
                </a:moveTo>
                <a:lnTo>
                  <a:pt x="3048001" y="0"/>
                </a:lnTo>
                <a:lnTo>
                  <a:pt x="3048001" y="3371981"/>
                </a:lnTo>
                <a:lnTo>
                  <a:pt x="3470254" y="3633153"/>
                </a:lnTo>
                <a:lnTo>
                  <a:pt x="3048001" y="3869218"/>
                </a:lnTo>
                <a:lnTo>
                  <a:pt x="3048001" y="3962400"/>
                </a:lnTo>
                <a:lnTo>
                  <a:pt x="0" y="3962400"/>
                </a:lnTo>
                <a:close/>
              </a:path>
            </a:pathLst>
          </a:custGeom>
          <a:solidFill>
            <a:srgbClr val="FFA803"/>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solidFill>
                <a:schemeClr val="tx1"/>
              </a:solidFill>
            </a:endParaRPr>
          </a:p>
        </p:txBody>
      </p:sp>
      <p:sp>
        <p:nvSpPr>
          <p:cNvPr id="24" name="Freeform 23"/>
          <p:cNvSpPr/>
          <p:nvPr/>
        </p:nvSpPr>
        <p:spPr>
          <a:xfrm>
            <a:off x="1" y="1607207"/>
            <a:ext cx="3488936" cy="3962400"/>
          </a:xfrm>
          <a:custGeom>
            <a:avLst/>
            <a:gdLst>
              <a:gd name="connsiteX0" fmla="*/ 0 w 3488936"/>
              <a:gd name="connsiteY0" fmla="*/ 0 h 3962400"/>
              <a:gd name="connsiteX1" fmla="*/ 3048000 w 3488936"/>
              <a:gd name="connsiteY1" fmla="*/ 0 h 3962400"/>
              <a:gd name="connsiteX2" fmla="*/ 3048000 w 3488936"/>
              <a:gd name="connsiteY2" fmla="*/ 3340710 h 3962400"/>
              <a:gd name="connsiteX3" fmla="*/ 3488936 w 3488936"/>
              <a:gd name="connsiteY3" fmla="*/ 3613438 h 3962400"/>
              <a:gd name="connsiteX4" fmla="*/ 3048000 w 3488936"/>
              <a:gd name="connsiteY4" fmla="*/ 3859948 h 3962400"/>
              <a:gd name="connsiteX5" fmla="*/ 3048000 w 3488936"/>
              <a:gd name="connsiteY5" fmla="*/ 3962400 h 3962400"/>
              <a:gd name="connsiteX6" fmla="*/ 0 w 3488936"/>
              <a:gd name="connsiteY6" fmla="*/ 3962400 h 396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8936" h="3962400">
                <a:moveTo>
                  <a:pt x="0" y="0"/>
                </a:moveTo>
                <a:lnTo>
                  <a:pt x="3048000" y="0"/>
                </a:lnTo>
                <a:lnTo>
                  <a:pt x="3048000" y="3340710"/>
                </a:lnTo>
                <a:lnTo>
                  <a:pt x="3488936" y="3613438"/>
                </a:lnTo>
                <a:lnTo>
                  <a:pt x="3048000" y="3859948"/>
                </a:lnTo>
                <a:lnTo>
                  <a:pt x="3048000" y="3962400"/>
                </a:lnTo>
                <a:lnTo>
                  <a:pt x="0" y="3962400"/>
                </a:lnTo>
                <a:close/>
              </a:path>
            </a:pathLst>
          </a:custGeom>
          <a:solidFill>
            <a:srgbClr val="FF2B2A"/>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b="1">
              <a:ln w="22225">
                <a:solidFill>
                  <a:schemeClr val="accent2"/>
                </a:solidFill>
                <a:prstDash val="solid"/>
              </a:ln>
              <a:solidFill>
                <a:schemeClr val="tx1"/>
              </a:solidFill>
            </a:endParaRPr>
          </a:p>
        </p:txBody>
      </p:sp>
      <p:sp>
        <p:nvSpPr>
          <p:cNvPr id="44" name="TextBox 43"/>
          <p:cNvSpPr txBox="1"/>
          <p:nvPr/>
        </p:nvSpPr>
        <p:spPr>
          <a:xfrm>
            <a:off x="3341511" y="258228"/>
            <a:ext cx="5508978" cy="769441"/>
          </a:xfrm>
          <a:prstGeom prst="rect">
            <a:avLst/>
          </a:prstGeom>
          <a:noFill/>
        </p:spPr>
        <p:txBody>
          <a:bodyPr wrap="square" rtlCol="0">
            <a:spAutoFit/>
          </a:bodyPr>
          <a:lstStyle/>
          <a:p>
            <a:pPr algn="ctr"/>
            <a:r>
              <a:rPr lang="en-US" sz="4400" b="1">
                <a:latin typeface="Candara" panose="020E0502030303020204" pitchFamily="34" charset="0"/>
              </a:rPr>
              <a:t>Web application</a:t>
            </a:r>
            <a:endParaRPr lang="en-US" sz="4400" b="1" dirty="0">
              <a:solidFill>
                <a:srgbClr val="56595E"/>
              </a:solidFill>
              <a:latin typeface="Candara" panose="020E0502030303020204" pitchFamily="34" charset="0"/>
            </a:endParaRPr>
          </a:p>
        </p:txBody>
      </p:sp>
      <p:sp>
        <p:nvSpPr>
          <p:cNvPr id="32" name="Rectangle 31"/>
          <p:cNvSpPr/>
          <p:nvPr/>
        </p:nvSpPr>
        <p:spPr>
          <a:xfrm>
            <a:off x="3527510" y="2472124"/>
            <a:ext cx="2349500" cy="29064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tlCol="0" anchor="t" anchorCtr="0"/>
          <a:lstStyle/>
          <a:p>
            <a:pPr marL="285750" indent="-285750">
              <a:buFont typeface="Arial" panose="02080604020202020204" pitchFamily="34" charset="0"/>
              <a:buChar char="•"/>
            </a:pPr>
            <a:r>
              <a:rPr lang="vi-VN">
                <a:solidFill>
                  <a:schemeClr val="tx1"/>
                </a:solidFill>
                <a:cs typeface="Calibri" panose="020F0502020204030204" pitchFamily="34" charset="0"/>
              </a:rPr>
              <a:t>Tamper data</a:t>
            </a:r>
            <a:endParaRPr lang="en-US">
              <a:solidFill>
                <a:schemeClr val="tx1"/>
              </a:solidFill>
              <a:cs typeface="Calibri" panose="020F0502020204030204" pitchFamily="34" charset="0"/>
            </a:endParaRPr>
          </a:p>
          <a:p>
            <a:pPr marL="285750" indent="-285750">
              <a:buFont typeface="Arial" panose="02080604020202020204" pitchFamily="34" charset="0"/>
              <a:buChar char="•"/>
            </a:pPr>
            <a:r>
              <a:rPr lang="vi-VN">
                <a:solidFill>
                  <a:schemeClr val="tx1"/>
                </a:solidFill>
                <a:cs typeface="Calibri" panose="020F0502020204030204" pitchFamily="34" charset="0"/>
              </a:rPr>
              <a:t>HackerBar</a:t>
            </a:r>
            <a:endParaRPr lang="en-US">
              <a:solidFill>
                <a:schemeClr val="tx1"/>
              </a:solidFill>
              <a:cs typeface="Calibri" panose="020F0502020204030204" pitchFamily="34" charset="0"/>
            </a:endParaRPr>
          </a:p>
          <a:p>
            <a:pPr marL="285750" indent="-285750">
              <a:buFont typeface="Arial" panose="02080604020202020204" pitchFamily="34" charset="0"/>
              <a:buChar char="•"/>
            </a:pPr>
            <a:r>
              <a:rPr lang="en-US">
                <a:solidFill>
                  <a:schemeClr val="tx1"/>
                </a:solidFill>
                <a:cs typeface="Calibri" panose="020F0502020204030204" pitchFamily="34" charset="0"/>
              </a:rPr>
              <a:t>C</a:t>
            </a:r>
            <a:r>
              <a:rPr lang="vi-VN">
                <a:solidFill>
                  <a:schemeClr val="tx1"/>
                </a:solidFill>
                <a:cs typeface="Calibri" panose="020F0502020204030204" pitchFamily="34" charset="0"/>
              </a:rPr>
              <a:t>url </a:t>
            </a:r>
            <a:endParaRPr lang="vi-VN">
              <a:solidFill>
                <a:schemeClr val="tx1"/>
              </a:solidFill>
              <a:cs typeface="Calibri" panose="020F0502020204030204" pitchFamily="34" charset="0"/>
            </a:endParaRPr>
          </a:p>
          <a:p>
            <a:pPr marL="285750" indent="-285750">
              <a:buFont typeface="Arial" panose="02080604020202020204" pitchFamily="34" charset="0"/>
              <a:buChar char="•"/>
            </a:pPr>
            <a:r>
              <a:rPr lang="vi-VN">
                <a:solidFill>
                  <a:schemeClr val="tx1"/>
                </a:solidFill>
                <a:cs typeface="Calibri" panose="020F0502020204030204" pitchFamily="34" charset="0"/>
              </a:rPr>
              <a:t>BurpSuite</a:t>
            </a:r>
            <a:endParaRPr lang="vi-VN">
              <a:solidFill>
                <a:schemeClr val="tx1"/>
              </a:solidFill>
              <a:cs typeface="Calibri" panose="020F0502020204030204" pitchFamily="34" charset="0"/>
            </a:endParaRPr>
          </a:p>
          <a:p>
            <a:pPr marL="285750" lvl="0" indent="-285750">
              <a:buFont typeface="Arial" panose="02080604020202020204" pitchFamily="34" charset="0"/>
              <a:buChar char="•"/>
            </a:pPr>
            <a:r>
              <a:rPr lang="en-US">
                <a:solidFill>
                  <a:schemeClr val="tx1"/>
                </a:solidFill>
                <a:latin typeface="Arial" panose="02080604020202020204" pitchFamily="34" charset="0"/>
                <a:cs typeface="Arial" panose="02080604020202020204" pitchFamily="34" charset="0"/>
              </a:rPr>
              <a:t>EditThisCookie</a:t>
            </a:r>
            <a:endParaRPr lang="en-US">
              <a:solidFill>
                <a:schemeClr val="tx1"/>
              </a:solidFill>
              <a:latin typeface="Arial" panose="02080604020202020204" pitchFamily="34" charset="0"/>
              <a:cs typeface="Arial" panose="02080604020202020204" pitchFamily="34" charset="0"/>
            </a:endParaRPr>
          </a:p>
          <a:p>
            <a:pPr marL="285750" lvl="0" indent="-285750">
              <a:buFont typeface="Arial" panose="02080604020202020204" pitchFamily="34" charset="0"/>
              <a:buChar char="•"/>
            </a:pPr>
            <a:r>
              <a:rPr lang="en-US">
                <a:solidFill>
                  <a:schemeClr val="tx1"/>
                </a:solidFill>
                <a:latin typeface="Arial" panose="02080604020202020204" pitchFamily="34" charset="0"/>
                <a:cs typeface="Arial" panose="02080604020202020204" pitchFamily="34" charset="0"/>
              </a:rPr>
              <a:t>FoxyProxy</a:t>
            </a:r>
            <a:endParaRPr lang="en-US">
              <a:solidFill>
                <a:schemeClr val="tx1"/>
              </a:solidFill>
              <a:latin typeface="Arial" panose="02080604020202020204" pitchFamily="34" charset="0"/>
              <a:cs typeface="Arial" panose="02080604020202020204" pitchFamily="34" charset="0"/>
            </a:endParaRPr>
          </a:p>
          <a:p>
            <a:pPr marL="285750" lvl="0" indent="-285750">
              <a:buFont typeface="Arial" panose="02080604020202020204" pitchFamily="34" charset="0"/>
              <a:buChar char="•"/>
            </a:pPr>
            <a:r>
              <a:rPr lang="en-US">
                <a:solidFill>
                  <a:schemeClr val="tx1"/>
                </a:solidFill>
                <a:latin typeface="Arial" panose="02080604020202020204" pitchFamily="34" charset="0"/>
                <a:cs typeface="Arial" panose="02080604020202020204" pitchFamily="34" charset="0"/>
              </a:rPr>
              <a:t>Burp proxy</a:t>
            </a:r>
            <a:endParaRPr lang="en-US">
              <a:solidFill>
                <a:schemeClr val="tx1"/>
              </a:solidFill>
              <a:latin typeface="Arial" panose="02080604020202020204" pitchFamily="34" charset="0"/>
              <a:cs typeface="Arial" panose="02080604020202020204" pitchFamily="34" charset="0"/>
            </a:endParaRPr>
          </a:p>
          <a:p>
            <a:pPr marL="285750" lvl="0" indent="-285750">
              <a:buFont typeface="Arial" panose="02080604020202020204" pitchFamily="34" charset="0"/>
              <a:buChar char="•"/>
            </a:pPr>
            <a:r>
              <a:rPr lang="en-US">
                <a:solidFill>
                  <a:schemeClr val="tx1"/>
                </a:solidFill>
                <a:latin typeface="Arial" panose="02080604020202020204" pitchFamily="34" charset="0"/>
                <a:cs typeface="Arial" panose="02080604020202020204" pitchFamily="34" charset="0"/>
              </a:rPr>
              <a:t>Sqlmap</a:t>
            </a:r>
            <a:endParaRPr lang="en-US">
              <a:solidFill>
                <a:schemeClr val="tx1"/>
              </a:solidFill>
              <a:latin typeface="Arial" panose="02080604020202020204" pitchFamily="34" charset="0"/>
              <a:cs typeface="Arial" panose="02080604020202020204" pitchFamily="34" charset="0"/>
            </a:endParaRPr>
          </a:p>
        </p:txBody>
      </p:sp>
      <p:sp>
        <p:nvSpPr>
          <p:cNvPr id="34" name="Rectangle 33"/>
          <p:cNvSpPr/>
          <p:nvPr/>
        </p:nvSpPr>
        <p:spPr>
          <a:xfrm>
            <a:off x="341999" y="2462882"/>
            <a:ext cx="2349500" cy="2251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tlCol="0" anchor="t" anchorCtr="0"/>
          <a:lstStyle/>
          <a:p>
            <a:r>
              <a:rPr lang="vi-VN" sz="2000">
                <a:solidFill>
                  <a:schemeClr val="tx1"/>
                </a:solidFill>
              </a:rPr>
              <a:t>Khai thác lỗ hổng ứng dụng web</a:t>
            </a:r>
            <a:endParaRPr lang="vi-VN" sz="2000">
              <a:solidFill>
                <a:schemeClr val="tx1"/>
              </a:solidFill>
            </a:endParaRPr>
          </a:p>
        </p:txBody>
      </p:sp>
      <p:sp>
        <p:nvSpPr>
          <p:cNvPr id="37" name="Rectangle 36"/>
          <p:cNvSpPr/>
          <p:nvPr/>
        </p:nvSpPr>
        <p:spPr>
          <a:xfrm>
            <a:off x="6114684" y="2646601"/>
            <a:ext cx="3000688" cy="2251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tlCol="0" anchor="t" anchorCtr="0"/>
          <a:lstStyle/>
          <a:p>
            <a:r>
              <a:rPr lang="vi-VN">
                <a:solidFill>
                  <a:schemeClr val="tx1"/>
                </a:solidFill>
              </a:rPr>
              <a:t>sting8k.github.io/ctf-lam-the-nao-de-bat-dau-voi-ctf-mang-web</a:t>
            </a:r>
            <a:endParaRPr lang="vi-VN">
              <a:solidFill>
                <a:schemeClr val="tx1"/>
              </a:solidFill>
            </a:endParaRPr>
          </a:p>
        </p:txBody>
      </p:sp>
      <p:sp>
        <p:nvSpPr>
          <p:cNvPr id="39" name="Rectangle 38"/>
          <p:cNvSpPr/>
          <p:nvPr/>
        </p:nvSpPr>
        <p:spPr>
          <a:xfrm>
            <a:off x="9144000" y="2646042"/>
            <a:ext cx="3048000" cy="2251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tlCol="0" anchor="t" anchorCtr="0"/>
          <a:lstStyle/>
          <a:p>
            <a:pPr marL="285750" indent="-285750">
              <a:buFont typeface="Arial" panose="02080604020202020204" pitchFamily="34" charset="0"/>
              <a:buChar char="•"/>
            </a:pPr>
            <a:r>
              <a:rPr lang="vi-VN" sz="2000">
                <a:solidFill>
                  <a:schemeClr val="tx1"/>
                </a:solidFill>
              </a:rPr>
              <a:t>ctftime.org</a:t>
            </a:r>
            <a:endParaRPr lang="en-US" sz="2000">
              <a:solidFill>
                <a:schemeClr val="tx1"/>
              </a:solidFill>
            </a:endParaRPr>
          </a:p>
          <a:p>
            <a:endParaRPr lang="vi-VN" sz="2000">
              <a:solidFill>
                <a:schemeClr val="tx1"/>
              </a:solidFill>
            </a:endParaRPr>
          </a:p>
          <a:p>
            <a:pPr marL="285750" indent="-285750">
              <a:buFont typeface="Arial" panose="02080604020202020204" pitchFamily="34" charset="0"/>
              <a:buChar char="•"/>
            </a:pPr>
            <a:r>
              <a:rPr lang="vi-VN" sz="2000">
                <a:solidFill>
                  <a:schemeClr val="tx1"/>
                </a:solidFill>
              </a:rPr>
              <a:t>root-me.org</a:t>
            </a:r>
            <a:r>
              <a:rPr lang="en-US" sz="2000">
                <a:solidFill>
                  <a:schemeClr val="tx1"/>
                </a:solidFill>
              </a:rPr>
              <a:t> (challenge web-server)</a:t>
            </a:r>
            <a:endParaRPr lang="en-US" sz="2000">
              <a:solidFill>
                <a:schemeClr val="tx1"/>
              </a:solidFill>
            </a:endParaRPr>
          </a:p>
          <a:p>
            <a:endParaRPr lang="vi-VN" sz="2000">
              <a:solidFill>
                <a:schemeClr val="tx1"/>
              </a:solidFill>
            </a:endParaRPr>
          </a:p>
          <a:p>
            <a:pPr marL="285750" indent="-285750">
              <a:buFont typeface="Arial" panose="02080604020202020204" pitchFamily="34" charset="0"/>
              <a:buChar char="•"/>
            </a:pPr>
            <a:r>
              <a:rPr lang="vi-VN" sz="2000">
                <a:solidFill>
                  <a:schemeClr val="tx1"/>
                </a:solidFill>
              </a:rPr>
              <a:t>webhacking.kr</a:t>
            </a:r>
            <a:endParaRPr lang="en-US" sz="2000">
              <a:solidFill>
                <a:schemeClr val="tx1"/>
              </a:solidFill>
            </a:endParaRPr>
          </a:p>
        </p:txBody>
      </p:sp>
      <p:sp>
        <p:nvSpPr>
          <p:cNvPr id="40" name="Rectangle 39"/>
          <p:cNvSpPr/>
          <p:nvPr/>
        </p:nvSpPr>
        <p:spPr>
          <a:xfrm>
            <a:off x="422252" y="1819456"/>
            <a:ext cx="2057400" cy="400110"/>
          </a:xfrm>
          <a:prstGeom prst="rect">
            <a:avLst/>
          </a:prstGeom>
          <a:noFill/>
          <a:ln w="6350">
            <a:solidFill>
              <a:schemeClr val="bg1"/>
            </a:solidFill>
            <a:prstDash val="dash"/>
          </a:ln>
          <a:effectLst/>
        </p:spPr>
        <p:txBody>
          <a:bodyPr wrap="square" anchor="ctr" anchorCtr="1">
            <a:spAutoFit/>
          </a:bodyPr>
          <a:lstStyle/>
          <a:p>
            <a:pPr algn="ctr"/>
            <a:r>
              <a:rPr lang="en-US" sz="2000" b="1">
                <a:latin typeface="Candara" panose="020E0502030303020204" pitchFamily="34" charset="0"/>
                <a:ea typeface="Open Sans Light" panose="020B0306030504020204" pitchFamily="34" charset="0"/>
                <a:cs typeface="Open Sans Light" panose="020B0306030504020204" pitchFamily="34" charset="0"/>
              </a:rPr>
              <a:t>Định nghĩa</a:t>
            </a:r>
            <a:endParaRPr lang="en-US" sz="2000" b="1" dirty="0">
              <a:latin typeface="Candara" panose="020E0502030303020204" pitchFamily="34" charset="0"/>
              <a:ea typeface="Open Sans Light" panose="020B0306030504020204" pitchFamily="34" charset="0"/>
              <a:cs typeface="Open Sans Light" panose="020B0306030504020204" pitchFamily="34" charset="0"/>
            </a:endParaRPr>
          </a:p>
        </p:txBody>
      </p:sp>
      <p:sp>
        <p:nvSpPr>
          <p:cNvPr id="41" name="Rectangle 40"/>
          <p:cNvSpPr/>
          <p:nvPr/>
        </p:nvSpPr>
        <p:spPr>
          <a:xfrm>
            <a:off x="3498882" y="1665569"/>
            <a:ext cx="2057400" cy="707886"/>
          </a:xfrm>
          <a:prstGeom prst="rect">
            <a:avLst/>
          </a:prstGeom>
          <a:noFill/>
          <a:ln w="6350">
            <a:solidFill>
              <a:schemeClr val="bg1"/>
            </a:solidFill>
            <a:prstDash val="dash"/>
          </a:ln>
          <a:effectLst/>
        </p:spPr>
        <p:txBody>
          <a:bodyPr wrap="square" anchor="ctr" anchorCtr="1">
            <a:spAutoFit/>
          </a:bodyPr>
          <a:lstStyle/>
          <a:p>
            <a:r>
              <a:rPr lang="vi-VN" sz="2000" b="1"/>
              <a:t>Các tools thường dùng</a:t>
            </a:r>
            <a:endParaRPr lang="vi-VN" sz="2000" b="1"/>
          </a:p>
        </p:txBody>
      </p:sp>
      <p:sp>
        <p:nvSpPr>
          <p:cNvPr id="42" name="Rectangle 41"/>
          <p:cNvSpPr/>
          <p:nvPr/>
        </p:nvSpPr>
        <p:spPr>
          <a:xfrm>
            <a:off x="6548412" y="1654440"/>
            <a:ext cx="2057400" cy="707886"/>
          </a:xfrm>
          <a:prstGeom prst="rect">
            <a:avLst/>
          </a:prstGeom>
          <a:noFill/>
          <a:ln w="6350">
            <a:solidFill>
              <a:schemeClr val="bg1"/>
            </a:solidFill>
            <a:prstDash val="dash"/>
          </a:ln>
          <a:effectLst/>
        </p:spPr>
        <p:txBody>
          <a:bodyPr wrap="square" anchor="ctr" anchorCtr="1">
            <a:spAutoFit/>
          </a:bodyPr>
          <a:lstStyle/>
          <a:p>
            <a:pPr algn="ctr"/>
            <a:r>
              <a:rPr lang="en-US" sz="2000" b="1">
                <a:latin typeface="Candara" panose="020E0502030303020204" pitchFamily="34" charset="0"/>
                <a:ea typeface="Open Sans Light" panose="020B0306030504020204" pitchFamily="34" charset="0"/>
                <a:cs typeface="Open Sans Light" panose="020B0306030504020204" pitchFamily="34" charset="0"/>
              </a:rPr>
              <a:t>Website hỗ trợ học</a:t>
            </a:r>
            <a:endParaRPr lang="en-US" sz="2000" b="1" dirty="0">
              <a:latin typeface="Candara" panose="020E0502030303020204" pitchFamily="34" charset="0"/>
              <a:ea typeface="Open Sans Light" panose="020B0306030504020204" pitchFamily="34" charset="0"/>
              <a:cs typeface="Open Sans Light" panose="020B0306030504020204" pitchFamily="34" charset="0"/>
            </a:endParaRPr>
          </a:p>
        </p:txBody>
      </p:sp>
      <p:sp>
        <p:nvSpPr>
          <p:cNvPr id="16" name="Rectangle 15"/>
          <p:cNvSpPr/>
          <p:nvPr/>
        </p:nvSpPr>
        <p:spPr>
          <a:xfrm>
            <a:off x="9772826" y="1654441"/>
            <a:ext cx="2057400" cy="707886"/>
          </a:xfrm>
          <a:prstGeom prst="rect">
            <a:avLst/>
          </a:prstGeom>
          <a:noFill/>
          <a:ln w="6350">
            <a:solidFill>
              <a:schemeClr val="bg1"/>
            </a:solidFill>
            <a:prstDash val="dash"/>
          </a:ln>
          <a:effectLst/>
        </p:spPr>
        <p:txBody>
          <a:bodyPr wrap="square" anchor="ctr" anchorCtr="1">
            <a:spAutoFit/>
          </a:bodyPr>
          <a:lstStyle/>
          <a:p>
            <a:pPr algn="ctr"/>
            <a:r>
              <a:rPr lang="en-US" sz="2000" b="1">
                <a:latin typeface="Candara" panose="020E0502030303020204" pitchFamily="34" charset="0"/>
                <a:ea typeface="Open Sans Light" panose="020B0306030504020204" pitchFamily="34" charset="0"/>
                <a:cs typeface="Open Sans Light" panose="020B0306030504020204" pitchFamily="34" charset="0"/>
              </a:rPr>
              <a:t>Các trang web luyện tập</a:t>
            </a:r>
            <a:endParaRPr lang="en-US" sz="2000" b="1" dirty="0">
              <a:latin typeface="Candara" panose="020E0502030303020204" pitchFamily="34" charset="0"/>
              <a:ea typeface="Open Sans Light" panose="020B0306030504020204" pitchFamily="34" charset="0"/>
              <a:cs typeface="Open Sans Light" panose="020B0306030504020204" pitchFamily="34" charset="0"/>
            </a:endParaRPr>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4504</Words>
  <Application>WPS Presentation</Application>
  <PresentationFormat>Widescreen</PresentationFormat>
  <Paragraphs>299</Paragraphs>
  <Slides>24</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24</vt:i4>
      </vt:variant>
    </vt:vector>
  </HeadingPairs>
  <TitlesOfParts>
    <vt:vector size="41" baseType="lpstr">
      <vt:lpstr>Arial</vt:lpstr>
      <vt:lpstr>SimSun</vt:lpstr>
      <vt:lpstr>Wingdings</vt:lpstr>
      <vt:lpstr>DejaVu Sans</vt:lpstr>
      <vt:lpstr>Candara</vt:lpstr>
      <vt:lpstr>Lato</vt:lpstr>
      <vt:lpstr>Estrangelo Edessa</vt:lpstr>
      <vt:lpstr>Lato</vt:lpstr>
      <vt:lpstr>Calibri</vt:lpstr>
      <vt:lpstr>Open Sans Light</vt:lpstr>
      <vt:lpstr>微软雅黑</vt:lpstr>
      <vt:lpstr>Noto Sans CJK SC</vt:lpstr>
      <vt:lpstr>Arial Unicode MS</vt:lpstr>
      <vt:lpstr>Calibri Light</vt:lpstr>
      <vt:lpstr>Bitstream Vera Sans</vt:lpstr>
      <vt:lpstr>Noto Kufi Arabic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Copyright Notice</dc:title>
  <dc:creator>james</dc:creator>
  <cp:lastModifiedBy>trung-jea</cp:lastModifiedBy>
  <cp:revision>406</cp:revision>
  <dcterms:created xsi:type="dcterms:W3CDTF">2019-10-29T10:55:17Z</dcterms:created>
  <dcterms:modified xsi:type="dcterms:W3CDTF">2019-10-29T10:55:17Z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