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7" r:id="rId19"/>
    <p:sldId id="276" r:id="rId20"/>
    <p:sldId id="278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Vollkorn" panose="020B0604020202020204" charset="0"/>
      <p:regular r:id="rId27"/>
      <p:bold r:id="rId28"/>
      <p:italic r:id="rId29"/>
      <p:boldItalic r:id="rId30"/>
    </p:embeddedFont>
    <p:embeddedFont>
      <p:font typeface="Vollkorn Medium" panose="020B0604020202020204" charset="0"/>
      <p:regular r:id="rId31"/>
      <p:bold r:id="rId32"/>
      <p:italic r:id="rId33"/>
      <p:boldItalic r:id="rId34"/>
    </p:embeddedFont>
    <p:embeddedFont>
      <p:font typeface="Vollkorn SemiBol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TklOjvI1JFTFDYcv7Grhp5Fep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7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156cce29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156cce29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156cce2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156cce2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156cce2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156cce2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156cce2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156cce29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156cce29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156cce29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156cce29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156cce29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156cce2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156cce2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156cce2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156cce2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6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156cce29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156cce29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156cce2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156cce2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565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572000" y="817225"/>
            <a:ext cx="10219800" cy="3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39" b="0" i="0" u="none" strike="noStrike" cap="none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12340" b="0" i="0" u="none" strike="noStrike" cap="none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     </a:t>
            </a:r>
            <a:r>
              <a:rPr lang="en-US" sz="9140" b="0" i="0" u="none" strike="noStrike" cap="none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Project</a:t>
            </a:r>
            <a:endParaRPr sz="100"/>
          </a:p>
          <a:p>
            <a:pPr marL="0" marR="0" lvl="0" indent="0" algn="l" rtl="0">
              <a:lnSpc>
                <a:spcPct val="11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140" b="0" i="0" u="none" strike="noStrike" cap="none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   Optimization</a:t>
            </a:r>
            <a:endParaRPr sz="8540"/>
          </a:p>
        </p:txBody>
      </p:sp>
      <p:grpSp>
        <p:nvGrpSpPr>
          <p:cNvPr id="86" name="Google Shape;86;p1"/>
          <p:cNvGrpSpPr/>
          <p:nvPr/>
        </p:nvGrpSpPr>
        <p:grpSpPr>
          <a:xfrm>
            <a:off x="2093778" y="5349701"/>
            <a:ext cx="13258138" cy="842046"/>
            <a:chOff x="0" y="0"/>
            <a:chExt cx="17677517" cy="1122728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0" y="503818"/>
              <a:ext cx="15054795" cy="618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1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" name="Google Shape;88;p1"/>
            <p:cNvCxnSpPr/>
            <p:nvPr/>
          </p:nvCxnSpPr>
          <p:spPr>
            <a:xfrm>
              <a:off x="0" y="0"/>
              <a:ext cx="17677517" cy="0"/>
            </a:xfrm>
            <a:prstGeom prst="straightConnector1">
              <a:avLst/>
            </a:prstGeom>
            <a:noFill/>
            <a:ln w="109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9" name="Google Shape;89;p1"/>
          <p:cNvSpPr txBox="1"/>
          <p:nvPr/>
        </p:nvSpPr>
        <p:spPr>
          <a:xfrm>
            <a:off x="892825" y="4963475"/>
            <a:ext cx="16147500" cy="46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35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IMPLEMENTATION SCHEDULING</a:t>
            </a:r>
            <a:r>
              <a:rPr lang="en-US" sz="4735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(topic24)</a:t>
            </a:r>
            <a:endParaRPr sz="2600" dirty="0"/>
          </a:p>
          <a:p>
            <a:pPr marL="0" marR="0" lvl="0" indent="0" algn="ctr" rtl="0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34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3534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34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Huy</a:t>
            </a:r>
            <a:r>
              <a:rPr lang="en-US" sz="3534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34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r>
              <a:rPr lang="en-US" sz="3534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20214959</a:t>
            </a:r>
            <a:endParaRPr dirty="0"/>
          </a:p>
          <a:p>
            <a:pPr marL="0" marR="0" lvl="0" indent="0" algn="ctr" rtl="0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34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3534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34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Viết</a:t>
            </a:r>
            <a:r>
              <a:rPr lang="en-US" sz="3534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34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Quý</a:t>
            </a:r>
            <a:r>
              <a:rPr lang="en-US" sz="3534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Anh 20214947</a:t>
            </a:r>
            <a:endParaRPr dirty="0"/>
          </a:p>
          <a:p>
            <a:pPr marL="0" marR="0" lvl="0" indent="0" algn="ctr" rtl="0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34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Phạm Quang </a:t>
            </a:r>
            <a:r>
              <a:rPr lang="en-US" sz="3534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3534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20214935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156cce29e_0_19"/>
          <p:cNvSpPr txBox="1"/>
          <p:nvPr/>
        </p:nvSpPr>
        <p:spPr>
          <a:xfrm>
            <a:off x="996750" y="1385350"/>
            <a:ext cx="6018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latin typeface="Vollkorn Medium"/>
                <a:ea typeface="Vollkorn Medium"/>
                <a:cs typeface="Vollkorn Medium"/>
                <a:sym typeface="Vollkorn Medium"/>
              </a:rPr>
              <a:t>Variables</a:t>
            </a:r>
            <a:endParaRPr sz="9000" dirty="0">
              <a:latin typeface="Vollkorn Medium"/>
              <a:ea typeface="Vollkorn Medium"/>
              <a:cs typeface="Vollkorn Medium"/>
              <a:sym typeface="Vollkorn Medium"/>
            </a:endParaRPr>
          </a:p>
        </p:txBody>
      </p:sp>
      <p:pic>
        <p:nvPicPr>
          <p:cNvPr id="190" name="Google Shape;190;g1f156cce29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75" y="3551125"/>
            <a:ext cx="152495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156cce29e_0_25"/>
          <p:cNvSpPr txBox="1"/>
          <p:nvPr/>
        </p:nvSpPr>
        <p:spPr>
          <a:xfrm>
            <a:off x="996750" y="1385350"/>
            <a:ext cx="7729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Vollkorn Medium"/>
                <a:ea typeface="Vollkorn Medium"/>
                <a:cs typeface="Vollkorn Medium"/>
                <a:sym typeface="Vollkorn Medium"/>
              </a:rPr>
              <a:t>Constraints</a:t>
            </a:r>
            <a:endParaRPr sz="9000">
              <a:latin typeface="Vollkorn Medium"/>
              <a:ea typeface="Vollkorn Medium"/>
              <a:cs typeface="Vollkorn Medium"/>
              <a:sym typeface="Vollkorn Medium"/>
            </a:endParaRPr>
          </a:p>
        </p:txBody>
      </p:sp>
      <p:pic>
        <p:nvPicPr>
          <p:cNvPr id="196" name="Google Shape;196;g1f156cce29e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25" y="3086550"/>
            <a:ext cx="17648452" cy="5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156cce29e_0_37"/>
          <p:cNvSpPr txBox="1"/>
          <p:nvPr/>
        </p:nvSpPr>
        <p:spPr>
          <a:xfrm>
            <a:off x="1186800" y="1174175"/>
            <a:ext cx="7729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Vollkorn Medium"/>
                <a:ea typeface="Vollkorn Medium"/>
                <a:cs typeface="Vollkorn Medium"/>
                <a:sym typeface="Vollkorn Medium"/>
              </a:rPr>
              <a:t>CP model</a:t>
            </a:r>
            <a:endParaRPr sz="9000">
              <a:latin typeface="Vollkorn Medium"/>
              <a:ea typeface="Vollkorn Medium"/>
              <a:cs typeface="Vollkorn Medium"/>
              <a:sym typeface="Vollkorn Medium"/>
            </a:endParaRPr>
          </a:p>
        </p:txBody>
      </p:sp>
      <p:pic>
        <p:nvPicPr>
          <p:cNvPr id="202" name="Google Shape;202;g1f156cce29e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75" y="2854250"/>
            <a:ext cx="14301276" cy="58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156cce29e_0_43"/>
          <p:cNvSpPr txBox="1"/>
          <p:nvPr/>
        </p:nvSpPr>
        <p:spPr>
          <a:xfrm>
            <a:off x="1186800" y="1174175"/>
            <a:ext cx="7729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Vollkorn Medium"/>
                <a:ea typeface="Vollkorn Medium"/>
                <a:cs typeface="Vollkorn Medium"/>
                <a:sym typeface="Vollkorn Medium"/>
              </a:rPr>
              <a:t>MIP model</a:t>
            </a:r>
            <a:endParaRPr sz="9000">
              <a:latin typeface="Vollkorn Medium"/>
              <a:ea typeface="Vollkorn Medium"/>
              <a:cs typeface="Vollkorn Medium"/>
              <a:sym typeface="Vollkorn Medium"/>
            </a:endParaRPr>
          </a:p>
        </p:txBody>
      </p:sp>
      <p:pic>
        <p:nvPicPr>
          <p:cNvPr id="208" name="Google Shape;208;g1f156cce29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75" y="3339950"/>
            <a:ext cx="13346100" cy="5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156cce29e_0_49"/>
          <p:cNvSpPr txBox="1"/>
          <p:nvPr/>
        </p:nvSpPr>
        <p:spPr>
          <a:xfrm>
            <a:off x="1165675" y="730700"/>
            <a:ext cx="7729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Vollkorn Medium"/>
                <a:ea typeface="Vollkorn Medium"/>
                <a:cs typeface="Vollkorn Medium"/>
                <a:sym typeface="Vollkorn Medium"/>
              </a:rPr>
              <a:t>MIP model</a:t>
            </a:r>
            <a:endParaRPr sz="9000">
              <a:latin typeface="Vollkorn Medium"/>
              <a:ea typeface="Vollkorn Medium"/>
              <a:cs typeface="Vollkorn Medium"/>
              <a:sym typeface="Vollkorn Medium"/>
            </a:endParaRPr>
          </a:p>
        </p:txBody>
      </p:sp>
      <p:pic>
        <p:nvPicPr>
          <p:cNvPr id="214" name="Google Shape;214;g1f156cce29e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825" y="2448425"/>
            <a:ext cx="11719694" cy="7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156cce29e_0_55"/>
          <p:cNvSpPr txBox="1"/>
          <p:nvPr/>
        </p:nvSpPr>
        <p:spPr>
          <a:xfrm>
            <a:off x="1186800" y="1174175"/>
            <a:ext cx="7729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latin typeface="Vollkorn Medium"/>
                <a:ea typeface="Vollkorn Medium"/>
                <a:cs typeface="Vollkorn Medium"/>
                <a:sym typeface="Vollkorn Medium"/>
              </a:rPr>
              <a:t>MIP model</a:t>
            </a:r>
            <a:endParaRPr sz="9000" dirty="0">
              <a:latin typeface="Vollkorn Medium"/>
              <a:ea typeface="Vollkorn Medium"/>
              <a:cs typeface="Vollkorn Medium"/>
              <a:sym typeface="Vollkorn Medium"/>
            </a:endParaRPr>
          </a:p>
        </p:txBody>
      </p:sp>
      <p:pic>
        <p:nvPicPr>
          <p:cNvPr id="220" name="Google Shape;220;g1f156cce29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25" y="3276600"/>
            <a:ext cx="1687830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l="361" t="16260" r="36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/>
          <p:nvPr/>
        </p:nvSpPr>
        <p:spPr>
          <a:xfrm>
            <a:off x="-180860" y="0"/>
            <a:ext cx="18468860" cy="10374948"/>
          </a:xfrm>
          <a:custGeom>
            <a:avLst/>
            <a:gdLst/>
            <a:ahLst/>
            <a:cxnLst/>
            <a:rect l="l" t="t" r="r" b="b"/>
            <a:pathLst>
              <a:path w="3406992" h="1913890" extrusionOk="0">
                <a:moveTo>
                  <a:pt x="0" y="0"/>
                </a:moveTo>
                <a:lnTo>
                  <a:pt x="3406992" y="0"/>
                </a:lnTo>
                <a:lnTo>
                  <a:pt x="3406992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1E1E">
              <a:alpha val="43921"/>
            </a:srgbClr>
          </a:solidFill>
          <a:ln>
            <a:noFill/>
          </a:ln>
        </p:spPr>
      </p:sp>
      <p:sp>
        <p:nvSpPr>
          <p:cNvPr id="231" name="Google Shape;231;p9"/>
          <p:cNvSpPr txBox="1"/>
          <p:nvPr/>
        </p:nvSpPr>
        <p:spPr>
          <a:xfrm>
            <a:off x="1528458" y="979894"/>
            <a:ext cx="13464550" cy="865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50" dirty="0">
                <a:solidFill>
                  <a:schemeClr val="tx1"/>
                </a:solidFill>
                <a:latin typeface="Vollkorn" panose="020B0604020202020204" charset="0"/>
                <a:ea typeface="Vollkorn" panose="020B0604020202020204" charset="0"/>
              </a:rPr>
              <a:t>Comparison between CP and MIP</a:t>
            </a:r>
            <a:endParaRPr sz="17050" dirty="0">
              <a:solidFill>
                <a:schemeClr val="tx1"/>
              </a:solidFill>
              <a:latin typeface="Vollkorn" panose="020B0604020202020204" charset="0"/>
              <a:ea typeface="Vollkorn" panose="020B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9BE27-0716-8ECB-C3FE-FAEA7198EAFD}"/>
              </a:ext>
            </a:extLst>
          </p:cNvPr>
          <p:cNvSpPr txBox="1"/>
          <p:nvPr/>
        </p:nvSpPr>
        <p:spPr>
          <a:xfrm>
            <a:off x="2601310" y="2925892"/>
            <a:ext cx="9317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We collected </a:t>
            </a:r>
            <a:r>
              <a:rPr lang="en-US" sz="2500" dirty="0">
                <a:latin typeface="Vollkorn" panose="020B0604020202020204" charset="0"/>
                <a:ea typeface="Vollkorn" panose="020B0604020202020204" charset="0"/>
              </a:rPr>
              <a:t>56</a:t>
            </a:r>
            <a:r>
              <a:rPr lang="en-US" sz="2500" dirty="0"/>
              <a:t> input files to test the efficiency of 2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ABFF4-E634-170C-82BB-BAF250C27FF0}"/>
              </a:ext>
            </a:extLst>
          </p:cNvPr>
          <p:cNvSpPr txBox="1"/>
          <p:nvPr/>
        </p:nvSpPr>
        <p:spPr>
          <a:xfrm>
            <a:off x="1529255" y="1229710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Vollkorn" panose="020B0604020202020204" charset="0"/>
                <a:ea typeface="Vollkorn" panose="020B0604020202020204" charset="0"/>
              </a:rPr>
              <a:t>Comparison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A00AACC-D0AA-DA5C-B29A-773DCE5B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0" y="3652578"/>
            <a:ext cx="7827474" cy="517722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A4F4ED9-80AE-D974-D4BC-F702773E0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652578"/>
            <a:ext cx="7950742" cy="5177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7F9F04-D0E5-1CD9-82D9-49FDE627A047}"/>
              </a:ext>
            </a:extLst>
          </p:cNvPr>
          <p:cNvSpPr txBox="1"/>
          <p:nvPr/>
        </p:nvSpPr>
        <p:spPr>
          <a:xfrm>
            <a:off x="2360833" y="8829804"/>
            <a:ext cx="465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Vollkorn" panose="020B0604020202020204" charset="0"/>
                <a:ea typeface="Vollkorn" panose="020B0604020202020204" charset="0"/>
              </a:rPr>
              <a:t>MIP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DEEBC-A87E-4B0B-4406-6166BA780735}"/>
              </a:ext>
            </a:extLst>
          </p:cNvPr>
          <p:cNvSpPr txBox="1"/>
          <p:nvPr/>
        </p:nvSpPr>
        <p:spPr>
          <a:xfrm>
            <a:off x="11276341" y="8829804"/>
            <a:ext cx="389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CP </a:t>
            </a:r>
            <a:r>
              <a:rPr lang="en-US" sz="4000" dirty="0">
                <a:latin typeface="Vollkorn" panose="020B0604020202020204" charset="0"/>
                <a:ea typeface="Vollkorn" panose="020B0604020202020204" charset="0"/>
              </a:rPr>
              <a:t>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CABFF4-E634-170C-82BB-BAF250C27FF0}"/>
              </a:ext>
            </a:extLst>
          </p:cNvPr>
          <p:cNvSpPr txBox="1"/>
          <p:nvPr/>
        </p:nvSpPr>
        <p:spPr>
          <a:xfrm>
            <a:off x="1529255" y="1229710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Vollkorn" panose="020B0604020202020204" charset="0"/>
                <a:ea typeface="Vollkorn" panose="020B0604020202020204" charset="0"/>
              </a:rPr>
              <a:t>Comparison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64A64F0-829F-7011-DC10-4126209B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83" y="2676260"/>
            <a:ext cx="9758854" cy="7028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E73B4-EF67-95AB-7C28-950D5DF0EA0C}"/>
              </a:ext>
            </a:extLst>
          </p:cNvPr>
          <p:cNvSpPr txBox="1"/>
          <p:nvPr/>
        </p:nvSpPr>
        <p:spPr>
          <a:xfrm>
            <a:off x="11745310" y="3279228"/>
            <a:ext cx="5044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ollkorn" panose="020B0604020202020204" charset="0"/>
                <a:ea typeface="Vollkorn" panose="020B0604020202020204" charset="0"/>
              </a:rPr>
              <a:t>MIP model has the running time smaller than that of CP on all 56 test.</a:t>
            </a:r>
          </a:p>
        </p:txBody>
      </p:sp>
    </p:spTree>
    <p:extLst>
      <p:ext uri="{BB962C8B-B14F-4D97-AF65-F5344CB8AC3E}">
        <p14:creationId xmlns:p14="http://schemas.microsoft.com/office/powerpoint/2010/main" val="54224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42E80-79A8-0D96-3CD2-C5FD37F6D124}"/>
              </a:ext>
            </a:extLst>
          </p:cNvPr>
          <p:cNvSpPr/>
          <p:nvPr/>
        </p:nvSpPr>
        <p:spPr>
          <a:xfrm>
            <a:off x="0" y="0"/>
            <a:ext cx="18634841" cy="1028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44BC5-D844-FD39-B657-720B725A3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939786"/>
            <a:ext cx="7772400" cy="1470025"/>
          </a:xfrm>
        </p:spPr>
        <p:txBody>
          <a:bodyPr/>
          <a:lstStyle/>
          <a:p>
            <a:r>
              <a:rPr lang="en-US" dirty="0">
                <a:latin typeface="Vollkorn" panose="020B0604020202020204" charset="0"/>
                <a:ea typeface="Vollkorn" panose="020B0604020202020204" charset="0"/>
              </a:rPr>
              <a:t>List of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46083-7D16-A870-E726-DA018833C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85184"/>
            <a:ext cx="6858000" cy="268999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Phạm Quang </a:t>
            </a:r>
            <a:r>
              <a:rPr lang="en-US" dirty="0" err="1">
                <a:solidFill>
                  <a:schemeClr val="tx1"/>
                </a:solidFill>
              </a:rPr>
              <a:t>Trung</a:t>
            </a:r>
            <a:endParaRPr lang="en-US" dirty="0">
              <a:solidFill>
                <a:schemeClr val="tx1"/>
              </a:solidFill>
            </a:endParaRP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MIP model (100%)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Greedy Algorithm (100%)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Report (100%)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Analysis (10%)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Slide (30%)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F4A4FF-38FE-C937-55F8-DB4355CA2FCE}"/>
              </a:ext>
            </a:extLst>
          </p:cNvPr>
          <p:cNvSpPr txBox="1">
            <a:spLocks/>
          </p:cNvSpPr>
          <p:nvPr/>
        </p:nvSpPr>
        <p:spPr>
          <a:xfrm>
            <a:off x="7023539" y="4085184"/>
            <a:ext cx="5659820" cy="211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l"/>
            <a:r>
              <a:rPr lang="en-US" sz="2700" dirty="0" err="1">
                <a:solidFill>
                  <a:schemeClr val="tx1"/>
                </a:solidFill>
              </a:rPr>
              <a:t>Nguyễn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Huy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Hoàng</a:t>
            </a:r>
            <a:endParaRPr lang="en-US" sz="2700" dirty="0">
              <a:solidFill>
                <a:schemeClr val="tx1"/>
              </a:solidFill>
            </a:endParaRP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CP model (50%)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Data Analysis (90%)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D439EAA-44BF-671F-8B03-ED8EC0A62C3B}"/>
              </a:ext>
            </a:extLst>
          </p:cNvPr>
          <p:cNvSpPr txBox="1">
            <a:spLocks/>
          </p:cNvSpPr>
          <p:nvPr/>
        </p:nvSpPr>
        <p:spPr>
          <a:xfrm>
            <a:off x="12060621" y="4071334"/>
            <a:ext cx="6858000" cy="268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l"/>
            <a:r>
              <a:rPr lang="en-US" sz="2700" dirty="0" err="1">
                <a:solidFill>
                  <a:schemeClr val="tx1"/>
                </a:solidFill>
              </a:rPr>
              <a:t>Nguyễn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Viết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Quý</a:t>
            </a:r>
            <a:r>
              <a:rPr lang="en-US" sz="2700" dirty="0">
                <a:solidFill>
                  <a:schemeClr val="tx1"/>
                </a:solidFill>
              </a:rPr>
              <a:t> Anh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CP model (50%)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Slide (90%)</a:t>
            </a:r>
          </a:p>
        </p:txBody>
      </p:sp>
    </p:spTree>
    <p:extLst>
      <p:ext uri="{BB962C8B-B14F-4D97-AF65-F5344CB8AC3E}">
        <p14:creationId xmlns:p14="http://schemas.microsoft.com/office/powerpoint/2010/main" val="421667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5043" y="5143500"/>
            <a:ext cx="476681" cy="47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5137" y="5143500"/>
            <a:ext cx="364011" cy="47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0250" y="5143500"/>
            <a:ext cx="473214" cy="4766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2"/>
          <p:cNvGrpSpPr/>
          <p:nvPr/>
        </p:nvGrpSpPr>
        <p:grpSpPr>
          <a:xfrm>
            <a:off x="1500250" y="1514217"/>
            <a:ext cx="8424851" cy="1858704"/>
            <a:chOff x="0" y="57150"/>
            <a:chExt cx="11233135" cy="2478272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0" y="57150"/>
              <a:ext cx="6213350" cy="1356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0" i="0" u="none" strike="noStrike" cap="none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Content</a:t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0" y="1903174"/>
              <a:ext cx="11233135" cy="632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1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1500250" y="6080654"/>
            <a:ext cx="3946137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 dirty="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1. Project requirement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7095043" y="6080654"/>
            <a:ext cx="3946137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 dirty="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2. Modeling</a:t>
            </a:r>
            <a:endParaRPr lang="en-US" dirty="0"/>
          </a:p>
        </p:txBody>
      </p:sp>
      <p:sp>
        <p:nvSpPr>
          <p:cNvPr id="102" name="Google Shape;102;p2"/>
          <p:cNvSpPr txBox="1"/>
          <p:nvPr/>
        </p:nvSpPr>
        <p:spPr>
          <a:xfrm>
            <a:off x="12685137" y="6080654"/>
            <a:ext cx="3946137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 dirty="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3. Analysis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AAE4DD-954F-F516-E87F-BEA13BF267B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A9B9-02E3-6DCF-C46F-4AF9461C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346" y="2710297"/>
            <a:ext cx="11351303" cy="403053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Vollkorn" panose="020B0604020202020204" charset="0"/>
                <a:ea typeface="Vollkorn" panose="020B0604020202020204" charset="0"/>
              </a:rPr>
              <a:t>Thank you for your attention!!!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AB479-B90A-E6D0-321B-7BA70C285EF7}"/>
              </a:ext>
            </a:extLst>
          </p:cNvPr>
          <p:cNvSpPr txBox="1"/>
          <p:nvPr/>
        </p:nvSpPr>
        <p:spPr>
          <a:xfrm>
            <a:off x="5141623" y="5516381"/>
            <a:ext cx="800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Vollkorn" panose="020B0604020202020204" charset="0"/>
                <a:ea typeface="Vollkorn" panose="020B0604020202020204" charset="0"/>
              </a:rPr>
              <a:t>Do you have any questions for us?</a:t>
            </a:r>
          </a:p>
        </p:txBody>
      </p:sp>
    </p:spTree>
    <p:extLst>
      <p:ext uri="{BB962C8B-B14F-4D97-AF65-F5344CB8AC3E}">
        <p14:creationId xmlns:p14="http://schemas.microsoft.com/office/powerpoint/2010/main" val="62508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t="13208" r="12605" b="13051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3"/>
          <p:cNvGrpSpPr/>
          <p:nvPr/>
        </p:nvGrpSpPr>
        <p:grpSpPr>
          <a:xfrm>
            <a:off x="2312749" y="1946360"/>
            <a:ext cx="13642056" cy="5979891"/>
            <a:chOff x="0" y="156755"/>
            <a:chExt cx="18189408" cy="7973188"/>
          </a:xfrm>
        </p:grpSpPr>
        <p:sp>
          <p:nvSpPr>
            <p:cNvPr id="109" name="Google Shape;109;p3"/>
            <p:cNvSpPr txBox="1"/>
            <p:nvPr/>
          </p:nvSpPr>
          <p:spPr>
            <a:xfrm>
              <a:off x="0" y="7283394"/>
              <a:ext cx="18189408" cy="846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96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0" y="156755"/>
              <a:ext cx="18189408" cy="6486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98" b="0" i="0" u="none" strike="noStrike" cap="none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Project Requirement</a:t>
              </a:r>
              <a:endParaRPr/>
            </a:p>
          </p:txBody>
        </p:sp>
      </p:grpSp>
      <p:cxnSp>
        <p:nvCxnSpPr>
          <p:cNvPr id="111" name="Google Shape;111;p3"/>
          <p:cNvCxnSpPr/>
          <p:nvPr/>
        </p:nvCxnSpPr>
        <p:spPr>
          <a:xfrm>
            <a:off x="1442886" y="7392658"/>
            <a:ext cx="1538265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4"/>
          <p:cNvCxnSpPr/>
          <p:nvPr/>
        </p:nvCxnSpPr>
        <p:spPr>
          <a:xfrm rot="-5400000">
            <a:off x="-5604074" y="5123477"/>
            <a:ext cx="1327507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4"/>
          <p:cNvSpPr txBox="1"/>
          <p:nvPr/>
        </p:nvSpPr>
        <p:spPr>
          <a:xfrm>
            <a:off x="1091567" y="1297888"/>
            <a:ext cx="16167733" cy="787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27579" marR="0" lvl="1" indent="-463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6"/>
              <a:buFont typeface="Arial"/>
              <a:buChar char="•"/>
            </a:pPr>
            <a:r>
              <a:rPr lang="en-US" sz="429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investor need to complete N tasks by M groups of workers</a:t>
            </a:r>
            <a:endParaRPr/>
          </a:p>
          <a:p>
            <a:pPr marL="927579" marR="0" lvl="1" indent="-463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6"/>
              <a:buFont typeface="Arial"/>
              <a:buChar char="•"/>
            </a:pPr>
            <a:r>
              <a:rPr lang="en-US" sz="429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j can start the task at time s(j)</a:t>
            </a:r>
            <a:endParaRPr/>
          </a:p>
          <a:p>
            <a:pPr marL="927579" marR="0" lvl="1" indent="-463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6"/>
              <a:buFont typeface="Arial"/>
              <a:buChar char="•"/>
            </a:pPr>
            <a:r>
              <a:rPr lang="en-US" sz="429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c(i,j) is the cost for renting group j do task i</a:t>
            </a:r>
            <a:endParaRPr/>
          </a:p>
          <a:p>
            <a:pPr marL="927579" marR="0" lvl="1" indent="-463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6"/>
              <a:buFont typeface="Arial"/>
              <a:buChar char="•"/>
            </a:pPr>
            <a:r>
              <a:rPr lang="en-US" sz="429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task i can finished by a group in set W(i) and completion time is d(i)</a:t>
            </a:r>
            <a:endParaRPr/>
          </a:p>
          <a:p>
            <a:pPr marL="927579" marR="0" lvl="1" indent="-463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6"/>
              <a:buFont typeface="Arial"/>
              <a:buChar char="•"/>
            </a:pPr>
            <a:r>
              <a:rPr lang="en-US" sz="429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N tasks have a different priority while task i must be done first before starting task j</a:t>
            </a:r>
            <a:endParaRPr/>
          </a:p>
          <a:p>
            <a:pPr marL="927579" marR="0" lvl="1" indent="-463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6"/>
              <a:buFont typeface="Arial"/>
              <a:buChar char="•"/>
            </a:pPr>
            <a:r>
              <a:rPr lang="en-US" sz="429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groups can only do one task at a time and when starting a task, they have to complete it without stop to do other task</a:t>
            </a:r>
            <a:endParaRPr/>
          </a:p>
          <a:p>
            <a:pPr marL="927579" marR="0" lvl="1" indent="-463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6"/>
              <a:buFont typeface="Arial"/>
              <a:buChar char="•"/>
            </a:pPr>
            <a:r>
              <a:rPr lang="en-US" sz="429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schedule to finish N task in which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+) Completion time is minimized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+) Max total cost paying for a group worker is minimized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9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66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9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l="361" t="16260" r="36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-88950" y="-134061"/>
            <a:ext cx="18465897" cy="10373284"/>
          </a:xfrm>
          <a:custGeom>
            <a:avLst/>
            <a:gdLst/>
            <a:ahLst/>
            <a:cxnLst/>
            <a:rect l="l" t="t" r="r" b="b"/>
            <a:pathLst>
              <a:path w="3406992" h="1913890" extrusionOk="0">
                <a:moveTo>
                  <a:pt x="0" y="0"/>
                </a:moveTo>
                <a:lnTo>
                  <a:pt x="3406992" y="0"/>
                </a:lnTo>
                <a:lnTo>
                  <a:pt x="3406992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1E1E">
              <a:alpha val="43921"/>
            </a:srgbClr>
          </a:solidFill>
          <a:ln>
            <a:noFill/>
          </a:ln>
        </p:spPr>
      </p:sp>
      <p:sp>
        <p:nvSpPr>
          <p:cNvPr id="124" name="Google Shape;124;p5"/>
          <p:cNvSpPr txBox="1"/>
          <p:nvPr/>
        </p:nvSpPr>
        <p:spPr>
          <a:xfrm>
            <a:off x="1517126" y="2644350"/>
            <a:ext cx="13903200" cy="55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94" b="0" i="0" u="none" strike="noStrike" cap="none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Input Specification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3750325" y="3945588"/>
            <a:ext cx="7932626" cy="44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-&gt;s(j): the time that worker j can start his work</a:t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-1626695" y="-277556"/>
            <a:ext cx="4964619" cy="113433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3750325" y="75042"/>
            <a:ext cx="10276272" cy="102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39" b="0" i="0" u="none" strike="noStrike" cap="none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-&gt;N = 5: number of tasks; M = 3: number of workers</a:t>
            </a:r>
            <a:endParaRPr/>
          </a:p>
          <a:p>
            <a:pPr marL="0" marR="0" lvl="0" indent="0" algn="l" rtl="0">
              <a:lnSpc>
                <a:spcPct val="9767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39" b="0" i="0" u="none" strike="noStrike" cap="none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3544125" y="2035508"/>
            <a:ext cx="1173588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  -&gt; d(i): completion time; and workers who can do task i; end by 0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3750325" y="5598575"/>
            <a:ext cx="1324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-&gt; number of </a:t>
            </a:r>
            <a:r>
              <a:rPr lang="en-US" sz="2800">
                <a:solidFill>
                  <a:srgbClr val="FFFFFF"/>
                </a:solidFill>
              </a:rPr>
              <a:t>pairs of (i,j) such that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 i and j while task i must be finished first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3544125" y="4471126"/>
            <a:ext cx="7932626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0" i="0" u="none" strike="noStrike" cap="none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  -&gt;K: number of contraints between tasks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1351883" y="38100"/>
            <a:ext cx="3085655" cy="2747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6 3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5 1 3 0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7 1 2 0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12 2 3 0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3 1 3 0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10 1 2 0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0 0 0 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2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1 4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2 6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4 3 5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3 4 1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1 2 1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2 3 2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3 3 2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5 6 2</a:t>
            </a:r>
            <a:endParaRPr/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2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589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marR="0" lvl="0" indent="0" algn="l" rtl="0">
              <a:lnSpc>
                <a:spcPct val="1686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99" b="0" i="0" u="none" strike="noStrike" cap="none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3750325" y="7520708"/>
            <a:ext cx="7932626" cy="49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-&gt; c[i][j]: cost for renting worker j do task I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156cce29e_0_3"/>
          <p:cNvSpPr txBox="1"/>
          <p:nvPr/>
        </p:nvSpPr>
        <p:spPr>
          <a:xfrm>
            <a:off x="1566950" y="1131900"/>
            <a:ext cx="65889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latin typeface="Vollkorn SemiBold"/>
                <a:ea typeface="Vollkorn SemiBold"/>
                <a:cs typeface="Vollkorn SemiBold"/>
                <a:sym typeface="Vollkorn SemiBold"/>
              </a:rPr>
              <a:t>Greedy Algorithm</a:t>
            </a:r>
            <a:endParaRPr sz="5300">
              <a:latin typeface="Vollkorn SemiBold"/>
              <a:ea typeface="Vollkorn SemiBold"/>
              <a:cs typeface="Vollkorn SemiBold"/>
              <a:sym typeface="Vollkorn SemiBold"/>
            </a:endParaRPr>
          </a:p>
        </p:txBody>
      </p:sp>
      <p:sp>
        <p:nvSpPr>
          <p:cNvPr id="142" name="Google Shape;142;g1f156cce29e_0_3"/>
          <p:cNvSpPr/>
          <p:nvPr/>
        </p:nvSpPr>
        <p:spPr>
          <a:xfrm>
            <a:off x="6977625" y="2819475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f156cce29e_0_3"/>
          <p:cNvSpPr/>
          <p:nvPr/>
        </p:nvSpPr>
        <p:spPr>
          <a:xfrm>
            <a:off x="6428625" y="405075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f156cce29e_0_3"/>
          <p:cNvSpPr/>
          <p:nvPr/>
        </p:nvSpPr>
        <p:spPr>
          <a:xfrm>
            <a:off x="7952675" y="487140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f156cce29e_0_3"/>
          <p:cNvSpPr/>
          <p:nvPr/>
        </p:nvSpPr>
        <p:spPr>
          <a:xfrm>
            <a:off x="11897125" y="6176275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f156cce29e_0_3"/>
          <p:cNvSpPr/>
          <p:nvPr/>
        </p:nvSpPr>
        <p:spPr>
          <a:xfrm>
            <a:off x="9862425" y="541560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f156cce29e_0_3"/>
          <p:cNvSpPr/>
          <p:nvPr/>
        </p:nvSpPr>
        <p:spPr>
          <a:xfrm>
            <a:off x="13399225" y="495290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f156cce29e_0_3"/>
          <p:cNvSpPr/>
          <p:nvPr/>
        </p:nvSpPr>
        <p:spPr>
          <a:xfrm>
            <a:off x="11648175" y="125210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f156cce29e_0_3"/>
          <p:cNvSpPr/>
          <p:nvPr/>
        </p:nvSpPr>
        <p:spPr>
          <a:xfrm>
            <a:off x="13835325" y="379910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f156cce29e_0_3"/>
          <p:cNvSpPr/>
          <p:nvPr/>
        </p:nvSpPr>
        <p:spPr>
          <a:xfrm>
            <a:off x="12446125" y="288470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f156cce29e_0_3"/>
          <p:cNvSpPr/>
          <p:nvPr/>
        </p:nvSpPr>
        <p:spPr>
          <a:xfrm>
            <a:off x="11099175" y="440870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f156cce29e_0_3"/>
          <p:cNvSpPr/>
          <p:nvPr/>
        </p:nvSpPr>
        <p:spPr>
          <a:xfrm>
            <a:off x="9050675" y="364670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f156cce29e_0_3"/>
          <p:cNvSpPr/>
          <p:nvPr/>
        </p:nvSpPr>
        <p:spPr>
          <a:xfrm>
            <a:off x="10411425" y="234050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f156cce29e_0_3"/>
          <p:cNvSpPr/>
          <p:nvPr/>
        </p:nvSpPr>
        <p:spPr>
          <a:xfrm>
            <a:off x="8501675" y="2230750"/>
            <a:ext cx="549000" cy="5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g1f156cce29e_0_3"/>
          <p:cNvCxnSpPr>
            <a:stCxn id="142" idx="7"/>
            <a:endCxn id="156" idx="2"/>
          </p:cNvCxnSpPr>
          <p:nvPr/>
        </p:nvCxnSpPr>
        <p:spPr>
          <a:xfrm rot="10800000" flipH="1">
            <a:off x="7446226" y="2502871"/>
            <a:ext cx="1055400" cy="39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g1f156cce29e_0_3"/>
          <p:cNvCxnSpPr>
            <a:stCxn id="156" idx="6"/>
            <a:endCxn id="155" idx="2"/>
          </p:cNvCxnSpPr>
          <p:nvPr/>
        </p:nvCxnSpPr>
        <p:spPr>
          <a:xfrm>
            <a:off x="9050675" y="2502850"/>
            <a:ext cx="1360800" cy="1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g1f156cce29e_0_3"/>
          <p:cNvCxnSpPr>
            <a:stCxn id="155" idx="6"/>
            <a:endCxn id="152" idx="1"/>
          </p:cNvCxnSpPr>
          <p:nvPr/>
        </p:nvCxnSpPr>
        <p:spPr>
          <a:xfrm>
            <a:off x="10960425" y="2612600"/>
            <a:ext cx="1566000" cy="3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g1f156cce29e_0_3"/>
          <p:cNvCxnSpPr>
            <a:stCxn id="143" idx="0"/>
            <a:endCxn id="142" idx="3"/>
          </p:cNvCxnSpPr>
          <p:nvPr/>
        </p:nvCxnSpPr>
        <p:spPr>
          <a:xfrm rot="10800000" flipH="1">
            <a:off x="6703125" y="3283950"/>
            <a:ext cx="354900" cy="7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g1f156cce29e_0_3"/>
          <p:cNvCxnSpPr>
            <a:stCxn id="155" idx="0"/>
            <a:endCxn id="149" idx="3"/>
          </p:cNvCxnSpPr>
          <p:nvPr/>
        </p:nvCxnSpPr>
        <p:spPr>
          <a:xfrm rot="10800000" flipH="1">
            <a:off x="10685925" y="1716500"/>
            <a:ext cx="1042500" cy="6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g1f156cce29e_0_3"/>
          <p:cNvCxnSpPr>
            <a:stCxn id="154" idx="5"/>
            <a:endCxn id="153" idx="2"/>
          </p:cNvCxnSpPr>
          <p:nvPr/>
        </p:nvCxnSpPr>
        <p:spPr>
          <a:xfrm>
            <a:off x="9519276" y="4111204"/>
            <a:ext cx="1579800" cy="5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g1f156cce29e_0_3"/>
          <p:cNvCxnSpPr>
            <a:stCxn id="153" idx="5"/>
            <a:endCxn id="148" idx="1"/>
          </p:cNvCxnSpPr>
          <p:nvPr/>
        </p:nvCxnSpPr>
        <p:spPr>
          <a:xfrm>
            <a:off x="11567776" y="4873204"/>
            <a:ext cx="1911900" cy="1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09CBB8FC-960B-9A8B-F1A2-D30CEC882F0D}"/>
              </a:ext>
            </a:extLst>
          </p:cNvPr>
          <p:cNvSpPr/>
          <p:nvPr/>
        </p:nvSpPr>
        <p:spPr>
          <a:xfrm>
            <a:off x="1238865" y="7462684"/>
            <a:ext cx="176980" cy="104713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89DA71-201B-67E2-7A95-CBF58C08E697}"/>
              </a:ext>
            </a:extLst>
          </p:cNvPr>
          <p:cNvSpPr/>
          <p:nvPr/>
        </p:nvSpPr>
        <p:spPr>
          <a:xfrm>
            <a:off x="1918175" y="7462683"/>
            <a:ext cx="176980" cy="104713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95062E-6 L -0.25703 0.35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6" y="177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28282 0.273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1" y="1368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9753E-6 L -0.2691 0.4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5" y="201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185 L -0.45512 0.38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194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6 2.22222E-6 L -0.17274 0.219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7" y="10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56E-6 -1.85185E-6 L -0.23064 0.145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72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0.37049 -0.019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4" y="-98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6" grpId="0" animBg="1"/>
      <p:bldP spid="147" grpId="0" animBg="1"/>
      <p:bldP spid="151" grpId="0" animBg="1"/>
      <p:bldP spid="154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t="13208" r="12605" b="13051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7"/>
          <p:cNvGrpSpPr/>
          <p:nvPr/>
        </p:nvGrpSpPr>
        <p:grpSpPr>
          <a:xfrm>
            <a:off x="1531399" y="2230671"/>
            <a:ext cx="14359975" cy="5526675"/>
            <a:chOff x="-957333" y="-941345"/>
            <a:chExt cx="19146633" cy="7368900"/>
          </a:xfrm>
        </p:grpSpPr>
        <p:sp>
          <p:nvSpPr>
            <p:cNvPr id="176" name="Google Shape;176;p7"/>
            <p:cNvSpPr txBox="1"/>
            <p:nvPr/>
          </p:nvSpPr>
          <p:spPr>
            <a:xfrm>
              <a:off x="0" y="4103764"/>
              <a:ext cx="1818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96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-957333" y="-941345"/>
              <a:ext cx="18189300" cy="73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98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Problem Formulation</a:t>
              </a:r>
              <a:endParaRPr/>
            </a:p>
          </p:txBody>
        </p:sp>
      </p:grpSp>
      <p:cxnSp>
        <p:nvCxnSpPr>
          <p:cNvPr id="178" name="Google Shape;178;p7"/>
          <p:cNvCxnSpPr/>
          <p:nvPr/>
        </p:nvCxnSpPr>
        <p:spPr>
          <a:xfrm>
            <a:off x="1452674" y="8089533"/>
            <a:ext cx="15382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156cce29e_0_11"/>
          <p:cNvSpPr txBox="1"/>
          <p:nvPr/>
        </p:nvSpPr>
        <p:spPr>
          <a:xfrm>
            <a:off x="996750" y="1385350"/>
            <a:ext cx="6018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Vollkorn Medium"/>
                <a:ea typeface="Vollkorn Medium"/>
                <a:cs typeface="Vollkorn Medium"/>
                <a:sym typeface="Vollkorn Medium"/>
              </a:rPr>
              <a:t>Denotation</a:t>
            </a:r>
            <a:endParaRPr sz="9000">
              <a:latin typeface="Vollkorn Medium"/>
              <a:ea typeface="Vollkorn Medium"/>
              <a:cs typeface="Vollkorn Medium"/>
              <a:sym typeface="Vollkorn Medium"/>
            </a:endParaRPr>
          </a:p>
        </p:txBody>
      </p:sp>
      <p:pic>
        <p:nvPicPr>
          <p:cNvPr id="184" name="Google Shape;184;g1f156cce29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0" y="3314250"/>
            <a:ext cx="17933599" cy="4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441</Words>
  <Application>Microsoft Office PowerPoint</Application>
  <PresentationFormat>Custom</PresentationFormat>
  <Paragraphs>93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Vollkorn Medium</vt:lpstr>
      <vt:lpstr>Arial</vt:lpstr>
      <vt:lpstr>Vollkorn SemiBold</vt:lpstr>
      <vt:lpstr>Vollkorn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task</vt:lpstr>
      <vt:lpstr>Thank you for your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Hoàng Nguyễn</dc:creator>
  <cp:lastModifiedBy>Quang Phạm</cp:lastModifiedBy>
  <cp:revision>3</cp:revision>
  <dcterms:created xsi:type="dcterms:W3CDTF">2006-08-16T00:00:00Z</dcterms:created>
  <dcterms:modified xsi:type="dcterms:W3CDTF">2023-02-14T04:25:08Z</dcterms:modified>
</cp:coreProperties>
</file>