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tIns="0" rIns="0" bIns="0" anchor="ctr">
            <a:spAutoFit/>
          </a:bodyPr>
          <a:lstStyle/>
          <a:p>
            <a:endParaRPr lang="en-US" sz="8600" b="0" strike="noStrike" spc="-1">
              <a:solidFill>
                <a:srgbClr val="131F33"/>
              </a:solidFill>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131F33"/>
              </a:solidFill>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15400" b="0" strike="noStrike" spc="-1">
              <a:solidFill>
                <a:srgbClr val="131F33"/>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3886200"/>
            <a:ext cx="43890840" cy="29031840"/>
          </a:xfrm>
          <a:prstGeom prst="rect">
            <a:avLst/>
          </a:prstGeom>
          <a:solidFill>
            <a:srgbClr val="131F33"/>
          </a:solidFill>
          <a:ln w="9360">
            <a:solidFill>
              <a:srgbClr val="111E32"/>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 name="Line 2"/>
          <p:cNvSpPr/>
          <p:nvPr/>
        </p:nvSpPr>
        <p:spPr>
          <a:xfrm>
            <a:off x="0" y="4038480"/>
            <a:ext cx="43891200" cy="0"/>
          </a:xfrm>
          <a:prstGeom prst="line">
            <a:avLst/>
          </a:prstGeom>
          <a:ln w="380880">
            <a:solidFill>
              <a:srgbClr val="DC4D3A"/>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2194560" y="1313280"/>
            <a:ext cx="39501720" cy="5496840"/>
          </a:xfrm>
          <a:prstGeom prst="rect">
            <a:avLst/>
          </a:prstGeom>
        </p:spPr>
        <p:txBody>
          <a:bodyPr lIns="0" tIns="0" rIns="0" bIns="0" anchor="ctr">
            <a:noAutofit/>
          </a:bodyPr>
          <a:lstStyle/>
          <a:p>
            <a:r>
              <a:rPr lang="en-US" sz="8600" b="0" strike="noStrike" spc="-1">
                <a:solidFill>
                  <a:srgbClr val="131F33"/>
                </a:solidFill>
                <a:latin typeface="Arial"/>
              </a:rPr>
              <a:t>Click to edit the title text format</a:t>
            </a:r>
          </a:p>
        </p:txBody>
      </p:sp>
      <p:sp>
        <p:nvSpPr>
          <p:cNvPr id="3" name="PlaceHolder 4"/>
          <p:cNvSpPr>
            <a:spLocks noGrp="1"/>
          </p:cNvSpPr>
          <p:nvPr>
            <p:ph type="body"/>
          </p:nvPr>
        </p:nvSpPr>
        <p:spPr>
          <a:xfrm>
            <a:off x="2194560" y="7702560"/>
            <a:ext cx="39501720" cy="19092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5400" b="0" strike="noStrike" spc="-1">
                <a:solidFill>
                  <a:srgbClr val="131F33"/>
                </a:solidFill>
                <a:latin typeface="Arial"/>
              </a:rPr>
              <a:t>Click to edit the outline text format</a:t>
            </a:r>
          </a:p>
          <a:p>
            <a:pPr marL="864000" lvl="1" indent="-324000">
              <a:spcBef>
                <a:spcPts val="1134"/>
              </a:spcBef>
              <a:buClr>
                <a:srgbClr val="000000"/>
              </a:buClr>
              <a:buSzPct val="75000"/>
              <a:buFont typeface="Symbol" charset="2"/>
              <a:buChar char=""/>
            </a:pPr>
            <a:r>
              <a:rPr lang="en-US" sz="11500" b="0" strike="noStrike" spc="-1">
                <a:solidFill>
                  <a:srgbClr val="131F33"/>
                </a:solidFill>
                <a:latin typeface="Arial"/>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131F33"/>
                </a:solidFill>
                <a:latin typeface="Arial"/>
              </a:rPr>
              <a:t>Third Outline Level</a:t>
            </a:r>
          </a:p>
          <a:p>
            <a:pPr marL="1728000" lvl="3" indent="-216000">
              <a:spcBef>
                <a:spcPts val="567"/>
              </a:spcBef>
              <a:buClr>
                <a:srgbClr val="000000"/>
              </a:buClr>
              <a:buSzPct val="75000"/>
              <a:buFont typeface="Symbol" charset="2"/>
              <a:buChar char=""/>
            </a:pPr>
            <a:r>
              <a:rPr lang="en-US" sz="9600" b="0" strike="noStrike" spc="-1">
                <a:solidFill>
                  <a:srgbClr val="131F33"/>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131F33"/>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131F33"/>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131F33"/>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acett.org/getmedia/9f9623ac-73ab-4f99-acca-0d78dee161ab/TR_GUIDELINES_Final.pdf.aspx" TargetMode="External"/><Relationship Id="rId2" Type="http://schemas.openxmlformats.org/officeDocument/2006/relationships/hyperlink" Target="https://publicaffairs.illinois.edu/resources/research-poster-templat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143000" y="2163600"/>
            <a:ext cx="41604840" cy="1613262"/>
          </a:xfrm>
          <a:prstGeom prst="rect">
            <a:avLst/>
          </a:prstGeom>
          <a:noFill/>
          <a:ln>
            <a:noFill/>
          </a:ln>
        </p:spPr>
        <p:style>
          <a:lnRef idx="0">
            <a:scrgbClr r="0" g="0" b="0"/>
          </a:lnRef>
          <a:fillRef idx="0">
            <a:scrgbClr r="0" g="0" b="0"/>
          </a:fillRef>
          <a:effectRef idx="0">
            <a:scrgbClr r="0" g="0" b="0"/>
          </a:effectRef>
          <a:fontRef idx="minor"/>
        </p:style>
        <p:txBody>
          <a:bodyPr lIns="91080" rIns="91080">
            <a:spAutoFit/>
          </a:bodyPr>
          <a:lstStyle/>
          <a:p>
            <a:pPr>
              <a:lnSpc>
                <a:spcPct val="100000"/>
              </a:lnSpc>
              <a:spcBef>
                <a:spcPts val="2500"/>
              </a:spcBef>
            </a:pPr>
            <a:r>
              <a:rPr lang="en-CA" sz="5000" b="1" strike="noStrike" spc="-1" dirty="0">
                <a:solidFill>
                  <a:srgbClr val="131F33"/>
                </a:solidFill>
                <a:latin typeface="Georgia"/>
                <a:ea typeface="ＭＳ Ｐゴシック"/>
              </a:rPr>
              <a:t>Project by SmartDevices</a:t>
            </a:r>
          </a:p>
          <a:p>
            <a:pPr>
              <a:lnSpc>
                <a:spcPct val="100000"/>
              </a:lnSpc>
              <a:spcBef>
                <a:spcPts val="2500"/>
              </a:spcBef>
            </a:pPr>
            <a:r>
              <a:rPr lang="en-CA" sz="2800" b="1" strike="noStrike" spc="-1" dirty="0">
                <a:solidFill>
                  <a:srgbClr val="131F33"/>
                </a:solidFill>
                <a:latin typeface="Georgia"/>
                <a:ea typeface="ＭＳ Ｐゴシック"/>
              </a:rPr>
              <a:t>Tuan Minh Nguyen, Haider Ibrahim and Quang Trung Trinh. Humber College, Toronto </a:t>
            </a:r>
            <a:endParaRPr lang="en-CA" sz="2800" b="0" strike="noStrike" spc="-1" dirty="0">
              <a:latin typeface="Arial"/>
            </a:endParaRPr>
          </a:p>
        </p:txBody>
      </p:sp>
      <p:sp>
        <p:nvSpPr>
          <p:cNvPr id="82" name="CustomShape 2"/>
          <p:cNvSpPr/>
          <p:nvPr/>
        </p:nvSpPr>
        <p:spPr>
          <a:xfrm>
            <a:off x="1143000" y="609480"/>
            <a:ext cx="41604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CA" sz="8800" b="0" strike="noStrike" spc="-1" dirty="0">
                <a:solidFill>
                  <a:srgbClr val="DC4D3A"/>
                </a:solidFill>
                <a:latin typeface="Arial Black"/>
                <a:ea typeface="ＭＳ Ｐゴシック"/>
              </a:rPr>
              <a:t>SmartMirror</a:t>
            </a:r>
            <a:endParaRPr lang="en-CA" sz="8800" b="0" strike="noStrike" spc="-1" dirty="0">
              <a:latin typeface="Arial"/>
            </a:endParaRPr>
          </a:p>
        </p:txBody>
      </p:sp>
      <p:sp>
        <p:nvSpPr>
          <p:cNvPr id="83" name="CustomShape 3"/>
          <p:cNvSpPr/>
          <p:nvPr/>
        </p:nvSpPr>
        <p:spPr>
          <a:xfrm>
            <a:off x="32918400" y="24993720"/>
            <a:ext cx="9829440" cy="4190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dirty="0">
                <a:solidFill>
                  <a:srgbClr val="DC4D3A"/>
                </a:solidFill>
                <a:uFillTx/>
                <a:latin typeface="Arial"/>
                <a:ea typeface="ＭＳ Ｐゴシック"/>
              </a:rPr>
              <a:t>ACKNOWLEDGEMENTS</a:t>
            </a:r>
            <a:endParaRPr lang="en-CA" sz="4000" b="0" strike="noStrike" spc="-1" dirty="0">
              <a:latin typeface="Arial"/>
            </a:endParaRPr>
          </a:p>
          <a:p>
            <a:pPr>
              <a:lnSpc>
                <a:spcPct val="100000"/>
              </a:lnSpc>
            </a:pPr>
            <a:endParaRPr lang="en-CA" sz="2000" b="1" strike="noStrike" spc="-1" dirty="0">
              <a:solidFill>
                <a:srgbClr val="131F33"/>
              </a:solidFill>
              <a:latin typeface="Georgia"/>
              <a:ea typeface="ＭＳ Ｐゴシック"/>
            </a:endParaRPr>
          </a:p>
          <a:p>
            <a:pPr>
              <a:lnSpc>
                <a:spcPct val="100000"/>
              </a:lnSpc>
            </a:pPr>
            <a:r>
              <a:rPr lang="en-CA" sz="2400" b="1" strike="noStrike" spc="-1" dirty="0">
                <a:solidFill>
                  <a:srgbClr val="131F33"/>
                </a:solidFill>
                <a:latin typeface="Georgia"/>
                <a:ea typeface="ＭＳ Ｐゴシック"/>
              </a:rPr>
              <a:t>Templates from: </a:t>
            </a:r>
          </a:p>
          <a:p>
            <a:pPr>
              <a:lnSpc>
                <a:spcPct val="100000"/>
              </a:lnSpc>
            </a:pPr>
            <a:r>
              <a:rPr lang="en-CA" sz="2400" dirty="0">
                <a:hlinkClick r:id="rId2">
                  <a:extLst>
                    <a:ext uri="{A12FA001-AC4F-418D-AE19-62706E023703}">
                      <ahyp:hlinkClr xmlns:ahyp="http://schemas.microsoft.com/office/drawing/2018/hyperlinkcolor" val="tx"/>
                    </a:ext>
                  </a:extLst>
                </a:hlinkClick>
              </a:rPr>
              <a:t>https://publicaffairs.illinois.edu/resources/research-poster-template/</a:t>
            </a:r>
            <a:endParaRPr lang="en-CA" sz="2400" dirty="0"/>
          </a:p>
          <a:p>
            <a:pPr>
              <a:lnSpc>
                <a:spcPct val="100000"/>
              </a:lnSpc>
            </a:pPr>
            <a:endParaRPr lang="en-CA" sz="2400" b="1" strike="noStrike" spc="-1" dirty="0">
              <a:latin typeface="Arial"/>
            </a:endParaRPr>
          </a:p>
          <a:p>
            <a:pPr>
              <a:lnSpc>
                <a:spcPct val="100000"/>
              </a:lnSpc>
            </a:pPr>
            <a:r>
              <a:rPr lang="en-CA" sz="2400" b="1" strike="noStrike" spc="-1" dirty="0">
                <a:latin typeface="Arial"/>
              </a:rPr>
              <a:t>Report S</a:t>
            </a:r>
            <a:r>
              <a:rPr lang="en-CA" sz="2400" b="1" spc="-1" dirty="0">
                <a:latin typeface="Arial"/>
              </a:rPr>
              <a:t>ample: </a:t>
            </a:r>
          </a:p>
          <a:p>
            <a:pPr>
              <a:lnSpc>
                <a:spcPct val="100000"/>
              </a:lnSpc>
            </a:pPr>
            <a:r>
              <a:rPr lang="en-CA" sz="2400" dirty="0">
                <a:hlinkClick r:id="rId3">
                  <a:extLst>
                    <a:ext uri="{A12FA001-AC4F-418D-AE19-62706E023703}">
                      <ahyp:hlinkClr xmlns:ahyp="http://schemas.microsoft.com/office/drawing/2018/hyperlinkcolor" val="tx"/>
                    </a:ext>
                  </a:extLst>
                </a:hlinkClick>
              </a:rPr>
              <a:t>https://www.oacett.org/getmedia/9f9623ac-73ab-4f99-acca-0d78dee161ab/TR_GUIDELINES_Final.pdf.aspx</a:t>
            </a:r>
            <a:endParaRPr lang="en-CA" sz="2400" dirty="0"/>
          </a:p>
          <a:p>
            <a:pPr>
              <a:lnSpc>
                <a:spcPct val="100000"/>
              </a:lnSpc>
            </a:pPr>
            <a:endParaRPr lang="en-CA" sz="2000" b="0" strike="noStrike" spc="-1" dirty="0">
              <a:latin typeface="Arial"/>
            </a:endParaRPr>
          </a:p>
        </p:txBody>
      </p:sp>
      <p:sp>
        <p:nvSpPr>
          <p:cNvPr id="84" name="CustomShape 4"/>
          <p:cNvSpPr/>
          <p:nvPr/>
        </p:nvSpPr>
        <p:spPr>
          <a:xfrm>
            <a:off x="1080000" y="20102040"/>
            <a:ext cx="9829440" cy="11505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dirty="0">
                <a:solidFill>
                  <a:srgbClr val="DC4D3A"/>
                </a:solidFill>
                <a:uFillTx/>
                <a:latin typeface="Arial"/>
                <a:ea typeface="ＭＳ Ｐゴシック"/>
              </a:rPr>
              <a:t>AIM</a:t>
            </a:r>
            <a:endParaRPr lang="en-CA" sz="4000" b="0" strike="noStrike" spc="-1" dirty="0">
              <a:latin typeface="Arial"/>
            </a:endParaRPr>
          </a:p>
          <a:p>
            <a:pPr>
              <a:lnSpc>
                <a:spcPct val="100000"/>
              </a:lnSpc>
            </a:pPr>
            <a:r>
              <a:rPr lang="en-CA" sz="2800" b="0" strike="noStrike" spc="-1" dirty="0">
                <a:solidFill>
                  <a:srgbClr val="131F33"/>
                </a:solidFill>
                <a:latin typeface="Arial"/>
                <a:ea typeface="ＭＳ Ｐゴシック"/>
              </a:rPr>
              <a:t> </a:t>
            </a:r>
            <a:endParaRPr lang="en-CA" sz="2800" b="0" strike="noStrike" spc="-1" dirty="0">
              <a:latin typeface="Arial"/>
            </a:endParaRPr>
          </a:p>
          <a:p>
            <a:pPr>
              <a:lnSpc>
                <a:spcPct val="100000"/>
              </a:lnSpc>
            </a:pPr>
            <a:endParaRPr lang="en-CA" sz="2800" b="0" strike="noStrike" spc="-1" dirty="0">
              <a:latin typeface="Arial"/>
            </a:endParaRPr>
          </a:p>
          <a:p>
            <a:pPr>
              <a:lnSpc>
                <a:spcPct val="100000"/>
              </a:lnSpc>
            </a:pPr>
            <a:r>
              <a:rPr lang="en-CA" sz="2800" b="0" strike="noStrike" spc="-1" dirty="0">
                <a:solidFill>
                  <a:srgbClr val="131F33"/>
                </a:solidFill>
                <a:latin typeface="Georgia"/>
                <a:ea typeface="ＭＳ Ｐゴシック"/>
              </a:rPr>
              <a:t>The objective of the project is to find an IoT solution to our sponsor MakerKids. Makerkids, it's a private school that teaches kids about robotics and programming to empower next-generation tech leaders. Our sponsor required an IoT solution that is interactive, cool hackable by children. We proposed a Smart mirror as a prototype to meet the sponsor requirement, and this solution fit requirement for the following reason;</a:t>
            </a:r>
            <a:endParaRPr lang="en-CA" sz="2800" b="0" strike="noStrike" spc="-1" dirty="0">
              <a:latin typeface="Arial"/>
            </a:endParaRPr>
          </a:p>
          <a:p>
            <a:pPr>
              <a:lnSpc>
                <a:spcPct val="100000"/>
              </a:lnSpc>
            </a:pPr>
            <a:endParaRPr lang="en-CA" sz="2800" b="0" strike="noStrike" spc="-1" dirty="0">
              <a:latin typeface="Arial"/>
            </a:endParaRPr>
          </a:p>
          <a:p>
            <a:pPr marL="216000" indent="-216000">
              <a:lnSpc>
                <a:spcPct val="100000"/>
              </a:lnSpc>
              <a:buClr>
                <a:srgbClr val="131F33"/>
              </a:buClr>
              <a:buFont typeface="Wingdings" charset="2"/>
              <a:buChar char=""/>
            </a:pPr>
            <a:r>
              <a:rPr lang="en-CA" sz="2800" b="0" strike="noStrike" spc="-1" dirty="0">
                <a:solidFill>
                  <a:srgbClr val="131F33"/>
                </a:solidFill>
                <a:latin typeface="Georgia"/>
                <a:ea typeface="ＭＳ Ｐゴシック"/>
              </a:rPr>
              <a:t>   The smart mirror internal parameters such as Alarm or remote control will teach the kids that the program is modified.</a:t>
            </a:r>
            <a:endParaRPr lang="en-CA" sz="2800" b="0" strike="noStrike" spc="-1" dirty="0">
              <a:latin typeface="Arial"/>
            </a:endParaRPr>
          </a:p>
          <a:p>
            <a:pPr>
              <a:lnSpc>
                <a:spcPct val="100000"/>
              </a:lnSpc>
            </a:pPr>
            <a:endParaRPr lang="en-CA" sz="2800" b="0" strike="noStrike" spc="-1" dirty="0">
              <a:latin typeface="Arial"/>
            </a:endParaRPr>
          </a:p>
          <a:p>
            <a:pPr marL="216000" indent="-216000">
              <a:lnSpc>
                <a:spcPct val="100000"/>
              </a:lnSpc>
              <a:buClr>
                <a:srgbClr val="131F33"/>
              </a:buClr>
              <a:buFont typeface="Wingdings" charset="2"/>
              <a:buChar char=""/>
            </a:pPr>
            <a:r>
              <a:rPr lang="en-CA" sz="2800" b="0" strike="noStrike" spc="-1" dirty="0">
                <a:solidFill>
                  <a:srgbClr val="131F33"/>
                </a:solidFill>
                <a:latin typeface="Georgia"/>
                <a:ea typeface="ＭＳ Ｐゴシック"/>
              </a:rPr>
              <a:t>   The smart mirror display nice and cool widgets that represent useful information such as news that can capture kid attention.</a:t>
            </a:r>
            <a:endParaRPr lang="en-CA" sz="2800" b="0" strike="noStrike" spc="-1" dirty="0">
              <a:latin typeface="Arial"/>
            </a:endParaRPr>
          </a:p>
          <a:p>
            <a:pPr>
              <a:lnSpc>
                <a:spcPct val="100000"/>
              </a:lnSpc>
            </a:pPr>
            <a:endParaRPr lang="en-CA" sz="2800" b="0" strike="noStrike" spc="-1" dirty="0">
              <a:latin typeface="Arial"/>
            </a:endParaRPr>
          </a:p>
          <a:p>
            <a:pPr marL="216000" indent="-216000">
              <a:lnSpc>
                <a:spcPct val="100000"/>
              </a:lnSpc>
              <a:buClr>
                <a:srgbClr val="131F33"/>
              </a:buClr>
              <a:buFont typeface="Wingdings" charset="2"/>
              <a:buChar char=""/>
            </a:pPr>
            <a:r>
              <a:rPr lang="en-CA" sz="2800" b="0" strike="noStrike" spc="-1" dirty="0">
                <a:solidFill>
                  <a:srgbClr val="131F33"/>
                </a:solidFill>
                <a:latin typeface="Georgia"/>
                <a:ea typeface="ＭＳ Ｐゴシック"/>
              </a:rPr>
              <a:t>   It teaches kids about coming IoT, Sensors, and how various things can be put together to create something cool.</a:t>
            </a:r>
            <a:endParaRPr lang="en-CA" sz="2800" b="0" strike="noStrike" spc="-1" dirty="0">
              <a:latin typeface="Arial"/>
            </a:endParaRPr>
          </a:p>
        </p:txBody>
      </p:sp>
      <p:sp>
        <p:nvSpPr>
          <p:cNvPr id="85" name="CustomShape 5"/>
          <p:cNvSpPr/>
          <p:nvPr/>
        </p:nvSpPr>
        <p:spPr>
          <a:xfrm>
            <a:off x="1143000" y="5181480"/>
            <a:ext cx="9829440" cy="14477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dirty="0">
                <a:solidFill>
                  <a:srgbClr val="DC4D3A"/>
                </a:solidFill>
                <a:uFillTx/>
                <a:latin typeface="Arial"/>
                <a:ea typeface="ＭＳ Ｐゴシック"/>
              </a:rPr>
              <a:t>INTRODUCTION</a:t>
            </a:r>
            <a:endParaRPr lang="en-CA" sz="4000" u="sng" spc="-1" dirty="0">
              <a:solidFill>
                <a:srgbClr val="DC4D3A"/>
              </a:solidFill>
              <a:uFillTx/>
              <a:latin typeface="Arial"/>
              <a:ea typeface="ＭＳ Ｐゴシック"/>
            </a:endParaRPr>
          </a:p>
          <a:p>
            <a:pPr>
              <a:lnSpc>
                <a:spcPct val="100000"/>
              </a:lnSpc>
              <a:spcBef>
                <a:spcPts val="2001"/>
              </a:spcBef>
            </a:pPr>
            <a:endParaRPr lang="en-CA" sz="2800" b="0" strike="noStrike" spc="-1" dirty="0">
              <a:latin typeface="Arial"/>
            </a:endParaRPr>
          </a:p>
          <a:p>
            <a:pPr>
              <a:lnSpc>
                <a:spcPct val="100000"/>
              </a:lnSpc>
            </a:pPr>
            <a:r>
              <a:rPr lang="en-CA" sz="2800" b="1" strike="noStrike" spc="-1" dirty="0">
                <a:solidFill>
                  <a:srgbClr val="131F33"/>
                </a:solidFill>
                <a:latin typeface="Georgia"/>
                <a:ea typeface="ＭＳ Ｐゴシック"/>
              </a:rPr>
              <a:t>Idea:</a:t>
            </a:r>
            <a:endParaRPr lang="en-CA" sz="2800" b="0" strike="noStrike" spc="-1" dirty="0">
              <a:latin typeface="Arial"/>
            </a:endParaRPr>
          </a:p>
          <a:p>
            <a:r>
              <a:rPr lang="en-CA" sz="2800" dirty="0">
                <a:latin typeface="Georgia" panose="02040502050405020303" pitchFamily="18" charset="0"/>
              </a:rPr>
              <a:t>	Most of home mirrors nowadays doesn't have any other function other than reflecting the physical objects. We think a big old singular function mirror is a huge waste of space. What if we can utilize the mirror to an unlimited functional device?</a:t>
            </a:r>
          </a:p>
          <a:p>
            <a:pPr>
              <a:lnSpc>
                <a:spcPct val="100000"/>
              </a:lnSpc>
            </a:pPr>
            <a:r>
              <a:rPr lang="en-CA" sz="2800" b="0" strike="noStrike" spc="-1" dirty="0">
                <a:solidFill>
                  <a:srgbClr val="131F33"/>
                </a:solidFill>
                <a:latin typeface="Georgia"/>
                <a:ea typeface="ＭＳ Ｐゴシック"/>
              </a:rPr>
              <a:t> </a:t>
            </a:r>
            <a:endParaRPr lang="en-CA" sz="2800" b="0" strike="noStrike" spc="-1" dirty="0">
              <a:latin typeface="Arial"/>
            </a:endParaRPr>
          </a:p>
          <a:p>
            <a:pPr>
              <a:lnSpc>
                <a:spcPct val="100000"/>
              </a:lnSpc>
            </a:pPr>
            <a:r>
              <a:rPr lang="en-CA" sz="2800" b="1" strike="noStrike" spc="-1" dirty="0">
                <a:solidFill>
                  <a:srgbClr val="131F33"/>
                </a:solidFill>
                <a:latin typeface="Georgia"/>
                <a:ea typeface="ＭＳ Ｐゴシック"/>
              </a:rPr>
              <a:t>Proposal:</a:t>
            </a:r>
          </a:p>
          <a:p>
            <a:r>
              <a:rPr lang="en-CA" sz="2800" b="1" spc="-1" dirty="0">
                <a:solidFill>
                  <a:srgbClr val="131F33"/>
                </a:solidFill>
                <a:latin typeface="Georgia"/>
                <a:ea typeface="ＭＳ Ｐゴシック"/>
              </a:rPr>
              <a:t>	</a:t>
            </a:r>
            <a:r>
              <a:rPr lang="en-CA" sz="2800" spc="-1" dirty="0">
                <a:solidFill>
                  <a:srgbClr val="131F33"/>
                </a:solidFill>
                <a:latin typeface="Georgia" panose="02040502050405020303" pitchFamily="18" charset="0"/>
                <a:ea typeface="ＭＳ Ｐゴシック"/>
              </a:rPr>
              <a:t>Our</a:t>
            </a:r>
            <a:r>
              <a:rPr lang="en-CA" sz="2800" b="1" spc="-1" dirty="0">
                <a:solidFill>
                  <a:srgbClr val="131F33"/>
                </a:solidFill>
                <a:latin typeface="Georgia" panose="02040502050405020303" pitchFamily="18" charset="0"/>
                <a:ea typeface="ＭＳ Ｐゴシック"/>
              </a:rPr>
              <a:t> </a:t>
            </a:r>
            <a:r>
              <a:rPr lang="en-US" sz="2800" dirty="0">
                <a:latin typeface="Georgia" panose="02040502050405020303" pitchFamily="18" charset="0"/>
              </a:rPr>
              <a:t>Smart Mirror is a device that not only able to reflect physical object but also able to be hooked up with a computer system and display information. This opens the wide horizon of potential uses of a furniture that take up a lot of space but highly functional once it is interconnected to the internet. It allows users to acquire current weather, time, news header, date and also helps children to get familiar and to learn more about technology. It also interactive with the user via our microphone and speaker system which is driven by a google service.  </a:t>
            </a:r>
          </a:p>
          <a:p>
            <a:endParaRPr lang="en-US" sz="2800" dirty="0">
              <a:latin typeface="Georgia" panose="02040502050405020303" pitchFamily="18" charset="0"/>
            </a:endParaRPr>
          </a:p>
          <a:p>
            <a:r>
              <a:rPr lang="en-CA" sz="2800" b="1" spc="-1" dirty="0">
                <a:solidFill>
                  <a:srgbClr val="131F33"/>
                </a:solidFill>
                <a:latin typeface="Georgia"/>
                <a:ea typeface="ＭＳ Ｐゴシック"/>
              </a:rPr>
              <a:t>Background</a:t>
            </a:r>
            <a:r>
              <a:rPr lang="en-CA" sz="2800" b="1" strike="noStrike" spc="-1" dirty="0">
                <a:solidFill>
                  <a:srgbClr val="131F33"/>
                </a:solidFill>
                <a:latin typeface="Georgia"/>
                <a:ea typeface="ＭＳ Ｐゴシック"/>
              </a:rPr>
              <a:t>:</a:t>
            </a:r>
          </a:p>
          <a:p>
            <a:r>
              <a:rPr lang="en-CA" sz="2800" dirty="0"/>
              <a:t>	</a:t>
            </a:r>
            <a:r>
              <a:rPr lang="en-CA" sz="2800" dirty="0">
                <a:latin typeface="Georgia" panose="02040502050405020303" pitchFamily="18" charset="0"/>
              </a:rPr>
              <a:t>Firstly, we would like to thank our mentor Jennifer Turliuk from MakerKids for sponsoring our project. Secondly, we would like to thank our professors Kristian Medri for helping us a lot throughout this project. Our task is to create an object that can help the kids to learn about technology. Our team and MakerKids want to help children understand that Technology is not just about writing some boring code, it is about solving life problems and make life easier.</a:t>
            </a:r>
          </a:p>
          <a:p>
            <a:endParaRPr lang="en-CA" sz="2800" b="1" spc="-1" dirty="0">
              <a:solidFill>
                <a:srgbClr val="131F33"/>
              </a:solidFill>
              <a:latin typeface="Georgia"/>
              <a:ea typeface="ＭＳ Ｐゴシック"/>
            </a:endParaRPr>
          </a:p>
          <a:p>
            <a:r>
              <a:rPr lang="en-CA" sz="2800" b="1" strike="noStrike" spc="-1" dirty="0">
                <a:solidFill>
                  <a:srgbClr val="131F33"/>
                </a:solidFill>
                <a:latin typeface="Georgia"/>
                <a:ea typeface="ＭＳ Ｐゴシック"/>
              </a:rPr>
              <a:t>	</a:t>
            </a:r>
          </a:p>
          <a:p>
            <a:endParaRPr lang="en-CA" sz="2800" dirty="0">
              <a:latin typeface="Georgia" panose="02040502050405020303" pitchFamily="18" charset="0"/>
            </a:endParaRPr>
          </a:p>
          <a:p>
            <a:pPr>
              <a:lnSpc>
                <a:spcPct val="100000"/>
              </a:lnSpc>
            </a:pPr>
            <a:endParaRPr lang="en-CA" sz="2800" b="1" strike="noStrike" spc="-1" dirty="0">
              <a:solidFill>
                <a:srgbClr val="131F33"/>
              </a:solidFill>
              <a:latin typeface="Georgia"/>
              <a:ea typeface="ＭＳ Ｐゴシック"/>
            </a:endParaRPr>
          </a:p>
          <a:p>
            <a:r>
              <a:rPr lang="en-CA" sz="2800" b="0" strike="noStrike" spc="-1" dirty="0">
                <a:latin typeface="Arial"/>
              </a:rPr>
              <a:t>	</a:t>
            </a:r>
          </a:p>
        </p:txBody>
      </p:sp>
      <p:sp>
        <p:nvSpPr>
          <p:cNvPr id="86" name="CustomShape 6"/>
          <p:cNvSpPr/>
          <p:nvPr/>
        </p:nvSpPr>
        <p:spPr>
          <a:xfrm>
            <a:off x="11626560" y="5222160"/>
            <a:ext cx="9829440" cy="26745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marL="380880" indent="-380520">
              <a:lnSpc>
                <a:spcPct val="100000"/>
              </a:lnSpc>
              <a:spcBef>
                <a:spcPts val="2001"/>
              </a:spcBef>
            </a:pPr>
            <a:r>
              <a:rPr lang="en-CA" sz="4000" b="1" u="sng" strike="noStrike" spc="-1" dirty="0">
                <a:solidFill>
                  <a:srgbClr val="DC4D3A"/>
                </a:solidFill>
                <a:uFillTx/>
                <a:latin typeface="Arial"/>
                <a:ea typeface="ＭＳ Ｐゴシック"/>
              </a:rPr>
              <a:t>METHOD</a:t>
            </a:r>
            <a:endParaRPr lang="en-CA" sz="4000" b="0" strike="noStrike" spc="-1" dirty="0">
              <a:latin typeface="Arial"/>
            </a:endParaRPr>
          </a:p>
          <a:p>
            <a:pPr marL="380880" indent="-380520">
              <a:lnSpc>
                <a:spcPct val="100000"/>
              </a:lnSpc>
            </a:pPr>
            <a:endParaRPr lang="en-CA" sz="4000" b="0" strike="noStrike" spc="-1" dirty="0">
              <a:latin typeface="Arial"/>
            </a:endParaRPr>
          </a:p>
          <a:p>
            <a:pPr marL="380880" indent="-380520">
              <a:lnSpc>
                <a:spcPct val="100000"/>
              </a:lnSpc>
            </a:pPr>
            <a:r>
              <a:rPr lang="en-CA" sz="2800" b="1" strike="noStrike" spc="-1" dirty="0">
                <a:solidFill>
                  <a:srgbClr val="131F33"/>
                </a:solidFill>
                <a:latin typeface="Georgia"/>
                <a:ea typeface="ＭＳ Ｐゴシック"/>
              </a:rPr>
              <a:t>Agile technique</a:t>
            </a:r>
            <a:r>
              <a:rPr lang="en-CA" sz="2800" b="0" strike="noStrike" spc="-1" dirty="0">
                <a:solidFill>
                  <a:srgbClr val="131F33"/>
                </a:solidFill>
                <a:latin typeface="Georgia"/>
                <a:ea typeface="ＭＳ Ｐゴシック"/>
              </a:rPr>
              <a:t> </a:t>
            </a: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The principle we used to complete all our technical parts and paperwork is an agile method. Each sprint consist of achieving</a:t>
            </a: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technical aspects of project whether it's hardware or software, and a written portion.</a:t>
            </a: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 </a:t>
            </a:r>
            <a:endParaRPr lang="en-CA" sz="2800" b="0" strike="noStrike" spc="-1" dirty="0">
              <a:latin typeface="Arial"/>
            </a:endParaRPr>
          </a:p>
          <a:p>
            <a:pPr marL="380880" indent="-380520">
              <a:lnSpc>
                <a:spcPct val="100000"/>
              </a:lnSpc>
            </a:pPr>
            <a:r>
              <a:rPr lang="en-CA" sz="2800" b="1" strike="noStrike" spc="-1" dirty="0">
                <a:solidFill>
                  <a:srgbClr val="131F33"/>
                </a:solidFill>
                <a:latin typeface="Georgia"/>
                <a:ea typeface="ＭＳ Ｐゴシック"/>
              </a:rPr>
              <a:t>Software development strategy   </a:t>
            </a:r>
            <a:endParaRPr lang="en-CA" sz="2800" b="0" strike="noStrike" spc="-1" dirty="0">
              <a:latin typeface="Arial"/>
            </a:endParaRPr>
          </a:p>
          <a:p>
            <a:pPr marL="380880" indent="-380520">
              <a:lnSpc>
                <a:spcPct val="100000"/>
              </a:lnSpc>
            </a:pP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Our software consists of two components, MagicMirror and set of Linux services running in the background to support various means of controlling the smart mirror peripherals. Each software piece was developed independently and encapsulated from one another. Moreover, it tests thoroughly under the various circumstance and finally integrated with the magic mirror.</a:t>
            </a: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 </a:t>
            </a:r>
            <a:endParaRPr lang="en-CA" sz="2800" b="0" strike="noStrike" spc="-1" dirty="0">
              <a:latin typeface="Arial"/>
            </a:endParaRPr>
          </a:p>
          <a:p>
            <a:pPr marL="380880" indent="-380520">
              <a:lnSpc>
                <a:spcPct val="100000"/>
              </a:lnSpc>
            </a:pPr>
            <a:r>
              <a:rPr lang="en-CA" sz="2800" b="1" strike="noStrike" spc="-1" dirty="0">
                <a:solidFill>
                  <a:srgbClr val="131F33"/>
                </a:solidFill>
                <a:latin typeface="Georgia"/>
                <a:ea typeface="ＭＳ Ｐゴシック"/>
              </a:rPr>
              <a:t>Low - Software architecture</a:t>
            </a:r>
            <a:endParaRPr lang="en-CA" sz="2800" b="0" strike="noStrike" spc="-1" dirty="0">
              <a:latin typeface="Arial"/>
            </a:endParaRPr>
          </a:p>
          <a:p>
            <a:pPr marL="380880" indent="-380520">
              <a:lnSpc>
                <a:spcPct val="100000"/>
              </a:lnSpc>
            </a:pPr>
            <a:endParaRPr lang="en-CA" sz="2800" b="0" strike="noStrike" spc="-1" dirty="0">
              <a:latin typeface="Arial"/>
            </a:endParaRPr>
          </a:p>
          <a:p>
            <a:pPr marL="380880" indent="-380520">
              <a:lnSpc>
                <a:spcPct val="100000"/>
              </a:lnSpc>
            </a:pPr>
            <a:endParaRPr lang="en-CA" sz="2800" b="0" strike="noStrike" spc="-1" dirty="0">
              <a:latin typeface="Arial"/>
            </a:endParaRPr>
          </a:p>
          <a:p>
            <a:pPr marL="380880" indent="-380520">
              <a:lnSpc>
                <a:spcPct val="100000"/>
              </a:lnSpc>
            </a:pPr>
            <a:endParaRPr lang="en-CA" sz="2800" b="0" strike="noStrike" spc="-1" dirty="0">
              <a:latin typeface="Arial"/>
            </a:endParaRPr>
          </a:p>
          <a:p>
            <a:pPr marL="380880" indent="-380520">
              <a:lnSpc>
                <a:spcPct val="100000"/>
              </a:lnSpc>
            </a:pPr>
            <a:r>
              <a:rPr lang="en-CA" sz="2800" b="0" strike="noStrike" spc="-1" dirty="0">
                <a:solidFill>
                  <a:srgbClr val="131F33"/>
                </a:solidFill>
                <a:latin typeface="Georgia"/>
                <a:ea typeface="ＭＳ Ｐゴシック"/>
              </a:rPr>
              <a:t> </a:t>
            </a:r>
            <a:endParaRPr lang="en-CA" sz="2800" b="0" strike="noStrike" spc="-1" dirty="0">
              <a:latin typeface="Arial"/>
            </a:endParaRPr>
          </a:p>
          <a:p>
            <a:pPr marL="380880" indent="-380520">
              <a:lnSpc>
                <a:spcPct val="100000"/>
              </a:lnSpc>
            </a:pPr>
            <a:endParaRPr lang="en-CA" sz="2800" b="0" strike="noStrike" spc="-1" dirty="0">
              <a:latin typeface="Arial"/>
            </a:endParaRPr>
          </a:p>
          <a:p>
            <a:pPr marL="380880" indent="-380520">
              <a:lnSpc>
                <a:spcPct val="100000"/>
              </a:lnSpc>
            </a:pPr>
            <a:endParaRPr lang="en-CA" sz="2800" b="0" strike="noStrike" spc="-1" dirty="0">
              <a:latin typeface="Arial"/>
            </a:endParaRPr>
          </a:p>
        </p:txBody>
      </p:sp>
      <p:sp>
        <p:nvSpPr>
          <p:cNvPr id="87" name="CustomShape 7"/>
          <p:cNvSpPr/>
          <p:nvPr/>
        </p:nvSpPr>
        <p:spPr>
          <a:xfrm>
            <a:off x="22326480" y="5181480"/>
            <a:ext cx="9829440" cy="26745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dirty="0">
                <a:solidFill>
                  <a:srgbClr val="DC4D3A"/>
                </a:solidFill>
                <a:uFillTx/>
                <a:latin typeface="Arial"/>
                <a:ea typeface="ＭＳ Ｐゴシック"/>
              </a:rPr>
              <a:t>RESULTS</a:t>
            </a:r>
            <a:endParaRPr lang="en-CA" sz="4000" b="0" strike="noStrike" spc="-1" dirty="0">
              <a:latin typeface="Arial"/>
            </a:endParaRPr>
          </a:p>
          <a:p>
            <a:pPr>
              <a:lnSpc>
                <a:spcPct val="100000"/>
              </a:lnSpc>
            </a:pPr>
            <a:endParaRPr lang="en-CA" sz="4000" b="0" strike="noStrike" spc="-1" dirty="0">
              <a:latin typeface="Arial"/>
            </a:endParaRPr>
          </a:p>
          <a:p>
            <a:pPr>
              <a:lnSpc>
                <a:spcPct val="100000"/>
              </a:lnSpc>
            </a:pPr>
            <a:r>
              <a:rPr lang="en-CA" sz="2800" b="0" strike="noStrike" spc="-1" dirty="0">
                <a:solidFill>
                  <a:srgbClr val="131F33"/>
                </a:solidFill>
                <a:latin typeface="Georgia"/>
                <a:ea typeface="ＭＳ Ｐゴシック"/>
              </a:rPr>
              <a:t>Our project named SmartMirror is divided into two parts: hardware and software application. </a:t>
            </a:r>
            <a:endParaRPr lang="en-CA" sz="2800" b="0" strike="noStrike" spc="-1" dirty="0">
              <a:latin typeface="Arial"/>
            </a:endParaRPr>
          </a:p>
          <a:p>
            <a:pPr>
              <a:lnSpc>
                <a:spcPct val="100000"/>
              </a:lnSpc>
            </a:pPr>
            <a:r>
              <a:rPr lang="en-CA" sz="2800" b="0" strike="noStrike" spc="-1" dirty="0">
                <a:solidFill>
                  <a:srgbClr val="131F33"/>
                </a:solidFill>
                <a:latin typeface="Georgia"/>
                <a:ea typeface="ＭＳ Ｐゴシック"/>
              </a:rPr>
              <a:t>The Android application’s purpose is to interact and control the mirror. We built this application by Java code in Android Studio since our Software Project course. We used Firebase as our database to store peripherals’ information. Users are recommended to register their accounts when having our SmartMirror in order to interact with the mirror. Their account information will also be stored to remember the membership. Users will have to enter their mirrors’ serial numbers so our Firebase can specify each mirror’s peripherals’ information. As a result, they can control the peripherals shown on the mirror from the setting of SmartMirror Application.</a:t>
            </a:r>
            <a:endParaRPr lang="en-CA" sz="2800" b="0" strike="noStrike" spc="-1" dirty="0">
              <a:latin typeface="Arial"/>
            </a:endParaRPr>
          </a:p>
          <a:p>
            <a:pPr>
              <a:lnSpc>
                <a:spcPct val="100000"/>
              </a:lnSpc>
            </a:pPr>
            <a:r>
              <a:rPr lang="en-CA" sz="2800" b="0" strike="noStrike" spc="-1" dirty="0">
                <a:solidFill>
                  <a:srgbClr val="131F33"/>
                </a:solidFill>
                <a:latin typeface="Georgia"/>
                <a:ea typeface="ＭＳ Ｐゴシック"/>
              </a:rPr>
              <a:t>Our hardware is embedded to the backside of the monitor along with sensors connected to them.  </a:t>
            </a:r>
            <a:endParaRPr lang="en-CA" sz="2800" b="0" strike="noStrike" spc="-1" dirty="0">
              <a:latin typeface="Arial"/>
            </a:endParaRPr>
          </a:p>
          <a:p>
            <a:pPr>
              <a:lnSpc>
                <a:spcPct val="100000"/>
              </a:lnSpc>
              <a:spcBef>
                <a:spcPts val="2001"/>
              </a:spcBef>
            </a:pPr>
            <a:endParaRPr lang="en-CA" sz="2800" b="0" strike="noStrike" spc="-1" dirty="0">
              <a:latin typeface="Arial"/>
            </a:endParaRPr>
          </a:p>
        </p:txBody>
      </p:sp>
      <p:sp>
        <p:nvSpPr>
          <p:cNvPr id="88" name="CustomShape 8"/>
          <p:cNvSpPr/>
          <p:nvPr/>
        </p:nvSpPr>
        <p:spPr>
          <a:xfrm>
            <a:off x="32918400" y="5181480"/>
            <a:ext cx="9829440" cy="12191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a:solidFill>
                  <a:srgbClr val="DC4D3A"/>
                </a:solidFill>
                <a:uFillTx/>
                <a:latin typeface="Arial"/>
                <a:ea typeface="ＭＳ Ｐゴシック"/>
              </a:rPr>
              <a:t>PRINTING</a:t>
            </a:r>
            <a:endParaRPr lang="en-CA" sz="4000" b="0" strike="noStrike" spc="-1">
              <a:latin typeface="Arial"/>
            </a:endParaRPr>
          </a:p>
          <a:p>
            <a:pPr>
              <a:lnSpc>
                <a:spcPct val="100000"/>
              </a:lnSpc>
            </a:pPr>
            <a:endParaRPr lang="en-CA" sz="4000" b="0" strike="noStrike" spc="-1">
              <a:latin typeface="Arial"/>
            </a:endParaRPr>
          </a:p>
          <a:p>
            <a:pPr>
              <a:lnSpc>
                <a:spcPct val="100000"/>
              </a:lnSpc>
            </a:pPr>
            <a:r>
              <a:rPr lang="en-CA" sz="2800" b="0" strike="noStrike" spc="-1">
                <a:solidFill>
                  <a:srgbClr val="131F33"/>
                </a:solidFill>
                <a:latin typeface="Georgia"/>
                <a:ea typeface="ＭＳ Ｐゴシック"/>
              </a:rPr>
              <a:t>In order to create the case, we had to measure all sides of our Raspberry Pi and also our monitor because we tend to attach it right into the back of the monitor. Then we use CorelDraw to design the 3D prototype of it. But due to some problem, we only have the case for our Speaker now.</a:t>
            </a:r>
            <a:endParaRPr lang="en-CA" sz="2800" b="0" strike="noStrike" spc="-1">
              <a:latin typeface="Arial"/>
            </a:endParaRPr>
          </a:p>
          <a:p>
            <a:pPr>
              <a:lnSpc>
                <a:spcPct val="100000"/>
              </a:lnSpc>
            </a:pPr>
            <a:endParaRPr lang="en-CA" sz="2800" b="0" strike="noStrike" spc="-1">
              <a:latin typeface="Arial"/>
            </a:endParaRPr>
          </a:p>
        </p:txBody>
      </p:sp>
      <p:sp>
        <p:nvSpPr>
          <p:cNvPr id="89" name="CustomShape 9"/>
          <p:cNvSpPr/>
          <p:nvPr/>
        </p:nvSpPr>
        <p:spPr>
          <a:xfrm>
            <a:off x="32904000" y="18059400"/>
            <a:ext cx="9829440" cy="62481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60000" tIns="360000" rIns="360000" bIns="360000">
            <a:noAutofit/>
          </a:bodyPr>
          <a:lstStyle/>
          <a:p>
            <a:pPr>
              <a:lnSpc>
                <a:spcPct val="100000"/>
              </a:lnSpc>
              <a:spcBef>
                <a:spcPts val="2001"/>
              </a:spcBef>
            </a:pPr>
            <a:r>
              <a:rPr lang="en-CA" sz="4000" b="1" u="sng" strike="noStrike" spc="-1" dirty="0">
                <a:solidFill>
                  <a:srgbClr val="DC4D3A"/>
                </a:solidFill>
                <a:uFillTx/>
                <a:latin typeface="Arial"/>
                <a:ea typeface="ＭＳ Ｐゴシック"/>
              </a:rPr>
              <a:t>CONCLUSIONS</a:t>
            </a:r>
            <a:endParaRPr lang="en-CA" sz="4000" b="0" strike="noStrike" spc="-1" dirty="0">
              <a:latin typeface="Arial"/>
            </a:endParaRPr>
          </a:p>
          <a:p>
            <a:pPr>
              <a:lnSpc>
                <a:spcPct val="100000"/>
              </a:lnSpc>
            </a:pPr>
            <a:endParaRPr lang="en-CA" sz="2800" spc="-1" dirty="0">
              <a:latin typeface="Arial"/>
            </a:endParaRPr>
          </a:p>
          <a:p>
            <a:pPr>
              <a:lnSpc>
                <a:spcPct val="100000"/>
              </a:lnSpc>
            </a:pPr>
            <a:r>
              <a:rPr lang="en-CA" sz="2800" b="0" strike="noStrike" spc="-1" dirty="0">
                <a:latin typeface="Arial"/>
              </a:rPr>
              <a:t>	</a:t>
            </a:r>
            <a:r>
              <a:rPr lang="en-CA" sz="2800" b="0" strike="noStrike" spc="-1" dirty="0">
                <a:latin typeface="Georgia" panose="02040502050405020303" pitchFamily="18" charset="0"/>
              </a:rPr>
              <a:t>With the completion of the whole computer system of the SmartMirror and the application that control the system remotely, there are still spaces for </a:t>
            </a:r>
            <a:r>
              <a:rPr lang="en-CA" sz="2800" spc="-1" dirty="0">
                <a:latin typeface="Georgia" panose="02040502050405020303" pitchFamily="18" charset="0"/>
              </a:rPr>
              <a:t>advancement in our project. Full wall-installation and demo period would be execute to measure the quality and durability of the product as well as other measures like power consumption, etc.… Further customize-needed features such as the module to teach Kids coding that interact with the physical Mirror will be implemented to fit the needs of our sponsor. </a:t>
            </a:r>
            <a:endParaRPr lang="en-CA" sz="4000" b="0" strike="noStrike" spc="-1" dirty="0">
              <a:latin typeface="Georgia" panose="02040502050405020303" pitchFamily="18" charset="0"/>
            </a:endParaRPr>
          </a:p>
        </p:txBody>
      </p:sp>
      <p:pic>
        <p:nvPicPr>
          <p:cNvPr id="91" name="Picture 3"/>
          <p:cNvPicPr/>
          <p:nvPr/>
        </p:nvPicPr>
        <p:blipFill>
          <a:blip r:embed="rId4"/>
          <a:stretch/>
        </p:blipFill>
        <p:spPr>
          <a:xfrm>
            <a:off x="33299280" y="9463680"/>
            <a:ext cx="4102560" cy="3492720"/>
          </a:xfrm>
          <a:prstGeom prst="rect">
            <a:avLst/>
          </a:prstGeom>
          <a:ln>
            <a:noFill/>
          </a:ln>
        </p:spPr>
      </p:pic>
      <p:pic>
        <p:nvPicPr>
          <p:cNvPr id="92" name="Picture 5"/>
          <p:cNvPicPr/>
          <p:nvPr/>
        </p:nvPicPr>
        <p:blipFill>
          <a:blip r:embed="rId5"/>
          <a:stretch/>
        </p:blipFill>
        <p:spPr>
          <a:xfrm flipH="1">
            <a:off x="35996760" y="13286880"/>
            <a:ext cx="6390720" cy="3714480"/>
          </a:xfrm>
          <a:prstGeom prst="rect">
            <a:avLst/>
          </a:prstGeom>
          <a:ln>
            <a:noFill/>
          </a:ln>
        </p:spPr>
      </p:pic>
      <p:pic>
        <p:nvPicPr>
          <p:cNvPr id="93" name="Picture 9"/>
          <p:cNvPicPr/>
          <p:nvPr/>
        </p:nvPicPr>
        <p:blipFill>
          <a:blip r:embed="rId6"/>
          <a:stretch/>
        </p:blipFill>
        <p:spPr>
          <a:xfrm>
            <a:off x="22326480" y="14966279"/>
            <a:ext cx="9829440" cy="8778623"/>
          </a:xfrm>
          <a:prstGeom prst="rect">
            <a:avLst/>
          </a:prstGeom>
          <a:ln>
            <a:noFill/>
          </a:ln>
        </p:spPr>
      </p:pic>
      <p:sp>
        <p:nvSpPr>
          <p:cNvPr id="94" name="CustomShape 10"/>
          <p:cNvSpPr/>
          <p:nvPr/>
        </p:nvSpPr>
        <p:spPr>
          <a:xfrm>
            <a:off x="15336000" y="17928000"/>
            <a:ext cx="1080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S3</a:t>
            </a:r>
            <a:endParaRPr lang="en-CA" sz="1800" b="0" strike="noStrike" spc="-1">
              <a:latin typeface="Arial"/>
            </a:endParaRPr>
          </a:p>
        </p:txBody>
      </p:sp>
      <p:sp>
        <p:nvSpPr>
          <p:cNvPr id="95" name="CustomShape 11"/>
          <p:cNvSpPr/>
          <p:nvPr/>
        </p:nvSpPr>
        <p:spPr>
          <a:xfrm>
            <a:off x="16884000" y="15912000"/>
            <a:ext cx="1080000" cy="648000"/>
          </a:xfrm>
          <a:prstGeom prst="flowChartProcess">
            <a:avLst/>
          </a:pr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96" name="CustomShape 12"/>
          <p:cNvSpPr/>
          <p:nvPr/>
        </p:nvSpPr>
        <p:spPr>
          <a:xfrm>
            <a:off x="15336000" y="15912000"/>
            <a:ext cx="1080000" cy="576000"/>
          </a:xfrm>
          <a:prstGeom prst="flowChartProcess">
            <a:avLst/>
          </a:pr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97" name="CustomShape 13"/>
          <p:cNvSpPr/>
          <p:nvPr/>
        </p:nvSpPr>
        <p:spPr>
          <a:xfrm>
            <a:off x="13896000" y="15912360"/>
            <a:ext cx="1080000" cy="647640"/>
          </a:xfrm>
          <a:prstGeom prst="flowChartProcess">
            <a:avLst/>
          </a:pr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98" name="CustomShape 14"/>
          <p:cNvSpPr/>
          <p:nvPr/>
        </p:nvSpPr>
        <p:spPr>
          <a:xfrm>
            <a:off x="18432000" y="17928000"/>
            <a:ext cx="2808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dirty="0">
                <a:latin typeface="Arial"/>
              </a:rPr>
              <a:t>MagicMirror</a:t>
            </a:r>
            <a:endParaRPr lang="en-CA" sz="1800" b="0" strike="noStrike" spc="-1" dirty="0">
              <a:latin typeface="Arial"/>
            </a:endParaRPr>
          </a:p>
        </p:txBody>
      </p:sp>
      <p:sp>
        <p:nvSpPr>
          <p:cNvPr id="99" name="CustomShape 15"/>
          <p:cNvSpPr/>
          <p:nvPr/>
        </p:nvSpPr>
        <p:spPr>
          <a:xfrm>
            <a:off x="13248000" y="21168000"/>
            <a:ext cx="6984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Smart mirror software</a:t>
            </a:r>
            <a:endParaRPr lang="en-CA" sz="1800" b="0" strike="noStrike" spc="-1">
              <a:latin typeface="Arial"/>
            </a:endParaRPr>
          </a:p>
        </p:txBody>
      </p:sp>
      <p:sp>
        <p:nvSpPr>
          <p:cNvPr id="100" name="CustomShape 16"/>
          <p:cNvSpPr/>
          <p:nvPr/>
        </p:nvSpPr>
        <p:spPr>
          <a:xfrm>
            <a:off x="13824000" y="17928000"/>
            <a:ext cx="1080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S2</a:t>
            </a:r>
            <a:endParaRPr lang="en-CA" sz="1800" b="0" strike="noStrike" spc="-1">
              <a:latin typeface="Arial"/>
            </a:endParaRPr>
          </a:p>
        </p:txBody>
      </p:sp>
      <p:sp>
        <p:nvSpPr>
          <p:cNvPr id="101" name="CustomShape 17"/>
          <p:cNvSpPr/>
          <p:nvPr/>
        </p:nvSpPr>
        <p:spPr>
          <a:xfrm>
            <a:off x="12168000" y="18000000"/>
            <a:ext cx="1080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S1</a:t>
            </a:r>
            <a:endParaRPr lang="en-CA" sz="1800" b="0" strike="noStrike" spc="-1">
              <a:latin typeface="Arial"/>
            </a:endParaRPr>
          </a:p>
        </p:txBody>
      </p:sp>
      <p:sp>
        <p:nvSpPr>
          <p:cNvPr id="102" name="CustomShape 18"/>
          <p:cNvSpPr/>
          <p:nvPr/>
        </p:nvSpPr>
        <p:spPr>
          <a:xfrm>
            <a:off x="16920000" y="17928000"/>
            <a:ext cx="1080000" cy="115200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S4</a:t>
            </a:r>
            <a:endParaRPr lang="en-CA" sz="1800" b="0" strike="noStrike" spc="-1">
              <a:latin typeface="Arial"/>
            </a:endParaRPr>
          </a:p>
        </p:txBody>
      </p:sp>
      <p:sp>
        <p:nvSpPr>
          <p:cNvPr id="103" name="CustomShape 19"/>
          <p:cNvSpPr/>
          <p:nvPr/>
        </p:nvSpPr>
        <p:spPr>
          <a:xfrm>
            <a:off x="12168000" y="15984000"/>
            <a:ext cx="1080000" cy="648000"/>
          </a:xfrm>
          <a:prstGeom prst="flowChartProcess">
            <a:avLst/>
          </a:prstGeom>
          <a:solidFill>
            <a:srgbClr val="FFFF00"/>
          </a:solidFill>
          <a:ln>
            <a:solidFill>
              <a:srgbClr val="FFBF00"/>
            </a:solidFill>
          </a:ln>
        </p:spPr>
        <p:style>
          <a:lnRef idx="0">
            <a:scrgbClr r="0" g="0" b="0"/>
          </a:lnRef>
          <a:fillRef idx="0">
            <a:scrgbClr r="0" g="0" b="0"/>
          </a:fillRef>
          <a:effectRef idx="0">
            <a:scrgbClr r="0" g="0" b="0"/>
          </a:effectRef>
          <a:fontRef idx="minor"/>
        </p:style>
      </p:sp>
      <p:sp>
        <p:nvSpPr>
          <p:cNvPr id="104" name="Line 20"/>
          <p:cNvSpPr/>
          <p:nvPr/>
        </p:nvSpPr>
        <p:spPr>
          <a:xfrm>
            <a:off x="12744000" y="15984000"/>
            <a:ext cx="0" cy="2016000"/>
          </a:xfrm>
          <a:prstGeom prst="line">
            <a:avLst/>
          </a:prstGeom>
          <a:ln>
            <a:solidFill>
              <a:srgbClr val="FFBF00"/>
            </a:solidFill>
            <a:tailEnd type="triangle" w="med" len="med"/>
          </a:ln>
        </p:spPr>
        <p:style>
          <a:lnRef idx="0">
            <a:scrgbClr r="0" g="0" b="0"/>
          </a:lnRef>
          <a:fillRef idx="0">
            <a:scrgbClr r="0" g="0" b="0"/>
          </a:fillRef>
          <a:effectRef idx="0">
            <a:scrgbClr r="0" g="0" b="0"/>
          </a:effectRef>
          <a:fontRef idx="minor"/>
        </p:style>
      </p:sp>
      <p:sp>
        <p:nvSpPr>
          <p:cNvPr id="105" name="Line 21"/>
          <p:cNvSpPr/>
          <p:nvPr/>
        </p:nvSpPr>
        <p:spPr>
          <a:xfrm>
            <a:off x="14362560" y="15955200"/>
            <a:ext cx="37440" cy="1972800"/>
          </a:xfrm>
          <a:prstGeom prst="line">
            <a:avLst/>
          </a:prstGeom>
          <a:ln>
            <a:solidFill>
              <a:srgbClr val="FFBF00"/>
            </a:solidFill>
            <a:tailEnd type="triangle" w="med" len="med"/>
          </a:ln>
        </p:spPr>
        <p:style>
          <a:lnRef idx="0">
            <a:scrgbClr r="0" g="0" b="0"/>
          </a:lnRef>
          <a:fillRef idx="0">
            <a:scrgbClr r="0" g="0" b="0"/>
          </a:fillRef>
          <a:effectRef idx="0">
            <a:scrgbClr r="0" g="0" b="0"/>
          </a:effectRef>
          <a:fontRef idx="minor"/>
        </p:style>
      </p:sp>
      <p:sp>
        <p:nvSpPr>
          <p:cNvPr id="106" name="Line 22"/>
          <p:cNvSpPr/>
          <p:nvPr/>
        </p:nvSpPr>
        <p:spPr>
          <a:xfrm>
            <a:off x="15840000" y="15912000"/>
            <a:ext cx="0" cy="2016000"/>
          </a:xfrm>
          <a:prstGeom prst="line">
            <a:avLst/>
          </a:prstGeom>
          <a:ln>
            <a:solidFill>
              <a:srgbClr val="FFBF00"/>
            </a:solidFill>
            <a:tailEnd type="triangle" w="med" len="med"/>
          </a:ln>
        </p:spPr>
        <p:style>
          <a:lnRef idx="0">
            <a:scrgbClr r="0" g="0" b="0"/>
          </a:lnRef>
          <a:fillRef idx="0">
            <a:scrgbClr r="0" g="0" b="0"/>
          </a:fillRef>
          <a:effectRef idx="0">
            <a:scrgbClr r="0" g="0" b="0"/>
          </a:effectRef>
          <a:fontRef idx="minor"/>
        </p:style>
      </p:sp>
      <p:sp>
        <p:nvSpPr>
          <p:cNvPr id="107" name="Line 23"/>
          <p:cNvSpPr/>
          <p:nvPr/>
        </p:nvSpPr>
        <p:spPr>
          <a:xfrm>
            <a:off x="17424000" y="15984000"/>
            <a:ext cx="72000" cy="1944000"/>
          </a:xfrm>
          <a:prstGeom prst="line">
            <a:avLst/>
          </a:prstGeom>
          <a:ln>
            <a:solidFill>
              <a:srgbClr val="FFBF00"/>
            </a:solidFill>
            <a:tailEnd type="triangle" w="med" len="med"/>
          </a:ln>
        </p:spPr>
        <p:style>
          <a:lnRef idx="0">
            <a:scrgbClr r="0" g="0" b="0"/>
          </a:lnRef>
          <a:fillRef idx="0">
            <a:scrgbClr r="0" g="0" b="0"/>
          </a:fillRef>
          <a:effectRef idx="0">
            <a:scrgbClr r="0" g="0" b="0"/>
          </a:effectRef>
          <a:fontRef idx="minor"/>
        </p:style>
      </p:sp>
      <p:sp>
        <p:nvSpPr>
          <p:cNvPr id="108" name="CustomShape 24"/>
          <p:cNvSpPr/>
          <p:nvPr/>
        </p:nvSpPr>
        <p:spPr>
          <a:xfrm>
            <a:off x="12168000" y="15192000"/>
            <a:ext cx="5832000" cy="504000"/>
          </a:xfrm>
          <a:prstGeom prst="flowChartProcess">
            <a:avLst/>
          </a:prstGeom>
          <a:solidFill>
            <a:srgbClr val="FFFFFF"/>
          </a:solidFill>
          <a:ln>
            <a:solidFill>
              <a:srgbClr val="FFBF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CA" sz="1800" b="1" strike="noStrike" spc="-1">
                <a:latin typeface="Arial"/>
              </a:rPr>
              <a:t>Python scripts</a:t>
            </a:r>
            <a:endParaRPr lang="en-CA" sz="1800" b="0" strike="noStrike" spc="-1">
              <a:latin typeface="Arial"/>
            </a:endParaRPr>
          </a:p>
        </p:txBody>
      </p:sp>
      <p:cxnSp>
        <p:nvCxnSpPr>
          <p:cNvPr id="109" name="Line 25"/>
          <p:cNvCxnSpPr>
            <a:stCxn id="98" idx="2"/>
            <a:endCxn id="99" idx="0"/>
          </p:cNvCxnSpPr>
          <p:nvPr/>
        </p:nvCxnSpPr>
        <p:spPr>
          <a:xfrm flipH="1">
            <a:off x="16740000" y="19080000"/>
            <a:ext cx="3096360" cy="2088360"/>
          </a:xfrm>
          <a:prstGeom prst="bentConnector3">
            <a:avLst/>
          </a:prstGeom>
          <a:ln>
            <a:solidFill>
              <a:srgbClr val="FFBF00"/>
            </a:solidFill>
            <a:tailEnd type="triangle" w="med" len="med"/>
          </a:ln>
        </p:spPr>
      </p:cxnSp>
      <p:cxnSp>
        <p:nvCxnSpPr>
          <p:cNvPr id="110" name="Line 26"/>
          <p:cNvCxnSpPr>
            <a:stCxn id="102" idx="2"/>
            <a:endCxn id="99" idx="0"/>
          </p:cNvCxnSpPr>
          <p:nvPr/>
        </p:nvCxnSpPr>
        <p:spPr>
          <a:xfrm flipH="1">
            <a:off x="16740000" y="19080000"/>
            <a:ext cx="720360" cy="2088360"/>
          </a:xfrm>
          <a:prstGeom prst="bentConnector3">
            <a:avLst/>
          </a:prstGeom>
          <a:ln>
            <a:solidFill>
              <a:srgbClr val="FFBF00"/>
            </a:solidFill>
            <a:tailEnd type="triangle" w="med" len="med"/>
          </a:ln>
        </p:spPr>
      </p:cxnSp>
      <p:cxnSp>
        <p:nvCxnSpPr>
          <p:cNvPr id="111" name="Line 27"/>
          <p:cNvCxnSpPr>
            <a:stCxn id="94" idx="2"/>
            <a:endCxn id="99" idx="0"/>
          </p:cNvCxnSpPr>
          <p:nvPr/>
        </p:nvCxnSpPr>
        <p:spPr>
          <a:xfrm>
            <a:off x="15876000" y="19080000"/>
            <a:ext cx="864360" cy="2088360"/>
          </a:xfrm>
          <a:prstGeom prst="bentConnector3">
            <a:avLst/>
          </a:prstGeom>
          <a:ln>
            <a:solidFill>
              <a:srgbClr val="FFBF00"/>
            </a:solidFill>
            <a:tailEnd type="triangle" w="med" len="med"/>
          </a:ln>
        </p:spPr>
      </p:cxnSp>
      <p:cxnSp>
        <p:nvCxnSpPr>
          <p:cNvPr id="112" name="Line 28"/>
          <p:cNvCxnSpPr>
            <a:stCxn id="100" idx="2"/>
            <a:endCxn id="99" idx="0"/>
          </p:cNvCxnSpPr>
          <p:nvPr/>
        </p:nvCxnSpPr>
        <p:spPr>
          <a:xfrm>
            <a:off x="14364000" y="19080000"/>
            <a:ext cx="2376360" cy="2088360"/>
          </a:xfrm>
          <a:prstGeom prst="bentConnector3">
            <a:avLst/>
          </a:prstGeom>
          <a:ln>
            <a:solidFill>
              <a:srgbClr val="FFBF00"/>
            </a:solidFill>
            <a:tailEnd type="triangle" w="med" len="med"/>
          </a:ln>
        </p:spPr>
      </p:cxnSp>
      <p:cxnSp>
        <p:nvCxnSpPr>
          <p:cNvPr id="113" name="Line 29"/>
          <p:cNvCxnSpPr>
            <a:stCxn id="101" idx="2"/>
            <a:endCxn id="99" idx="0"/>
          </p:cNvCxnSpPr>
          <p:nvPr/>
        </p:nvCxnSpPr>
        <p:spPr>
          <a:xfrm>
            <a:off x="12708000" y="19152000"/>
            <a:ext cx="4032360" cy="2016360"/>
          </a:xfrm>
          <a:prstGeom prst="bentConnector3">
            <a:avLst/>
          </a:prstGeom>
          <a:ln>
            <a:solidFill>
              <a:srgbClr val="FFBF00"/>
            </a:solidFill>
            <a:tailEnd type="triangle" w="med" len="med"/>
          </a:ln>
        </p:spPr>
      </p:cxnSp>
      <p:sp>
        <p:nvSpPr>
          <p:cNvPr id="114" name="CustomShape 30"/>
          <p:cNvSpPr/>
          <p:nvPr/>
        </p:nvSpPr>
        <p:spPr>
          <a:xfrm>
            <a:off x="12456000" y="25560000"/>
            <a:ext cx="6984000" cy="1152000"/>
          </a:xfrm>
          <a:prstGeom prst="flowChartProcess">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CA" sz="3200" b="0" strike="noStrike" spc="-1">
                <a:latin typeface="Arial"/>
              </a:rPr>
              <a:t>S1: Alarm service</a:t>
            </a:r>
          </a:p>
          <a:p>
            <a:endParaRPr lang="en-CA" sz="3200" b="0" strike="noStrike" spc="-1">
              <a:latin typeface="Arial"/>
            </a:endParaRPr>
          </a:p>
          <a:p>
            <a:r>
              <a:rPr lang="en-CA" sz="3200" b="0" strike="noStrike" spc="-1">
                <a:latin typeface="Arial"/>
              </a:rPr>
              <a:t>S2: Monitor state</a:t>
            </a:r>
          </a:p>
          <a:p>
            <a:endParaRPr lang="en-CA" sz="3200" b="0" strike="noStrike" spc="-1">
              <a:latin typeface="Arial"/>
            </a:endParaRPr>
          </a:p>
          <a:p>
            <a:r>
              <a:rPr lang="en-CA" sz="3200" b="0" strike="noStrike" spc="-1">
                <a:latin typeface="Arial"/>
              </a:rPr>
              <a:t>S3: Speaker timer</a:t>
            </a:r>
          </a:p>
          <a:p>
            <a:endParaRPr lang="en-CA" sz="3200" b="0" strike="noStrike" spc="-1">
              <a:latin typeface="Arial"/>
            </a:endParaRPr>
          </a:p>
          <a:p>
            <a:r>
              <a:rPr lang="en-CA" sz="3200" b="0" strike="noStrike" spc="-1">
                <a:latin typeface="Arial"/>
              </a:rPr>
              <a:t>S4: Monitor state timer</a:t>
            </a:r>
          </a:p>
          <a:p>
            <a:endParaRPr lang="en-CA" sz="3200" b="0" strike="noStrike" spc="-1">
              <a:latin typeface="Arial"/>
            </a:endParaRPr>
          </a:p>
          <a:p>
            <a:endParaRPr lang="en-CA" sz="3200" b="0" strike="noStrike" spc="-1">
              <a:latin typeface="Arial"/>
            </a:endParaRPr>
          </a:p>
          <a:p>
            <a:endParaRPr lang="en-CA" sz="3200" b="0" strike="noStrike" spc="-1">
              <a:latin typeface="Arial"/>
            </a:endParaRPr>
          </a:p>
          <a:p>
            <a:endParaRPr lang="en-CA" sz="3200" b="0" strike="noStrike" spc="-1">
              <a:latin typeface="Arial"/>
            </a:endParaRPr>
          </a:p>
          <a:p>
            <a:pPr algn="ctr"/>
            <a:endParaRPr lang="en-CA"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88</TotalTime>
  <Words>883</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Georgia</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nguyễn nam</dc:creator>
  <dc:description/>
  <cp:lastModifiedBy>Trinh Trung</cp:lastModifiedBy>
  <cp:revision>18</cp:revision>
  <cp:lastPrinted>2009-06-18T18:06:01Z</cp:lastPrinted>
  <dcterms:created xsi:type="dcterms:W3CDTF">2020-04-08T04:53:13Z</dcterms:created>
  <dcterms:modified xsi:type="dcterms:W3CDTF">2020-04-08T15:26:16Z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