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bin" charset="1" panose="00000500000000000000"/>
      <p:regular r:id="rId28"/>
    </p:embeddedFont>
    <p:embeddedFont>
      <p:font typeface="Muli" charset="1" panose="00000500000000000000"/>
      <p:regular r:id="rId29"/>
    </p:embeddedFont>
    <p:embeddedFont>
      <p:font typeface="Cabin Bold" charset="1" panose="00000800000000000000"/>
      <p:regular r:id="rId30"/>
    </p:embeddedFont>
    <p:embeddedFont>
      <p:font typeface="Francois One" charset="1" panose="02000503040000020004"/>
      <p:regular r:id="rId31"/>
    </p:embeddedFont>
    <p:embeddedFont>
      <p:font typeface="Brice RegularSemiExpanded" charset="1" panose="00000000000000000000"/>
      <p:regular r:id="rId32"/>
    </p:embeddedFont>
    <p:embeddedFont>
      <p:font typeface="Muli Bold" charset="1" panose="000008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594" y="-70647"/>
            <a:ext cx="18494060" cy="10402909"/>
          </a:xfrm>
          <a:custGeom>
            <a:avLst/>
            <a:gdLst/>
            <a:ahLst/>
            <a:cxnLst/>
            <a:rect r="r" b="b" t="t" l="l"/>
            <a:pathLst>
              <a:path h="10402909" w="18494060">
                <a:moveTo>
                  <a:pt x="0" y="0"/>
                </a:moveTo>
                <a:lnTo>
                  <a:pt x="18494060" y="0"/>
                </a:lnTo>
                <a:lnTo>
                  <a:pt x="18494060" y="10402909"/>
                </a:lnTo>
                <a:lnTo>
                  <a:pt x="0" y="104029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384422"/>
            <a:ext cx="12411642" cy="5643211"/>
            <a:chOff x="0" y="0"/>
            <a:chExt cx="16548856" cy="7524281"/>
          </a:xfrm>
        </p:grpSpPr>
        <p:sp>
          <p:nvSpPr>
            <p:cNvPr name="TextBox 4" id="4"/>
            <p:cNvSpPr txBox="true"/>
            <p:nvPr/>
          </p:nvSpPr>
          <p:spPr>
            <a:xfrm rot="0">
              <a:off x="0" y="209495"/>
              <a:ext cx="16548856" cy="5764916"/>
            </a:xfrm>
            <a:prstGeom prst="rect">
              <a:avLst/>
            </a:prstGeom>
          </p:spPr>
          <p:txBody>
            <a:bodyPr anchor="t" rtlCol="false" tIns="0" lIns="0" bIns="0" rIns="0">
              <a:spAutoFit/>
            </a:bodyPr>
            <a:lstStyle/>
            <a:p>
              <a:pPr algn="l">
                <a:lnSpc>
                  <a:spcPts val="11036"/>
                </a:lnSpc>
              </a:pPr>
              <a:r>
                <a:rPr lang="en-US" sz="11036">
                  <a:solidFill>
                    <a:srgbClr val="FFFFFF"/>
                  </a:solidFill>
                  <a:latin typeface="Cabin"/>
                  <a:ea typeface="Cabin"/>
                  <a:cs typeface="Cabin"/>
                  <a:sym typeface="Cabin"/>
                </a:rPr>
                <a:t>Các Chỉ Số Sức Khỏe Liên Quan Đến Bệnh Tiểu Đường</a:t>
              </a:r>
            </a:p>
          </p:txBody>
        </p:sp>
        <p:sp>
          <p:nvSpPr>
            <p:cNvPr name="TextBox 5" id="5"/>
            <p:cNvSpPr txBox="true"/>
            <p:nvPr/>
          </p:nvSpPr>
          <p:spPr>
            <a:xfrm rot="0">
              <a:off x="0" y="6228895"/>
              <a:ext cx="16548856" cy="1295400"/>
            </a:xfrm>
            <a:prstGeom prst="rect">
              <a:avLst/>
            </a:prstGeom>
          </p:spPr>
          <p:txBody>
            <a:bodyPr anchor="t" rtlCol="false" tIns="0" lIns="0" bIns="0" rIns="0">
              <a:spAutoFit/>
            </a:bodyPr>
            <a:lstStyle/>
            <a:p>
              <a:pPr algn="l">
                <a:lnSpc>
                  <a:spcPts val="3839"/>
                </a:lnSpc>
              </a:pPr>
              <a:r>
                <a:rPr lang="en-US" sz="3199">
                  <a:solidFill>
                    <a:srgbClr val="FFFFFF"/>
                  </a:solidFill>
                  <a:latin typeface="Muli"/>
                  <a:ea typeface="Muli"/>
                  <a:cs typeface="Muli"/>
                  <a:sym typeface="Muli"/>
                </a:rPr>
                <a:t>GVHD: TS. Bùi Tiến Lên</a:t>
              </a:r>
            </a:p>
            <a:p>
              <a:pPr algn="l">
                <a:lnSpc>
                  <a:spcPts val="3839"/>
                </a:lnSpc>
              </a:pPr>
              <a:r>
                <a:rPr lang="en-US" sz="3199">
                  <a:solidFill>
                    <a:srgbClr val="FFFFFF"/>
                  </a:solidFill>
                  <a:latin typeface="Muli"/>
                  <a:ea typeface="Muli"/>
                  <a:cs typeface="Muli"/>
                  <a:sym typeface="Muli"/>
                </a:rPr>
                <a:t>Nhóm 18</a:t>
              </a:r>
            </a:p>
          </p:txBody>
        </p:sp>
      </p:grpSp>
      <p:sp>
        <p:nvSpPr>
          <p:cNvPr name="Freeform 6" id="6"/>
          <p:cNvSpPr/>
          <p:nvPr/>
        </p:nvSpPr>
        <p:spPr>
          <a:xfrm flipH="false" flipV="false" rot="0">
            <a:off x="1028700" y="8920183"/>
            <a:ext cx="338117" cy="338117"/>
          </a:xfrm>
          <a:custGeom>
            <a:avLst/>
            <a:gdLst/>
            <a:ahLst/>
            <a:cxnLst/>
            <a:rect r="r" b="b" t="t" l="l"/>
            <a:pathLst>
              <a:path h="338117" w="338117">
                <a:moveTo>
                  <a:pt x="0" y="0"/>
                </a:moveTo>
                <a:lnTo>
                  <a:pt x="338117" y="0"/>
                </a:lnTo>
                <a:lnTo>
                  <a:pt x="338117" y="338117"/>
                </a:lnTo>
                <a:lnTo>
                  <a:pt x="0" y="338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86583" y="8943490"/>
            <a:ext cx="5017378" cy="281940"/>
          </a:xfrm>
          <a:prstGeom prst="rect">
            <a:avLst/>
          </a:prstGeom>
        </p:spPr>
        <p:txBody>
          <a:bodyPr anchor="t" rtlCol="false" tIns="0" lIns="0" bIns="0" rIns="0">
            <a:spAutoFit/>
          </a:bodyPr>
          <a:lstStyle/>
          <a:p>
            <a:pPr algn="l">
              <a:lnSpc>
                <a:spcPts val="2340"/>
              </a:lnSpc>
              <a:spcBef>
                <a:spcPct val="0"/>
              </a:spcBef>
            </a:pPr>
            <a:r>
              <a:rPr lang="en-US" sz="1800">
                <a:solidFill>
                  <a:srgbClr val="FFFFFF"/>
                </a:solidFill>
                <a:latin typeface="Muli"/>
                <a:ea typeface="Muli"/>
                <a:cs typeface="Muli"/>
                <a:sym typeface="Muli"/>
              </a:rPr>
              <a:t>[LT] ĐỒ ÁN GIỮA KỲ</a:t>
            </a:r>
          </a:p>
        </p:txBody>
      </p:sp>
      <p:grpSp>
        <p:nvGrpSpPr>
          <p:cNvPr name="Group 8" id="8"/>
          <p:cNvGrpSpPr/>
          <p:nvPr/>
        </p:nvGrpSpPr>
        <p:grpSpPr>
          <a:xfrm rot="0">
            <a:off x="1123511" y="1028700"/>
            <a:ext cx="4279201" cy="552134"/>
            <a:chOff x="0" y="0"/>
            <a:chExt cx="5705601" cy="736178"/>
          </a:xfrm>
        </p:grpSpPr>
        <p:sp>
          <p:nvSpPr>
            <p:cNvPr name="TextBox 9" id="9"/>
            <p:cNvSpPr txBox="true"/>
            <p:nvPr/>
          </p:nvSpPr>
          <p:spPr>
            <a:xfrm rot="0">
              <a:off x="1293737" y="157573"/>
              <a:ext cx="4411863" cy="449792"/>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Muli"/>
                  <a:ea typeface="Muli"/>
                  <a:cs typeface="Muli"/>
                  <a:sym typeface="Muli"/>
                </a:rPr>
                <a:t>TRỰC QUAN HOÁ DỮ LIỆU</a:t>
              </a:r>
            </a:p>
          </p:txBody>
        </p:sp>
        <p:sp>
          <p:nvSpPr>
            <p:cNvPr name="Freeform 10" id="10"/>
            <p:cNvSpPr/>
            <p:nvPr/>
          </p:nvSpPr>
          <p:spPr>
            <a:xfrm flipH="false" flipV="false" rot="0">
              <a:off x="0" y="0"/>
              <a:ext cx="1030275" cy="736178"/>
            </a:xfrm>
            <a:custGeom>
              <a:avLst/>
              <a:gdLst/>
              <a:ahLst/>
              <a:cxnLst/>
              <a:rect r="r" b="b" t="t" l="l"/>
              <a:pathLst>
                <a:path h="736178" w="1030275">
                  <a:moveTo>
                    <a:pt x="0" y="0"/>
                  </a:moveTo>
                  <a:lnTo>
                    <a:pt x="1030275" y="0"/>
                  </a:lnTo>
                  <a:lnTo>
                    <a:pt x="1030275" y="736178"/>
                  </a:lnTo>
                  <a:lnTo>
                    <a:pt x="0" y="7361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1" id="11"/>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27506" y="3135384"/>
            <a:ext cx="1164640" cy="1131069"/>
            <a:chOff x="0" y="0"/>
            <a:chExt cx="418462" cy="406400"/>
          </a:xfrm>
        </p:grpSpPr>
        <p:sp>
          <p:nvSpPr>
            <p:cNvPr name="Freeform 3" id="3">
              <a:extLst>
                <a:ext uri="{C183D7F6-B498-43B3-948B-1728B52AA6E4}">
                  <adec:decorative xmlns:adec="http://schemas.microsoft.com/office/drawing/2017/decorative" val="1"/>
                </a:ext>
              </a:extLst>
            </p:cNvPr>
            <p:cNvSpPr/>
            <p:nvPr/>
          </p:nvSpPr>
          <p:spPr>
            <a:xfrm flipH="false" flipV="false" rot="0">
              <a:off x="17780" y="22860"/>
              <a:ext cx="393063" cy="360680"/>
            </a:xfrm>
            <a:custGeom>
              <a:avLst/>
              <a:gdLst/>
              <a:ahLst/>
              <a:cxnLst/>
              <a:rect r="r" b="b" t="t" l="l"/>
              <a:pathLst>
                <a:path h="360680" w="393063">
                  <a:moveTo>
                    <a:pt x="393063" y="180340"/>
                  </a:moveTo>
                  <a:cubicBezTo>
                    <a:pt x="393063" y="81280"/>
                    <a:pt x="313053" y="0"/>
                    <a:pt x="212722" y="0"/>
                  </a:cubicBezTo>
                  <a:lnTo>
                    <a:pt x="172720" y="0"/>
                  </a:lnTo>
                  <a:lnTo>
                    <a:pt x="172720" y="1270"/>
                  </a:lnTo>
                  <a:cubicBezTo>
                    <a:pt x="76200" y="5080"/>
                    <a:pt x="0" y="83820"/>
                    <a:pt x="0" y="180340"/>
                  </a:cubicBezTo>
                  <a:cubicBezTo>
                    <a:pt x="0" y="276860"/>
                    <a:pt x="77470" y="355600"/>
                    <a:pt x="172720" y="359410"/>
                  </a:cubicBezTo>
                  <a:lnTo>
                    <a:pt x="172720" y="360680"/>
                  </a:lnTo>
                  <a:lnTo>
                    <a:pt x="212722" y="360680"/>
                  </a:lnTo>
                  <a:cubicBezTo>
                    <a:pt x="311782" y="360680"/>
                    <a:pt x="393063" y="279400"/>
                    <a:pt x="393063" y="180340"/>
                  </a:cubicBezTo>
                  <a:close/>
                </a:path>
              </a:pathLst>
            </a:custGeom>
            <a:solidFill>
              <a:srgbClr val="B4F2BC"/>
            </a:solidFill>
          </p:spPr>
        </p:sp>
      </p:grpSp>
      <p:grpSp>
        <p:nvGrpSpPr>
          <p:cNvPr name="Group 4" id="4"/>
          <p:cNvGrpSpPr/>
          <p:nvPr/>
        </p:nvGrpSpPr>
        <p:grpSpPr>
          <a:xfrm rot="0">
            <a:off x="427506" y="4457506"/>
            <a:ext cx="1164640" cy="1131069"/>
            <a:chOff x="0" y="0"/>
            <a:chExt cx="418462" cy="406400"/>
          </a:xfrm>
        </p:grpSpPr>
        <p:sp>
          <p:nvSpPr>
            <p:cNvPr name="Freeform 5" id="5">
              <a:extLst>
                <a:ext uri="{C183D7F6-B498-43B3-948B-1728B52AA6E4}">
                  <adec:decorative xmlns:adec="http://schemas.microsoft.com/office/drawing/2017/decorative" val="1"/>
                </a:ext>
              </a:extLst>
            </p:cNvPr>
            <p:cNvSpPr/>
            <p:nvPr/>
          </p:nvSpPr>
          <p:spPr>
            <a:xfrm flipH="false" flipV="false" rot="0">
              <a:off x="17780" y="22860"/>
              <a:ext cx="393063" cy="360680"/>
            </a:xfrm>
            <a:custGeom>
              <a:avLst/>
              <a:gdLst/>
              <a:ahLst/>
              <a:cxnLst/>
              <a:rect r="r" b="b" t="t" l="l"/>
              <a:pathLst>
                <a:path h="360680" w="393063">
                  <a:moveTo>
                    <a:pt x="393063" y="180340"/>
                  </a:moveTo>
                  <a:cubicBezTo>
                    <a:pt x="393063" y="81280"/>
                    <a:pt x="313053" y="0"/>
                    <a:pt x="212722" y="0"/>
                  </a:cubicBezTo>
                  <a:lnTo>
                    <a:pt x="172720" y="0"/>
                  </a:lnTo>
                  <a:lnTo>
                    <a:pt x="172720" y="1270"/>
                  </a:lnTo>
                  <a:cubicBezTo>
                    <a:pt x="76200" y="5080"/>
                    <a:pt x="0" y="83820"/>
                    <a:pt x="0" y="180340"/>
                  </a:cubicBezTo>
                  <a:cubicBezTo>
                    <a:pt x="0" y="276860"/>
                    <a:pt x="77470" y="355600"/>
                    <a:pt x="172720" y="359410"/>
                  </a:cubicBezTo>
                  <a:lnTo>
                    <a:pt x="172720" y="360680"/>
                  </a:lnTo>
                  <a:lnTo>
                    <a:pt x="212722" y="360680"/>
                  </a:lnTo>
                  <a:cubicBezTo>
                    <a:pt x="311782" y="360680"/>
                    <a:pt x="393063" y="279400"/>
                    <a:pt x="393063" y="180340"/>
                  </a:cubicBezTo>
                  <a:close/>
                </a:path>
              </a:pathLst>
            </a:custGeom>
            <a:solidFill>
              <a:srgbClr val="B4F2BC"/>
            </a:solidFill>
          </p:spPr>
        </p:sp>
      </p:grpSp>
      <p:grpSp>
        <p:nvGrpSpPr>
          <p:cNvPr name="Group 6" id="6"/>
          <p:cNvGrpSpPr/>
          <p:nvPr/>
        </p:nvGrpSpPr>
        <p:grpSpPr>
          <a:xfrm rot="0">
            <a:off x="427506" y="5799615"/>
            <a:ext cx="1164640" cy="1131069"/>
            <a:chOff x="0" y="0"/>
            <a:chExt cx="418462" cy="406400"/>
          </a:xfrm>
        </p:grpSpPr>
        <p:sp>
          <p:nvSpPr>
            <p:cNvPr name="Freeform 7" id="7">
              <a:extLst>
                <a:ext uri="{C183D7F6-B498-43B3-948B-1728B52AA6E4}">
                  <adec:decorative xmlns:adec="http://schemas.microsoft.com/office/drawing/2017/decorative" val="1"/>
                </a:ext>
              </a:extLst>
            </p:cNvPr>
            <p:cNvSpPr/>
            <p:nvPr/>
          </p:nvSpPr>
          <p:spPr>
            <a:xfrm flipH="false" flipV="false" rot="0">
              <a:off x="17780" y="22860"/>
              <a:ext cx="393063" cy="360680"/>
            </a:xfrm>
            <a:custGeom>
              <a:avLst/>
              <a:gdLst/>
              <a:ahLst/>
              <a:cxnLst/>
              <a:rect r="r" b="b" t="t" l="l"/>
              <a:pathLst>
                <a:path h="360680" w="393063">
                  <a:moveTo>
                    <a:pt x="393063" y="180340"/>
                  </a:moveTo>
                  <a:cubicBezTo>
                    <a:pt x="393063" y="81280"/>
                    <a:pt x="313053" y="0"/>
                    <a:pt x="212722" y="0"/>
                  </a:cubicBezTo>
                  <a:lnTo>
                    <a:pt x="172720" y="0"/>
                  </a:lnTo>
                  <a:lnTo>
                    <a:pt x="172720" y="1270"/>
                  </a:lnTo>
                  <a:cubicBezTo>
                    <a:pt x="76200" y="5080"/>
                    <a:pt x="0" y="83820"/>
                    <a:pt x="0" y="180340"/>
                  </a:cubicBezTo>
                  <a:cubicBezTo>
                    <a:pt x="0" y="276860"/>
                    <a:pt x="77470" y="355600"/>
                    <a:pt x="172720" y="359410"/>
                  </a:cubicBezTo>
                  <a:lnTo>
                    <a:pt x="172720" y="360680"/>
                  </a:lnTo>
                  <a:lnTo>
                    <a:pt x="212722" y="360680"/>
                  </a:lnTo>
                  <a:cubicBezTo>
                    <a:pt x="311782" y="360680"/>
                    <a:pt x="393063" y="279400"/>
                    <a:pt x="393063" y="180340"/>
                  </a:cubicBezTo>
                  <a:close/>
                </a:path>
              </a:pathLst>
            </a:custGeom>
            <a:solidFill>
              <a:srgbClr val="B4F2BC"/>
            </a:solidFill>
          </p:spPr>
        </p:sp>
      </p:grpSp>
      <p:grpSp>
        <p:nvGrpSpPr>
          <p:cNvPr name="Group 8" id="8"/>
          <p:cNvGrpSpPr/>
          <p:nvPr/>
        </p:nvGrpSpPr>
        <p:grpSpPr>
          <a:xfrm rot="0">
            <a:off x="427506" y="7133158"/>
            <a:ext cx="1164640" cy="1131069"/>
            <a:chOff x="0" y="0"/>
            <a:chExt cx="418462" cy="406400"/>
          </a:xfrm>
        </p:grpSpPr>
        <p:sp>
          <p:nvSpPr>
            <p:cNvPr name="Freeform 9" id="9">
              <a:extLst>
                <a:ext uri="{C183D7F6-B498-43B3-948B-1728B52AA6E4}">
                  <adec:decorative xmlns:adec="http://schemas.microsoft.com/office/drawing/2017/decorative" val="1"/>
                </a:ext>
              </a:extLst>
            </p:cNvPr>
            <p:cNvSpPr/>
            <p:nvPr/>
          </p:nvSpPr>
          <p:spPr>
            <a:xfrm flipH="false" flipV="false" rot="0">
              <a:off x="17780" y="22860"/>
              <a:ext cx="393063" cy="360680"/>
            </a:xfrm>
            <a:custGeom>
              <a:avLst/>
              <a:gdLst/>
              <a:ahLst/>
              <a:cxnLst/>
              <a:rect r="r" b="b" t="t" l="l"/>
              <a:pathLst>
                <a:path h="360680" w="393063">
                  <a:moveTo>
                    <a:pt x="393063" y="180340"/>
                  </a:moveTo>
                  <a:cubicBezTo>
                    <a:pt x="393063" y="81280"/>
                    <a:pt x="313053" y="0"/>
                    <a:pt x="212722" y="0"/>
                  </a:cubicBezTo>
                  <a:lnTo>
                    <a:pt x="172720" y="0"/>
                  </a:lnTo>
                  <a:lnTo>
                    <a:pt x="172720" y="1270"/>
                  </a:lnTo>
                  <a:cubicBezTo>
                    <a:pt x="76200" y="5080"/>
                    <a:pt x="0" y="83820"/>
                    <a:pt x="0" y="180340"/>
                  </a:cubicBezTo>
                  <a:cubicBezTo>
                    <a:pt x="0" y="276860"/>
                    <a:pt x="77470" y="355600"/>
                    <a:pt x="172720" y="359410"/>
                  </a:cubicBezTo>
                  <a:lnTo>
                    <a:pt x="172720" y="360680"/>
                  </a:lnTo>
                  <a:lnTo>
                    <a:pt x="212722" y="360680"/>
                  </a:lnTo>
                  <a:cubicBezTo>
                    <a:pt x="311782" y="360680"/>
                    <a:pt x="393063" y="279400"/>
                    <a:pt x="393063" y="180340"/>
                  </a:cubicBezTo>
                  <a:close/>
                </a:path>
              </a:pathLst>
            </a:custGeom>
            <a:solidFill>
              <a:srgbClr val="B4F2BC"/>
            </a:solidFill>
          </p:spPr>
        </p:sp>
      </p:grpSp>
      <p:grpSp>
        <p:nvGrpSpPr>
          <p:cNvPr name="Group 10" id="10"/>
          <p:cNvGrpSpPr/>
          <p:nvPr/>
        </p:nvGrpSpPr>
        <p:grpSpPr>
          <a:xfrm rot="0">
            <a:off x="1957554" y="3101458"/>
            <a:ext cx="2434784" cy="1193210"/>
            <a:chOff x="0" y="0"/>
            <a:chExt cx="2308836" cy="1131487"/>
          </a:xfrm>
        </p:grpSpPr>
        <p:sp>
          <p:nvSpPr>
            <p:cNvPr name="Freeform 11" id="11">
              <a:extLst>
                <a:ext uri="{C183D7F6-B498-43B3-948B-1728B52AA6E4}">
                  <adec:decorative xmlns:adec="http://schemas.microsoft.com/office/drawing/2017/decorative" val="1"/>
                </a:ext>
              </a:extLst>
            </p:cNvPr>
            <p:cNvSpPr/>
            <p:nvPr/>
          </p:nvSpPr>
          <p:spPr>
            <a:xfrm flipH="false" flipV="false" rot="0">
              <a:off x="0" y="0"/>
              <a:ext cx="2308836" cy="1131487"/>
            </a:xfrm>
            <a:custGeom>
              <a:avLst/>
              <a:gdLst/>
              <a:ahLst/>
              <a:cxnLst/>
              <a:rect r="r" b="b" t="t" l="l"/>
              <a:pathLst>
                <a:path h="1131487" w="2308836">
                  <a:moveTo>
                    <a:pt x="2184376" y="1131487"/>
                  </a:moveTo>
                  <a:lnTo>
                    <a:pt x="124460" y="1131487"/>
                  </a:lnTo>
                  <a:cubicBezTo>
                    <a:pt x="55880" y="1131487"/>
                    <a:pt x="0" y="1075607"/>
                    <a:pt x="0" y="1007027"/>
                  </a:cubicBezTo>
                  <a:lnTo>
                    <a:pt x="0" y="124460"/>
                  </a:lnTo>
                  <a:cubicBezTo>
                    <a:pt x="0" y="55880"/>
                    <a:pt x="55880" y="0"/>
                    <a:pt x="124460" y="0"/>
                  </a:cubicBezTo>
                  <a:lnTo>
                    <a:pt x="2184376" y="0"/>
                  </a:lnTo>
                  <a:cubicBezTo>
                    <a:pt x="2252956" y="0"/>
                    <a:pt x="2308836" y="55880"/>
                    <a:pt x="2308836" y="124460"/>
                  </a:cubicBezTo>
                  <a:lnTo>
                    <a:pt x="2308836" y="1007027"/>
                  </a:lnTo>
                  <a:cubicBezTo>
                    <a:pt x="2308836" y="1075607"/>
                    <a:pt x="2252956" y="1131487"/>
                    <a:pt x="2184376" y="1131487"/>
                  </a:cubicBezTo>
                  <a:close/>
                </a:path>
              </a:pathLst>
            </a:custGeom>
            <a:solidFill>
              <a:srgbClr val="EDF0F2"/>
            </a:solidFill>
          </p:spPr>
        </p:sp>
      </p:grpSp>
      <p:grpSp>
        <p:nvGrpSpPr>
          <p:cNvPr name="Group 12" id="12"/>
          <p:cNvGrpSpPr/>
          <p:nvPr/>
        </p:nvGrpSpPr>
        <p:grpSpPr>
          <a:xfrm rot="0">
            <a:off x="1957554" y="4426436"/>
            <a:ext cx="2434784" cy="1193210"/>
            <a:chOff x="0" y="0"/>
            <a:chExt cx="2308836" cy="1131487"/>
          </a:xfrm>
        </p:grpSpPr>
        <p:sp>
          <p:nvSpPr>
            <p:cNvPr name="Freeform 13" id="13">
              <a:extLst>
                <a:ext uri="{C183D7F6-B498-43B3-948B-1728B52AA6E4}">
                  <adec:decorative xmlns:adec="http://schemas.microsoft.com/office/drawing/2017/decorative" val="1"/>
                </a:ext>
              </a:extLst>
            </p:cNvPr>
            <p:cNvSpPr/>
            <p:nvPr/>
          </p:nvSpPr>
          <p:spPr>
            <a:xfrm flipH="false" flipV="false" rot="0">
              <a:off x="0" y="0"/>
              <a:ext cx="2308836" cy="1131487"/>
            </a:xfrm>
            <a:custGeom>
              <a:avLst/>
              <a:gdLst/>
              <a:ahLst/>
              <a:cxnLst/>
              <a:rect r="r" b="b" t="t" l="l"/>
              <a:pathLst>
                <a:path h="1131487" w="2308836">
                  <a:moveTo>
                    <a:pt x="2184376" y="1131487"/>
                  </a:moveTo>
                  <a:lnTo>
                    <a:pt x="124460" y="1131487"/>
                  </a:lnTo>
                  <a:cubicBezTo>
                    <a:pt x="55880" y="1131487"/>
                    <a:pt x="0" y="1075607"/>
                    <a:pt x="0" y="1007027"/>
                  </a:cubicBezTo>
                  <a:lnTo>
                    <a:pt x="0" y="124460"/>
                  </a:lnTo>
                  <a:cubicBezTo>
                    <a:pt x="0" y="55880"/>
                    <a:pt x="55880" y="0"/>
                    <a:pt x="124460" y="0"/>
                  </a:cubicBezTo>
                  <a:lnTo>
                    <a:pt x="2184376" y="0"/>
                  </a:lnTo>
                  <a:cubicBezTo>
                    <a:pt x="2252956" y="0"/>
                    <a:pt x="2308836" y="55880"/>
                    <a:pt x="2308836" y="124460"/>
                  </a:cubicBezTo>
                  <a:lnTo>
                    <a:pt x="2308836" y="1007027"/>
                  </a:lnTo>
                  <a:cubicBezTo>
                    <a:pt x="2308836" y="1075607"/>
                    <a:pt x="2252956" y="1131487"/>
                    <a:pt x="2184376" y="1131487"/>
                  </a:cubicBezTo>
                  <a:close/>
                </a:path>
              </a:pathLst>
            </a:custGeom>
            <a:solidFill>
              <a:srgbClr val="EDF0F2"/>
            </a:solidFill>
          </p:spPr>
        </p:sp>
      </p:grpSp>
      <p:grpSp>
        <p:nvGrpSpPr>
          <p:cNvPr name="Group 14" id="14"/>
          <p:cNvGrpSpPr/>
          <p:nvPr/>
        </p:nvGrpSpPr>
        <p:grpSpPr>
          <a:xfrm rot="0">
            <a:off x="1957554" y="5775092"/>
            <a:ext cx="2434784" cy="1193210"/>
            <a:chOff x="0" y="0"/>
            <a:chExt cx="2308836" cy="1131487"/>
          </a:xfrm>
        </p:grpSpPr>
        <p:sp>
          <p:nvSpPr>
            <p:cNvPr name="Freeform 15" id="15">
              <a:extLst>
                <a:ext uri="{C183D7F6-B498-43B3-948B-1728B52AA6E4}">
                  <adec:decorative xmlns:adec="http://schemas.microsoft.com/office/drawing/2017/decorative" val="1"/>
                </a:ext>
              </a:extLst>
            </p:cNvPr>
            <p:cNvSpPr/>
            <p:nvPr/>
          </p:nvSpPr>
          <p:spPr>
            <a:xfrm flipH="false" flipV="false" rot="0">
              <a:off x="0" y="0"/>
              <a:ext cx="2308836" cy="1131487"/>
            </a:xfrm>
            <a:custGeom>
              <a:avLst/>
              <a:gdLst/>
              <a:ahLst/>
              <a:cxnLst/>
              <a:rect r="r" b="b" t="t" l="l"/>
              <a:pathLst>
                <a:path h="1131487" w="2308836">
                  <a:moveTo>
                    <a:pt x="2184376" y="1131487"/>
                  </a:moveTo>
                  <a:lnTo>
                    <a:pt x="124460" y="1131487"/>
                  </a:lnTo>
                  <a:cubicBezTo>
                    <a:pt x="55880" y="1131487"/>
                    <a:pt x="0" y="1075607"/>
                    <a:pt x="0" y="1007027"/>
                  </a:cubicBezTo>
                  <a:lnTo>
                    <a:pt x="0" y="124460"/>
                  </a:lnTo>
                  <a:cubicBezTo>
                    <a:pt x="0" y="55880"/>
                    <a:pt x="55880" y="0"/>
                    <a:pt x="124460" y="0"/>
                  </a:cubicBezTo>
                  <a:lnTo>
                    <a:pt x="2184376" y="0"/>
                  </a:lnTo>
                  <a:cubicBezTo>
                    <a:pt x="2252956" y="0"/>
                    <a:pt x="2308836" y="55880"/>
                    <a:pt x="2308836" y="124460"/>
                  </a:cubicBezTo>
                  <a:lnTo>
                    <a:pt x="2308836" y="1007027"/>
                  </a:lnTo>
                  <a:cubicBezTo>
                    <a:pt x="2308836" y="1075607"/>
                    <a:pt x="2252956" y="1131487"/>
                    <a:pt x="2184376" y="1131487"/>
                  </a:cubicBezTo>
                  <a:close/>
                </a:path>
              </a:pathLst>
            </a:custGeom>
            <a:solidFill>
              <a:srgbClr val="EDF0F2"/>
            </a:solidFill>
          </p:spPr>
        </p:sp>
      </p:grpSp>
      <p:grpSp>
        <p:nvGrpSpPr>
          <p:cNvPr name="Group 16" id="16"/>
          <p:cNvGrpSpPr/>
          <p:nvPr/>
        </p:nvGrpSpPr>
        <p:grpSpPr>
          <a:xfrm rot="0">
            <a:off x="1957554" y="7102087"/>
            <a:ext cx="2434784" cy="1193210"/>
            <a:chOff x="0" y="0"/>
            <a:chExt cx="2308836" cy="1131487"/>
          </a:xfrm>
        </p:grpSpPr>
        <p:sp>
          <p:nvSpPr>
            <p:cNvPr name="Freeform 17" id="17">
              <a:extLst>
                <a:ext uri="{C183D7F6-B498-43B3-948B-1728B52AA6E4}">
                  <adec:decorative xmlns:adec="http://schemas.microsoft.com/office/drawing/2017/decorative" val="1"/>
                </a:ext>
              </a:extLst>
            </p:cNvPr>
            <p:cNvSpPr/>
            <p:nvPr/>
          </p:nvSpPr>
          <p:spPr>
            <a:xfrm flipH="false" flipV="false" rot="0">
              <a:off x="0" y="0"/>
              <a:ext cx="2308836" cy="1131487"/>
            </a:xfrm>
            <a:custGeom>
              <a:avLst/>
              <a:gdLst/>
              <a:ahLst/>
              <a:cxnLst/>
              <a:rect r="r" b="b" t="t" l="l"/>
              <a:pathLst>
                <a:path h="1131487" w="2308836">
                  <a:moveTo>
                    <a:pt x="2184376" y="1131487"/>
                  </a:moveTo>
                  <a:lnTo>
                    <a:pt x="124460" y="1131487"/>
                  </a:lnTo>
                  <a:cubicBezTo>
                    <a:pt x="55880" y="1131487"/>
                    <a:pt x="0" y="1075607"/>
                    <a:pt x="0" y="1007027"/>
                  </a:cubicBezTo>
                  <a:lnTo>
                    <a:pt x="0" y="124460"/>
                  </a:lnTo>
                  <a:cubicBezTo>
                    <a:pt x="0" y="55880"/>
                    <a:pt x="55880" y="0"/>
                    <a:pt x="124460" y="0"/>
                  </a:cubicBezTo>
                  <a:lnTo>
                    <a:pt x="2184376" y="0"/>
                  </a:lnTo>
                  <a:cubicBezTo>
                    <a:pt x="2252956" y="0"/>
                    <a:pt x="2308836" y="55880"/>
                    <a:pt x="2308836" y="124460"/>
                  </a:cubicBezTo>
                  <a:lnTo>
                    <a:pt x="2308836" y="1007027"/>
                  </a:lnTo>
                  <a:cubicBezTo>
                    <a:pt x="2308836" y="1075607"/>
                    <a:pt x="2252956" y="1131487"/>
                    <a:pt x="2184376" y="1131487"/>
                  </a:cubicBezTo>
                  <a:close/>
                </a:path>
              </a:pathLst>
            </a:custGeom>
            <a:solidFill>
              <a:srgbClr val="EDF0F2"/>
            </a:solidFill>
          </p:spPr>
        </p:sp>
      </p:grpSp>
      <p:grpSp>
        <p:nvGrpSpPr>
          <p:cNvPr name="Group 18" id="18"/>
          <p:cNvGrpSpPr/>
          <p:nvPr/>
        </p:nvGrpSpPr>
        <p:grpSpPr>
          <a:xfrm rot="0">
            <a:off x="4823820" y="3101458"/>
            <a:ext cx="3745271" cy="1193210"/>
            <a:chOff x="0" y="0"/>
            <a:chExt cx="3551534" cy="1131487"/>
          </a:xfrm>
        </p:grpSpPr>
        <p:sp>
          <p:nvSpPr>
            <p:cNvPr name="Freeform 19" id="19">
              <a:extLst>
                <a:ext uri="{C183D7F6-B498-43B3-948B-1728B52AA6E4}">
                  <adec:decorative xmlns:adec="http://schemas.microsoft.com/office/drawing/2017/decorative" val="1"/>
                </a:ext>
              </a:extLst>
            </p:cNvPr>
            <p:cNvSpPr/>
            <p:nvPr/>
          </p:nvSpPr>
          <p:spPr>
            <a:xfrm flipH="false" flipV="false" rot="0">
              <a:off x="0" y="0"/>
              <a:ext cx="3551534" cy="1131487"/>
            </a:xfrm>
            <a:custGeom>
              <a:avLst/>
              <a:gdLst/>
              <a:ahLst/>
              <a:cxnLst/>
              <a:rect r="r" b="b" t="t" l="l"/>
              <a:pathLst>
                <a:path h="1131487" w="3551534">
                  <a:moveTo>
                    <a:pt x="3427074" y="1131487"/>
                  </a:moveTo>
                  <a:lnTo>
                    <a:pt x="124460" y="1131487"/>
                  </a:lnTo>
                  <a:cubicBezTo>
                    <a:pt x="55880" y="1131487"/>
                    <a:pt x="0" y="1075607"/>
                    <a:pt x="0" y="1007027"/>
                  </a:cubicBezTo>
                  <a:lnTo>
                    <a:pt x="0" y="124460"/>
                  </a:lnTo>
                  <a:cubicBezTo>
                    <a:pt x="0" y="55880"/>
                    <a:pt x="55880" y="0"/>
                    <a:pt x="124460" y="0"/>
                  </a:cubicBezTo>
                  <a:lnTo>
                    <a:pt x="3427074" y="0"/>
                  </a:lnTo>
                  <a:cubicBezTo>
                    <a:pt x="3495654" y="0"/>
                    <a:pt x="3551534" y="55880"/>
                    <a:pt x="3551534" y="124460"/>
                  </a:cubicBezTo>
                  <a:lnTo>
                    <a:pt x="3551534" y="1007027"/>
                  </a:lnTo>
                  <a:cubicBezTo>
                    <a:pt x="3551534" y="1075607"/>
                    <a:pt x="3495654" y="1131487"/>
                    <a:pt x="3427074" y="1131487"/>
                  </a:cubicBezTo>
                  <a:close/>
                </a:path>
              </a:pathLst>
            </a:custGeom>
            <a:solidFill>
              <a:srgbClr val="EDF0F2"/>
            </a:solidFill>
          </p:spPr>
        </p:sp>
      </p:grpSp>
      <p:grpSp>
        <p:nvGrpSpPr>
          <p:cNvPr name="Group 20" id="20"/>
          <p:cNvGrpSpPr/>
          <p:nvPr/>
        </p:nvGrpSpPr>
        <p:grpSpPr>
          <a:xfrm rot="0">
            <a:off x="4823820" y="4488665"/>
            <a:ext cx="3745271" cy="1193210"/>
            <a:chOff x="0" y="0"/>
            <a:chExt cx="3551534" cy="1131487"/>
          </a:xfrm>
        </p:grpSpPr>
        <p:sp>
          <p:nvSpPr>
            <p:cNvPr name="Freeform 21" id="21">
              <a:extLst>
                <a:ext uri="{C183D7F6-B498-43B3-948B-1728B52AA6E4}">
                  <adec:decorative xmlns:adec="http://schemas.microsoft.com/office/drawing/2017/decorative" val="1"/>
                </a:ext>
              </a:extLst>
            </p:cNvPr>
            <p:cNvSpPr/>
            <p:nvPr/>
          </p:nvSpPr>
          <p:spPr>
            <a:xfrm flipH="false" flipV="false" rot="0">
              <a:off x="0" y="0"/>
              <a:ext cx="3551534" cy="1131487"/>
            </a:xfrm>
            <a:custGeom>
              <a:avLst/>
              <a:gdLst/>
              <a:ahLst/>
              <a:cxnLst/>
              <a:rect r="r" b="b" t="t" l="l"/>
              <a:pathLst>
                <a:path h="1131487" w="3551534">
                  <a:moveTo>
                    <a:pt x="3427074" y="1131487"/>
                  </a:moveTo>
                  <a:lnTo>
                    <a:pt x="124460" y="1131487"/>
                  </a:lnTo>
                  <a:cubicBezTo>
                    <a:pt x="55880" y="1131487"/>
                    <a:pt x="0" y="1075607"/>
                    <a:pt x="0" y="1007027"/>
                  </a:cubicBezTo>
                  <a:lnTo>
                    <a:pt x="0" y="124460"/>
                  </a:lnTo>
                  <a:cubicBezTo>
                    <a:pt x="0" y="55880"/>
                    <a:pt x="55880" y="0"/>
                    <a:pt x="124460" y="0"/>
                  </a:cubicBezTo>
                  <a:lnTo>
                    <a:pt x="3427074" y="0"/>
                  </a:lnTo>
                  <a:cubicBezTo>
                    <a:pt x="3495654" y="0"/>
                    <a:pt x="3551534" y="55880"/>
                    <a:pt x="3551534" y="124460"/>
                  </a:cubicBezTo>
                  <a:lnTo>
                    <a:pt x="3551534" y="1007027"/>
                  </a:lnTo>
                  <a:cubicBezTo>
                    <a:pt x="3551534" y="1075607"/>
                    <a:pt x="3495654" y="1131487"/>
                    <a:pt x="3427074" y="1131487"/>
                  </a:cubicBezTo>
                  <a:close/>
                </a:path>
              </a:pathLst>
            </a:custGeom>
            <a:solidFill>
              <a:srgbClr val="EDF0F2"/>
            </a:solidFill>
          </p:spPr>
        </p:sp>
      </p:grpSp>
      <p:grpSp>
        <p:nvGrpSpPr>
          <p:cNvPr name="Group 22" id="22"/>
          <p:cNvGrpSpPr/>
          <p:nvPr/>
        </p:nvGrpSpPr>
        <p:grpSpPr>
          <a:xfrm rot="0">
            <a:off x="4810877" y="5775092"/>
            <a:ext cx="3745271" cy="1193210"/>
            <a:chOff x="0" y="0"/>
            <a:chExt cx="3551534" cy="1131487"/>
          </a:xfrm>
        </p:grpSpPr>
        <p:sp>
          <p:nvSpPr>
            <p:cNvPr name="Freeform 23" id="23">
              <a:extLst>
                <a:ext uri="{C183D7F6-B498-43B3-948B-1728B52AA6E4}">
                  <adec:decorative xmlns:adec="http://schemas.microsoft.com/office/drawing/2017/decorative" val="1"/>
                </a:ext>
              </a:extLst>
            </p:cNvPr>
            <p:cNvSpPr/>
            <p:nvPr/>
          </p:nvSpPr>
          <p:spPr>
            <a:xfrm flipH="false" flipV="false" rot="0">
              <a:off x="0" y="0"/>
              <a:ext cx="3551534" cy="1131487"/>
            </a:xfrm>
            <a:custGeom>
              <a:avLst/>
              <a:gdLst/>
              <a:ahLst/>
              <a:cxnLst/>
              <a:rect r="r" b="b" t="t" l="l"/>
              <a:pathLst>
                <a:path h="1131487" w="3551534">
                  <a:moveTo>
                    <a:pt x="3427074" y="1131487"/>
                  </a:moveTo>
                  <a:lnTo>
                    <a:pt x="124460" y="1131487"/>
                  </a:lnTo>
                  <a:cubicBezTo>
                    <a:pt x="55880" y="1131487"/>
                    <a:pt x="0" y="1075607"/>
                    <a:pt x="0" y="1007027"/>
                  </a:cubicBezTo>
                  <a:lnTo>
                    <a:pt x="0" y="124460"/>
                  </a:lnTo>
                  <a:cubicBezTo>
                    <a:pt x="0" y="55880"/>
                    <a:pt x="55880" y="0"/>
                    <a:pt x="124460" y="0"/>
                  </a:cubicBezTo>
                  <a:lnTo>
                    <a:pt x="3427074" y="0"/>
                  </a:lnTo>
                  <a:cubicBezTo>
                    <a:pt x="3495654" y="0"/>
                    <a:pt x="3551534" y="55880"/>
                    <a:pt x="3551534" y="124460"/>
                  </a:cubicBezTo>
                  <a:lnTo>
                    <a:pt x="3551534" y="1007027"/>
                  </a:lnTo>
                  <a:cubicBezTo>
                    <a:pt x="3551534" y="1075607"/>
                    <a:pt x="3495654" y="1131487"/>
                    <a:pt x="3427074" y="1131487"/>
                  </a:cubicBezTo>
                  <a:close/>
                </a:path>
              </a:pathLst>
            </a:custGeom>
            <a:solidFill>
              <a:srgbClr val="EDF0F2"/>
            </a:solidFill>
          </p:spPr>
        </p:sp>
      </p:grpSp>
      <p:grpSp>
        <p:nvGrpSpPr>
          <p:cNvPr name="Group 24" id="24"/>
          <p:cNvGrpSpPr/>
          <p:nvPr/>
        </p:nvGrpSpPr>
        <p:grpSpPr>
          <a:xfrm rot="0">
            <a:off x="4810877" y="7133158"/>
            <a:ext cx="3745271" cy="1193210"/>
            <a:chOff x="0" y="0"/>
            <a:chExt cx="3551534" cy="1131487"/>
          </a:xfrm>
        </p:grpSpPr>
        <p:sp>
          <p:nvSpPr>
            <p:cNvPr name="Freeform 25" id="25">
              <a:extLst>
                <a:ext uri="{C183D7F6-B498-43B3-948B-1728B52AA6E4}">
                  <adec:decorative xmlns:adec="http://schemas.microsoft.com/office/drawing/2017/decorative" val="1"/>
                </a:ext>
              </a:extLst>
            </p:cNvPr>
            <p:cNvSpPr/>
            <p:nvPr/>
          </p:nvSpPr>
          <p:spPr>
            <a:xfrm flipH="false" flipV="false" rot="0">
              <a:off x="0" y="0"/>
              <a:ext cx="3551534" cy="1131487"/>
            </a:xfrm>
            <a:custGeom>
              <a:avLst/>
              <a:gdLst/>
              <a:ahLst/>
              <a:cxnLst/>
              <a:rect r="r" b="b" t="t" l="l"/>
              <a:pathLst>
                <a:path h="1131487" w="3551534">
                  <a:moveTo>
                    <a:pt x="3427074" y="1131487"/>
                  </a:moveTo>
                  <a:lnTo>
                    <a:pt x="124460" y="1131487"/>
                  </a:lnTo>
                  <a:cubicBezTo>
                    <a:pt x="55880" y="1131487"/>
                    <a:pt x="0" y="1075607"/>
                    <a:pt x="0" y="1007027"/>
                  </a:cubicBezTo>
                  <a:lnTo>
                    <a:pt x="0" y="124460"/>
                  </a:lnTo>
                  <a:cubicBezTo>
                    <a:pt x="0" y="55880"/>
                    <a:pt x="55880" y="0"/>
                    <a:pt x="124460" y="0"/>
                  </a:cubicBezTo>
                  <a:lnTo>
                    <a:pt x="3427074" y="0"/>
                  </a:lnTo>
                  <a:cubicBezTo>
                    <a:pt x="3495654" y="0"/>
                    <a:pt x="3551534" y="55880"/>
                    <a:pt x="3551534" y="124460"/>
                  </a:cubicBezTo>
                  <a:lnTo>
                    <a:pt x="3551534" y="1007027"/>
                  </a:lnTo>
                  <a:cubicBezTo>
                    <a:pt x="3551534" y="1075607"/>
                    <a:pt x="3495654" y="1131487"/>
                    <a:pt x="3427074" y="1131487"/>
                  </a:cubicBezTo>
                  <a:close/>
                </a:path>
              </a:pathLst>
            </a:custGeom>
            <a:solidFill>
              <a:srgbClr val="EDF0F2"/>
            </a:solidFill>
          </p:spPr>
        </p:sp>
      </p:grpSp>
      <p:grpSp>
        <p:nvGrpSpPr>
          <p:cNvPr name="Group 26" id="26"/>
          <p:cNvGrpSpPr/>
          <p:nvPr/>
        </p:nvGrpSpPr>
        <p:grpSpPr>
          <a:xfrm rot="0">
            <a:off x="8974687" y="3101458"/>
            <a:ext cx="8871974" cy="1193210"/>
            <a:chOff x="0" y="0"/>
            <a:chExt cx="8413040" cy="1131487"/>
          </a:xfrm>
        </p:grpSpPr>
        <p:sp>
          <p:nvSpPr>
            <p:cNvPr name="Freeform 27" id="27">
              <a:extLst>
                <a:ext uri="{C183D7F6-B498-43B3-948B-1728B52AA6E4}">
                  <adec:decorative xmlns:adec="http://schemas.microsoft.com/office/drawing/2017/decorative" val="1"/>
                </a:ext>
              </a:extLst>
            </p:cNvPr>
            <p:cNvSpPr/>
            <p:nvPr/>
          </p:nvSpPr>
          <p:spPr>
            <a:xfrm flipH="false" flipV="false" rot="0">
              <a:off x="0" y="0"/>
              <a:ext cx="8413040" cy="1131487"/>
            </a:xfrm>
            <a:custGeom>
              <a:avLst/>
              <a:gdLst/>
              <a:ahLst/>
              <a:cxnLst/>
              <a:rect r="r" b="b" t="t" l="l"/>
              <a:pathLst>
                <a:path h="1131487" w="8413040">
                  <a:moveTo>
                    <a:pt x="8288579" y="1131487"/>
                  </a:moveTo>
                  <a:lnTo>
                    <a:pt x="124460" y="1131487"/>
                  </a:lnTo>
                  <a:cubicBezTo>
                    <a:pt x="55880" y="1131487"/>
                    <a:pt x="0" y="1075607"/>
                    <a:pt x="0" y="1007027"/>
                  </a:cubicBezTo>
                  <a:lnTo>
                    <a:pt x="0" y="124460"/>
                  </a:lnTo>
                  <a:cubicBezTo>
                    <a:pt x="0" y="55880"/>
                    <a:pt x="55880" y="0"/>
                    <a:pt x="124460" y="0"/>
                  </a:cubicBezTo>
                  <a:lnTo>
                    <a:pt x="8288580" y="0"/>
                  </a:lnTo>
                  <a:cubicBezTo>
                    <a:pt x="8357160" y="0"/>
                    <a:pt x="8413040" y="55880"/>
                    <a:pt x="8413040" y="124460"/>
                  </a:cubicBezTo>
                  <a:lnTo>
                    <a:pt x="8413040" y="1007027"/>
                  </a:lnTo>
                  <a:cubicBezTo>
                    <a:pt x="8413040" y="1075607"/>
                    <a:pt x="8357160" y="1131487"/>
                    <a:pt x="8288580" y="1131487"/>
                  </a:cubicBezTo>
                  <a:close/>
                </a:path>
              </a:pathLst>
            </a:custGeom>
            <a:solidFill>
              <a:srgbClr val="EDF0F2"/>
            </a:solidFill>
          </p:spPr>
        </p:sp>
      </p:grpSp>
      <p:grpSp>
        <p:nvGrpSpPr>
          <p:cNvPr name="Group 28" id="28"/>
          <p:cNvGrpSpPr/>
          <p:nvPr/>
        </p:nvGrpSpPr>
        <p:grpSpPr>
          <a:xfrm rot="0">
            <a:off x="8974687" y="4426436"/>
            <a:ext cx="8871974" cy="1193210"/>
            <a:chOff x="0" y="0"/>
            <a:chExt cx="8413040" cy="1131487"/>
          </a:xfrm>
        </p:grpSpPr>
        <p:sp>
          <p:nvSpPr>
            <p:cNvPr name="Freeform 29" id="29">
              <a:extLst>
                <a:ext uri="{C183D7F6-B498-43B3-948B-1728B52AA6E4}">
                  <adec:decorative xmlns:adec="http://schemas.microsoft.com/office/drawing/2017/decorative" val="1"/>
                </a:ext>
              </a:extLst>
            </p:cNvPr>
            <p:cNvSpPr/>
            <p:nvPr/>
          </p:nvSpPr>
          <p:spPr>
            <a:xfrm flipH="false" flipV="false" rot="0">
              <a:off x="0" y="0"/>
              <a:ext cx="8413040" cy="1131487"/>
            </a:xfrm>
            <a:custGeom>
              <a:avLst/>
              <a:gdLst/>
              <a:ahLst/>
              <a:cxnLst/>
              <a:rect r="r" b="b" t="t" l="l"/>
              <a:pathLst>
                <a:path h="1131487" w="8413040">
                  <a:moveTo>
                    <a:pt x="8288579" y="1131487"/>
                  </a:moveTo>
                  <a:lnTo>
                    <a:pt x="124460" y="1131487"/>
                  </a:lnTo>
                  <a:cubicBezTo>
                    <a:pt x="55880" y="1131487"/>
                    <a:pt x="0" y="1075607"/>
                    <a:pt x="0" y="1007027"/>
                  </a:cubicBezTo>
                  <a:lnTo>
                    <a:pt x="0" y="124460"/>
                  </a:lnTo>
                  <a:cubicBezTo>
                    <a:pt x="0" y="55880"/>
                    <a:pt x="55880" y="0"/>
                    <a:pt x="124460" y="0"/>
                  </a:cubicBezTo>
                  <a:lnTo>
                    <a:pt x="8288580" y="0"/>
                  </a:lnTo>
                  <a:cubicBezTo>
                    <a:pt x="8357160" y="0"/>
                    <a:pt x="8413040" y="55880"/>
                    <a:pt x="8413040" y="124460"/>
                  </a:cubicBezTo>
                  <a:lnTo>
                    <a:pt x="8413040" y="1007027"/>
                  </a:lnTo>
                  <a:cubicBezTo>
                    <a:pt x="8413040" y="1075607"/>
                    <a:pt x="8357160" y="1131487"/>
                    <a:pt x="8288580" y="1131487"/>
                  </a:cubicBezTo>
                  <a:close/>
                </a:path>
              </a:pathLst>
            </a:custGeom>
            <a:solidFill>
              <a:srgbClr val="EDF0F2"/>
            </a:solidFill>
          </p:spPr>
        </p:sp>
      </p:grpSp>
      <p:grpSp>
        <p:nvGrpSpPr>
          <p:cNvPr name="Group 30" id="30"/>
          <p:cNvGrpSpPr/>
          <p:nvPr/>
        </p:nvGrpSpPr>
        <p:grpSpPr>
          <a:xfrm rot="0">
            <a:off x="8974687" y="5775092"/>
            <a:ext cx="8871974" cy="1193210"/>
            <a:chOff x="0" y="0"/>
            <a:chExt cx="8413040" cy="1131487"/>
          </a:xfrm>
        </p:grpSpPr>
        <p:sp>
          <p:nvSpPr>
            <p:cNvPr name="Freeform 31" id="31">
              <a:extLst>
                <a:ext uri="{C183D7F6-B498-43B3-948B-1728B52AA6E4}">
                  <adec:decorative xmlns:adec="http://schemas.microsoft.com/office/drawing/2017/decorative" val="1"/>
                </a:ext>
              </a:extLst>
            </p:cNvPr>
            <p:cNvSpPr/>
            <p:nvPr/>
          </p:nvSpPr>
          <p:spPr>
            <a:xfrm flipH="false" flipV="false" rot="0">
              <a:off x="0" y="0"/>
              <a:ext cx="8413040" cy="1131487"/>
            </a:xfrm>
            <a:custGeom>
              <a:avLst/>
              <a:gdLst/>
              <a:ahLst/>
              <a:cxnLst/>
              <a:rect r="r" b="b" t="t" l="l"/>
              <a:pathLst>
                <a:path h="1131487" w="8413040">
                  <a:moveTo>
                    <a:pt x="8288579" y="1131487"/>
                  </a:moveTo>
                  <a:lnTo>
                    <a:pt x="124460" y="1131487"/>
                  </a:lnTo>
                  <a:cubicBezTo>
                    <a:pt x="55880" y="1131487"/>
                    <a:pt x="0" y="1075607"/>
                    <a:pt x="0" y="1007027"/>
                  </a:cubicBezTo>
                  <a:lnTo>
                    <a:pt x="0" y="124460"/>
                  </a:lnTo>
                  <a:cubicBezTo>
                    <a:pt x="0" y="55880"/>
                    <a:pt x="55880" y="0"/>
                    <a:pt x="124460" y="0"/>
                  </a:cubicBezTo>
                  <a:lnTo>
                    <a:pt x="8288580" y="0"/>
                  </a:lnTo>
                  <a:cubicBezTo>
                    <a:pt x="8357160" y="0"/>
                    <a:pt x="8413040" y="55880"/>
                    <a:pt x="8413040" y="124460"/>
                  </a:cubicBezTo>
                  <a:lnTo>
                    <a:pt x="8413040" y="1007027"/>
                  </a:lnTo>
                  <a:cubicBezTo>
                    <a:pt x="8413040" y="1075607"/>
                    <a:pt x="8357160" y="1131487"/>
                    <a:pt x="8288580" y="1131487"/>
                  </a:cubicBezTo>
                  <a:close/>
                </a:path>
              </a:pathLst>
            </a:custGeom>
            <a:solidFill>
              <a:srgbClr val="EDF0F2"/>
            </a:solidFill>
          </p:spPr>
        </p:sp>
      </p:grpSp>
      <p:grpSp>
        <p:nvGrpSpPr>
          <p:cNvPr name="Group 32" id="32"/>
          <p:cNvGrpSpPr/>
          <p:nvPr/>
        </p:nvGrpSpPr>
        <p:grpSpPr>
          <a:xfrm rot="0">
            <a:off x="8974687" y="7102087"/>
            <a:ext cx="8871974" cy="1193210"/>
            <a:chOff x="0" y="0"/>
            <a:chExt cx="8413040" cy="1131487"/>
          </a:xfrm>
        </p:grpSpPr>
        <p:sp>
          <p:nvSpPr>
            <p:cNvPr name="Freeform 33" id="33">
              <a:extLst>
                <a:ext uri="{C183D7F6-B498-43B3-948B-1728B52AA6E4}">
                  <adec:decorative xmlns:adec="http://schemas.microsoft.com/office/drawing/2017/decorative" val="1"/>
                </a:ext>
              </a:extLst>
            </p:cNvPr>
            <p:cNvSpPr/>
            <p:nvPr/>
          </p:nvSpPr>
          <p:spPr>
            <a:xfrm flipH="false" flipV="false" rot="0">
              <a:off x="0" y="0"/>
              <a:ext cx="8413040" cy="1131487"/>
            </a:xfrm>
            <a:custGeom>
              <a:avLst/>
              <a:gdLst/>
              <a:ahLst/>
              <a:cxnLst/>
              <a:rect r="r" b="b" t="t" l="l"/>
              <a:pathLst>
                <a:path h="1131487" w="8413040">
                  <a:moveTo>
                    <a:pt x="8288579" y="1131487"/>
                  </a:moveTo>
                  <a:lnTo>
                    <a:pt x="124460" y="1131487"/>
                  </a:lnTo>
                  <a:cubicBezTo>
                    <a:pt x="55880" y="1131487"/>
                    <a:pt x="0" y="1075607"/>
                    <a:pt x="0" y="1007027"/>
                  </a:cubicBezTo>
                  <a:lnTo>
                    <a:pt x="0" y="124460"/>
                  </a:lnTo>
                  <a:cubicBezTo>
                    <a:pt x="0" y="55880"/>
                    <a:pt x="55880" y="0"/>
                    <a:pt x="124460" y="0"/>
                  </a:cubicBezTo>
                  <a:lnTo>
                    <a:pt x="8288580" y="0"/>
                  </a:lnTo>
                  <a:cubicBezTo>
                    <a:pt x="8357160" y="0"/>
                    <a:pt x="8413040" y="55880"/>
                    <a:pt x="8413040" y="124460"/>
                  </a:cubicBezTo>
                  <a:lnTo>
                    <a:pt x="8413040" y="1007027"/>
                  </a:lnTo>
                  <a:cubicBezTo>
                    <a:pt x="8413040" y="1075607"/>
                    <a:pt x="8357160" y="1131487"/>
                    <a:pt x="8288580" y="1131487"/>
                  </a:cubicBezTo>
                  <a:close/>
                </a:path>
              </a:pathLst>
            </a:custGeom>
            <a:solidFill>
              <a:srgbClr val="EDF0F2"/>
            </a:solidFill>
          </p:spPr>
        </p:sp>
      </p:grpSp>
      <p:grpSp>
        <p:nvGrpSpPr>
          <p:cNvPr name="Group 34" id="34"/>
          <p:cNvGrpSpPr/>
          <p:nvPr/>
        </p:nvGrpSpPr>
        <p:grpSpPr>
          <a:xfrm rot="0">
            <a:off x="1957554" y="2339211"/>
            <a:ext cx="2434784" cy="474437"/>
            <a:chOff x="0" y="0"/>
            <a:chExt cx="2085623" cy="406400"/>
          </a:xfrm>
        </p:grpSpPr>
        <p:sp>
          <p:nvSpPr>
            <p:cNvPr name="Freeform 35" id="35">
              <a:extLst>
                <a:ext uri="{C183D7F6-B498-43B3-948B-1728B52AA6E4}">
                  <adec:decorative xmlns:adec="http://schemas.microsoft.com/office/drawing/2017/decorative" val="1"/>
                </a:ext>
              </a:extLst>
            </p:cNvPr>
            <p:cNvSpPr/>
            <p:nvPr/>
          </p:nvSpPr>
          <p:spPr>
            <a:xfrm flipH="false" flipV="false" rot="0">
              <a:off x="17780" y="22860"/>
              <a:ext cx="2060223" cy="360680"/>
            </a:xfrm>
            <a:custGeom>
              <a:avLst/>
              <a:gdLst/>
              <a:ahLst/>
              <a:cxnLst/>
              <a:rect r="r" b="b" t="t" l="l"/>
              <a:pathLst>
                <a:path h="360680" w="2060223">
                  <a:moveTo>
                    <a:pt x="2060223" y="180340"/>
                  </a:moveTo>
                  <a:cubicBezTo>
                    <a:pt x="2060223" y="81280"/>
                    <a:pt x="1980213" y="0"/>
                    <a:pt x="1879883" y="0"/>
                  </a:cubicBezTo>
                  <a:lnTo>
                    <a:pt x="172720" y="0"/>
                  </a:lnTo>
                  <a:lnTo>
                    <a:pt x="172720" y="1270"/>
                  </a:lnTo>
                  <a:cubicBezTo>
                    <a:pt x="76200" y="5080"/>
                    <a:pt x="0" y="83820"/>
                    <a:pt x="0" y="180340"/>
                  </a:cubicBezTo>
                  <a:cubicBezTo>
                    <a:pt x="0" y="276860"/>
                    <a:pt x="77470" y="355600"/>
                    <a:pt x="172720" y="359410"/>
                  </a:cubicBezTo>
                  <a:lnTo>
                    <a:pt x="172720" y="360680"/>
                  </a:lnTo>
                  <a:lnTo>
                    <a:pt x="1879883" y="360680"/>
                  </a:lnTo>
                  <a:cubicBezTo>
                    <a:pt x="1978943" y="360680"/>
                    <a:pt x="2060223" y="279400"/>
                    <a:pt x="2060223" y="180340"/>
                  </a:cubicBezTo>
                  <a:close/>
                </a:path>
              </a:pathLst>
            </a:custGeom>
            <a:solidFill>
              <a:srgbClr val="B4F2BC"/>
            </a:solidFill>
          </p:spPr>
        </p:sp>
      </p:grpSp>
      <p:grpSp>
        <p:nvGrpSpPr>
          <p:cNvPr name="Group 36" id="36"/>
          <p:cNvGrpSpPr/>
          <p:nvPr/>
        </p:nvGrpSpPr>
        <p:grpSpPr>
          <a:xfrm rot="0">
            <a:off x="4926532" y="2339211"/>
            <a:ext cx="3539846" cy="474437"/>
            <a:chOff x="0" y="0"/>
            <a:chExt cx="3032214" cy="406400"/>
          </a:xfrm>
        </p:grpSpPr>
        <p:sp>
          <p:nvSpPr>
            <p:cNvPr name="Freeform 37" id="37">
              <a:extLst>
                <a:ext uri="{C183D7F6-B498-43B3-948B-1728B52AA6E4}">
                  <adec:decorative xmlns:adec="http://schemas.microsoft.com/office/drawing/2017/decorative" val="1"/>
                </a:ext>
              </a:extLst>
            </p:cNvPr>
            <p:cNvSpPr/>
            <p:nvPr/>
          </p:nvSpPr>
          <p:spPr>
            <a:xfrm flipH="false" flipV="false" rot="0">
              <a:off x="17780" y="22860"/>
              <a:ext cx="3006814" cy="360680"/>
            </a:xfrm>
            <a:custGeom>
              <a:avLst/>
              <a:gdLst/>
              <a:ahLst/>
              <a:cxnLst/>
              <a:rect r="r" b="b" t="t" l="l"/>
              <a:pathLst>
                <a:path h="360680" w="3006814">
                  <a:moveTo>
                    <a:pt x="3006814" y="180340"/>
                  </a:moveTo>
                  <a:cubicBezTo>
                    <a:pt x="3006814" y="81280"/>
                    <a:pt x="2926804" y="0"/>
                    <a:pt x="2826474" y="0"/>
                  </a:cubicBezTo>
                  <a:lnTo>
                    <a:pt x="172720" y="0"/>
                  </a:lnTo>
                  <a:lnTo>
                    <a:pt x="172720" y="1270"/>
                  </a:lnTo>
                  <a:cubicBezTo>
                    <a:pt x="76200" y="5080"/>
                    <a:pt x="0" y="83820"/>
                    <a:pt x="0" y="180340"/>
                  </a:cubicBezTo>
                  <a:cubicBezTo>
                    <a:pt x="0" y="276860"/>
                    <a:pt x="77470" y="355600"/>
                    <a:pt x="172720" y="359410"/>
                  </a:cubicBezTo>
                  <a:lnTo>
                    <a:pt x="172720" y="360680"/>
                  </a:lnTo>
                  <a:lnTo>
                    <a:pt x="2826474" y="360680"/>
                  </a:lnTo>
                  <a:cubicBezTo>
                    <a:pt x="2925534" y="360680"/>
                    <a:pt x="3006814" y="279400"/>
                    <a:pt x="3006814" y="180340"/>
                  </a:cubicBezTo>
                  <a:close/>
                </a:path>
              </a:pathLst>
            </a:custGeom>
            <a:solidFill>
              <a:srgbClr val="B4F2BC"/>
            </a:solidFill>
          </p:spPr>
        </p:sp>
      </p:grpSp>
      <p:grpSp>
        <p:nvGrpSpPr>
          <p:cNvPr name="Group 38" id="38"/>
          <p:cNvGrpSpPr/>
          <p:nvPr/>
        </p:nvGrpSpPr>
        <p:grpSpPr>
          <a:xfrm rot="0">
            <a:off x="8974687" y="2339211"/>
            <a:ext cx="8871974" cy="474437"/>
            <a:chOff x="0" y="0"/>
            <a:chExt cx="7599687" cy="406400"/>
          </a:xfrm>
        </p:grpSpPr>
        <p:sp>
          <p:nvSpPr>
            <p:cNvPr name="Freeform 39" id="39">
              <a:extLst>
                <a:ext uri="{C183D7F6-B498-43B3-948B-1728B52AA6E4}">
                  <adec:decorative xmlns:adec="http://schemas.microsoft.com/office/drawing/2017/decorative" val="1"/>
                </a:ext>
              </a:extLst>
            </p:cNvPr>
            <p:cNvSpPr/>
            <p:nvPr/>
          </p:nvSpPr>
          <p:spPr>
            <a:xfrm flipH="false" flipV="false" rot="0">
              <a:off x="17780" y="22860"/>
              <a:ext cx="7574287" cy="360680"/>
            </a:xfrm>
            <a:custGeom>
              <a:avLst/>
              <a:gdLst/>
              <a:ahLst/>
              <a:cxnLst/>
              <a:rect r="r" b="b" t="t" l="l"/>
              <a:pathLst>
                <a:path h="360680" w="7574287">
                  <a:moveTo>
                    <a:pt x="7574287" y="180340"/>
                  </a:moveTo>
                  <a:cubicBezTo>
                    <a:pt x="7574287" y="81280"/>
                    <a:pt x="7494277" y="0"/>
                    <a:pt x="7393947" y="0"/>
                  </a:cubicBezTo>
                  <a:lnTo>
                    <a:pt x="172720" y="0"/>
                  </a:lnTo>
                  <a:lnTo>
                    <a:pt x="172720" y="1270"/>
                  </a:lnTo>
                  <a:cubicBezTo>
                    <a:pt x="76200" y="5080"/>
                    <a:pt x="0" y="83820"/>
                    <a:pt x="0" y="180340"/>
                  </a:cubicBezTo>
                  <a:cubicBezTo>
                    <a:pt x="0" y="276860"/>
                    <a:pt x="77470" y="355600"/>
                    <a:pt x="172720" y="359410"/>
                  </a:cubicBezTo>
                  <a:lnTo>
                    <a:pt x="172720" y="360680"/>
                  </a:lnTo>
                  <a:lnTo>
                    <a:pt x="7393947" y="360680"/>
                  </a:lnTo>
                  <a:cubicBezTo>
                    <a:pt x="7493007" y="360680"/>
                    <a:pt x="7574287" y="279400"/>
                    <a:pt x="7574287" y="180340"/>
                  </a:cubicBezTo>
                  <a:close/>
                </a:path>
              </a:pathLst>
            </a:custGeom>
            <a:solidFill>
              <a:srgbClr val="B4F2BC"/>
            </a:solidFill>
          </p:spPr>
        </p:sp>
      </p:grpSp>
      <p:sp>
        <p:nvSpPr>
          <p:cNvPr name="TextBox 40" id="40"/>
          <p:cNvSpPr txBox="true"/>
          <p:nvPr/>
        </p:nvSpPr>
        <p:spPr>
          <a:xfrm rot="0">
            <a:off x="2161926" y="2303577"/>
            <a:ext cx="2066442" cy="520720"/>
          </a:xfrm>
          <a:prstGeom prst="rect">
            <a:avLst/>
          </a:prstGeom>
        </p:spPr>
        <p:txBody>
          <a:bodyPr anchor="t" rtlCol="false" tIns="0" lIns="0" bIns="0" rIns="0">
            <a:spAutoFit/>
          </a:bodyPr>
          <a:lstStyle/>
          <a:p>
            <a:pPr algn="ctr">
              <a:lnSpc>
                <a:spcPts val="4320"/>
              </a:lnSpc>
              <a:spcBef>
                <a:spcPct val="0"/>
              </a:spcBef>
            </a:pPr>
            <a:r>
              <a:rPr lang="en-US" sz="3085">
                <a:solidFill>
                  <a:srgbClr val="03209B"/>
                </a:solidFill>
                <a:latin typeface="Francois One"/>
                <a:ea typeface="Francois One"/>
                <a:cs typeface="Francois One"/>
                <a:sym typeface="Francois One"/>
              </a:rPr>
              <a:t>Tên cột</a:t>
            </a:r>
          </a:p>
        </p:txBody>
      </p:sp>
      <p:sp>
        <p:nvSpPr>
          <p:cNvPr name="TextBox 41" id="41"/>
          <p:cNvSpPr txBox="true"/>
          <p:nvPr/>
        </p:nvSpPr>
        <p:spPr>
          <a:xfrm rot="0">
            <a:off x="700065" y="3402788"/>
            <a:ext cx="724089" cy="581337"/>
          </a:xfrm>
          <a:prstGeom prst="rect">
            <a:avLst/>
          </a:prstGeom>
        </p:spPr>
        <p:txBody>
          <a:bodyPr anchor="t" rtlCol="false" tIns="0" lIns="0" bIns="0" rIns="0">
            <a:spAutoFit/>
          </a:bodyPr>
          <a:lstStyle/>
          <a:p>
            <a:pPr algn="l">
              <a:lnSpc>
                <a:spcPts val="4707"/>
              </a:lnSpc>
              <a:spcBef>
                <a:spcPct val="0"/>
              </a:spcBef>
            </a:pPr>
            <a:r>
              <a:rPr lang="en-US" sz="3362">
                <a:solidFill>
                  <a:srgbClr val="03209B"/>
                </a:solidFill>
                <a:latin typeface="Brice RegularSemiExpanded"/>
                <a:ea typeface="Brice RegularSemiExpanded"/>
                <a:cs typeface="Brice RegularSemiExpanded"/>
                <a:sym typeface="Brice RegularSemiExpanded"/>
              </a:rPr>
              <a:t>19</a:t>
            </a:r>
          </a:p>
        </p:txBody>
      </p:sp>
      <p:sp>
        <p:nvSpPr>
          <p:cNvPr name="TextBox 42" id="42"/>
          <p:cNvSpPr txBox="true"/>
          <p:nvPr/>
        </p:nvSpPr>
        <p:spPr>
          <a:xfrm rot="0">
            <a:off x="5194291" y="2314906"/>
            <a:ext cx="3004328" cy="498062"/>
          </a:xfrm>
          <a:prstGeom prst="rect">
            <a:avLst/>
          </a:prstGeom>
        </p:spPr>
        <p:txBody>
          <a:bodyPr anchor="t" rtlCol="false" tIns="0" lIns="0" bIns="0" rIns="0">
            <a:spAutoFit/>
          </a:bodyPr>
          <a:lstStyle/>
          <a:p>
            <a:pPr algn="ctr" marL="0" indent="0" lvl="0">
              <a:lnSpc>
                <a:spcPts val="4050"/>
              </a:lnSpc>
              <a:spcBef>
                <a:spcPct val="0"/>
              </a:spcBef>
            </a:pPr>
            <a:r>
              <a:rPr lang="en-US" sz="2893">
                <a:solidFill>
                  <a:srgbClr val="03209B"/>
                </a:solidFill>
                <a:latin typeface="Francois One"/>
                <a:ea typeface="Francois One"/>
                <a:cs typeface="Francois One"/>
                <a:sym typeface="Francois One"/>
              </a:rPr>
              <a:t>Ý nghĩa</a:t>
            </a:r>
          </a:p>
        </p:txBody>
      </p:sp>
      <p:sp>
        <p:nvSpPr>
          <p:cNvPr name="TextBox 43" id="43"/>
          <p:cNvSpPr txBox="true"/>
          <p:nvPr/>
        </p:nvSpPr>
        <p:spPr>
          <a:xfrm rot="0">
            <a:off x="5923695" y="3412313"/>
            <a:ext cx="1545520"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Giới tính</a:t>
            </a:r>
          </a:p>
        </p:txBody>
      </p:sp>
      <p:sp>
        <p:nvSpPr>
          <p:cNvPr name="TextBox 44" id="44"/>
          <p:cNvSpPr txBox="true"/>
          <p:nvPr/>
        </p:nvSpPr>
        <p:spPr>
          <a:xfrm rot="0">
            <a:off x="5624578" y="4751868"/>
            <a:ext cx="2117870"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Nhóm tuổi</a:t>
            </a:r>
          </a:p>
        </p:txBody>
      </p:sp>
      <p:sp>
        <p:nvSpPr>
          <p:cNvPr name="TextBox 45" id="45"/>
          <p:cNvSpPr txBox="true"/>
          <p:nvPr/>
        </p:nvSpPr>
        <p:spPr>
          <a:xfrm rot="0">
            <a:off x="5161477" y="6094320"/>
            <a:ext cx="3011218"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Trình độ học vấn</a:t>
            </a:r>
          </a:p>
        </p:txBody>
      </p:sp>
      <p:sp>
        <p:nvSpPr>
          <p:cNvPr name="TextBox 46" id="46"/>
          <p:cNvSpPr txBox="true"/>
          <p:nvPr/>
        </p:nvSpPr>
        <p:spPr>
          <a:xfrm rot="0">
            <a:off x="4871265" y="7362637"/>
            <a:ext cx="3650380"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Thu nhập hằng năm</a:t>
            </a:r>
          </a:p>
        </p:txBody>
      </p:sp>
      <p:sp>
        <p:nvSpPr>
          <p:cNvPr name="TextBox 47" id="47"/>
          <p:cNvSpPr txBox="true"/>
          <p:nvPr/>
        </p:nvSpPr>
        <p:spPr>
          <a:xfrm rot="0">
            <a:off x="9645776" y="2311538"/>
            <a:ext cx="7836511" cy="504798"/>
          </a:xfrm>
          <a:prstGeom prst="rect">
            <a:avLst/>
          </a:prstGeom>
        </p:spPr>
        <p:txBody>
          <a:bodyPr anchor="t" rtlCol="false" tIns="0" lIns="0" bIns="0" rIns="0">
            <a:spAutoFit/>
          </a:bodyPr>
          <a:lstStyle/>
          <a:p>
            <a:pPr algn="ctr" marL="0" indent="0" lvl="0">
              <a:lnSpc>
                <a:spcPts val="4185"/>
              </a:lnSpc>
              <a:spcBef>
                <a:spcPct val="0"/>
              </a:spcBef>
            </a:pPr>
            <a:r>
              <a:rPr lang="en-US" sz="2989">
                <a:solidFill>
                  <a:srgbClr val="03209B"/>
                </a:solidFill>
                <a:latin typeface="Francois One"/>
                <a:ea typeface="Francois One"/>
                <a:cs typeface="Francois One"/>
                <a:sym typeface="Francois One"/>
              </a:rPr>
              <a:t>Khoảng giá trị</a:t>
            </a:r>
          </a:p>
        </p:txBody>
      </p:sp>
      <p:sp>
        <p:nvSpPr>
          <p:cNvPr name="TextBox 48" id="48"/>
          <p:cNvSpPr txBox="true"/>
          <p:nvPr/>
        </p:nvSpPr>
        <p:spPr>
          <a:xfrm rot="0">
            <a:off x="9071926" y="3171592"/>
            <a:ext cx="2409752" cy="931545"/>
          </a:xfrm>
          <a:prstGeom prst="rect">
            <a:avLst/>
          </a:prstGeom>
        </p:spPr>
        <p:txBody>
          <a:bodyPr anchor="t" rtlCol="false" tIns="0" lIns="0" bIns="0" rIns="0">
            <a:spAutoFit/>
          </a:bodyPr>
          <a:lstStyle/>
          <a:p>
            <a:pPr algn="l">
              <a:lnSpc>
                <a:spcPts val="3779"/>
              </a:lnSpc>
            </a:pPr>
            <a:r>
              <a:rPr lang="en-US" sz="2700">
                <a:solidFill>
                  <a:srgbClr val="000000"/>
                </a:solidFill>
                <a:latin typeface="Muli"/>
                <a:ea typeface="Muli"/>
                <a:cs typeface="Muli"/>
                <a:sym typeface="Muli"/>
              </a:rPr>
              <a:t>0: Nữ</a:t>
            </a:r>
          </a:p>
          <a:p>
            <a:pPr algn="l">
              <a:lnSpc>
                <a:spcPts val="3779"/>
              </a:lnSpc>
            </a:pPr>
            <a:r>
              <a:rPr lang="en-US" sz="2700">
                <a:solidFill>
                  <a:srgbClr val="000000"/>
                </a:solidFill>
                <a:latin typeface="Muli"/>
                <a:ea typeface="Muli"/>
                <a:cs typeface="Muli"/>
                <a:sym typeface="Muli"/>
              </a:rPr>
              <a:t>1: Nam</a:t>
            </a:r>
          </a:p>
        </p:txBody>
      </p:sp>
      <p:sp>
        <p:nvSpPr>
          <p:cNvPr name="TextBox 49" id="49"/>
          <p:cNvSpPr txBox="true"/>
          <p:nvPr/>
        </p:nvSpPr>
        <p:spPr>
          <a:xfrm rot="0">
            <a:off x="9071926" y="4322212"/>
            <a:ext cx="8433884" cy="1307672"/>
          </a:xfrm>
          <a:prstGeom prst="rect">
            <a:avLst/>
          </a:prstGeom>
        </p:spPr>
        <p:txBody>
          <a:bodyPr anchor="t" rtlCol="false" tIns="0" lIns="0" bIns="0" rIns="0">
            <a:spAutoFit/>
          </a:bodyPr>
          <a:lstStyle/>
          <a:p>
            <a:pPr algn="just">
              <a:lnSpc>
                <a:spcPts val="3499"/>
              </a:lnSpc>
            </a:pPr>
            <a:r>
              <a:rPr lang="en-US" sz="2499">
                <a:solidFill>
                  <a:srgbClr val="000000"/>
                </a:solidFill>
                <a:latin typeface="Muli"/>
                <a:ea typeface="Muli"/>
                <a:cs typeface="Muli"/>
                <a:sym typeface="Muli"/>
              </a:rPr>
              <a:t>1(18-24)     2(25-29)      3(30-34)      4(35-39)      5(40-44)</a:t>
            </a:r>
          </a:p>
          <a:p>
            <a:pPr algn="l">
              <a:lnSpc>
                <a:spcPts val="3547"/>
              </a:lnSpc>
            </a:pPr>
            <a:r>
              <a:rPr lang="en-US" sz="2533">
                <a:solidFill>
                  <a:srgbClr val="000000"/>
                </a:solidFill>
                <a:latin typeface="Muli"/>
                <a:ea typeface="Muli"/>
                <a:cs typeface="Muli"/>
                <a:sym typeface="Muli"/>
              </a:rPr>
              <a:t>6(45-49)     7(50-54)     8(55-59)     9(60-64)     10(65-69)  11(70-74)   12(75-79)     13(80+) </a:t>
            </a:r>
            <a:r>
              <a:rPr lang="en-US" sz="2533">
                <a:solidFill>
                  <a:srgbClr val="000000"/>
                </a:solidFill>
                <a:latin typeface="Muli"/>
                <a:ea typeface="Muli"/>
                <a:cs typeface="Muli"/>
                <a:sym typeface="Muli"/>
              </a:rPr>
              <a:t> </a:t>
            </a:r>
          </a:p>
        </p:txBody>
      </p:sp>
      <p:sp>
        <p:nvSpPr>
          <p:cNvPr name="TextBox 50" id="50"/>
          <p:cNvSpPr txBox="true"/>
          <p:nvPr/>
        </p:nvSpPr>
        <p:spPr>
          <a:xfrm rot="0">
            <a:off x="9071926" y="5929451"/>
            <a:ext cx="8749418" cy="851004"/>
          </a:xfrm>
          <a:prstGeom prst="rect">
            <a:avLst/>
          </a:prstGeom>
        </p:spPr>
        <p:txBody>
          <a:bodyPr anchor="t" rtlCol="false" tIns="0" lIns="0" bIns="0" rIns="0">
            <a:spAutoFit/>
          </a:bodyPr>
          <a:lstStyle/>
          <a:p>
            <a:pPr algn="just">
              <a:lnSpc>
                <a:spcPts val="3494"/>
              </a:lnSpc>
            </a:pPr>
            <a:r>
              <a:rPr lang="en-US" sz="2495">
                <a:solidFill>
                  <a:srgbClr val="000000"/>
                </a:solidFill>
                <a:latin typeface="Muli"/>
                <a:ea typeface="Muli"/>
                <a:cs typeface="Muli"/>
                <a:sym typeface="Muli"/>
              </a:rPr>
              <a:t>1: Mẫu giáo/Không đi học     2: HS Lớp 1-8     3: HS Lớp 9-11  </a:t>
            </a:r>
          </a:p>
          <a:p>
            <a:pPr algn="just">
              <a:lnSpc>
                <a:spcPts val="3494"/>
              </a:lnSpc>
            </a:pPr>
            <a:r>
              <a:rPr lang="en-US" sz="2495">
                <a:solidFill>
                  <a:srgbClr val="000000"/>
                </a:solidFill>
                <a:latin typeface="Muli"/>
                <a:ea typeface="Muli"/>
                <a:cs typeface="Muli"/>
                <a:sym typeface="Muli"/>
              </a:rPr>
              <a:t>4: HS Lớp 12      5: SV Năm 1-3      6: SV Năm 4/Sau Đại học</a:t>
            </a:r>
          </a:p>
        </p:txBody>
      </p:sp>
      <p:sp>
        <p:nvSpPr>
          <p:cNvPr name="TextBox 51" id="51"/>
          <p:cNvSpPr txBox="true"/>
          <p:nvPr/>
        </p:nvSpPr>
        <p:spPr>
          <a:xfrm rot="0">
            <a:off x="9046609" y="7176582"/>
            <a:ext cx="8774735" cy="895985"/>
          </a:xfrm>
          <a:prstGeom prst="rect">
            <a:avLst/>
          </a:prstGeom>
        </p:spPr>
        <p:txBody>
          <a:bodyPr anchor="t" rtlCol="false" tIns="0" lIns="0" bIns="0" rIns="0">
            <a:spAutoFit/>
          </a:bodyPr>
          <a:lstStyle/>
          <a:p>
            <a:pPr algn="l">
              <a:lnSpc>
                <a:spcPts val="3639"/>
              </a:lnSpc>
            </a:pPr>
            <a:r>
              <a:rPr lang="en-US" sz="2599">
                <a:solidFill>
                  <a:srgbClr val="000000"/>
                </a:solidFill>
                <a:latin typeface="Muli"/>
                <a:ea typeface="Muli"/>
                <a:cs typeface="Muli"/>
                <a:sym typeface="Muli"/>
              </a:rPr>
              <a:t>1(dưới $10K)   2(dưới $15K)   3(dưới $20K)    4(dưới $25K) </a:t>
            </a:r>
          </a:p>
          <a:p>
            <a:pPr algn="l">
              <a:lnSpc>
                <a:spcPts val="3639"/>
              </a:lnSpc>
            </a:pPr>
            <a:r>
              <a:rPr lang="en-US" sz="2599">
                <a:solidFill>
                  <a:srgbClr val="000000"/>
                </a:solidFill>
                <a:latin typeface="Muli"/>
                <a:ea typeface="Muli"/>
                <a:cs typeface="Muli"/>
                <a:sym typeface="Muli"/>
              </a:rPr>
              <a:t>5(dưới $35K)   6(dưới $50K)   7(dưới $75K)    8(trên $75K)</a:t>
            </a:r>
          </a:p>
        </p:txBody>
      </p:sp>
      <p:sp>
        <p:nvSpPr>
          <p:cNvPr name="TextBox 52" id="52"/>
          <p:cNvSpPr txBox="true"/>
          <p:nvPr/>
        </p:nvSpPr>
        <p:spPr>
          <a:xfrm rot="0">
            <a:off x="644322" y="4742343"/>
            <a:ext cx="918402" cy="581337"/>
          </a:xfrm>
          <a:prstGeom prst="rect">
            <a:avLst/>
          </a:prstGeom>
        </p:spPr>
        <p:txBody>
          <a:bodyPr anchor="t" rtlCol="false" tIns="0" lIns="0" bIns="0" rIns="0">
            <a:spAutoFit/>
          </a:bodyPr>
          <a:lstStyle/>
          <a:p>
            <a:pPr algn="l">
              <a:lnSpc>
                <a:spcPts val="4707"/>
              </a:lnSpc>
              <a:spcBef>
                <a:spcPct val="0"/>
              </a:spcBef>
            </a:pPr>
            <a:r>
              <a:rPr lang="en-US" sz="3362">
                <a:solidFill>
                  <a:srgbClr val="03209B"/>
                </a:solidFill>
                <a:latin typeface="Brice RegularSemiExpanded"/>
                <a:ea typeface="Brice RegularSemiExpanded"/>
                <a:cs typeface="Brice RegularSemiExpanded"/>
                <a:sym typeface="Brice RegularSemiExpanded"/>
              </a:rPr>
              <a:t>20</a:t>
            </a:r>
          </a:p>
        </p:txBody>
      </p:sp>
      <p:sp>
        <p:nvSpPr>
          <p:cNvPr name="TextBox 53" id="53"/>
          <p:cNvSpPr txBox="true"/>
          <p:nvPr/>
        </p:nvSpPr>
        <p:spPr>
          <a:xfrm rot="0">
            <a:off x="700065" y="6075270"/>
            <a:ext cx="765426" cy="581337"/>
          </a:xfrm>
          <a:prstGeom prst="rect">
            <a:avLst/>
          </a:prstGeom>
        </p:spPr>
        <p:txBody>
          <a:bodyPr anchor="t" rtlCol="false" tIns="0" lIns="0" bIns="0" rIns="0">
            <a:spAutoFit/>
          </a:bodyPr>
          <a:lstStyle/>
          <a:p>
            <a:pPr algn="l">
              <a:lnSpc>
                <a:spcPts val="4707"/>
              </a:lnSpc>
              <a:spcBef>
                <a:spcPct val="0"/>
              </a:spcBef>
            </a:pPr>
            <a:r>
              <a:rPr lang="en-US" sz="3362">
                <a:solidFill>
                  <a:srgbClr val="03209B"/>
                </a:solidFill>
                <a:latin typeface="Brice RegularSemiExpanded"/>
                <a:ea typeface="Brice RegularSemiExpanded"/>
                <a:cs typeface="Brice RegularSemiExpanded"/>
                <a:sym typeface="Brice RegularSemiExpanded"/>
              </a:rPr>
              <a:t>21</a:t>
            </a:r>
          </a:p>
        </p:txBody>
      </p:sp>
      <p:sp>
        <p:nvSpPr>
          <p:cNvPr name="TextBox 54" id="54"/>
          <p:cNvSpPr txBox="true"/>
          <p:nvPr/>
        </p:nvSpPr>
        <p:spPr>
          <a:xfrm rot="0">
            <a:off x="671739" y="7416459"/>
            <a:ext cx="828616" cy="581337"/>
          </a:xfrm>
          <a:prstGeom prst="rect">
            <a:avLst/>
          </a:prstGeom>
        </p:spPr>
        <p:txBody>
          <a:bodyPr anchor="t" rtlCol="false" tIns="0" lIns="0" bIns="0" rIns="0">
            <a:spAutoFit/>
          </a:bodyPr>
          <a:lstStyle/>
          <a:p>
            <a:pPr algn="l">
              <a:lnSpc>
                <a:spcPts val="4707"/>
              </a:lnSpc>
              <a:spcBef>
                <a:spcPct val="0"/>
              </a:spcBef>
            </a:pPr>
            <a:r>
              <a:rPr lang="en-US" sz="3362">
                <a:solidFill>
                  <a:srgbClr val="03209B"/>
                </a:solidFill>
                <a:latin typeface="Brice RegularSemiExpanded"/>
                <a:ea typeface="Brice RegularSemiExpanded"/>
                <a:cs typeface="Brice RegularSemiExpanded"/>
                <a:sym typeface="Brice RegularSemiExpanded"/>
              </a:rPr>
              <a:t>22</a:t>
            </a:r>
          </a:p>
        </p:txBody>
      </p:sp>
      <p:sp>
        <p:nvSpPr>
          <p:cNvPr name="TextBox 55" id="55"/>
          <p:cNvSpPr txBox="true"/>
          <p:nvPr/>
        </p:nvSpPr>
        <p:spPr>
          <a:xfrm rot="0">
            <a:off x="2080855" y="3393647"/>
            <a:ext cx="21881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Sex</a:t>
            </a:r>
          </a:p>
        </p:txBody>
      </p:sp>
      <p:sp>
        <p:nvSpPr>
          <p:cNvPr name="TextBox 56" id="56"/>
          <p:cNvSpPr txBox="true"/>
          <p:nvPr/>
        </p:nvSpPr>
        <p:spPr>
          <a:xfrm rot="0">
            <a:off x="2080855" y="4799520"/>
            <a:ext cx="21881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Age</a:t>
            </a:r>
          </a:p>
        </p:txBody>
      </p:sp>
      <p:sp>
        <p:nvSpPr>
          <p:cNvPr name="TextBox 57" id="57"/>
          <p:cNvSpPr txBox="true"/>
          <p:nvPr/>
        </p:nvSpPr>
        <p:spPr>
          <a:xfrm rot="0">
            <a:off x="2101056" y="7334683"/>
            <a:ext cx="21881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Income</a:t>
            </a:r>
          </a:p>
        </p:txBody>
      </p:sp>
      <p:sp>
        <p:nvSpPr>
          <p:cNvPr name="TextBox 58" id="58"/>
          <p:cNvSpPr txBox="true"/>
          <p:nvPr/>
        </p:nvSpPr>
        <p:spPr>
          <a:xfrm rot="0">
            <a:off x="2080855" y="6094320"/>
            <a:ext cx="21881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Education</a:t>
            </a:r>
          </a:p>
        </p:txBody>
      </p:sp>
      <p:sp>
        <p:nvSpPr>
          <p:cNvPr name="AutoShape 59" id="59">
            <a:extLst>
              <a:ext uri="{C183D7F6-B498-43B3-948B-1728B52AA6E4}">
                <adec:decorative xmlns:adec="http://schemas.microsoft.com/office/drawing/2017/decorative" val="1"/>
              </a:ext>
            </a:extLst>
          </p:cNvPr>
          <p:cNvSpPr/>
          <p:nvPr/>
        </p:nvSpPr>
        <p:spPr>
          <a:xfrm rot="0">
            <a:off x="-273075" y="-288552"/>
            <a:ext cx="18859427" cy="1546148"/>
          </a:xfrm>
          <a:prstGeom prst="rect">
            <a:avLst/>
          </a:prstGeom>
          <a:solidFill>
            <a:srgbClr val="03209B"/>
          </a:solidFill>
        </p:spPr>
      </p:sp>
      <p:sp>
        <p:nvSpPr>
          <p:cNvPr name="TextBox 60" id="60"/>
          <p:cNvSpPr txBox="true"/>
          <p:nvPr/>
        </p:nvSpPr>
        <p:spPr>
          <a:xfrm rot="0">
            <a:off x="4404264" y="104542"/>
            <a:ext cx="9504749" cy="971550"/>
          </a:xfrm>
          <a:prstGeom prst="rect">
            <a:avLst/>
          </a:prstGeom>
        </p:spPr>
        <p:txBody>
          <a:bodyPr anchor="t" rtlCol="false" tIns="0" lIns="0" bIns="0" rIns="0">
            <a:spAutoFit/>
          </a:bodyPr>
          <a:lstStyle/>
          <a:p>
            <a:pPr algn="l">
              <a:lnSpc>
                <a:spcPts val="7679"/>
              </a:lnSpc>
            </a:pPr>
            <a:r>
              <a:rPr lang="en-US" sz="6399">
                <a:solidFill>
                  <a:srgbClr val="FFFFFF"/>
                </a:solidFill>
                <a:latin typeface="Muli Bold"/>
                <a:ea typeface="Muli Bold"/>
                <a:cs typeface="Muli Bold"/>
                <a:sym typeface="Muli Bold"/>
              </a:rPr>
              <a:t>Thông tin về tập dữ liệu</a:t>
            </a:r>
          </a:p>
        </p:txBody>
      </p:sp>
      <p:sp>
        <p:nvSpPr>
          <p:cNvPr name="TextBox 61" id="61"/>
          <p:cNvSpPr txBox="true"/>
          <p:nvPr/>
        </p:nvSpPr>
        <p:spPr>
          <a:xfrm rot="0">
            <a:off x="17688284" y="9580755"/>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0" y="-90977"/>
            <a:ext cx="10377977" cy="10377977"/>
          </a:xfrm>
          <a:custGeom>
            <a:avLst/>
            <a:gdLst/>
            <a:ahLst/>
            <a:cxnLst/>
            <a:rect r="r" b="b" t="t" l="l"/>
            <a:pathLst>
              <a:path h="10377977" w="10377977">
                <a:moveTo>
                  <a:pt x="0" y="0"/>
                </a:moveTo>
                <a:lnTo>
                  <a:pt x="10377977" y="0"/>
                </a:lnTo>
                <a:lnTo>
                  <a:pt x="10377977" y="10377977"/>
                </a:lnTo>
                <a:lnTo>
                  <a:pt x="0" y="10377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2713" y="1019175"/>
            <a:ext cx="16542575" cy="1228725"/>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Cabin Bold"/>
                <a:ea typeface="Cabin Bold"/>
                <a:cs typeface="Cabin Bold"/>
                <a:sym typeface="Cabin Bold"/>
              </a:rPr>
              <a:t>Tiền xử lý dữ liệu</a:t>
            </a:r>
          </a:p>
        </p:txBody>
      </p:sp>
      <p:sp>
        <p:nvSpPr>
          <p:cNvPr name="Freeform 4" id="4"/>
          <p:cNvSpPr/>
          <p:nvPr/>
        </p:nvSpPr>
        <p:spPr>
          <a:xfrm flipH="false" flipV="false" rot="0">
            <a:off x="2261035" y="3613538"/>
            <a:ext cx="13765929" cy="5644762"/>
          </a:xfrm>
          <a:custGeom>
            <a:avLst/>
            <a:gdLst/>
            <a:ahLst/>
            <a:cxnLst/>
            <a:rect r="r" b="b" t="t" l="l"/>
            <a:pathLst>
              <a:path h="5644762" w="13765929">
                <a:moveTo>
                  <a:pt x="0" y="0"/>
                </a:moveTo>
                <a:lnTo>
                  <a:pt x="13765930" y="0"/>
                </a:lnTo>
                <a:lnTo>
                  <a:pt x="13765930" y="5644762"/>
                </a:lnTo>
                <a:lnTo>
                  <a:pt x="0" y="5644762"/>
                </a:lnTo>
                <a:lnTo>
                  <a:pt x="0" y="0"/>
                </a:lnTo>
                <a:close/>
              </a:path>
            </a:pathLst>
          </a:custGeom>
          <a:blipFill>
            <a:blip r:embed="rId4"/>
            <a:stretch>
              <a:fillRect l="0" t="-298" r="0" b="-298"/>
            </a:stretch>
          </a:blipFill>
        </p:spPr>
      </p:sp>
      <p:sp>
        <p:nvSpPr>
          <p:cNvPr name="TextBox 5" id="5"/>
          <p:cNvSpPr txBox="true"/>
          <p:nvPr/>
        </p:nvSpPr>
        <p:spPr>
          <a:xfrm rot="0">
            <a:off x="1312929" y="2720802"/>
            <a:ext cx="15662143" cy="587375"/>
          </a:xfrm>
          <a:prstGeom prst="rect">
            <a:avLst/>
          </a:prstGeom>
        </p:spPr>
        <p:txBody>
          <a:bodyPr anchor="t" rtlCol="false" tIns="0" lIns="0" bIns="0" rIns="0">
            <a:spAutoFit/>
          </a:bodyPr>
          <a:lstStyle/>
          <a:p>
            <a:pPr algn="l">
              <a:lnSpc>
                <a:spcPts val="4899"/>
              </a:lnSpc>
            </a:pPr>
            <a:r>
              <a:rPr lang="en-US" sz="3499">
                <a:solidFill>
                  <a:srgbClr val="FFFFFF"/>
                </a:solidFill>
                <a:latin typeface="Muli"/>
                <a:ea typeface="Muli"/>
                <a:cs typeface="Muli"/>
                <a:sym typeface="Muli"/>
              </a:rPr>
              <a:t>Bộ dữ liệu đã được làm sạch, bao gồm 22 cột và 253680 dòng dữ liệu</a:t>
            </a:r>
          </a:p>
        </p:txBody>
      </p:sp>
      <p:sp>
        <p:nvSpPr>
          <p:cNvPr name="TextBox 6" id="6"/>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11</a:t>
            </a:r>
          </a:p>
        </p:txBody>
      </p:sp>
    </p:spTree>
  </p:cSld>
  <p:clrMapOvr>
    <a:masterClrMapping/>
  </p:clrMapOvr>
  <p:transition spd="fast">
    <p:wipe dir="u"/>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1893999" y="2254469"/>
            <a:ext cx="5778062" cy="5778062"/>
          </a:xfrm>
          <a:custGeom>
            <a:avLst/>
            <a:gdLst/>
            <a:ahLst/>
            <a:cxnLst/>
            <a:rect r="r" b="b" t="t" l="l"/>
            <a:pathLst>
              <a:path h="5778062" w="5778062">
                <a:moveTo>
                  <a:pt x="0" y="0"/>
                </a:moveTo>
                <a:lnTo>
                  <a:pt x="5778063" y="0"/>
                </a:lnTo>
                <a:lnTo>
                  <a:pt x="5778063" y="5778062"/>
                </a:lnTo>
                <a:lnTo>
                  <a:pt x="0" y="5778062"/>
                </a:lnTo>
                <a:lnTo>
                  <a:pt x="0" y="0"/>
                </a:lnTo>
                <a:close/>
              </a:path>
            </a:pathLst>
          </a:custGeom>
          <a:blipFill>
            <a:blip r:embed="rId2"/>
            <a:stretch>
              <a:fillRect l="0" t="0" r="0" b="0"/>
            </a:stretch>
          </a:blipFill>
        </p:spPr>
      </p:sp>
      <p:sp>
        <p:nvSpPr>
          <p:cNvPr name="TextBox 3" id="3"/>
          <p:cNvSpPr txBox="true"/>
          <p:nvPr/>
        </p:nvSpPr>
        <p:spPr>
          <a:xfrm rot="0">
            <a:off x="8184467" y="4576762"/>
            <a:ext cx="9307016" cy="1133475"/>
          </a:xfrm>
          <a:prstGeom prst="rect">
            <a:avLst/>
          </a:prstGeom>
        </p:spPr>
        <p:txBody>
          <a:bodyPr anchor="t" rtlCol="false" tIns="0" lIns="0" bIns="0" rIns="0">
            <a:spAutoFit/>
          </a:bodyPr>
          <a:lstStyle/>
          <a:p>
            <a:pPr algn="ctr">
              <a:lnSpc>
                <a:spcPts val="8999"/>
              </a:lnSpc>
            </a:pPr>
            <a:r>
              <a:rPr lang="en-US" b="true" sz="7499">
                <a:solidFill>
                  <a:srgbClr val="FFFFFF"/>
                </a:solidFill>
                <a:latin typeface="Cabin Bold"/>
                <a:ea typeface="Cabin Bold"/>
                <a:cs typeface="Cabin Bold"/>
                <a:sym typeface="Cabin Bold"/>
              </a:rPr>
              <a:t>Giới thiệu Dashboard</a:t>
            </a:r>
          </a:p>
        </p:txBody>
      </p:sp>
      <p:sp>
        <p:nvSpPr>
          <p:cNvPr name="TextBox 4" id="4"/>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5054770" y="0"/>
            <a:ext cx="13233230" cy="10287000"/>
          </a:xfrm>
          <a:custGeom>
            <a:avLst/>
            <a:gdLst/>
            <a:ahLst/>
            <a:cxnLst/>
            <a:rect r="r" b="b" t="t" l="l"/>
            <a:pathLst>
              <a:path h="10287000" w="13233230">
                <a:moveTo>
                  <a:pt x="0" y="0"/>
                </a:moveTo>
                <a:lnTo>
                  <a:pt x="13233230" y="0"/>
                </a:lnTo>
                <a:lnTo>
                  <a:pt x="13233230" y="10287000"/>
                </a:lnTo>
                <a:lnTo>
                  <a:pt x="0" y="10287000"/>
                </a:lnTo>
                <a:lnTo>
                  <a:pt x="0" y="0"/>
                </a:lnTo>
                <a:close/>
              </a:path>
            </a:pathLst>
          </a:custGeom>
          <a:blipFill>
            <a:blip r:embed="rId2"/>
            <a:stretch>
              <a:fillRect l="-10459" t="-19148" r="-13036" b="0"/>
            </a:stretch>
          </a:blipFill>
        </p:spPr>
      </p:sp>
      <p:sp>
        <p:nvSpPr>
          <p:cNvPr name="TextBox 3" id="3"/>
          <p:cNvSpPr txBox="true"/>
          <p:nvPr/>
        </p:nvSpPr>
        <p:spPr>
          <a:xfrm rot="0">
            <a:off x="263599" y="3867150"/>
            <a:ext cx="4377847" cy="2562225"/>
          </a:xfrm>
          <a:prstGeom prst="rect">
            <a:avLst/>
          </a:prstGeom>
        </p:spPr>
        <p:txBody>
          <a:bodyPr anchor="t" rtlCol="false" tIns="0" lIns="0" bIns="0" rIns="0">
            <a:spAutoFit/>
          </a:bodyPr>
          <a:lstStyle/>
          <a:p>
            <a:pPr algn="r">
              <a:lnSpc>
                <a:spcPts val="10199"/>
              </a:lnSpc>
            </a:pPr>
            <a:r>
              <a:rPr lang="en-US" sz="8499" b="true">
                <a:solidFill>
                  <a:srgbClr val="FFFFFF"/>
                </a:solidFill>
                <a:latin typeface="Cabin Bold"/>
                <a:ea typeface="Cabin Bold"/>
                <a:cs typeface="Cabin Bold"/>
                <a:sym typeface="Cabin Bold"/>
              </a:rPr>
              <a:t>Tiêu Chí</a:t>
            </a:r>
          </a:p>
          <a:p>
            <a:pPr algn="r">
              <a:lnSpc>
                <a:spcPts val="10199"/>
              </a:lnSpc>
            </a:pPr>
            <a:r>
              <a:rPr lang="en-US" b="true" sz="8499">
                <a:solidFill>
                  <a:srgbClr val="FFFFFF"/>
                </a:solidFill>
                <a:latin typeface="Cabin Bold"/>
                <a:ea typeface="Cabin Bold"/>
                <a:cs typeface="Cabin Bold"/>
                <a:sym typeface="Cabin Bold"/>
              </a:rPr>
              <a:t>Đánh Giá</a:t>
            </a:r>
          </a:p>
        </p:txBody>
      </p:sp>
      <p:sp>
        <p:nvSpPr>
          <p:cNvPr name="TextBox 4" id="4"/>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0" id="10"/>
          <p:cNvGrpSpPr/>
          <p:nvPr/>
        </p:nvGrpSpPr>
        <p:grpSpPr>
          <a:xfrm rot="0">
            <a:off x="13894375" y="7785328"/>
            <a:ext cx="323850" cy="32385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2" id="12"/>
          <p:cNvSpPr txBox="true"/>
          <p:nvPr/>
        </p:nvSpPr>
        <p:spPr>
          <a:xfrm rot="0">
            <a:off x="1028700" y="1019175"/>
            <a:ext cx="10599244" cy="2543175"/>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Kết hợp nguồn dữ liệu đáng tin cậy</a:t>
            </a:r>
          </a:p>
        </p:txBody>
      </p:sp>
      <p:sp>
        <p:nvSpPr>
          <p:cNvPr name="TextBox 13" id="13"/>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Khảo sát</a:t>
            </a:r>
          </a:p>
        </p:txBody>
      </p:sp>
      <p:sp>
        <p:nvSpPr>
          <p:cNvPr name="TextBox 14" id="14"/>
          <p:cNvSpPr txBox="true"/>
          <p:nvPr/>
        </p:nvSpPr>
        <p:spPr>
          <a:xfrm rot="0">
            <a:off x="5317258" y="5125085"/>
            <a:ext cx="3569926"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The Behavioral Risk Factor Surveillance System (BRFSS) 2015</a:t>
            </a:r>
          </a:p>
        </p:txBody>
      </p:sp>
      <p:sp>
        <p:nvSpPr>
          <p:cNvPr name="TextBox 15" id="15"/>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Tiền xử lý</a:t>
            </a:r>
          </a:p>
        </p:txBody>
      </p:sp>
      <p:sp>
        <p:nvSpPr>
          <p:cNvPr name="TextBox 16" id="16"/>
          <p:cNvSpPr txBox="true"/>
          <p:nvPr/>
        </p:nvSpPr>
        <p:spPr>
          <a:xfrm rot="0">
            <a:off x="9605817" y="5125085"/>
            <a:ext cx="2818411" cy="8509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Dữ liệu sạch và đã được tích hợp sẵn</a:t>
            </a:r>
          </a:p>
        </p:txBody>
      </p:sp>
      <p:sp>
        <p:nvSpPr>
          <p:cNvPr name="TextBox 17" id="17"/>
          <p:cNvSpPr txBox="true"/>
          <p:nvPr/>
        </p:nvSpPr>
        <p:spPr>
          <a:xfrm rot="0">
            <a:off x="13894375" y="4237015"/>
            <a:ext cx="3364925" cy="533400"/>
          </a:xfrm>
          <a:prstGeom prst="rect">
            <a:avLst/>
          </a:prstGeom>
        </p:spPr>
        <p:txBody>
          <a:bodyPr anchor="t" rtlCol="false" tIns="0" lIns="0" bIns="0" rIns="0">
            <a:spAutoFit/>
          </a:bodyPr>
          <a:lstStyle/>
          <a:p>
            <a:pPr algn="l" marL="0" indent="0" lvl="0">
              <a:lnSpc>
                <a:spcPts val="4200"/>
              </a:lnSpc>
              <a:spcBef>
                <a:spcPct val="0"/>
              </a:spcBef>
            </a:pPr>
            <a:r>
              <a:rPr lang="en-US" sz="3500">
                <a:solidFill>
                  <a:srgbClr val="FFFFFF"/>
                </a:solidFill>
                <a:latin typeface="Muli"/>
                <a:ea typeface="Muli"/>
                <a:cs typeface="Muli"/>
                <a:sym typeface="Muli"/>
              </a:rPr>
              <a:t>Giấy phép</a:t>
            </a:r>
          </a:p>
        </p:txBody>
      </p:sp>
      <p:sp>
        <p:nvSpPr>
          <p:cNvPr name="TextBox 18" id="18"/>
          <p:cNvSpPr txBox="true"/>
          <p:nvPr/>
        </p:nvSpPr>
        <p:spPr>
          <a:xfrm rot="0">
            <a:off x="13894375" y="5125085"/>
            <a:ext cx="3487925" cy="4127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CC0: Public Domain</a:t>
            </a:r>
          </a:p>
        </p:txBody>
      </p:sp>
      <p:sp>
        <p:nvSpPr>
          <p:cNvPr name="TextBox 19" id="19"/>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Nguồn cảm hứng</a:t>
            </a:r>
          </a:p>
        </p:txBody>
      </p:sp>
      <p:sp>
        <p:nvSpPr>
          <p:cNvPr name="TextBox 20" id="20"/>
          <p:cNvSpPr txBox="true"/>
          <p:nvPr/>
        </p:nvSpPr>
        <p:spPr>
          <a:xfrm rot="0">
            <a:off x="1028700" y="5125085"/>
            <a:ext cx="3651086" cy="21653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Zidian Xie với nghiên cứu Xây dựng mô hình dự đoán rủi ro cho bệnh tiểu đường loại 2 bằng các kỹ thuật học máy</a:t>
            </a:r>
          </a:p>
        </p:txBody>
      </p:sp>
      <p:grpSp>
        <p:nvGrpSpPr>
          <p:cNvPr name="Group 21" id="21"/>
          <p:cNvGrpSpPr/>
          <p:nvPr/>
        </p:nvGrpSpPr>
        <p:grpSpPr>
          <a:xfrm rot="0">
            <a:off x="14803339" y="294731"/>
            <a:ext cx="3484661" cy="2337587"/>
            <a:chOff x="0" y="0"/>
            <a:chExt cx="4646215" cy="3116782"/>
          </a:xfrm>
        </p:grpSpPr>
        <p:sp>
          <p:nvSpPr>
            <p:cNvPr name="Freeform 22" id="22"/>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23" id="23"/>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1</a:t>
              </a:r>
            </a:p>
          </p:txBody>
        </p:sp>
      </p:grpSp>
      <p:sp>
        <p:nvSpPr>
          <p:cNvPr name="TextBox 24" id="24"/>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1028700"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9605817"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8" id="8"/>
          <p:cNvSpPr txBox="true"/>
          <p:nvPr/>
        </p:nvSpPr>
        <p:spPr>
          <a:xfrm rot="0">
            <a:off x="1028700" y="1019175"/>
            <a:ext cx="10599244"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Phù hợp với mục đích</a:t>
            </a:r>
          </a:p>
        </p:txBody>
      </p:sp>
      <p:sp>
        <p:nvSpPr>
          <p:cNvPr name="TextBox 9" id="9"/>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Chọn biểu đồ</a:t>
            </a:r>
          </a:p>
        </p:txBody>
      </p:sp>
      <p:sp>
        <p:nvSpPr>
          <p:cNvPr name="TextBox 10" id="10"/>
          <p:cNvSpPr txBox="true"/>
          <p:nvPr/>
        </p:nvSpPr>
        <p:spPr>
          <a:xfrm rot="0">
            <a:off x="9605817" y="5093335"/>
            <a:ext cx="3086918"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Đa dạng, tích hợp và phù hợp với mỗi độ đo và mỗi hướng phân tích</a:t>
            </a:r>
          </a:p>
        </p:txBody>
      </p:sp>
      <p:sp>
        <p:nvSpPr>
          <p:cNvPr name="TextBox 11" id="11"/>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Đối tượng</a:t>
            </a:r>
          </a:p>
        </p:txBody>
      </p:sp>
      <p:sp>
        <p:nvSpPr>
          <p:cNvPr name="TextBox 12" id="12"/>
          <p:cNvSpPr txBox="true"/>
          <p:nvPr/>
        </p:nvSpPr>
        <p:spPr>
          <a:xfrm rot="0">
            <a:off x="1028700" y="5125085"/>
            <a:ext cx="3359378"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Các nhà hoạch định chính sách hoặc những người quan tâm đến y tế cộng đồng</a:t>
            </a:r>
          </a:p>
        </p:txBody>
      </p:sp>
      <p:grpSp>
        <p:nvGrpSpPr>
          <p:cNvPr name="Group 13" id="13"/>
          <p:cNvGrpSpPr/>
          <p:nvPr/>
        </p:nvGrpSpPr>
        <p:grpSpPr>
          <a:xfrm rot="0">
            <a:off x="14803339" y="294731"/>
            <a:ext cx="3484661" cy="2337587"/>
            <a:chOff x="0" y="0"/>
            <a:chExt cx="4646215" cy="3116782"/>
          </a:xfrm>
        </p:grpSpPr>
        <p:sp>
          <p:nvSpPr>
            <p:cNvPr name="Freeform 14" id="14"/>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5" id="15"/>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2</a:t>
              </a:r>
            </a:p>
          </p:txBody>
        </p:sp>
      </p:grpSp>
      <p:sp>
        <p:nvSpPr>
          <p:cNvPr name="TextBox 16" id="16"/>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0" id="10"/>
          <p:cNvSpPr txBox="true"/>
          <p:nvPr/>
        </p:nvSpPr>
        <p:spPr>
          <a:xfrm rot="0">
            <a:off x="1028700" y="1019175"/>
            <a:ext cx="10599244"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Rõ ràng và dễ hiểu</a:t>
            </a:r>
          </a:p>
        </p:txBody>
      </p:sp>
      <p:sp>
        <p:nvSpPr>
          <p:cNvPr name="TextBox 11" id="11"/>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Bố cục</a:t>
            </a:r>
          </a:p>
        </p:txBody>
      </p:sp>
      <p:sp>
        <p:nvSpPr>
          <p:cNvPr name="TextBox 12" id="12"/>
          <p:cNvSpPr txBox="true"/>
          <p:nvPr/>
        </p:nvSpPr>
        <p:spPr>
          <a:xfrm rot="0">
            <a:off x="5317258" y="5093335"/>
            <a:ext cx="3569926" cy="8509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Rõ ràng hợp lý giữa các yếu tố, chỉ số liên quan</a:t>
            </a:r>
          </a:p>
        </p:txBody>
      </p:sp>
      <p:sp>
        <p:nvSpPr>
          <p:cNvPr name="TextBox 13" id="13"/>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Thông điệp</a:t>
            </a:r>
          </a:p>
        </p:txBody>
      </p:sp>
      <p:sp>
        <p:nvSpPr>
          <p:cNvPr name="TextBox 14" id="14"/>
          <p:cNvSpPr txBox="true"/>
          <p:nvPr/>
        </p:nvSpPr>
        <p:spPr>
          <a:xfrm rot="0">
            <a:off x="9605817" y="5093335"/>
            <a:ext cx="3823316"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Nhằm nâng cao nhận thức về bệnh tiểu đường và các nguy cơ gây bệnh</a:t>
            </a:r>
          </a:p>
        </p:txBody>
      </p:sp>
      <p:sp>
        <p:nvSpPr>
          <p:cNvPr name="TextBox 15" id="15"/>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Phân tích</a:t>
            </a:r>
          </a:p>
        </p:txBody>
      </p:sp>
      <p:sp>
        <p:nvSpPr>
          <p:cNvPr name="TextBox 16" id="16"/>
          <p:cNvSpPr txBox="true"/>
          <p:nvPr/>
        </p:nvSpPr>
        <p:spPr>
          <a:xfrm rot="0">
            <a:off x="1028700" y="5105400"/>
            <a:ext cx="3359378"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Kết hợp số liệu cụ thể, rành mạch, và rút ra đánh giá chi tiết</a:t>
            </a:r>
          </a:p>
        </p:txBody>
      </p:sp>
      <p:grpSp>
        <p:nvGrpSpPr>
          <p:cNvPr name="Group 17" id="17"/>
          <p:cNvGrpSpPr/>
          <p:nvPr/>
        </p:nvGrpSpPr>
        <p:grpSpPr>
          <a:xfrm rot="0">
            <a:off x="14803339" y="294731"/>
            <a:ext cx="3484661" cy="2337587"/>
            <a:chOff x="0" y="0"/>
            <a:chExt cx="4646215" cy="3116782"/>
          </a:xfrm>
        </p:grpSpPr>
        <p:sp>
          <p:nvSpPr>
            <p:cNvPr name="Freeform 18" id="18"/>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9" id="19"/>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3</a:t>
              </a:r>
            </a:p>
          </p:txBody>
        </p:sp>
      </p:grpSp>
      <p:sp>
        <p:nvSpPr>
          <p:cNvPr name="TextBox 20" id="20"/>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0" id="10"/>
          <p:cNvSpPr txBox="true"/>
          <p:nvPr/>
        </p:nvSpPr>
        <p:spPr>
          <a:xfrm rot="0">
            <a:off x="1028700" y="1019175"/>
            <a:ext cx="10599244"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Sự tích hợp và liên kết</a:t>
            </a:r>
          </a:p>
        </p:txBody>
      </p:sp>
      <p:sp>
        <p:nvSpPr>
          <p:cNvPr name="TextBox 11" id="11"/>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Liên kết</a:t>
            </a:r>
          </a:p>
        </p:txBody>
      </p:sp>
      <p:sp>
        <p:nvSpPr>
          <p:cNvPr name="TextBox 12" id="12"/>
          <p:cNvSpPr txBox="true"/>
          <p:nvPr/>
        </p:nvSpPr>
        <p:spPr>
          <a:xfrm rot="0">
            <a:off x="5317258" y="5105400"/>
            <a:ext cx="3569926"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Đảm bảo sự liên kết và dẫn dắt sang các loại biểu đồ khác nhau trong mỗi dashboard</a:t>
            </a:r>
          </a:p>
        </p:txBody>
      </p:sp>
      <p:sp>
        <p:nvSpPr>
          <p:cNvPr name="TextBox 13" id="13"/>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Kết nối</a:t>
            </a:r>
          </a:p>
        </p:txBody>
      </p:sp>
      <p:sp>
        <p:nvSpPr>
          <p:cNvPr name="TextBox 14" id="14"/>
          <p:cNvSpPr txBox="true"/>
          <p:nvPr/>
        </p:nvSpPr>
        <p:spPr>
          <a:xfrm rot="0">
            <a:off x="9605817" y="5093335"/>
            <a:ext cx="3823316"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Đảm báo tính kết nối giữa các phân tích để hướng đến thông điệp chung</a:t>
            </a:r>
          </a:p>
        </p:txBody>
      </p:sp>
      <p:sp>
        <p:nvSpPr>
          <p:cNvPr name="TextBox 15" id="15"/>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Tích hợp</a:t>
            </a:r>
          </a:p>
        </p:txBody>
      </p:sp>
      <p:sp>
        <p:nvSpPr>
          <p:cNvPr name="TextBox 16" id="16"/>
          <p:cNvSpPr txBox="true"/>
          <p:nvPr/>
        </p:nvSpPr>
        <p:spPr>
          <a:xfrm rot="0">
            <a:off x="1028700" y="5093335"/>
            <a:ext cx="3359378" cy="21653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Tích hợp nhiều chỉ số liên quan trong một biểu đồ, với biểu diễn số liệu cụ thể và đa dạng loại biểu đồ</a:t>
            </a:r>
          </a:p>
        </p:txBody>
      </p:sp>
      <p:grpSp>
        <p:nvGrpSpPr>
          <p:cNvPr name="Group 17" id="17"/>
          <p:cNvGrpSpPr/>
          <p:nvPr/>
        </p:nvGrpSpPr>
        <p:grpSpPr>
          <a:xfrm rot="0">
            <a:off x="14803339" y="294731"/>
            <a:ext cx="3484661" cy="2337587"/>
            <a:chOff x="0" y="0"/>
            <a:chExt cx="4646215" cy="3116782"/>
          </a:xfrm>
        </p:grpSpPr>
        <p:sp>
          <p:nvSpPr>
            <p:cNvPr name="Freeform 18" id="18"/>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9" id="19"/>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4</a:t>
              </a:r>
            </a:p>
          </p:txBody>
        </p:sp>
      </p:grpSp>
      <p:sp>
        <p:nvSpPr>
          <p:cNvPr name="TextBox 20" id="20"/>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0" id="10"/>
          <p:cNvSpPr txBox="true"/>
          <p:nvPr/>
        </p:nvSpPr>
        <p:spPr>
          <a:xfrm rot="0">
            <a:off x="1028700" y="1019175"/>
            <a:ext cx="12400433" cy="2543175"/>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Phân tích được sự thay đổi và xu hướng</a:t>
            </a:r>
          </a:p>
        </p:txBody>
      </p:sp>
      <p:sp>
        <p:nvSpPr>
          <p:cNvPr name="TextBox 11" id="11"/>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Mối quan hệ</a:t>
            </a:r>
          </a:p>
        </p:txBody>
      </p:sp>
      <p:sp>
        <p:nvSpPr>
          <p:cNvPr name="TextBox 12" id="12"/>
          <p:cNvSpPr txBox="true"/>
          <p:nvPr/>
        </p:nvSpPr>
        <p:spPr>
          <a:xfrm rot="0">
            <a:off x="5317258" y="5105400"/>
            <a:ext cx="3569926" cy="21653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Mối quan hệ giữa các biến trực quan và dễ hiểu, giúp xác định các yếu tố chính liên quan tới bệnh tiểu đường</a:t>
            </a:r>
          </a:p>
        </p:txBody>
      </p:sp>
      <p:sp>
        <p:nvSpPr>
          <p:cNvPr name="TextBox 13" id="13"/>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Thay đổi</a:t>
            </a:r>
          </a:p>
        </p:txBody>
      </p:sp>
      <p:sp>
        <p:nvSpPr>
          <p:cNvPr name="TextBox 14" id="14"/>
          <p:cNvSpPr txBox="true"/>
          <p:nvPr/>
        </p:nvSpPr>
        <p:spPr>
          <a:xfrm rot="0">
            <a:off x="9605817" y="5105400"/>
            <a:ext cx="3823316"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Số liệu thay đổi theo từng chỉ số một cách trực quan, phù hợp với kiến thức y tế thực tế</a:t>
            </a:r>
          </a:p>
        </p:txBody>
      </p:sp>
      <p:sp>
        <p:nvSpPr>
          <p:cNvPr name="TextBox 15" id="15"/>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Xu hướng </a:t>
            </a:r>
          </a:p>
        </p:txBody>
      </p:sp>
      <p:sp>
        <p:nvSpPr>
          <p:cNvPr name="TextBox 16" id="16"/>
          <p:cNvSpPr txBox="true"/>
          <p:nvPr/>
        </p:nvSpPr>
        <p:spPr>
          <a:xfrm rot="0">
            <a:off x="1028700" y="5105400"/>
            <a:ext cx="3359378" cy="21653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Dựa theo mức nhận thức về bệnh để nắm bắt được các biến động quan trọng trong các chỉ số sức khoẻ</a:t>
            </a:r>
          </a:p>
        </p:txBody>
      </p:sp>
      <p:grpSp>
        <p:nvGrpSpPr>
          <p:cNvPr name="Group 17" id="17"/>
          <p:cNvGrpSpPr/>
          <p:nvPr/>
        </p:nvGrpSpPr>
        <p:grpSpPr>
          <a:xfrm rot="0">
            <a:off x="14803339" y="294731"/>
            <a:ext cx="3484661" cy="2337587"/>
            <a:chOff x="0" y="0"/>
            <a:chExt cx="4646215" cy="3116782"/>
          </a:xfrm>
        </p:grpSpPr>
        <p:sp>
          <p:nvSpPr>
            <p:cNvPr name="Freeform 18" id="18"/>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9" id="19"/>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5</a:t>
              </a:r>
            </a:p>
          </p:txBody>
        </p:sp>
      </p:grpSp>
      <p:sp>
        <p:nvSpPr>
          <p:cNvPr name="TextBox 20" id="20"/>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8" id="8"/>
          <p:cNvSpPr txBox="true"/>
          <p:nvPr/>
        </p:nvSpPr>
        <p:spPr>
          <a:xfrm rot="0">
            <a:off x="1028700" y="1019175"/>
            <a:ext cx="12400433"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Tương tác và điều hướng</a:t>
            </a:r>
          </a:p>
        </p:txBody>
      </p:sp>
      <p:sp>
        <p:nvSpPr>
          <p:cNvPr name="TextBox 9" id="9"/>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Điều hướng</a:t>
            </a:r>
          </a:p>
        </p:txBody>
      </p:sp>
      <p:sp>
        <p:nvSpPr>
          <p:cNvPr name="TextBox 10" id="10"/>
          <p:cNvSpPr txBox="true"/>
          <p:nvPr/>
        </p:nvSpPr>
        <p:spPr>
          <a:xfrm rot="0">
            <a:off x="5317258" y="5191125"/>
            <a:ext cx="4187881"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Di chuột lên từng thành phần của biểu đồ sẽ thấy được thông tin chi tiết (số liệu, trung bình, phần trăm)</a:t>
            </a:r>
          </a:p>
        </p:txBody>
      </p:sp>
      <p:sp>
        <p:nvSpPr>
          <p:cNvPr name="TextBox 11" id="11"/>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Tương tác</a:t>
            </a:r>
          </a:p>
        </p:txBody>
      </p:sp>
      <p:sp>
        <p:nvSpPr>
          <p:cNvPr name="TextBox 12" id="12"/>
          <p:cNvSpPr txBox="true"/>
          <p:nvPr/>
        </p:nvSpPr>
        <p:spPr>
          <a:xfrm rot="0">
            <a:off x="1028700" y="5191125"/>
            <a:ext cx="3359378"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Cài đặt màng lọc để phân tách dữ liệu theo từng tình trạng bệnh</a:t>
            </a:r>
          </a:p>
        </p:txBody>
      </p:sp>
      <p:grpSp>
        <p:nvGrpSpPr>
          <p:cNvPr name="Group 13" id="13"/>
          <p:cNvGrpSpPr/>
          <p:nvPr/>
        </p:nvGrpSpPr>
        <p:grpSpPr>
          <a:xfrm rot="0">
            <a:off x="14803339" y="294731"/>
            <a:ext cx="3484661" cy="2337587"/>
            <a:chOff x="0" y="0"/>
            <a:chExt cx="4646215" cy="3116782"/>
          </a:xfrm>
        </p:grpSpPr>
        <p:sp>
          <p:nvSpPr>
            <p:cNvPr name="Freeform 14" id="14"/>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5" id="15"/>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6</a:t>
              </a:r>
            </a:p>
          </p:txBody>
        </p:sp>
      </p:grpSp>
      <p:sp>
        <p:nvSpPr>
          <p:cNvPr name="TextBox 16" id="16"/>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3196180"/>
            <a:ext cx="403837" cy="403837"/>
          </a:xfrm>
          <a:custGeom>
            <a:avLst/>
            <a:gdLst/>
            <a:ahLst/>
            <a:cxnLst/>
            <a:rect r="r" b="b" t="t" l="l"/>
            <a:pathLst>
              <a:path h="403837" w="403837">
                <a:moveTo>
                  <a:pt x="0" y="0"/>
                </a:moveTo>
                <a:lnTo>
                  <a:pt x="403837" y="0"/>
                </a:lnTo>
                <a:lnTo>
                  <a:pt x="403837" y="403837"/>
                </a:lnTo>
                <a:lnTo>
                  <a:pt x="0" y="40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4759306"/>
            <a:ext cx="403837" cy="403837"/>
          </a:xfrm>
          <a:custGeom>
            <a:avLst/>
            <a:gdLst/>
            <a:ahLst/>
            <a:cxnLst/>
            <a:rect r="r" b="b" t="t" l="l"/>
            <a:pathLst>
              <a:path h="403837" w="403837">
                <a:moveTo>
                  <a:pt x="0" y="0"/>
                </a:moveTo>
                <a:lnTo>
                  <a:pt x="403837" y="0"/>
                </a:lnTo>
                <a:lnTo>
                  <a:pt x="403837" y="403837"/>
                </a:lnTo>
                <a:lnTo>
                  <a:pt x="0" y="40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0" y="3977743"/>
            <a:ext cx="403837" cy="403837"/>
          </a:xfrm>
          <a:custGeom>
            <a:avLst/>
            <a:gdLst/>
            <a:ahLst/>
            <a:cxnLst/>
            <a:rect r="r" b="b" t="t" l="l"/>
            <a:pathLst>
              <a:path h="403837" w="403837">
                <a:moveTo>
                  <a:pt x="0" y="0"/>
                </a:moveTo>
                <a:lnTo>
                  <a:pt x="403837" y="0"/>
                </a:lnTo>
                <a:lnTo>
                  <a:pt x="403837" y="403837"/>
                </a:lnTo>
                <a:lnTo>
                  <a:pt x="0" y="40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144000" y="5540869"/>
            <a:ext cx="403837" cy="403837"/>
          </a:xfrm>
          <a:custGeom>
            <a:avLst/>
            <a:gdLst/>
            <a:ahLst/>
            <a:cxnLst/>
            <a:rect r="r" b="b" t="t" l="l"/>
            <a:pathLst>
              <a:path h="403837" w="403837">
                <a:moveTo>
                  <a:pt x="0" y="0"/>
                </a:moveTo>
                <a:lnTo>
                  <a:pt x="403837" y="0"/>
                </a:lnTo>
                <a:lnTo>
                  <a:pt x="403837" y="403837"/>
                </a:lnTo>
                <a:lnTo>
                  <a:pt x="0" y="40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3892648"/>
            <a:ext cx="6903399" cy="1343025"/>
          </a:xfrm>
          <a:prstGeom prst="rect">
            <a:avLst/>
          </a:prstGeom>
        </p:spPr>
        <p:txBody>
          <a:bodyPr anchor="t" rtlCol="false" tIns="0" lIns="0" bIns="0" rIns="0">
            <a:spAutoFit/>
          </a:bodyPr>
          <a:lstStyle/>
          <a:p>
            <a:pPr algn="ctr" marL="0" indent="0" lvl="0">
              <a:lnSpc>
                <a:spcPts val="10559"/>
              </a:lnSpc>
              <a:spcBef>
                <a:spcPct val="0"/>
              </a:spcBef>
            </a:pPr>
            <a:r>
              <a:rPr lang="en-US" b="true" sz="8799">
                <a:solidFill>
                  <a:srgbClr val="FFFFFF"/>
                </a:solidFill>
                <a:latin typeface="Cabin Bold"/>
                <a:ea typeface="Cabin Bold"/>
                <a:cs typeface="Cabin Bold"/>
                <a:sym typeface="Cabin Bold"/>
              </a:rPr>
              <a:t>Thành viên</a:t>
            </a:r>
          </a:p>
        </p:txBody>
      </p:sp>
      <p:sp>
        <p:nvSpPr>
          <p:cNvPr name="TextBox 7" id="7"/>
          <p:cNvSpPr txBox="true"/>
          <p:nvPr/>
        </p:nvSpPr>
        <p:spPr>
          <a:xfrm rot="0">
            <a:off x="9807800" y="4669955"/>
            <a:ext cx="6328691" cy="521335"/>
          </a:xfrm>
          <a:prstGeom prst="rect">
            <a:avLst/>
          </a:prstGeom>
        </p:spPr>
        <p:txBody>
          <a:bodyPr anchor="t" rtlCol="false" tIns="0" lIns="0" bIns="0" rIns="0">
            <a:spAutoFit/>
          </a:bodyPr>
          <a:lstStyle/>
          <a:p>
            <a:pPr algn="l">
              <a:lnSpc>
                <a:spcPts val="4339"/>
              </a:lnSpc>
            </a:pPr>
            <a:r>
              <a:rPr lang="en-US" sz="3099">
                <a:solidFill>
                  <a:srgbClr val="FFFFFF"/>
                </a:solidFill>
                <a:latin typeface="Muli"/>
                <a:ea typeface="Muli"/>
                <a:cs typeface="Muli"/>
                <a:sym typeface="Muli"/>
              </a:rPr>
              <a:t>21120579 - Phạm Thị Kiều Trinh</a:t>
            </a:r>
          </a:p>
        </p:txBody>
      </p:sp>
      <p:sp>
        <p:nvSpPr>
          <p:cNvPr name="TextBox 8" id="8"/>
          <p:cNvSpPr txBox="true"/>
          <p:nvPr/>
        </p:nvSpPr>
        <p:spPr>
          <a:xfrm rot="0">
            <a:off x="9807800" y="3889405"/>
            <a:ext cx="6328691" cy="521335"/>
          </a:xfrm>
          <a:prstGeom prst="rect">
            <a:avLst/>
          </a:prstGeom>
        </p:spPr>
        <p:txBody>
          <a:bodyPr anchor="t" rtlCol="false" tIns="0" lIns="0" bIns="0" rIns="0">
            <a:spAutoFit/>
          </a:bodyPr>
          <a:lstStyle/>
          <a:p>
            <a:pPr algn="l">
              <a:lnSpc>
                <a:spcPts val="4339"/>
              </a:lnSpc>
            </a:pPr>
            <a:r>
              <a:rPr lang="en-US" sz="3099">
                <a:solidFill>
                  <a:srgbClr val="FFFFFF"/>
                </a:solidFill>
                <a:latin typeface="Muli"/>
                <a:ea typeface="Muli"/>
                <a:cs typeface="Muli"/>
                <a:sym typeface="Muli"/>
              </a:rPr>
              <a:t>21120573 - Lê Phước Đoan Trang</a:t>
            </a:r>
          </a:p>
        </p:txBody>
      </p:sp>
      <p:sp>
        <p:nvSpPr>
          <p:cNvPr name="TextBox 9" id="9"/>
          <p:cNvSpPr txBox="true"/>
          <p:nvPr/>
        </p:nvSpPr>
        <p:spPr>
          <a:xfrm rot="0">
            <a:off x="9807800" y="5450504"/>
            <a:ext cx="6328691" cy="521335"/>
          </a:xfrm>
          <a:prstGeom prst="rect">
            <a:avLst/>
          </a:prstGeom>
        </p:spPr>
        <p:txBody>
          <a:bodyPr anchor="t" rtlCol="false" tIns="0" lIns="0" bIns="0" rIns="0">
            <a:spAutoFit/>
          </a:bodyPr>
          <a:lstStyle/>
          <a:p>
            <a:pPr algn="l">
              <a:lnSpc>
                <a:spcPts val="4339"/>
              </a:lnSpc>
            </a:pPr>
            <a:r>
              <a:rPr lang="en-US" sz="3099">
                <a:solidFill>
                  <a:srgbClr val="FFFFFF"/>
                </a:solidFill>
                <a:latin typeface="Muli"/>
                <a:ea typeface="Muli"/>
                <a:cs typeface="Muli"/>
                <a:sym typeface="Muli"/>
              </a:rPr>
              <a:t>21120582 - Đinh Hoàng Trung</a:t>
            </a:r>
          </a:p>
        </p:txBody>
      </p:sp>
      <p:sp>
        <p:nvSpPr>
          <p:cNvPr name="TextBox 10" id="10"/>
          <p:cNvSpPr txBox="true"/>
          <p:nvPr/>
        </p:nvSpPr>
        <p:spPr>
          <a:xfrm rot="0">
            <a:off x="9807800" y="3108856"/>
            <a:ext cx="7456541" cy="521335"/>
          </a:xfrm>
          <a:prstGeom prst="rect">
            <a:avLst/>
          </a:prstGeom>
        </p:spPr>
        <p:txBody>
          <a:bodyPr anchor="t" rtlCol="false" tIns="0" lIns="0" bIns="0" rIns="0">
            <a:spAutoFit/>
          </a:bodyPr>
          <a:lstStyle/>
          <a:p>
            <a:pPr algn="l">
              <a:lnSpc>
                <a:spcPts val="4339"/>
              </a:lnSpc>
            </a:pPr>
            <a:r>
              <a:rPr lang="en-US" sz="3099">
                <a:solidFill>
                  <a:srgbClr val="FFFFFF"/>
                </a:solidFill>
                <a:latin typeface="Muli"/>
                <a:ea typeface="Muli"/>
                <a:cs typeface="Muli"/>
                <a:sym typeface="Muli"/>
              </a:rPr>
              <a:t>21120568 - Lê Nguyễn Phương Thy</a:t>
            </a:r>
          </a:p>
        </p:txBody>
      </p:sp>
      <p:sp>
        <p:nvSpPr>
          <p:cNvPr name="TextBox 11" id="11"/>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0" id="10"/>
          <p:cNvSpPr txBox="true"/>
          <p:nvPr/>
        </p:nvSpPr>
        <p:spPr>
          <a:xfrm rot="0">
            <a:off x="1028700" y="1019175"/>
            <a:ext cx="12400433"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Thiết kế hấp dẫn</a:t>
            </a:r>
          </a:p>
        </p:txBody>
      </p:sp>
      <p:sp>
        <p:nvSpPr>
          <p:cNvPr name="TextBox 11" id="11"/>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Màu sắc</a:t>
            </a:r>
          </a:p>
        </p:txBody>
      </p:sp>
      <p:sp>
        <p:nvSpPr>
          <p:cNvPr name="TextBox 12" id="12"/>
          <p:cNvSpPr txBox="true"/>
          <p:nvPr/>
        </p:nvSpPr>
        <p:spPr>
          <a:xfrm rot="0">
            <a:off x="5317258" y="5105400"/>
            <a:ext cx="3569926" cy="21653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Màu sắc có ý nghĩa nhấn mạnh các yếu tố sức khoẻ, không gây quá tải thị giác, phù hợp với cả người bị mù màu</a:t>
            </a:r>
          </a:p>
        </p:txBody>
      </p:sp>
      <p:sp>
        <p:nvSpPr>
          <p:cNvPr name="TextBox 13" id="13"/>
          <p:cNvSpPr txBox="true"/>
          <p:nvPr/>
        </p:nvSpPr>
        <p:spPr>
          <a:xfrm rot="0">
            <a:off x="9605817"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Thẩm mỹ</a:t>
            </a:r>
          </a:p>
        </p:txBody>
      </p:sp>
      <p:sp>
        <p:nvSpPr>
          <p:cNvPr name="TextBox 14" id="14"/>
          <p:cNvSpPr txBox="true"/>
          <p:nvPr/>
        </p:nvSpPr>
        <p:spPr>
          <a:xfrm rot="0">
            <a:off x="9605817" y="5105400"/>
            <a:ext cx="3823316"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Truyền tải được cảm giác chuyên nghiệp, an toàn và tin cậy</a:t>
            </a:r>
          </a:p>
        </p:txBody>
      </p:sp>
      <p:sp>
        <p:nvSpPr>
          <p:cNvPr name="TextBox 15" id="15"/>
          <p:cNvSpPr txBox="true"/>
          <p:nvPr/>
        </p:nvSpPr>
        <p:spPr>
          <a:xfrm rot="0">
            <a:off x="1028700" y="4246540"/>
            <a:ext cx="365108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Thiết kế </a:t>
            </a:r>
          </a:p>
        </p:txBody>
      </p:sp>
      <p:sp>
        <p:nvSpPr>
          <p:cNvPr name="TextBox 16" id="16"/>
          <p:cNvSpPr txBox="true"/>
          <p:nvPr/>
        </p:nvSpPr>
        <p:spPr>
          <a:xfrm rot="0">
            <a:off x="1028700" y="5105400"/>
            <a:ext cx="3359378"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Đơn giản, tạo sự tương phản để thu hút sự chú ý, dễ hiểu và đầy đủ thông tin cần thiết</a:t>
            </a:r>
          </a:p>
        </p:txBody>
      </p:sp>
      <p:grpSp>
        <p:nvGrpSpPr>
          <p:cNvPr name="Group 17" id="17"/>
          <p:cNvGrpSpPr/>
          <p:nvPr/>
        </p:nvGrpSpPr>
        <p:grpSpPr>
          <a:xfrm rot="0">
            <a:off x="14803339" y="294731"/>
            <a:ext cx="3484661" cy="2337587"/>
            <a:chOff x="0" y="0"/>
            <a:chExt cx="4646215" cy="3116782"/>
          </a:xfrm>
        </p:grpSpPr>
        <p:sp>
          <p:nvSpPr>
            <p:cNvPr name="Freeform 18" id="18"/>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9" id="19"/>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7</a:t>
              </a:r>
            </a:p>
          </p:txBody>
        </p:sp>
      </p:grpSp>
      <p:sp>
        <p:nvSpPr>
          <p:cNvPr name="TextBox 20" id="20"/>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972800"/>
          </a:xfrm>
          <a:custGeom>
            <a:avLst/>
            <a:gdLst/>
            <a:ahLst/>
            <a:cxnLst/>
            <a:rect r="r" b="b" t="t" l="l"/>
            <a:pathLst>
              <a:path h="10972800" w="18288000">
                <a:moveTo>
                  <a:pt x="0" y="0"/>
                </a:moveTo>
                <a:lnTo>
                  <a:pt x="18288000" y="0"/>
                </a:lnTo>
                <a:lnTo>
                  <a:pt x="18288000" y="10972800"/>
                </a:lnTo>
                <a:lnTo>
                  <a:pt x="0" y="1097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1028700" y="7947253"/>
            <a:ext cx="17808061" cy="9525"/>
          </a:xfrm>
          <a:prstGeom prst="line">
            <a:avLst/>
          </a:prstGeom>
          <a:ln cap="rnd" w="19050">
            <a:solidFill>
              <a:srgbClr val="FFFFFF"/>
            </a:solidFill>
            <a:prstDash val="solid"/>
            <a:headEnd type="none" len="sm" w="sm"/>
            <a:tailEnd type="none" len="sm" w="sm"/>
          </a:ln>
        </p:spPr>
      </p:sp>
      <p:grpSp>
        <p:nvGrpSpPr>
          <p:cNvPr name="Group 4" id="4"/>
          <p:cNvGrpSpPr/>
          <p:nvPr/>
        </p:nvGrpSpPr>
        <p:grpSpPr>
          <a:xfrm rot="0">
            <a:off x="5317258" y="7785328"/>
            <a:ext cx="323850" cy="32385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6" id="6"/>
          <p:cNvGrpSpPr/>
          <p:nvPr/>
        </p:nvGrpSpPr>
        <p:grpSpPr>
          <a:xfrm rot="0">
            <a:off x="1028700" y="7785328"/>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605817" y="7785328"/>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0" id="10"/>
          <p:cNvSpPr txBox="true"/>
          <p:nvPr/>
        </p:nvSpPr>
        <p:spPr>
          <a:xfrm rot="0">
            <a:off x="1028700" y="1019175"/>
            <a:ext cx="12400433" cy="1276350"/>
          </a:xfrm>
          <a:prstGeom prst="rect">
            <a:avLst/>
          </a:prstGeom>
        </p:spPr>
        <p:txBody>
          <a:bodyPr anchor="t" rtlCol="false" tIns="0" lIns="0" bIns="0" rIns="0">
            <a:spAutoFit/>
          </a:bodyPr>
          <a:lstStyle/>
          <a:p>
            <a:pPr algn="l">
              <a:lnSpc>
                <a:spcPts val="10019"/>
              </a:lnSpc>
            </a:pPr>
            <a:r>
              <a:rPr lang="en-US" sz="8349">
                <a:solidFill>
                  <a:srgbClr val="FFFFFF"/>
                </a:solidFill>
                <a:latin typeface="Cabin"/>
                <a:ea typeface="Cabin"/>
                <a:cs typeface="Cabin"/>
                <a:sym typeface="Cabin"/>
              </a:rPr>
              <a:t>Tính phản hồi</a:t>
            </a:r>
          </a:p>
        </p:txBody>
      </p:sp>
      <p:sp>
        <p:nvSpPr>
          <p:cNvPr name="TextBox 11" id="11"/>
          <p:cNvSpPr txBox="true"/>
          <p:nvPr/>
        </p:nvSpPr>
        <p:spPr>
          <a:xfrm rot="0">
            <a:off x="5317258" y="4246540"/>
            <a:ext cx="3364925"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Đặt câu hỏi</a:t>
            </a:r>
          </a:p>
        </p:txBody>
      </p:sp>
      <p:sp>
        <p:nvSpPr>
          <p:cNvPr name="TextBox 12" id="12"/>
          <p:cNvSpPr txBox="true"/>
          <p:nvPr/>
        </p:nvSpPr>
        <p:spPr>
          <a:xfrm rot="0">
            <a:off x="5317258" y="5105400"/>
            <a:ext cx="3569926" cy="128905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Tiếp nhận và giải đáp các câu hỏi từ thầy và các bạn trong lớp</a:t>
            </a:r>
          </a:p>
        </p:txBody>
      </p:sp>
      <p:sp>
        <p:nvSpPr>
          <p:cNvPr name="TextBox 13" id="13"/>
          <p:cNvSpPr txBox="true"/>
          <p:nvPr/>
        </p:nvSpPr>
        <p:spPr>
          <a:xfrm rot="0">
            <a:off x="9605817" y="4246540"/>
            <a:ext cx="382331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Mục tiêu</a:t>
            </a:r>
          </a:p>
        </p:txBody>
      </p:sp>
      <p:sp>
        <p:nvSpPr>
          <p:cNvPr name="TextBox 14" id="14"/>
          <p:cNvSpPr txBox="true"/>
          <p:nvPr/>
        </p:nvSpPr>
        <p:spPr>
          <a:xfrm rot="0">
            <a:off x="9605817" y="5105400"/>
            <a:ext cx="3823316"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Cập nhật nội dung và hình thức để truyền tải thông điệp đến gần hơn với tất cả mọi người</a:t>
            </a:r>
          </a:p>
        </p:txBody>
      </p:sp>
      <p:sp>
        <p:nvSpPr>
          <p:cNvPr name="TextBox 15" id="15"/>
          <p:cNvSpPr txBox="true"/>
          <p:nvPr/>
        </p:nvSpPr>
        <p:spPr>
          <a:xfrm rot="0">
            <a:off x="1028700" y="4246540"/>
            <a:ext cx="3817846" cy="514350"/>
          </a:xfrm>
          <a:prstGeom prst="rect">
            <a:avLst/>
          </a:prstGeom>
        </p:spPr>
        <p:txBody>
          <a:bodyPr anchor="t" rtlCol="false" tIns="0" lIns="0" bIns="0" rIns="0">
            <a:spAutoFit/>
          </a:bodyPr>
          <a:lstStyle/>
          <a:p>
            <a:pPr algn="l" marL="0" indent="0" lvl="0">
              <a:lnSpc>
                <a:spcPts val="4199"/>
              </a:lnSpc>
              <a:spcBef>
                <a:spcPct val="0"/>
              </a:spcBef>
            </a:pPr>
            <a:r>
              <a:rPr lang="en-US" sz="3499">
                <a:solidFill>
                  <a:srgbClr val="FFFFFF"/>
                </a:solidFill>
                <a:latin typeface="Muli"/>
                <a:ea typeface="Muli"/>
                <a:cs typeface="Muli"/>
                <a:sym typeface="Muli"/>
              </a:rPr>
              <a:t>Nhận xét</a:t>
            </a:r>
          </a:p>
        </p:txBody>
      </p:sp>
      <p:sp>
        <p:nvSpPr>
          <p:cNvPr name="TextBox 16" id="16"/>
          <p:cNvSpPr txBox="true"/>
          <p:nvPr/>
        </p:nvSpPr>
        <p:spPr>
          <a:xfrm rot="0">
            <a:off x="1028700" y="5105400"/>
            <a:ext cx="3359378" cy="1727200"/>
          </a:xfrm>
          <a:prstGeom prst="rect">
            <a:avLst/>
          </a:prstGeom>
        </p:spPr>
        <p:txBody>
          <a:bodyPr anchor="t" rtlCol="false" tIns="0" lIns="0" bIns="0" rIns="0">
            <a:spAutoFit/>
          </a:bodyPr>
          <a:lstStyle/>
          <a:p>
            <a:pPr algn="l">
              <a:lnSpc>
                <a:spcPts val="3499"/>
              </a:lnSpc>
            </a:pPr>
            <a:r>
              <a:rPr lang="en-US" sz="2499">
                <a:solidFill>
                  <a:srgbClr val="FFFFFF"/>
                </a:solidFill>
                <a:latin typeface="Muli"/>
                <a:ea typeface="Muli"/>
                <a:cs typeface="Muli"/>
                <a:sym typeface="Muli"/>
              </a:rPr>
              <a:t>Form khảo sát được thầy gửi cho lớp để đánh giá tổng thể nội dung bài của nhóm</a:t>
            </a:r>
          </a:p>
        </p:txBody>
      </p:sp>
      <p:grpSp>
        <p:nvGrpSpPr>
          <p:cNvPr name="Group 17" id="17"/>
          <p:cNvGrpSpPr/>
          <p:nvPr/>
        </p:nvGrpSpPr>
        <p:grpSpPr>
          <a:xfrm rot="0">
            <a:off x="14803339" y="294731"/>
            <a:ext cx="3484661" cy="2337587"/>
            <a:chOff x="0" y="0"/>
            <a:chExt cx="4646215" cy="3116782"/>
          </a:xfrm>
        </p:grpSpPr>
        <p:sp>
          <p:nvSpPr>
            <p:cNvPr name="Freeform 18" id="18"/>
            <p:cNvSpPr/>
            <p:nvPr/>
          </p:nvSpPr>
          <p:spPr>
            <a:xfrm flipH="false" flipV="false" rot="0">
              <a:off x="342811" y="0"/>
              <a:ext cx="3874066" cy="3116782"/>
            </a:xfrm>
            <a:custGeom>
              <a:avLst/>
              <a:gdLst/>
              <a:ahLst/>
              <a:cxnLst/>
              <a:rect r="r" b="b" t="t" l="l"/>
              <a:pathLst>
                <a:path h="3116782" w="3874066">
                  <a:moveTo>
                    <a:pt x="0" y="0"/>
                  </a:moveTo>
                  <a:lnTo>
                    <a:pt x="3874065" y="0"/>
                  </a:lnTo>
                  <a:lnTo>
                    <a:pt x="3874065" y="3116782"/>
                  </a:lnTo>
                  <a:lnTo>
                    <a:pt x="0" y="3116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19" id="19"/>
            <p:cNvSpPr txBox="true"/>
            <p:nvPr/>
          </p:nvSpPr>
          <p:spPr>
            <a:xfrm rot="0">
              <a:off x="0" y="1315206"/>
              <a:ext cx="4646215" cy="671498"/>
            </a:xfrm>
            <a:prstGeom prst="rect">
              <a:avLst/>
            </a:prstGeom>
          </p:spPr>
          <p:txBody>
            <a:bodyPr anchor="t" rtlCol="false" tIns="0" lIns="0" bIns="0" rIns="0">
              <a:spAutoFit/>
            </a:bodyPr>
            <a:lstStyle/>
            <a:p>
              <a:pPr algn="ctr">
                <a:lnSpc>
                  <a:spcPts val="4292"/>
                </a:lnSpc>
                <a:spcBef>
                  <a:spcPct val="0"/>
                </a:spcBef>
              </a:pPr>
              <a:r>
                <a:rPr lang="en-US" b="true" sz="3065">
                  <a:solidFill>
                    <a:srgbClr val="000000"/>
                  </a:solidFill>
                  <a:latin typeface="Muli Bold"/>
                  <a:ea typeface="Muli Bold"/>
                  <a:cs typeface="Muli Bold"/>
                  <a:sym typeface="Muli Bold"/>
                </a:rPr>
                <a:t>TIÊU CHÍ 8</a:t>
              </a:r>
            </a:p>
          </p:txBody>
        </p:sp>
      </p:grpSp>
      <p:sp>
        <p:nvSpPr>
          <p:cNvPr name="TextBox 20" id="20"/>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pic>
          <p:nvPicPr>
            <p:cNvPr name="Picture 3" id="3"/>
            <p:cNvPicPr>
              <a:picLocks noChangeAspect="true"/>
            </p:cNvPicPr>
            <p:nvPr/>
          </p:nvPicPr>
          <p:blipFill>
            <a:blip r:embed="rId2">
              <a:alphaModFix amt="36000"/>
            </a:blip>
            <a:srcRect l="7360" t="0" r="7360" b="28046"/>
            <a:stretch>
              <a:fillRect/>
            </a:stretch>
          </p:blipFill>
          <p:spPr>
            <a:xfrm flipH="false" flipV="false">
              <a:off x="0" y="0"/>
              <a:ext cx="24384000" cy="13716000"/>
            </a:xfrm>
            <a:prstGeom prst="rect">
              <a:avLst/>
            </a:prstGeom>
          </p:spPr>
        </p:pic>
      </p:grpSp>
      <p:sp>
        <p:nvSpPr>
          <p:cNvPr name="TextBox 4" id="4"/>
          <p:cNvSpPr txBox="true"/>
          <p:nvPr/>
        </p:nvSpPr>
        <p:spPr>
          <a:xfrm rot="0">
            <a:off x="1028700" y="6465860"/>
            <a:ext cx="16230600" cy="1417954"/>
          </a:xfrm>
          <a:prstGeom prst="rect">
            <a:avLst/>
          </a:prstGeom>
        </p:spPr>
        <p:txBody>
          <a:bodyPr anchor="t" rtlCol="false" tIns="0" lIns="0" bIns="0" rIns="0">
            <a:spAutoFit/>
          </a:bodyPr>
          <a:lstStyle/>
          <a:p>
            <a:pPr algn="l">
              <a:lnSpc>
                <a:spcPts val="11620"/>
              </a:lnSpc>
            </a:pPr>
            <a:r>
              <a:rPr lang="en-US" sz="8300" b="true">
                <a:solidFill>
                  <a:srgbClr val="FFFFFF"/>
                </a:solidFill>
                <a:latin typeface="Cabin Bold"/>
                <a:ea typeface="Cabin Bold"/>
                <a:cs typeface="Cabin Bold"/>
                <a:sym typeface="Cabin Bold"/>
              </a:rPr>
              <a:t>Cảm ơn thầy và các bạn đã theo dõi </a:t>
            </a:r>
          </a:p>
        </p:txBody>
      </p:sp>
      <p:sp>
        <p:nvSpPr>
          <p:cNvPr name="TextBox 5" id="5"/>
          <p:cNvSpPr txBox="true"/>
          <p:nvPr/>
        </p:nvSpPr>
        <p:spPr>
          <a:xfrm rot="0">
            <a:off x="17627161" y="9560910"/>
            <a:ext cx="4572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22</a:t>
            </a:r>
          </a:p>
        </p:txBody>
      </p:sp>
    </p:spTree>
  </p:cSld>
  <p:clrMapOvr>
    <a:masterClrMapping/>
  </p:clrMapOvr>
  <p:transition spd="fast">
    <p:circl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3713370" y="0"/>
            <a:ext cx="10543803" cy="10287000"/>
          </a:xfrm>
          <a:custGeom>
            <a:avLst/>
            <a:gdLst/>
            <a:ahLst/>
            <a:cxnLst/>
            <a:rect r="r" b="b" t="t" l="l"/>
            <a:pathLst>
              <a:path h="10287000" w="10543803">
                <a:moveTo>
                  <a:pt x="0" y="0"/>
                </a:moveTo>
                <a:lnTo>
                  <a:pt x="10543803" y="0"/>
                </a:lnTo>
                <a:lnTo>
                  <a:pt x="10543803" y="10287000"/>
                </a:lnTo>
                <a:lnTo>
                  <a:pt x="0" y="10287000"/>
                </a:lnTo>
                <a:lnTo>
                  <a:pt x="0" y="0"/>
                </a:lnTo>
                <a:close/>
              </a:path>
            </a:pathLst>
          </a:custGeom>
          <a:blipFill>
            <a:blip r:embed="rId2"/>
            <a:stretch>
              <a:fillRect l="0" t="-1248" r="0" b="-1248"/>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0" y="-90977"/>
            <a:ext cx="10377977" cy="10377977"/>
          </a:xfrm>
          <a:custGeom>
            <a:avLst/>
            <a:gdLst/>
            <a:ahLst/>
            <a:cxnLst/>
            <a:rect r="r" b="b" t="t" l="l"/>
            <a:pathLst>
              <a:path h="10377977" w="10377977">
                <a:moveTo>
                  <a:pt x="0" y="0"/>
                </a:moveTo>
                <a:lnTo>
                  <a:pt x="10377977" y="0"/>
                </a:lnTo>
                <a:lnTo>
                  <a:pt x="10377977" y="10377977"/>
                </a:lnTo>
                <a:lnTo>
                  <a:pt x="0" y="10377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72713" y="1019175"/>
            <a:ext cx="16542575" cy="1228725"/>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Cabin Bold"/>
                <a:ea typeface="Cabin Bold"/>
                <a:cs typeface="Cabin Bold"/>
                <a:sym typeface="Cabin Bold"/>
              </a:rPr>
              <a:t>Tìm hiểu chung về bệnh tiểu đường</a:t>
            </a:r>
          </a:p>
        </p:txBody>
      </p:sp>
      <p:sp>
        <p:nvSpPr>
          <p:cNvPr name="TextBox 4" id="4"/>
          <p:cNvSpPr txBox="true"/>
          <p:nvPr/>
        </p:nvSpPr>
        <p:spPr>
          <a:xfrm rot="0">
            <a:off x="627238" y="2541464"/>
            <a:ext cx="17033525" cy="65716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Muli"/>
                <a:ea typeface="Muli"/>
                <a:cs typeface="Muli"/>
                <a:sym typeface="Muli"/>
              </a:rPr>
              <a:t>Là một trong những bệnh mãn tính phổ biến</a:t>
            </a:r>
          </a:p>
          <a:p>
            <a:pPr algn="just" marL="734059" indent="-367030" lvl="1">
              <a:lnSpc>
                <a:spcPts val="4759"/>
              </a:lnSpc>
              <a:buFont typeface="Arial"/>
              <a:buChar char="•"/>
            </a:pPr>
            <a:r>
              <a:rPr lang="en-US" sz="3399">
                <a:solidFill>
                  <a:srgbClr val="FFFFFF"/>
                </a:solidFill>
                <a:latin typeface="Muli"/>
                <a:ea typeface="Muli"/>
                <a:cs typeface="Muli"/>
                <a:sym typeface="Muli"/>
              </a:rPr>
              <a:t>Người bệnh mất khả năng kiểm soát hiệu quả lượng đường trong máu</a:t>
            </a:r>
          </a:p>
          <a:p>
            <a:pPr algn="just" marL="734059" indent="-367030" lvl="1">
              <a:lnSpc>
                <a:spcPts val="4759"/>
              </a:lnSpc>
              <a:buFont typeface="Arial"/>
              <a:buChar char="•"/>
            </a:pPr>
            <a:r>
              <a:rPr lang="en-US" sz="3399">
                <a:solidFill>
                  <a:srgbClr val="FFFFFF"/>
                </a:solidFill>
                <a:latin typeface="Muli"/>
                <a:ea typeface="Muli"/>
                <a:cs typeface="Muli"/>
                <a:sym typeface="Muli"/>
              </a:rPr>
              <a:t>Các biến chứng của bệnh tiểu đường, bao gồm bệnh tim, suy giảm thị lực, cắt cụt chi dưới, và suy thận, có liên quan đến mức đường huyết cao kéo dài</a:t>
            </a:r>
          </a:p>
          <a:p>
            <a:pPr algn="just" marL="734059" indent="-367030" lvl="1">
              <a:lnSpc>
                <a:spcPts val="4759"/>
              </a:lnSpc>
              <a:buFont typeface="Arial"/>
              <a:buChar char="•"/>
            </a:pPr>
            <a:r>
              <a:rPr lang="en-US" sz="3399">
                <a:solidFill>
                  <a:srgbClr val="FFFFFF"/>
                </a:solidFill>
                <a:latin typeface="Muli"/>
                <a:ea typeface="Muli"/>
                <a:cs typeface="Muli"/>
                <a:sym typeface="Muli"/>
              </a:rPr>
              <a:t>Không có cách chữa trị dứt điểm</a:t>
            </a:r>
          </a:p>
          <a:p>
            <a:pPr algn="just" marL="734059" indent="-367030" lvl="1">
              <a:lnSpc>
                <a:spcPts val="4759"/>
              </a:lnSpc>
              <a:buFont typeface="Arial"/>
              <a:buChar char="•"/>
            </a:pPr>
            <a:r>
              <a:rPr lang="en-US" sz="3399">
                <a:solidFill>
                  <a:srgbClr val="FFFFFF"/>
                </a:solidFill>
                <a:latin typeface="Muli"/>
                <a:ea typeface="Muli"/>
                <a:cs typeface="Muli"/>
                <a:sym typeface="Muli"/>
              </a:rPr>
              <a:t>Việc chẩn đoán sớm có thể thúc đẩy thay đổi lối sống và điều trị hiệu quả hơn</a:t>
            </a:r>
          </a:p>
          <a:p>
            <a:pPr algn="just">
              <a:lnSpc>
                <a:spcPts val="4759"/>
              </a:lnSpc>
            </a:pPr>
          </a:p>
          <a:p>
            <a:pPr algn="just">
              <a:lnSpc>
                <a:spcPts val="4759"/>
              </a:lnSpc>
            </a:pPr>
            <a:r>
              <a:rPr lang="en-US" sz="3399">
                <a:solidFill>
                  <a:srgbClr val="FFFFFF"/>
                </a:solidFill>
                <a:latin typeface="Muli"/>
                <a:ea typeface="Muli"/>
                <a:cs typeface="Muli"/>
                <a:sym typeface="Muli"/>
              </a:rPr>
              <a:t>Theo Trung tâm Kiểm soát và Phòng ngừa Dịch bệnh (CDC), tính đến năm 2018, có 34,2 triệu người Mỹ mắc bệnh tiểu đường và 88 triệu người mắc tiền tiểu đường. CDC cũng ước tính rằng cứ 5 người mắc tiểu đường thì có 1 người không biết về tình trạng của mình, và khoảng 8/10 người tiền tiểu đường không nhận thức được nguy cơ</a:t>
            </a:r>
          </a:p>
        </p:txBody>
      </p:sp>
      <p:sp>
        <p:nvSpPr>
          <p:cNvPr name="TextBox 5" id="5"/>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0" y="-90977"/>
            <a:ext cx="10377977" cy="10377977"/>
          </a:xfrm>
          <a:custGeom>
            <a:avLst/>
            <a:gdLst/>
            <a:ahLst/>
            <a:cxnLst/>
            <a:rect r="r" b="b" t="t" l="l"/>
            <a:pathLst>
              <a:path h="10377977" w="10377977">
                <a:moveTo>
                  <a:pt x="0" y="0"/>
                </a:moveTo>
                <a:lnTo>
                  <a:pt x="10377977" y="0"/>
                </a:lnTo>
                <a:lnTo>
                  <a:pt x="10377977" y="10377977"/>
                </a:lnTo>
                <a:lnTo>
                  <a:pt x="0" y="10377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4007" y="1880385"/>
            <a:ext cx="14819986" cy="7169168"/>
          </a:xfrm>
          <a:custGeom>
            <a:avLst/>
            <a:gdLst/>
            <a:ahLst/>
            <a:cxnLst/>
            <a:rect r="r" b="b" t="t" l="l"/>
            <a:pathLst>
              <a:path h="7169168" w="14819986">
                <a:moveTo>
                  <a:pt x="0" y="0"/>
                </a:moveTo>
                <a:lnTo>
                  <a:pt x="14819986" y="0"/>
                </a:lnTo>
                <a:lnTo>
                  <a:pt x="14819986" y="7169168"/>
                </a:lnTo>
                <a:lnTo>
                  <a:pt x="0" y="7169168"/>
                </a:lnTo>
                <a:lnTo>
                  <a:pt x="0" y="0"/>
                </a:lnTo>
                <a:close/>
              </a:path>
            </a:pathLst>
          </a:custGeom>
          <a:blipFill>
            <a:blip r:embed="rId4"/>
            <a:stretch>
              <a:fillRect l="0" t="0" r="0" b="0"/>
            </a:stretch>
          </a:blipFill>
        </p:spPr>
      </p:sp>
      <p:sp>
        <p:nvSpPr>
          <p:cNvPr name="TextBox 4" id="4"/>
          <p:cNvSpPr txBox="true"/>
          <p:nvPr/>
        </p:nvSpPr>
        <p:spPr>
          <a:xfrm rot="0">
            <a:off x="5692300" y="395287"/>
            <a:ext cx="6903399" cy="1276350"/>
          </a:xfrm>
          <a:prstGeom prst="rect">
            <a:avLst/>
          </a:prstGeom>
        </p:spPr>
        <p:txBody>
          <a:bodyPr anchor="t" rtlCol="false" tIns="0" lIns="0" bIns="0" rIns="0">
            <a:spAutoFit/>
          </a:bodyPr>
          <a:lstStyle/>
          <a:p>
            <a:pPr algn="ctr" marL="0" indent="0" lvl="0">
              <a:lnSpc>
                <a:spcPts val="10199"/>
              </a:lnSpc>
              <a:spcBef>
                <a:spcPct val="0"/>
              </a:spcBef>
            </a:pPr>
            <a:r>
              <a:rPr lang="en-US" b="true" sz="8499">
                <a:solidFill>
                  <a:srgbClr val="FFFFFF"/>
                </a:solidFill>
                <a:latin typeface="Cabin Bold"/>
                <a:ea typeface="Cabin Bold"/>
                <a:cs typeface="Cabin Bold"/>
                <a:sym typeface="Cabin Bold"/>
              </a:rPr>
              <a:t>Tập dữ liệu</a:t>
            </a:r>
          </a:p>
        </p:txBody>
      </p:sp>
      <p:sp>
        <p:nvSpPr>
          <p:cNvPr name="TextBox 5" id="5"/>
          <p:cNvSpPr txBox="true"/>
          <p:nvPr/>
        </p:nvSpPr>
        <p:spPr>
          <a:xfrm rot="0">
            <a:off x="3582080" y="9210675"/>
            <a:ext cx="11123841" cy="422275"/>
          </a:xfrm>
          <a:prstGeom prst="rect">
            <a:avLst/>
          </a:prstGeom>
        </p:spPr>
        <p:txBody>
          <a:bodyPr anchor="t" rtlCol="false" tIns="0" lIns="0" bIns="0" rIns="0">
            <a:spAutoFit/>
          </a:bodyPr>
          <a:lstStyle/>
          <a:p>
            <a:pPr algn="ctr">
              <a:lnSpc>
                <a:spcPts val="3500"/>
              </a:lnSpc>
            </a:pPr>
            <a:r>
              <a:rPr lang="en-US" sz="2500">
                <a:solidFill>
                  <a:srgbClr val="FFFFFF"/>
                </a:solidFill>
                <a:latin typeface="Muli"/>
                <a:ea typeface="Muli"/>
                <a:cs typeface="Muli"/>
                <a:sym typeface="Muli"/>
              </a:rPr>
              <a:t>Nguồn: kaggle/datasets/alexteboul/diabetes-health-indicators-dataset</a:t>
            </a:r>
          </a:p>
        </p:txBody>
      </p:sp>
      <p:sp>
        <p:nvSpPr>
          <p:cNvPr name="TextBox 6" id="6"/>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1356E"/>
        </a:solidFill>
      </p:bgPr>
    </p:bg>
    <p:spTree>
      <p:nvGrpSpPr>
        <p:cNvPr id="1" name=""/>
        <p:cNvGrpSpPr/>
        <p:nvPr/>
      </p:nvGrpSpPr>
      <p:grpSpPr>
        <a:xfrm>
          <a:off x="0" y="0"/>
          <a:ext cx="0" cy="0"/>
          <a:chOff x="0" y="0"/>
          <a:chExt cx="0" cy="0"/>
        </a:xfrm>
      </p:grpSpPr>
      <p:sp>
        <p:nvSpPr>
          <p:cNvPr name="Freeform 2" id="2"/>
          <p:cNvSpPr/>
          <p:nvPr/>
        </p:nvSpPr>
        <p:spPr>
          <a:xfrm flipH="false" flipV="false" rot="0">
            <a:off x="0" y="-90977"/>
            <a:ext cx="10377977" cy="10377977"/>
          </a:xfrm>
          <a:custGeom>
            <a:avLst/>
            <a:gdLst/>
            <a:ahLst/>
            <a:cxnLst/>
            <a:rect r="r" b="b" t="t" l="l"/>
            <a:pathLst>
              <a:path h="10377977" w="10377977">
                <a:moveTo>
                  <a:pt x="0" y="0"/>
                </a:moveTo>
                <a:lnTo>
                  <a:pt x="10377977" y="0"/>
                </a:lnTo>
                <a:lnTo>
                  <a:pt x="10377977" y="10377977"/>
                </a:lnTo>
                <a:lnTo>
                  <a:pt x="0" y="103779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50706" y="3268703"/>
            <a:ext cx="16386587" cy="5371465"/>
          </a:xfrm>
          <a:prstGeom prst="rect">
            <a:avLst/>
          </a:prstGeom>
        </p:spPr>
        <p:txBody>
          <a:bodyPr anchor="t" rtlCol="false" tIns="0" lIns="0" bIns="0" rIns="0">
            <a:spAutoFit/>
          </a:bodyPr>
          <a:lstStyle/>
          <a:p>
            <a:pPr algn="just">
              <a:lnSpc>
                <a:spcPts val="4759"/>
              </a:lnSpc>
            </a:pPr>
            <a:r>
              <a:rPr lang="en-US" sz="3399">
                <a:solidFill>
                  <a:srgbClr val="FFFFFF"/>
                </a:solidFill>
                <a:latin typeface="Muli"/>
                <a:ea typeface="Muli"/>
                <a:cs typeface="Muli"/>
                <a:sym typeface="Muli"/>
              </a:rPr>
              <a:t>Hệ thống Giám sát Yếu tố Nguy cơ Hành vi (BRFSS) là một khảo sát sức khỏe qua điện thoại, được CDC thực hiện hàng năm từ năm 1984. Mỗi năm, khảo sát này thu thập phản hồi của hơn 400,000 người Mỹ về các hành vi rủi ro liên quan đến sức khỏe, các bệnh mãn tính, và việc sử dụng các dịch vụ phòng ngừa</a:t>
            </a:r>
          </a:p>
          <a:p>
            <a:pPr algn="just">
              <a:lnSpc>
                <a:spcPts val="4759"/>
              </a:lnSpc>
            </a:pPr>
          </a:p>
          <a:p>
            <a:pPr algn="just">
              <a:lnSpc>
                <a:spcPts val="4759"/>
              </a:lnSpc>
            </a:pPr>
            <a:r>
              <a:rPr lang="en-US" sz="3399">
                <a:solidFill>
                  <a:srgbClr val="FFFFFF"/>
                </a:solidFill>
                <a:latin typeface="Muli"/>
                <a:ea typeface="Muli"/>
                <a:cs typeface="Muli"/>
                <a:sym typeface="Muli"/>
              </a:rPr>
              <a:t>Tập dữ liệu chứa 253,680 phản hồi từ khảo sát BRFSS2015 của CDC. Biến mục tiêu “Diabetes_012” có 3 lớp: 0 là không mắc tiểu đường hoặc chỉ mắc trong thời kỳ mang thai, 1 là tiền tiểu đường, và 2 là tiểu đường. Tập dữ liệu này có sự mất cân bằng lớp và có 21 biến đặc trưng.</a:t>
            </a:r>
          </a:p>
        </p:txBody>
      </p:sp>
      <p:sp>
        <p:nvSpPr>
          <p:cNvPr name="TextBox 4" id="4"/>
          <p:cNvSpPr txBox="true"/>
          <p:nvPr/>
        </p:nvSpPr>
        <p:spPr>
          <a:xfrm rot="0">
            <a:off x="872713" y="1019175"/>
            <a:ext cx="16542575" cy="1228725"/>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FFFFFF"/>
                </a:solidFill>
                <a:latin typeface="Cabin Bold"/>
                <a:ea typeface="Cabin Bold"/>
                <a:cs typeface="Cabin Bold"/>
                <a:sym typeface="Cabin Bold"/>
              </a:rPr>
              <a:t>Thông tin về tập dữ liệu</a:t>
            </a:r>
          </a:p>
        </p:txBody>
      </p:sp>
      <p:sp>
        <p:nvSpPr>
          <p:cNvPr name="TextBox 5" id="5"/>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Muli"/>
                <a:ea typeface="Muli"/>
                <a:cs typeface="Muli"/>
                <a:sym typeface="Muli"/>
              </a:rPr>
              <a:t>6</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70199" y="2922457"/>
            <a:ext cx="903899" cy="824518"/>
            <a:chOff x="0" y="0"/>
            <a:chExt cx="445527" cy="406400"/>
          </a:xfrm>
        </p:grpSpPr>
        <p:sp>
          <p:nvSpPr>
            <p:cNvPr name="Freeform 3" id="3">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grpSp>
        <p:nvGrpSpPr>
          <p:cNvPr name="Group 4" id="4"/>
          <p:cNvGrpSpPr/>
          <p:nvPr/>
        </p:nvGrpSpPr>
        <p:grpSpPr>
          <a:xfrm rot="0">
            <a:off x="270199" y="3886247"/>
            <a:ext cx="903899" cy="824518"/>
            <a:chOff x="0" y="0"/>
            <a:chExt cx="445527" cy="406400"/>
          </a:xfrm>
        </p:grpSpPr>
        <p:sp>
          <p:nvSpPr>
            <p:cNvPr name="Freeform 5" id="5">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grpSp>
        <p:nvGrpSpPr>
          <p:cNvPr name="Group 6" id="6"/>
          <p:cNvGrpSpPr/>
          <p:nvPr/>
        </p:nvGrpSpPr>
        <p:grpSpPr>
          <a:xfrm rot="0">
            <a:off x="270199" y="4864607"/>
            <a:ext cx="903899" cy="824518"/>
            <a:chOff x="0" y="0"/>
            <a:chExt cx="445527" cy="406400"/>
          </a:xfrm>
        </p:grpSpPr>
        <p:sp>
          <p:nvSpPr>
            <p:cNvPr name="Freeform 7" id="7">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grpSp>
        <p:nvGrpSpPr>
          <p:cNvPr name="Group 8" id="8"/>
          <p:cNvGrpSpPr/>
          <p:nvPr/>
        </p:nvGrpSpPr>
        <p:grpSpPr>
          <a:xfrm rot="0">
            <a:off x="270199" y="5836723"/>
            <a:ext cx="903899" cy="824518"/>
            <a:chOff x="0" y="0"/>
            <a:chExt cx="445527" cy="406400"/>
          </a:xfrm>
        </p:grpSpPr>
        <p:sp>
          <p:nvSpPr>
            <p:cNvPr name="Freeform 9" id="9">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sp>
        <p:nvSpPr>
          <p:cNvPr name="AutoShape 10" id="10">
            <a:extLst>
              <a:ext uri="{C183D7F6-B498-43B3-948B-1728B52AA6E4}">
                <adec:decorative xmlns:adec="http://schemas.microsoft.com/office/drawing/2017/decorative" val="1"/>
              </a:ext>
            </a:extLst>
          </p:cNvPr>
          <p:cNvSpPr/>
          <p:nvPr/>
        </p:nvSpPr>
        <p:spPr>
          <a:xfrm rot="0">
            <a:off x="-273075" y="-288552"/>
            <a:ext cx="18859427" cy="1546148"/>
          </a:xfrm>
          <a:prstGeom prst="rect">
            <a:avLst/>
          </a:prstGeom>
          <a:solidFill>
            <a:srgbClr val="03209B"/>
          </a:solidFill>
        </p:spPr>
      </p:sp>
      <p:grpSp>
        <p:nvGrpSpPr>
          <p:cNvPr name="Group 11" id="11"/>
          <p:cNvGrpSpPr/>
          <p:nvPr/>
        </p:nvGrpSpPr>
        <p:grpSpPr>
          <a:xfrm rot="0">
            <a:off x="1174098" y="2897726"/>
            <a:ext cx="3282102" cy="869817"/>
            <a:chOff x="0" y="0"/>
            <a:chExt cx="4269468" cy="1131487"/>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13" id="13"/>
          <p:cNvGrpSpPr/>
          <p:nvPr/>
        </p:nvGrpSpPr>
        <p:grpSpPr>
          <a:xfrm rot="0">
            <a:off x="1174098" y="3863598"/>
            <a:ext cx="3282102" cy="869817"/>
            <a:chOff x="0" y="0"/>
            <a:chExt cx="4269468" cy="1131487"/>
          </a:xfrm>
        </p:grpSpPr>
        <p:sp>
          <p:nvSpPr>
            <p:cNvPr name="Freeform 14" id="14">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15" id="15"/>
          <p:cNvGrpSpPr/>
          <p:nvPr/>
        </p:nvGrpSpPr>
        <p:grpSpPr>
          <a:xfrm rot="0">
            <a:off x="1174098" y="4846731"/>
            <a:ext cx="3282102" cy="869817"/>
            <a:chOff x="0" y="0"/>
            <a:chExt cx="4269468" cy="1131487"/>
          </a:xfrm>
        </p:grpSpPr>
        <p:sp>
          <p:nvSpPr>
            <p:cNvPr name="Freeform 16" id="16">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17" id="17"/>
          <p:cNvGrpSpPr/>
          <p:nvPr/>
        </p:nvGrpSpPr>
        <p:grpSpPr>
          <a:xfrm rot="0">
            <a:off x="1174098" y="5820769"/>
            <a:ext cx="3282102" cy="869817"/>
            <a:chOff x="0" y="0"/>
            <a:chExt cx="4269468" cy="1131487"/>
          </a:xfrm>
        </p:grpSpPr>
        <p:sp>
          <p:nvSpPr>
            <p:cNvPr name="Freeform 18" id="18">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19" id="19"/>
          <p:cNvGrpSpPr/>
          <p:nvPr/>
        </p:nvGrpSpPr>
        <p:grpSpPr>
          <a:xfrm rot="0">
            <a:off x="4836723" y="2897726"/>
            <a:ext cx="5633959" cy="869817"/>
            <a:chOff x="0" y="0"/>
            <a:chExt cx="7328842" cy="1131487"/>
          </a:xfrm>
        </p:grpSpPr>
        <p:sp>
          <p:nvSpPr>
            <p:cNvPr name="Freeform 20" id="20">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21" id="21"/>
          <p:cNvGrpSpPr/>
          <p:nvPr/>
        </p:nvGrpSpPr>
        <p:grpSpPr>
          <a:xfrm rot="0">
            <a:off x="4836723" y="3863598"/>
            <a:ext cx="5633959" cy="869817"/>
            <a:chOff x="0" y="0"/>
            <a:chExt cx="7328842" cy="1131487"/>
          </a:xfrm>
        </p:grpSpPr>
        <p:sp>
          <p:nvSpPr>
            <p:cNvPr name="Freeform 22" id="22">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23" id="23"/>
          <p:cNvGrpSpPr/>
          <p:nvPr/>
        </p:nvGrpSpPr>
        <p:grpSpPr>
          <a:xfrm rot="0">
            <a:off x="4836723" y="4846731"/>
            <a:ext cx="5633959" cy="869817"/>
            <a:chOff x="0" y="0"/>
            <a:chExt cx="7328842" cy="1131487"/>
          </a:xfrm>
        </p:grpSpPr>
        <p:sp>
          <p:nvSpPr>
            <p:cNvPr name="Freeform 24" id="24">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25" id="25"/>
          <p:cNvGrpSpPr/>
          <p:nvPr/>
        </p:nvGrpSpPr>
        <p:grpSpPr>
          <a:xfrm rot="0">
            <a:off x="4836723" y="5814073"/>
            <a:ext cx="5633959" cy="869817"/>
            <a:chOff x="0" y="0"/>
            <a:chExt cx="7328842" cy="1131487"/>
          </a:xfrm>
        </p:grpSpPr>
        <p:sp>
          <p:nvSpPr>
            <p:cNvPr name="Freeform 26" id="26">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27" id="27"/>
          <p:cNvGrpSpPr/>
          <p:nvPr/>
        </p:nvGrpSpPr>
        <p:grpSpPr>
          <a:xfrm rot="0">
            <a:off x="10989427" y="2897726"/>
            <a:ext cx="7028373" cy="869817"/>
            <a:chOff x="0" y="0"/>
            <a:chExt cx="9142743" cy="1131487"/>
          </a:xfrm>
        </p:grpSpPr>
        <p:sp>
          <p:nvSpPr>
            <p:cNvPr name="Freeform 28" id="28">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grpSp>
        <p:nvGrpSpPr>
          <p:cNvPr name="Group 29" id="29"/>
          <p:cNvGrpSpPr/>
          <p:nvPr/>
        </p:nvGrpSpPr>
        <p:grpSpPr>
          <a:xfrm rot="0">
            <a:off x="10989427" y="3863598"/>
            <a:ext cx="7028373" cy="869817"/>
            <a:chOff x="0" y="0"/>
            <a:chExt cx="9142743" cy="1131487"/>
          </a:xfrm>
        </p:grpSpPr>
        <p:sp>
          <p:nvSpPr>
            <p:cNvPr name="Freeform 30" id="30">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grpSp>
        <p:nvGrpSpPr>
          <p:cNvPr name="Group 31" id="31"/>
          <p:cNvGrpSpPr/>
          <p:nvPr/>
        </p:nvGrpSpPr>
        <p:grpSpPr>
          <a:xfrm rot="0">
            <a:off x="10989427" y="4846731"/>
            <a:ext cx="7028373" cy="869817"/>
            <a:chOff x="0" y="0"/>
            <a:chExt cx="9142743" cy="1131487"/>
          </a:xfrm>
        </p:grpSpPr>
        <p:sp>
          <p:nvSpPr>
            <p:cNvPr name="Freeform 32" id="32">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grpSp>
        <p:nvGrpSpPr>
          <p:cNvPr name="Group 33" id="33"/>
          <p:cNvGrpSpPr/>
          <p:nvPr/>
        </p:nvGrpSpPr>
        <p:grpSpPr>
          <a:xfrm rot="0">
            <a:off x="10989427" y="5814073"/>
            <a:ext cx="7028373" cy="869817"/>
            <a:chOff x="0" y="0"/>
            <a:chExt cx="9142743" cy="1131487"/>
          </a:xfrm>
        </p:grpSpPr>
        <p:sp>
          <p:nvSpPr>
            <p:cNvPr name="Freeform 34" id="34">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grpSp>
        <p:nvGrpSpPr>
          <p:cNvPr name="Group 35" id="35"/>
          <p:cNvGrpSpPr/>
          <p:nvPr/>
        </p:nvGrpSpPr>
        <p:grpSpPr>
          <a:xfrm rot="0">
            <a:off x="1147770" y="2299012"/>
            <a:ext cx="3334759" cy="351400"/>
            <a:chOff x="0" y="0"/>
            <a:chExt cx="3856706" cy="406400"/>
          </a:xfrm>
        </p:grpSpPr>
        <p:sp>
          <p:nvSpPr>
            <p:cNvPr name="Freeform 36" id="36">
              <a:extLst>
                <a:ext uri="{C183D7F6-B498-43B3-948B-1728B52AA6E4}">
                  <adec:decorative xmlns:adec="http://schemas.microsoft.com/office/drawing/2017/decorative" val="1"/>
                </a:ext>
              </a:extLst>
            </p:cNvPr>
            <p:cNvSpPr/>
            <p:nvPr/>
          </p:nvSpPr>
          <p:spPr>
            <a:xfrm flipH="false" flipV="false" rot="0">
              <a:off x="17780" y="22860"/>
              <a:ext cx="3831306" cy="360680"/>
            </a:xfrm>
            <a:custGeom>
              <a:avLst/>
              <a:gdLst/>
              <a:ahLst/>
              <a:cxnLst/>
              <a:rect r="r" b="b" t="t" l="l"/>
              <a:pathLst>
                <a:path h="360680" w="3831306">
                  <a:moveTo>
                    <a:pt x="3831306" y="180340"/>
                  </a:moveTo>
                  <a:cubicBezTo>
                    <a:pt x="3831306" y="81280"/>
                    <a:pt x="3751296" y="0"/>
                    <a:pt x="3650966" y="0"/>
                  </a:cubicBezTo>
                  <a:lnTo>
                    <a:pt x="172720" y="0"/>
                  </a:lnTo>
                  <a:lnTo>
                    <a:pt x="172720" y="1270"/>
                  </a:lnTo>
                  <a:cubicBezTo>
                    <a:pt x="76200" y="5080"/>
                    <a:pt x="0" y="83820"/>
                    <a:pt x="0" y="180340"/>
                  </a:cubicBezTo>
                  <a:cubicBezTo>
                    <a:pt x="0" y="276860"/>
                    <a:pt x="77470" y="355600"/>
                    <a:pt x="172720" y="359410"/>
                  </a:cubicBezTo>
                  <a:lnTo>
                    <a:pt x="172720" y="360680"/>
                  </a:lnTo>
                  <a:lnTo>
                    <a:pt x="3650966" y="360680"/>
                  </a:lnTo>
                  <a:cubicBezTo>
                    <a:pt x="3750026" y="360680"/>
                    <a:pt x="3831306" y="279400"/>
                    <a:pt x="3831306" y="180340"/>
                  </a:cubicBezTo>
                  <a:close/>
                </a:path>
              </a:pathLst>
            </a:custGeom>
            <a:solidFill>
              <a:srgbClr val="B4F2BC"/>
            </a:solidFill>
          </p:spPr>
        </p:sp>
      </p:grpSp>
      <p:grpSp>
        <p:nvGrpSpPr>
          <p:cNvPr name="Group 37" id="37"/>
          <p:cNvGrpSpPr/>
          <p:nvPr/>
        </p:nvGrpSpPr>
        <p:grpSpPr>
          <a:xfrm rot="0">
            <a:off x="4851865" y="2304560"/>
            <a:ext cx="5633959" cy="345851"/>
            <a:chOff x="0" y="0"/>
            <a:chExt cx="6620306" cy="406400"/>
          </a:xfrm>
        </p:grpSpPr>
        <p:sp>
          <p:nvSpPr>
            <p:cNvPr name="Freeform 38" id="38">
              <a:extLst>
                <a:ext uri="{C183D7F6-B498-43B3-948B-1728B52AA6E4}">
                  <adec:decorative xmlns:adec="http://schemas.microsoft.com/office/drawing/2017/decorative" val="1"/>
                </a:ext>
              </a:extLst>
            </p:cNvPr>
            <p:cNvSpPr/>
            <p:nvPr/>
          </p:nvSpPr>
          <p:spPr>
            <a:xfrm flipH="false" flipV="false" rot="0">
              <a:off x="17780" y="22860"/>
              <a:ext cx="6594906" cy="360680"/>
            </a:xfrm>
            <a:custGeom>
              <a:avLst/>
              <a:gdLst/>
              <a:ahLst/>
              <a:cxnLst/>
              <a:rect r="r" b="b" t="t" l="l"/>
              <a:pathLst>
                <a:path h="360680" w="6594906">
                  <a:moveTo>
                    <a:pt x="6594906" y="180340"/>
                  </a:moveTo>
                  <a:cubicBezTo>
                    <a:pt x="6594906" y="81280"/>
                    <a:pt x="6514896" y="0"/>
                    <a:pt x="6414567" y="0"/>
                  </a:cubicBezTo>
                  <a:lnTo>
                    <a:pt x="172720" y="0"/>
                  </a:lnTo>
                  <a:lnTo>
                    <a:pt x="172720" y="1270"/>
                  </a:lnTo>
                  <a:cubicBezTo>
                    <a:pt x="76200" y="5080"/>
                    <a:pt x="0" y="83820"/>
                    <a:pt x="0" y="180340"/>
                  </a:cubicBezTo>
                  <a:cubicBezTo>
                    <a:pt x="0" y="276860"/>
                    <a:pt x="77470" y="355600"/>
                    <a:pt x="172720" y="359410"/>
                  </a:cubicBezTo>
                  <a:lnTo>
                    <a:pt x="172720" y="360680"/>
                  </a:lnTo>
                  <a:lnTo>
                    <a:pt x="6414567" y="360680"/>
                  </a:lnTo>
                  <a:cubicBezTo>
                    <a:pt x="6513626" y="360680"/>
                    <a:pt x="6594906" y="279400"/>
                    <a:pt x="6594906" y="180340"/>
                  </a:cubicBezTo>
                  <a:close/>
                </a:path>
              </a:pathLst>
            </a:custGeom>
            <a:solidFill>
              <a:srgbClr val="B4F2BC"/>
            </a:solidFill>
          </p:spPr>
        </p:sp>
      </p:grpSp>
      <p:grpSp>
        <p:nvGrpSpPr>
          <p:cNvPr name="Group 39" id="39"/>
          <p:cNvGrpSpPr/>
          <p:nvPr/>
        </p:nvGrpSpPr>
        <p:grpSpPr>
          <a:xfrm rot="0">
            <a:off x="10989427" y="2321211"/>
            <a:ext cx="7028373" cy="345851"/>
            <a:chOff x="0" y="0"/>
            <a:chExt cx="8258844" cy="406400"/>
          </a:xfrm>
        </p:grpSpPr>
        <p:sp>
          <p:nvSpPr>
            <p:cNvPr name="Freeform 40" id="40">
              <a:extLst>
                <a:ext uri="{C183D7F6-B498-43B3-948B-1728B52AA6E4}">
                  <adec:decorative xmlns:adec="http://schemas.microsoft.com/office/drawing/2017/decorative" val="1"/>
                </a:ext>
              </a:extLst>
            </p:cNvPr>
            <p:cNvSpPr/>
            <p:nvPr/>
          </p:nvSpPr>
          <p:spPr>
            <a:xfrm flipH="false" flipV="false" rot="0">
              <a:off x="17780" y="22860"/>
              <a:ext cx="8233444" cy="360680"/>
            </a:xfrm>
            <a:custGeom>
              <a:avLst/>
              <a:gdLst/>
              <a:ahLst/>
              <a:cxnLst/>
              <a:rect r="r" b="b" t="t" l="l"/>
              <a:pathLst>
                <a:path h="360680" w="8233444">
                  <a:moveTo>
                    <a:pt x="8233444" y="180340"/>
                  </a:moveTo>
                  <a:cubicBezTo>
                    <a:pt x="8233444" y="81280"/>
                    <a:pt x="8153434" y="0"/>
                    <a:pt x="8053104" y="0"/>
                  </a:cubicBezTo>
                  <a:lnTo>
                    <a:pt x="172720" y="0"/>
                  </a:lnTo>
                  <a:lnTo>
                    <a:pt x="172720" y="1270"/>
                  </a:lnTo>
                  <a:cubicBezTo>
                    <a:pt x="76200" y="5080"/>
                    <a:pt x="0" y="83820"/>
                    <a:pt x="0" y="180340"/>
                  </a:cubicBezTo>
                  <a:cubicBezTo>
                    <a:pt x="0" y="276860"/>
                    <a:pt x="77470" y="355600"/>
                    <a:pt x="172720" y="359410"/>
                  </a:cubicBezTo>
                  <a:lnTo>
                    <a:pt x="172720" y="360680"/>
                  </a:lnTo>
                  <a:lnTo>
                    <a:pt x="8053104" y="360680"/>
                  </a:lnTo>
                  <a:cubicBezTo>
                    <a:pt x="8152164" y="360680"/>
                    <a:pt x="8233444" y="279400"/>
                    <a:pt x="8233444" y="180340"/>
                  </a:cubicBezTo>
                  <a:close/>
                </a:path>
              </a:pathLst>
            </a:custGeom>
            <a:solidFill>
              <a:srgbClr val="B4F2BC"/>
            </a:solidFill>
          </p:spPr>
        </p:sp>
      </p:grpSp>
      <p:sp>
        <p:nvSpPr>
          <p:cNvPr name="TextBox 41" id="41"/>
          <p:cNvSpPr txBox="true"/>
          <p:nvPr/>
        </p:nvSpPr>
        <p:spPr>
          <a:xfrm rot="0">
            <a:off x="2027933" y="2254602"/>
            <a:ext cx="1574434" cy="425662"/>
          </a:xfrm>
          <a:prstGeom prst="rect">
            <a:avLst/>
          </a:prstGeom>
        </p:spPr>
        <p:txBody>
          <a:bodyPr anchor="t" rtlCol="false" tIns="0" lIns="0" bIns="0" rIns="0">
            <a:spAutoFit/>
          </a:bodyPr>
          <a:lstStyle/>
          <a:p>
            <a:pPr algn="ctr">
              <a:lnSpc>
                <a:spcPts val="3505"/>
              </a:lnSpc>
              <a:spcBef>
                <a:spcPct val="0"/>
              </a:spcBef>
            </a:pPr>
            <a:r>
              <a:rPr lang="en-US" sz="2503">
                <a:solidFill>
                  <a:srgbClr val="03209B"/>
                </a:solidFill>
                <a:latin typeface="Francois One"/>
                <a:ea typeface="Francois One"/>
                <a:cs typeface="Francois One"/>
                <a:sym typeface="Francois One"/>
              </a:rPr>
              <a:t>Tên cột</a:t>
            </a:r>
          </a:p>
        </p:txBody>
      </p:sp>
      <p:sp>
        <p:nvSpPr>
          <p:cNvPr name="TextBox 42" id="42"/>
          <p:cNvSpPr txBox="true"/>
          <p:nvPr/>
        </p:nvSpPr>
        <p:spPr>
          <a:xfrm rot="0">
            <a:off x="629497" y="3056484"/>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1</a:t>
            </a:r>
          </a:p>
        </p:txBody>
      </p:sp>
      <p:sp>
        <p:nvSpPr>
          <p:cNvPr name="TextBox 43" id="43"/>
          <p:cNvSpPr txBox="true"/>
          <p:nvPr/>
        </p:nvSpPr>
        <p:spPr>
          <a:xfrm rot="0">
            <a:off x="4404264" y="104542"/>
            <a:ext cx="9504749" cy="971550"/>
          </a:xfrm>
          <a:prstGeom prst="rect">
            <a:avLst/>
          </a:prstGeom>
        </p:spPr>
        <p:txBody>
          <a:bodyPr anchor="t" rtlCol="false" tIns="0" lIns="0" bIns="0" rIns="0">
            <a:spAutoFit/>
          </a:bodyPr>
          <a:lstStyle/>
          <a:p>
            <a:pPr algn="l">
              <a:lnSpc>
                <a:spcPts val="7679"/>
              </a:lnSpc>
            </a:pPr>
            <a:r>
              <a:rPr lang="en-US" sz="6399">
                <a:solidFill>
                  <a:srgbClr val="FFFFFF"/>
                </a:solidFill>
                <a:latin typeface="Muli Bold"/>
                <a:ea typeface="Muli Bold"/>
                <a:cs typeface="Muli Bold"/>
                <a:sym typeface="Muli Bold"/>
              </a:rPr>
              <a:t>Thông tin về tập dữ liệu</a:t>
            </a:r>
          </a:p>
        </p:txBody>
      </p:sp>
      <p:sp>
        <p:nvSpPr>
          <p:cNvPr name="TextBox 44" id="44"/>
          <p:cNvSpPr txBox="true"/>
          <p:nvPr/>
        </p:nvSpPr>
        <p:spPr>
          <a:xfrm rot="0">
            <a:off x="7097949" y="2273586"/>
            <a:ext cx="1111507" cy="425662"/>
          </a:xfrm>
          <a:prstGeom prst="rect">
            <a:avLst/>
          </a:prstGeom>
        </p:spPr>
        <p:txBody>
          <a:bodyPr anchor="t" rtlCol="false" tIns="0" lIns="0" bIns="0" rIns="0">
            <a:spAutoFit/>
          </a:bodyPr>
          <a:lstStyle/>
          <a:p>
            <a:pPr algn="l" marL="0" indent="0" lvl="0">
              <a:lnSpc>
                <a:spcPts val="3505"/>
              </a:lnSpc>
              <a:spcBef>
                <a:spcPct val="0"/>
              </a:spcBef>
            </a:pPr>
            <a:r>
              <a:rPr lang="en-US" sz="2503">
                <a:solidFill>
                  <a:srgbClr val="03209B"/>
                </a:solidFill>
                <a:latin typeface="Francois One"/>
                <a:ea typeface="Francois One"/>
                <a:cs typeface="Francois One"/>
                <a:sym typeface="Francois One"/>
              </a:rPr>
              <a:t>Ý nghĩa</a:t>
            </a:r>
          </a:p>
        </p:txBody>
      </p:sp>
      <p:sp>
        <p:nvSpPr>
          <p:cNvPr name="TextBox 45" id="45"/>
          <p:cNvSpPr txBox="true"/>
          <p:nvPr/>
        </p:nvSpPr>
        <p:spPr>
          <a:xfrm rot="0">
            <a:off x="6810601" y="3046840"/>
            <a:ext cx="1824426"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Loại bệnh</a:t>
            </a:r>
          </a:p>
        </p:txBody>
      </p:sp>
      <p:sp>
        <p:nvSpPr>
          <p:cNvPr name="TextBox 46" id="46"/>
          <p:cNvSpPr txBox="true"/>
          <p:nvPr/>
        </p:nvSpPr>
        <p:spPr>
          <a:xfrm rot="0">
            <a:off x="5440096" y="4012308"/>
            <a:ext cx="4399226"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Huyết áp cao</a:t>
            </a:r>
          </a:p>
        </p:txBody>
      </p:sp>
      <p:sp>
        <p:nvSpPr>
          <p:cNvPr name="TextBox 47" id="47"/>
          <p:cNvSpPr txBox="true"/>
          <p:nvPr/>
        </p:nvSpPr>
        <p:spPr>
          <a:xfrm rot="0">
            <a:off x="5523201" y="5011905"/>
            <a:ext cx="4399226"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Cholesterol cao</a:t>
            </a:r>
          </a:p>
        </p:txBody>
      </p:sp>
      <p:sp>
        <p:nvSpPr>
          <p:cNvPr name="TextBox 48" id="48"/>
          <p:cNvSpPr txBox="true"/>
          <p:nvPr/>
        </p:nvSpPr>
        <p:spPr>
          <a:xfrm rot="0">
            <a:off x="5384659" y="5670796"/>
            <a:ext cx="4537768" cy="10477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Kiểm tra cholesterol trong vòng 5 năm gần đây</a:t>
            </a:r>
          </a:p>
        </p:txBody>
      </p:sp>
      <p:sp>
        <p:nvSpPr>
          <p:cNvPr name="TextBox 49" id="49"/>
          <p:cNvSpPr txBox="true"/>
          <p:nvPr/>
        </p:nvSpPr>
        <p:spPr>
          <a:xfrm rot="0">
            <a:off x="11521064" y="2265768"/>
            <a:ext cx="6208080" cy="425662"/>
          </a:xfrm>
          <a:prstGeom prst="rect">
            <a:avLst/>
          </a:prstGeom>
        </p:spPr>
        <p:txBody>
          <a:bodyPr anchor="t" rtlCol="false" tIns="0" lIns="0" bIns="0" rIns="0">
            <a:spAutoFit/>
          </a:bodyPr>
          <a:lstStyle/>
          <a:p>
            <a:pPr algn="ctr" marL="0" indent="0" lvl="0">
              <a:lnSpc>
                <a:spcPts val="3505"/>
              </a:lnSpc>
              <a:spcBef>
                <a:spcPct val="0"/>
              </a:spcBef>
            </a:pPr>
            <a:r>
              <a:rPr lang="en-US" sz="2503">
                <a:solidFill>
                  <a:srgbClr val="03209B"/>
                </a:solidFill>
                <a:latin typeface="Francois One"/>
                <a:ea typeface="Francois One"/>
                <a:cs typeface="Francois One"/>
                <a:sym typeface="Francois One"/>
              </a:rPr>
              <a:t>Khoảng giá trị</a:t>
            </a:r>
          </a:p>
        </p:txBody>
      </p:sp>
      <p:sp>
        <p:nvSpPr>
          <p:cNvPr name="TextBox 50" id="50"/>
          <p:cNvSpPr txBox="true"/>
          <p:nvPr/>
        </p:nvSpPr>
        <p:spPr>
          <a:xfrm rot="0">
            <a:off x="11099783" y="2869084"/>
            <a:ext cx="6807661"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 mắc bệnh hoặc chỉ mắc trong thai kỳ</a:t>
            </a:r>
          </a:p>
          <a:p>
            <a:pPr algn="l">
              <a:lnSpc>
                <a:spcPts val="3499"/>
              </a:lnSpc>
            </a:pPr>
            <a:r>
              <a:rPr lang="en-US" sz="2499">
                <a:solidFill>
                  <a:srgbClr val="000000"/>
                </a:solidFill>
                <a:latin typeface="Muli"/>
                <a:ea typeface="Muli"/>
                <a:cs typeface="Muli"/>
                <a:sym typeface="Muli"/>
              </a:rPr>
              <a:t>1: Tiền tiểu đường                  2: Tiểu đường</a:t>
            </a:r>
          </a:p>
        </p:txBody>
      </p:sp>
      <p:sp>
        <p:nvSpPr>
          <p:cNvPr name="TextBox 51" id="51"/>
          <p:cNvSpPr txBox="true"/>
          <p:nvPr/>
        </p:nvSpPr>
        <p:spPr>
          <a:xfrm rot="0">
            <a:off x="11099783" y="3872006"/>
            <a:ext cx="5487455"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Huyết áp không cao</a:t>
            </a:r>
          </a:p>
          <a:p>
            <a:pPr algn="l">
              <a:lnSpc>
                <a:spcPts val="3499"/>
              </a:lnSpc>
            </a:pPr>
            <a:r>
              <a:rPr lang="en-US" sz="2499">
                <a:solidFill>
                  <a:srgbClr val="000000"/>
                </a:solidFill>
                <a:latin typeface="Muli"/>
                <a:ea typeface="Muli"/>
                <a:cs typeface="Muli"/>
                <a:sym typeface="Muli"/>
              </a:rPr>
              <a:t>1: Huyết áp cao</a:t>
            </a:r>
          </a:p>
        </p:txBody>
      </p:sp>
      <p:sp>
        <p:nvSpPr>
          <p:cNvPr name="TextBox 52" id="52"/>
          <p:cNvSpPr txBox="true"/>
          <p:nvPr/>
        </p:nvSpPr>
        <p:spPr>
          <a:xfrm rot="0">
            <a:off x="566489" y="4008508"/>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2</a:t>
            </a:r>
          </a:p>
        </p:txBody>
      </p:sp>
      <p:sp>
        <p:nvSpPr>
          <p:cNvPr name="TextBox 53" id="53"/>
          <p:cNvSpPr txBox="true"/>
          <p:nvPr/>
        </p:nvSpPr>
        <p:spPr>
          <a:xfrm rot="0">
            <a:off x="566489" y="4991641"/>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3</a:t>
            </a:r>
          </a:p>
        </p:txBody>
      </p:sp>
      <p:sp>
        <p:nvSpPr>
          <p:cNvPr name="TextBox 54" id="54"/>
          <p:cNvSpPr txBox="true"/>
          <p:nvPr/>
        </p:nvSpPr>
        <p:spPr>
          <a:xfrm rot="0">
            <a:off x="567527" y="6033491"/>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4</a:t>
            </a:r>
          </a:p>
        </p:txBody>
      </p:sp>
      <p:sp>
        <p:nvSpPr>
          <p:cNvPr name="TextBox 55" id="55"/>
          <p:cNvSpPr txBox="true"/>
          <p:nvPr/>
        </p:nvSpPr>
        <p:spPr>
          <a:xfrm rot="0">
            <a:off x="1340309" y="3063501"/>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Diabetes_012</a:t>
            </a:r>
          </a:p>
        </p:txBody>
      </p:sp>
      <p:sp>
        <p:nvSpPr>
          <p:cNvPr name="TextBox 56" id="56"/>
          <p:cNvSpPr txBox="true"/>
          <p:nvPr/>
        </p:nvSpPr>
        <p:spPr>
          <a:xfrm rot="0">
            <a:off x="1340309" y="3980539"/>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HighBP</a:t>
            </a:r>
          </a:p>
        </p:txBody>
      </p:sp>
      <p:sp>
        <p:nvSpPr>
          <p:cNvPr name="TextBox 57" id="57"/>
          <p:cNvSpPr txBox="true"/>
          <p:nvPr/>
        </p:nvSpPr>
        <p:spPr>
          <a:xfrm rot="0">
            <a:off x="1340309" y="5947021"/>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CholCheck</a:t>
            </a:r>
          </a:p>
        </p:txBody>
      </p:sp>
      <p:sp>
        <p:nvSpPr>
          <p:cNvPr name="TextBox 58" id="58"/>
          <p:cNvSpPr txBox="true"/>
          <p:nvPr/>
        </p:nvSpPr>
        <p:spPr>
          <a:xfrm rot="0">
            <a:off x="1340309" y="5012506"/>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HighChol</a:t>
            </a:r>
          </a:p>
        </p:txBody>
      </p:sp>
      <p:grpSp>
        <p:nvGrpSpPr>
          <p:cNvPr name="Group 59" id="59"/>
          <p:cNvGrpSpPr/>
          <p:nvPr/>
        </p:nvGrpSpPr>
        <p:grpSpPr>
          <a:xfrm rot="0">
            <a:off x="270199" y="6810395"/>
            <a:ext cx="903899" cy="824518"/>
            <a:chOff x="0" y="0"/>
            <a:chExt cx="445527" cy="406400"/>
          </a:xfrm>
        </p:grpSpPr>
        <p:sp>
          <p:nvSpPr>
            <p:cNvPr name="Freeform 60" id="60">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grpSp>
        <p:nvGrpSpPr>
          <p:cNvPr name="Group 61" id="61"/>
          <p:cNvGrpSpPr/>
          <p:nvPr/>
        </p:nvGrpSpPr>
        <p:grpSpPr>
          <a:xfrm rot="0">
            <a:off x="270199" y="7788755"/>
            <a:ext cx="903899" cy="824518"/>
            <a:chOff x="0" y="0"/>
            <a:chExt cx="445527" cy="406400"/>
          </a:xfrm>
        </p:grpSpPr>
        <p:sp>
          <p:nvSpPr>
            <p:cNvPr name="Freeform 62" id="62">
              <a:extLst>
                <a:ext uri="{C183D7F6-B498-43B3-948B-1728B52AA6E4}">
                  <adec:decorative xmlns:adec="http://schemas.microsoft.com/office/drawing/2017/decorative" val="1"/>
                </a:ext>
              </a:extLst>
            </p:cNvPr>
            <p:cNvSpPr/>
            <p:nvPr/>
          </p:nvSpPr>
          <p:spPr>
            <a:xfrm flipH="false" flipV="false" rot="0">
              <a:off x="17780" y="22860"/>
              <a:ext cx="420127" cy="360680"/>
            </a:xfrm>
            <a:custGeom>
              <a:avLst/>
              <a:gdLst/>
              <a:ahLst/>
              <a:cxnLst/>
              <a:rect r="r" b="b" t="t" l="l"/>
              <a:pathLst>
                <a:path h="360680" w="420127">
                  <a:moveTo>
                    <a:pt x="420127" y="180340"/>
                  </a:moveTo>
                  <a:cubicBezTo>
                    <a:pt x="420127" y="81280"/>
                    <a:pt x="340117" y="0"/>
                    <a:pt x="239787" y="0"/>
                  </a:cubicBezTo>
                  <a:lnTo>
                    <a:pt x="172720" y="0"/>
                  </a:lnTo>
                  <a:lnTo>
                    <a:pt x="172720" y="1270"/>
                  </a:lnTo>
                  <a:cubicBezTo>
                    <a:pt x="76200" y="5080"/>
                    <a:pt x="0" y="83820"/>
                    <a:pt x="0" y="180340"/>
                  </a:cubicBezTo>
                  <a:cubicBezTo>
                    <a:pt x="0" y="276860"/>
                    <a:pt x="77470" y="355600"/>
                    <a:pt x="172720" y="359410"/>
                  </a:cubicBezTo>
                  <a:lnTo>
                    <a:pt x="172720" y="360680"/>
                  </a:lnTo>
                  <a:lnTo>
                    <a:pt x="239787" y="360680"/>
                  </a:lnTo>
                  <a:cubicBezTo>
                    <a:pt x="338846" y="360680"/>
                    <a:pt x="420127" y="279400"/>
                    <a:pt x="420127" y="180340"/>
                  </a:cubicBezTo>
                  <a:close/>
                </a:path>
              </a:pathLst>
            </a:custGeom>
            <a:solidFill>
              <a:srgbClr val="B4F2BC"/>
            </a:solidFill>
          </p:spPr>
        </p:sp>
      </p:grpSp>
      <p:grpSp>
        <p:nvGrpSpPr>
          <p:cNvPr name="Group 63" id="63"/>
          <p:cNvGrpSpPr/>
          <p:nvPr/>
        </p:nvGrpSpPr>
        <p:grpSpPr>
          <a:xfrm rot="0">
            <a:off x="1174098" y="6787745"/>
            <a:ext cx="3282102" cy="869817"/>
            <a:chOff x="0" y="0"/>
            <a:chExt cx="4269468" cy="1131487"/>
          </a:xfrm>
        </p:grpSpPr>
        <p:sp>
          <p:nvSpPr>
            <p:cNvPr name="Freeform 64" id="64">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65" id="65"/>
          <p:cNvGrpSpPr/>
          <p:nvPr/>
        </p:nvGrpSpPr>
        <p:grpSpPr>
          <a:xfrm rot="0">
            <a:off x="1174098" y="7770879"/>
            <a:ext cx="3282102" cy="869817"/>
            <a:chOff x="0" y="0"/>
            <a:chExt cx="4269468" cy="1131487"/>
          </a:xfrm>
        </p:grpSpPr>
        <p:sp>
          <p:nvSpPr>
            <p:cNvPr name="Freeform 66" id="66">
              <a:extLst>
                <a:ext uri="{C183D7F6-B498-43B3-948B-1728B52AA6E4}">
                  <adec:decorative xmlns:adec="http://schemas.microsoft.com/office/drawing/2017/decorative" val="1"/>
                </a:ext>
              </a:extLst>
            </p:cNvPr>
            <p:cNvSpPr/>
            <p:nvPr/>
          </p:nvSpPr>
          <p:spPr>
            <a:xfrm flipH="false" flipV="false" rot="0">
              <a:off x="0" y="0"/>
              <a:ext cx="4269468" cy="1131487"/>
            </a:xfrm>
            <a:custGeom>
              <a:avLst/>
              <a:gdLst/>
              <a:ahLst/>
              <a:cxnLst/>
              <a:rect r="r" b="b" t="t" l="l"/>
              <a:pathLst>
                <a:path h="1131487" w="4269468">
                  <a:moveTo>
                    <a:pt x="4145008" y="1131487"/>
                  </a:moveTo>
                  <a:lnTo>
                    <a:pt x="124460" y="1131487"/>
                  </a:lnTo>
                  <a:cubicBezTo>
                    <a:pt x="55880" y="1131487"/>
                    <a:pt x="0" y="1075607"/>
                    <a:pt x="0" y="1007027"/>
                  </a:cubicBezTo>
                  <a:lnTo>
                    <a:pt x="0" y="124460"/>
                  </a:lnTo>
                  <a:cubicBezTo>
                    <a:pt x="0" y="55880"/>
                    <a:pt x="55880" y="0"/>
                    <a:pt x="124460" y="0"/>
                  </a:cubicBezTo>
                  <a:lnTo>
                    <a:pt x="4145008" y="0"/>
                  </a:lnTo>
                  <a:cubicBezTo>
                    <a:pt x="4213588" y="0"/>
                    <a:pt x="4269468" y="55880"/>
                    <a:pt x="4269468" y="124460"/>
                  </a:cubicBezTo>
                  <a:lnTo>
                    <a:pt x="4269468" y="1007027"/>
                  </a:lnTo>
                  <a:cubicBezTo>
                    <a:pt x="4269468" y="1075607"/>
                    <a:pt x="4213588" y="1131487"/>
                    <a:pt x="4145008" y="1131487"/>
                  </a:cubicBezTo>
                  <a:close/>
                </a:path>
              </a:pathLst>
            </a:custGeom>
            <a:solidFill>
              <a:srgbClr val="EDF0F2"/>
            </a:solidFill>
          </p:spPr>
        </p:sp>
      </p:grpSp>
      <p:grpSp>
        <p:nvGrpSpPr>
          <p:cNvPr name="Group 67" id="67"/>
          <p:cNvGrpSpPr/>
          <p:nvPr/>
        </p:nvGrpSpPr>
        <p:grpSpPr>
          <a:xfrm rot="0">
            <a:off x="4836723" y="6787745"/>
            <a:ext cx="5633959" cy="869817"/>
            <a:chOff x="0" y="0"/>
            <a:chExt cx="7328842" cy="1131487"/>
          </a:xfrm>
        </p:grpSpPr>
        <p:sp>
          <p:nvSpPr>
            <p:cNvPr name="Freeform 68" id="68">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69" id="69"/>
          <p:cNvGrpSpPr/>
          <p:nvPr/>
        </p:nvGrpSpPr>
        <p:grpSpPr>
          <a:xfrm rot="0">
            <a:off x="4836723" y="7770879"/>
            <a:ext cx="5633959" cy="869817"/>
            <a:chOff x="0" y="0"/>
            <a:chExt cx="7328842" cy="1131487"/>
          </a:xfrm>
        </p:grpSpPr>
        <p:sp>
          <p:nvSpPr>
            <p:cNvPr name="Freeform 70" id="70">
              <a:extLst>
                <a:ext uri="{C183D7F6-B498-43B3-948B-1728B52AA6E4}">
                  <adec:decorative xmlns:adec="http://schemas.microsoft.com/office/drawing/2017/decorative" val="1"/>
                </a:ext>
              </a:extLst>
            </p:cNvPr>
            <p:cNvSpPr/>
            <p:nvPr/>
          </p:nvSpPr>
          <p:spPr>
            <a:xfrm flipH="false" flipV="false" rot="0">
              <a:off x="0" y="0"/>
              <a:ext cx="7328842" cy="1131487"/>
            </a:xfrm>
            <a:custGeom>
              <a:avLst/>
              <a:gdLst/>
              <a:ahLst/>
              <a:cxnLst/>
              <a:rect r="r" b="b" t="t" l="l"/>
              <a:pathLst>
                <a:path h="1131487" w="7328842">
                  <a:moveTo>
                    <a:pt x="7204381" y="1131487"/>
                  </a:moveTo>
                  <a:lnTo>
                    <a:pt x="124460" y="1131487"/>
                  </a:lnTo>
                  <a:cubicBezTo>
                    <a:pt x="55880" y="1131487"/>
                    <a:pt x="0" y="1075607"/>
                    <a:pt x="0" y="1007027"/>
                  </a:cubicBezTo>
                  <a:lnTo>
                    <a:pt x="0" y="124460"/>
                  </a:lnTo>
                  <a:cubicBezTo>
                    <a:pt x="0" y="55880"/>
                    <a:pt x="55880" y="0"/>
                    <a:pt x="124460" y="0"/>
                  </a:cubicBezTo>
                  <a:lnTo>
                    <a:pt x="7204382" y="0"/>
                  </a:lnTo>
                  <a:cubicBezTo>
                    <a:pt x="7272961" y="0"/>
                    <a:pt x="7328842" y="55880"/>
                    <a:pt x="7328842" y="124460"/>
                  </a:cubicBezTo>
                  <a:lnTo>
                    <a:pt x="7328842" y="1007027"/>
                  </a:lnTo>
                  <a:cubicBezTo>
                    <a:pt x="7328842" y="1075607"/>
                    <a:pt x="7272961" y="1131487"/>
                    <a:pt x="7204382" y="1131487"/>
                  </a:cubicBezTo>
                  <a:close/>
                </a:path>
              </a:pathLst>
            </a:custGeom>
            <a:solidFill>
              <a:srgbClr val="EDF0F2"/>
            </a:solidFill>
          </p:spPr>
        </p:sp>
      </p:grpSp>
      <p:grpSp>
        <p:nvGrpSpPr>
          <p:cNvPr name="Group 71" id="71"/>
          <p:cNvGrpSpPr/>
          <p:nvPr/>
        </p:nvGrpSpPr>
        <p:grpSpPr>
          <a:xfrm rot="0">
            <a:off x="10989427" y="6787745"/>
            <a:ext cx="7028373" cy="869817"/>
            <a:chOff x="0" y="0"/>
            <a:chExt cx="9142743" cy="1131487"/>
          </a:xfrm>
        </p:grpSpPr>
        <p:sp>
          <p:nvSpPr>
            <p:cNvPr name="Freeform 72" id="72">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grpSp>
        <p:nvGrpSpPr>
          <p:cNvPr name="Group 73" id="73"/>
          <p:cNvGrpSpPr/>
          <p:nvPr/>
        </p:nvGrpSpPr>
        <p:grpSpPr>
          <a:xfrm rot="0">
            <a:off x="10989427" y="7770879"/>
            <a:ext cx="7028373" cy="869817"/>
            <a:chOff x="0" y="0"/>
            <a:chExt cx="9142743" cy="1131487"/>
          </a:xfrm>
        </p:grpSpPr>
        <p:sp>
          <p:nvSpPr>
            <p:cNvPr name="Freeform 74" id="74">
              <a:extLst>
                <a:ext uri="{C183D7F6-B498-43B3-948B-1728B52AA6E4}">
                  <adec:decorative xmlns:adec="http://schemas.microsoft.com/office/drawing/2017/decorative" val="1"/>
                </a:ext>
              </a:extLst>
            </p:cNvPr>
            <p:cNvSpPr/>
            <p:nvPr/>
          </p:nvSpPr>
          <p:spPr>
            <a:xfrm flipH="false" flipV="false" rot="0">
              <a:off x="0" y="0"/>
              <a:ext cx="9142743" cy="1131487"/>
            </a:xfrm>
            <a:custGeom>
              <a:avLst/>
              <a:gdLst/>
              <a:ahLst/>
              <a:cxnLst/>
              <a:rect r="r" b="b" t="t" l="l"/>
              <a:pathLst>
                <a:path h="1131487" w="9142743">
                  <a:moveTo>
                    <a:pt x="9018283" y="1131487"/>
                  </a:moveTo>
                  <a:lnTo>
                    <a:pt x="124460" y="1131487"/>
                  </a:lnTo>
                  <a:cubicBezTo>
                    <a:pt x="55880" y="1131487"/>
                    <a:pt x="0" y="1075607"/>
                    <a:pt x="0" y="1007027"/>
                  </a:cubicBezTo>
                  <a:lnTo>
                    <a:pt x="0" y="124460"/>
                  </a:lnTo>
                  <a:cubicBezTo>
                    <a:pt x="0" y="55880"/>
                    <a:pt x="55880" y="0"/>
                    <a:pt x="124460" y="0"/>
                  </a:cubicBezTo>
                  <a:lnTo>
                    <a:pt x="9018283" y="0"/>
                  </a:lnTo>
                  <a:cubicBezTo>
                    <a:pt x="9086862" y="0"/>
                    <a:pt x="9142743" y="55880"/>
                    <a:pt x="9142743" y="124460"/>
                  </a:cubicBezTo>
                  <a:lnTo>
                    <a:pt x="9142743" y="1007027"/>
                  </a:lnTo>
                  <a:cubicBezTo>
                    <a:pt x="9142743" y="1075607"/>
                    <a:pt x="9086862" y="1131487"/>
                    <a:pt x="9018283" y="1131487"/>
                  </a:cubicBezTo>
                  <a:close/>
                </a:path>
              </a:pathLst>
            </a:custGeom>
            <a:solidFill>
              <a:srgbClr val="EDF0F2"/>
            </a:solidFill>
          </p:spPr>
        </p:sp>
      </p:grpSp>
      <p:sp>
        <p:nvSpPr>
          <p:cNvPr name="TextBox 75" id="75"/>
          <p:cNvSpPr txBox="true"/>
          <p:nvPr/>
        </p:nvSpPr>
        <p:spPr>
          <a:xfrm rot="0">
            <a:off x="5469232" y="6953520"/>
            <a:ext cx="4399226"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Chỉ số khối cơ thể</a:t>
            </a:r>
          </a:p>
        </p:txBody>
      </p:sp>
      <p:sp>
        <p:nvSpPr>
          <p:cNvPr name="TextBox 76" id="76"/>
          <p:cNvSpPr txBox="true"/>
          <p:nvPr/>
        </p:nvSpPr>
        <p:spPr>
          <a:xfrm rot="0">
            <a:off x="5384659" y="7886162"/>
            <a:ext cx="4576797"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Hút ít nhất 5 bao thuốc lá</a:t>
            </a:r>
          </a:p>
        </p:txBody>
      </p:sp>
      <p:sp>
        <p:nvSpPr>
          <p:cNvPr name="TextBox 77" id="77"/>
          <p:cNvSpPr txBox="true"/>
          <p:nvPr/>
        </p:nvSpPr>
        <p:spPr>
          <a:xfrm rot="0">
            <a:off x="566489" y="6932656"/>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5</a:t>
            </a:r>
          </a:p>
        </p:txBody>
      </p:sp>
      <p:sp>
        <p:nvSpPr>
          <p:cNvPr name="TextBox 78" id="78"/>
          <p:cNvSpPr txBox="true"/>
          <p:nvPr/>
        </p:nvSpPr>
        <p:spPr>
          <a:xfrm rot="0">
            <a:off x="566489" y="7915789"/>
            <a:ext cx="309243" cy="513321"/>
          </a:xfrm>
          <a:prstGeom prst="rect">
            <a:avLst/>
          </a:prstGeom>
        </p:spPr>
        <p:txBody>
          <a:bodyPr anchor="t" rtlCol="false" tIns="0" lIns="0" bIns="0" rIns="0">
            <a:spAutoFit/>
          </a:bodyPr>
          <a:lstStyle/>
          <a:p>
            <a:pPr algn="l">
              <a:lnSpc>
                <a:spcPts val="4146"/>
              </a:lnSpc>
              <a:spcBef>
                <a:spcPct val="0"/>
              </a:spcBef>
            </a:pPr>
            <a:r>
              <a:rPr lang="en-US" sz="2961">
                <a:solidFill>
                  <a:srgbClr val="03209B"/>
                </a:solidFill>
                <a:latin typeface="Brice RegularSemiExpanded"/>
                <a:ea typeface="Brice RegularSemiExpanded"/>
                <a:cs typeface="Brice RegularSemiExpanded"/>
                <a:sym typeface="Brice RegularSemiExpanded"/>
              </a:rPr>
              <a:t>6</a:t>
            </a:r>
          </a:p>
        </p:txBody>
      </p:sp>
      <p:sp>
        <p:nvSpPr>
          <p:cNvPr name="TextBox 79" id="79"/>
          <p:cNvSpPr txBox="true"/>
          <p:nvPr/>
        </p:nvSpPr>
        <p:spPr>
          <a:xfrm rot="0">
            <a:off x="1340309" y="6960244"/>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BMI</a:t>
            </a:r>
          </a:p>
        </p:txBody>
      </p:sp>
      <p:sp>
        <p:nvSpPr>
          <p:cNvPr name="TextBox 80" id="80"/>
          <p:cNvSpPr txBox="true"/>
          <p:nvPr/>
        </p:nvSpPr>
        <p:spPr>
          <a:xfrm rot="0">
            <a:off x="1340309" y="7936653"/>
            <a:ext cx="2949682"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Smoker</a:t>
            </a:r>
          </a:p>
        </p:txBody>
      </p:sp>
      <p:sp>
        <p:nvSpPr>
          <p:cNvPr name="TextBox 81" id="81"/>
          <p:cNvSpPr txBox="true"/>
          <p:nvPr/>
        </p:nvSpPr>
        <p:spPr>
          <a:xfrm rot="0">
            <a:off x="11099783" y="4866679"/>
            <a:ext cx="5487455"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Cholesterol không cao</a:t>
            </a:r>
          </a:p>
          <a:p>
            <a:pPr algn="l">
              <a:lnSpc>
                <a:spcPts val="3499"/>
              </a:lnSpc>
            </a:pPr>
            <a:r>
              <a:rPr lang="en-US" sz="2499">
                <a:solidFill>
                  <a:srgbClr val="000000"/>
                </a:solidFill>
                <a:latin typeface="Muli"/>
                <a:ea typeface="Muli"/>
                <a:cs typeface="Muli"/>
                <a:sym typeface="Muli"/>
              </a:rPr>
              <a:t>1: Cholesterol cao</a:t>
            </a:r>
          </a:p>
        </p:txBody>
      </p:sp>
      <p:sp>
        <p:nvSpPr>
          <p:cNvPr name="TextBox 82" id="82"/>
          <p:cNvSpPr txBox="true"/>
          <p:nvPr/>
        </p:nvSpPr>
        <p:spPr>
          <a:xfrm rot="0">
            <a:off x="11099783" y="5832990"/>
            <a:ext cx="5487455"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Chưa từng kiểm tra</a:t>
            </a:r>
          </a:p>
          <a:p>
            <a:pPr algn="l">
              <a:lnSpc>
                <a:spcPts val="3499"/>
              </a:lnSpc>
            </a:pPr>
            <a:r>
              <a:rPr lang="en-US" sz="2499">
                <a:solidFill>
                  <a:srgbClr val="000000"/>
                </a:solidFill>
                <a:latin typeface="Muli"/>
                <a:ea typeface="Muli"/>
                <a:cs typeface="Muli"/>
                <a:sym typeface="Muli"/>
              </a:rPr>
              <a:t>1: Đã có kiểm tra</a:t>
            </a:r>
          </a:p>
        </p:txBody>
      </p:sp>
      <p:sp>
        <p:nvSpPr>
          <p:cNvPr name="TextBox 83" id="83"/>
          <p:cNvSpPr txBox="true"/>
          <p:nvPr/>
        </p:nvSpPr>
        <p:spPr>
          <a:xfrm rot="0">
            <a:off x="11099783" y="7010845"/>
            <a:ext cx="5487455" cy="412750"/>
          </a:xfrm>
          <a:prstGeom prst="rect">
            <a:avLst/>
          </a:prstGeom>
        </p:spPr>
        <p:txBody>
          <a:bodyPr anchor="t" rtlCol="false" tIns="0" lIns="0" bIns="0" rIns="0">
            <a:spAutoFit/>
          </a:bodyPr>
          <a:lstStyle/>
          <a:p>
            <a:pPr algn="just">
              <a:lnSpc>
                <a:spcPts val="3499"/>
              </a:lnSpc>
            </a:pPr>
            <a:r>
              <a:rPr lang="en-US" sz="2499">
                <a:solidFill>
                  <a:srgbClr val="000000"/>
                </a:solidFill>
                <a:latin typeface="Muli"/>
                <a:ea typeface="Muli"/>
                <a:cs typeface="Muli"/>
                <a:sym typeface="Muli"/>
              </a:rPr>
              <a:t>12-98</a:t>
            </a:r>
          </a:p>
        </p:txBody>
      </p:sp>
      <p:sp>
        <p:nvSpPr>
          <p:cNvPr name="TextBox 84" id="84"/>
          <p:cNvSpPr txBox="true"/>
          <p:nvPr/>
        </p:nvSpPr>
        <p:spPr>
          <a:xfrm rot="0">
            <a:off x="11099783" y="7743287"/>
            <a:ext cx="5487455"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Chưa từng</a:t>
            </a:r>
          </a:p>
          <a:p>
            <a:pPr algn="l">
              <a:lnSpc>
                <a:spcPts val="3499"/>
              </a:lnSpc>
            </a:pPr>
            <a:r>
              <a:rPr lang="en-US" sz="2499">
                <a:solidFill>
                  <a:srgbClr val="000000"/>
                </a:solidFill>
                <a:latin typeface="Muli"/>
                <a:ea typeface="Muli"/>
                <a:cs typeface="Muli"/>
                <a:sym typeface="Muli"/>
              </a:rPr>
              <a:t>1: Đã từng</a:t>
            </a:r>
          </a:p>
        </p:txBody>
      </p:sp>
      <p:sp>
        <p:nvSpPr>
          <p:cNvPr name="TextBox 85" id="85"/>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7</a:t>
            </a:r>
          </a:p>
        </p:txBody>
      </p:sp>
    </p:spTree>
  </p:cSld>
  <p:clrMapOvr>
    <a:masterClrMapping/>
  </p:clrMapOvr>
  <p:transition spd="fast">
    <p:wipe dir="d"/>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3255" y="2637329"/>
            <a:ext cx="898929" cy="889148"/>
            <a:chOff x="0" y="0"/>
            <a:chExt cx="410871" cy="406400"/>
          </a:xfrm>
        </p:grpSpPr>
        <p:sp>
          <p:nvSpPr>
            <p:cNvPr name="Freeform 3" id="3">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4" id="4"/>
          <p:cNvGrpSpPr/>
          <p:nvPr/>
        </p:nvGrpSpPr>
        <p:grpSpPr>
          <a:xfrm rot="0">
            <a:off x="283255" y="3676666"/>
            <a:ext cx="898929" cy="889148"/>
            <a:chOff x="0" y="0"/>
            <a:chExt cx="410871" cy="406400"/>
          </a:xfrm>
        </p:grpSpPr>
        <p:sp>
          <p:nvSpPr>
            <p:cNvPr name="Freeform 5" id="5">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6" id="6"/>
          <p:cNvGrpSpPr/>
          <p:nvPr/>
        </p:nvGrpSpPr>
        <p:grpSpPr>
          <a:xfrm rot="0">
            <a:off x="283255" y="4731715"/>
            <a:ext cx="898929" cy="889148"/>
            <a:chOff x="0" y="0"/>
            <a:chExt cx="410871" cy="406400"/>
          </a:xfrm>
        </p:grpSpPr>
        <p:sp>
          <p:nvSpPr>
            <p:cNvPr name="Freeform 7" id="7">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8" id="8"/>
          <p:cNvGrpSpPr/>
          <p:nvPr/>
        </p:nvGrpSpPr>
        <p:grpSpPr>
          <a:xfrm rot="0">
            <a:off x="283255" y="5780030"/>
            <a:ext cx="898929" cy="889148"/>
            <a:chOff x="0" y="0"/>
            <a:chExt cx="410871" cy="406400"/>
          </a:xfrm>
        </p:grpSpPr>
        <p:sp>
          <p:nvSpPr>
            <p:cNvPr name="Freeform 9" id="9">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sp>
        <p:nvSpPr>
          <p:cNvPr name="AutoShape 10" id="10">
            <a:extLst>
              <a:ext uri="{C183D7F6-B498-43B3-948B-1728B52AA6E4}">
                <adec:decorative xmlns:adec="http://schemas.microsoft.com/office/drawing/2017/decorative" val="1"/>
              </a:ext>
            </a:extLst>
          </p:cNvPr>
          <p:cNvSpPr/>
          <p:nvPr/>
        </p:nvSpPr>
        <p:spPr>
          <a:xfrm rot="0">
            <a:off x="-273075" y="-288552"/>
            <a:ext cx="18859427" cy="1546148"/>
          </a:xfrm>
          <a:prstGeom prst="rect">
            <a:avLst/>
          </a:prstGeom>
          <a:solidFill>
            <a:srgbClr val="03209B"/>
          </a:solidFill>
        </p:spPr>
      </p:sp>
      <p:grpSp>
        <p:nvGrpSpPr>
          <p:cNvPr name="Group 11" id="11"/>
          <p:cNvGrpSpPr/>
          <p:nvPr/>
        </p:nvGrpSpPr>
        <p:grpSpPr>
          <a:xfrm rot="0">
            <a:off x="1182184" y="2610659"/>
            <a:ext cx="3927299" cy="937998"/>
            <a:chOff x="0" y="0"/>
            <a:chExt cx="4737418" cy="1131487"/>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4737419" cy="1131487"/>
            </a:xfrm>
            <a:custGeom>
              <a:avLst/>
              <a:gdLst/>
              <a:ahLst/>
              <a:cxnLst/>
              <a:rect r="r" b="b" t="t" l="l"/>
              <a:pathLst>
                <a:path h="1131487" w="4737419">
                  <a:moveTo>
                    <a:pt x="4612958" y="1131487"/>
                  </a:moveTo>
                  <a:lnTo>
                    <a:pt x="124460" y="1131487"/>
                  </a:lnTo>
                  <a:cubicBezTo>
                    <a:pt x="55880" y="1131487"/>
                    <a:pt x="0" y="1075607"/>
                    <a:pt x="0" y="1007027"/>
                  </a:cubicBezTo>
                  <a:lnTo>
                    <a:pt x="0" y="124460"/>
                  </a:lnTo>
                  <a:cubicBezTo>
                    <a:pt x="0" y="55880"/>
                    <a:pt x="55880" y="0"/>
                    <a:pt x="124460" y="0"/>
                  </a:cubicBezTo>
                  <a:lnTo>
                    <a:pt x="4612959" y="0"/>
                  </a:lnTo>
                  <a:cubicBezTo>
                    <a:pt x="4681539" y="0"/>
                    <a:pt x="4737419" y="55880"/>
                    <a:pt x="4737419" y="124460"/>
                  </a:cubicBezTo>
                  <a:lnTo>
                    <a:pt x="4737419" y="1007027"/>
                  </a:lnTo>
                  <a:cubicBezTo>
                    <a:pt x="4737419" y="1075607"/>
                    <a:pt x="4681539" y="1131487"/>
                    <a:pt x="4612959" y="1131487"/>
                  </a:cubicBezTo>
                  <a:close/>
                </a:path>
              </a:pathLst>
            </a:custGeom>
            <a:solidFill>
              <a:srgbClr val="EDF0F2"/>
            </a:solidFill>
          </p:spPr>
        </p:sp>
      </p:grpSp>
      <p:grpSp>
        <p:nvGrpSpPr>
          <p:cNvPr name="Group 13" id="13"/>
          <p:cNvGrpSpPr/>
          <p:nvPr/>
        </p:nvGrpSpPr>
        <p:grpSpPr>
          <a:xfrm rot="0">
            <a:off x="1182184" y="3652241"/>
            <a:ext cx="3927299" cy="937998"/>
            <a:chOff x="0" y="0"/>
            <a:chExt cx="4737418" cy="1131487"/>
          </a:xfrm>
        </p:grpSpPr>
        <p:sp>
          <p:nvSpPr>
            <p:cNvPr name="Freeform 14" id="14">
              <a:extLst>
                <a:ext uri="{C183D7F6-B498-43B3-948B-1728B52AA6E4}">
                  <adec:decorative xmlns:adec="http://schemas.microsoft.com/office/drawing/2017/decorative" val="1"/>
                </a:ext>
              </a:extLst>
            </p:cNvPr>
            <p:cNvSpPr/>
            <p:nvPr/>
          </p:nvSpPr>
          <p:spPr>
            <a:xfrm flipH="false" flipV="false" rot="0">
              <a:off x="0" y="0"/>
              <a:ext cx="4737419" cy="1131487"/>
            </a:xfrm>
            <a:custGeom>
              <a:avLst/>
              <a:gdLst/>
              <a:ahLst/>
              <a:cxnLst/>
              <a:rect r="r" b="b" t="t" l="l"/>
              <a:pathLst>
                <a:path h="1131487" w="4737419">
                  <a:moveTo>
                    <a:pt x="4612958" y="1131487"/>
                  </a:moveTo>
                  <a:lnTo>
                    <a:pt x="124460" y="1131487"/>
                  </a:lnTo>
                  <a:cubicBezTo>
                    <a:pt x="55880" y="1131487"/>
                    <a:pt x="0" y="1075607"/>
                    <a:pt x="0" y="1007027"/>
                  </a:cubicBezTo>
                  <a:lnTo>
                    <a:pt x="0" y="124460"/>
                  </a:lnTo>
                  <a:cubicBezTo>
                    <a:pt x="0" y="55880"/>
                    <a:pt x="55880" y="0"/>
                    <a:pt x="124460" y="0"/>
                  </a:cubicBezTo>
                  <a:lnTo>
                    <a:pt x="4612959" y="0"/>
                  </a:lnTo>
                  <a:cubicBezTo>
                    <a:pt x="4681539" y="0"/>
                    <a:pt x="4737419" y="55880"/>
                    <a:pt x="4737419" y="124460"/>
                  </a:cubicBezTo>
                  <a:lnTo>
                    <a:pt x="4737419" y="1007027"/>
                  </a:lnTo>
                  <a:cubicBezTo>
                    <a:pt x="4737419" y="1075607"/>
                    <a:pt x="4681539" y="1131487"/>
                    <a:pt x="4612959" y="1131487"/>
                  </a:cubicBezTo>
                  <a:close/>
                </a:path>
              </a:pathLst>
            </a:custGeom>
            <a:solidFill>
              <a:srgbClr val="EDF0F2"/>
            </a:solidFill>
          </p:spPr>
        </p:sp>
      </p:grpSp>
      <p:grpSp>
        <p:nvGrpSpPr>
          <p:cNvPr name="Group 15" id="15"/>
          <p:cNvGrpSpPr/>
          <p:nvPr/>
        </p:nvGrpSpPr>
        <p:grpSpPr>
          <a:xfrm rot="0">
            <a:off x="1182184" y="4712437"/>
            <a:ext cx="3927299" cy="937998"/>
            <a:chOff x="0" y="0"/>
            <a:chExt cx="4737418" cy="1131487"/>
          </a:xfrm>
        </p:grpSpPr>
        <p:sp>
          <p:nvSpPr>
            <p:cNvPr name="Freeform 16" id="16">
              <a:extLst>
                <a:ext uri="{C183D7F6-B498-43B3-948B-1728B52AA6E4}">
                  <adec:decorative xmlns:adec="http://schemas.microsoft.com/office/drawing/2017/decorative" val="1"/>
                </a:ext>
              </a:extLst>
            </p:cNvPr>
            <p:cNvSpPr/>
            <p:nvPr/>
          </p:nvSpPr>
          <p:spPr>
            <a:xfrm flipH="false" flipV="false" rot="0">
              <a:off x="0" y="0"/>
              <a:ext cx="4737419" cy="1131487"/>
            </a:xfrm>
            <a:custGeom>
              <a:avLst/>
              <a:gdLst/>
              <a:ahLst/>
              <a:cxnLst/>
              <a:rect r="r" b="b" t="t" l="l"/>
              <a:pathLst>
                <a:path h="1131487" w="4737419">
                  <a:moveTo>
                    <a:pt x="4612958" y="1131487"/>
                  </a:moveTo>
                  <a:lnTo>
                    <a:pt x="124460" y="1131487"/>
                  </a:lnTo>
                  <a:cubicBezTo>
                    <a:pt x="55880" y="1131487"/>
                    <a:pt x="0" y="1075607"/>
                    <a:pt x="0" y="1007027"/>
                  </a:cubicBezTo>
                  <a:lnTo>
                    <a:pt x="0" y="124460"/>
                  </a:lnTo>
                  <a:cubicBezTo>
                    <a:pt x="0" y="55880"/>
                    <a:pt x="55880" y="0"/>
                    <a:pt x="124460" y="0"/>
                  </a:cubicBezTo>
                  <a:lnTo>
                    <a:pt x="4612959" y="0"/>
                  </a:lnTo>
                  <a:cubicBezTo>
                    <a:pt x="4681539" y="0"/>
                    <a:pt x="4737419" y="55880"/>
                    <a:pt x="4737419" y="124460"/>
                  </a:cubicBezTo>
                  <a:lnTo>
                    <a:pt x="4737419" y="1007027"/>
                  </a:lnTo>
                  <a:cubicBezTo>
                    <a:pt x="4737419" y="1075607"/>
                    <a:pt x="4681539" y="1131487"/>
                    <a:pt x="4612959" y="1131487"/>
                  </a:cubicBezTo>
                  <a:close/>
                </a:path>
              </a:pathLst>
            </a:custGeom>
            <a:solidFill>
              <a:srgbClr val="EDF0F2"/>
            </a:solidFill>
          </p:spPr>
        </p:sp>
      </p:grpSp>
      <p:grpSp>
        <p:nvGrpSpPr>
          <p:cNvPr name="Group 17" id="17"/>
          <p:cNvGrpSpPr/>
          <p:nvPr/>
        </p:nvGrpSpPr>
        <p:grpSpPr>
          <a:xfrm rot="0">
            <a:off x="1182184" y="5762826"/>
            <a:ext cx="3927299" cy="937998"/>
            <a:chOff x="0" y="0"/>
            <a:chExt cx="4737418" cy="1131487"/>
          </a:xfrm>
        </p:grpSpPr>
        <p:sp>
          <p:nvSpPr>
            <p:cNvPr name="Freeform 18" id="18">
              <a:extLst>
                <a:ext uri="{C183D7F6-B498-43B3-948B-1728B52AA6E4}">
                  <adec:decorative xmlns:adec="http://schemas.microsoft.com/office/drawing/2017/decorative" val="1"/>
                </a:ext>
              </a:extLst>
            </p:cNvPr>
            <p:cNvSpPr/>
            <p:nvPr/>
          </p:nvSpPr>
          <p:spPr>
            <a:xfrm flipH="false" flipV="false" rot="0">
              <a:off x="0" y="0"/>
              <a:ext cx="4737419" cy="1131487"/>
            </a:xfrm>
            <a:custGeom>
              <a:avLst/>
              <a:gdLst/>
              <a:ahLst/>
              <a:cxnLst/>
              <a:rect r="r" b="b" t="t" l="l"/>
              <a:pathLst>
                <a:path h="1131487" w="4737419">
                  <a:moveTo>
                    <a:pt x="4612958" y="1131487"/>
                  </a:moveTo>
                  <a:lnTo>
                    <a:pt x="124460" y="1131487"/>
                  </a:lnTo>
                  <a:cubicBezTo>
                    <a:pt x="55880" y="1131487"/>
                    <a:pt x="0" y="1075607"/>
                    <a:pt x="0" y="1007027"/>
                  </a:cubicBezTo>
                  <a:lnTo>
                    <a:pt x="0" y="124460"/>
                  </a:lnTo>
                  <a:cubicBezTo>
                    <a:pt x="0" y="55880"/>
                    <a:pt x="55880" y="0"/>
                    <a:pt x="124460" y="0"/>
                  </a:cubicBezTo>
                  <a:lnTo>
                    <a:pt x="4612959" y="0"/>
                  </a:lnTo>
                  <a:cubicBezTo>
                    <a:pt x="4681539" y="0"/>
                    <a:pt x="4737419" y="55880"/>
                    <a:pt x="4737419" y="124460"/>
                  </a:cubicBezTo>
                  <a:lnTo>
                    <a:pt x="4737419" y="1007027"/>
                  </a:lnTo>
                  <a:cubicBezTo>
                    <a:pt x="4737419" y="1075607"/>
                    <a:pt x="4681539" y="1131487"/>
                    <a:pt x="4612959" y="1131487"/>
                  </a:cubicBezTo>
                  <a:close/>
                </a:path>
              </a:pathLst>
            </a:custGeom>
            <a:solidFill>
              <a:srgbClr val="EDF0F2"/>
            </a:solidFill>
          </p:spPr>
        </p:sp>
      </p:grpSp>
      <p:grpSp>
        <p:nvGrpSpPr>
          <p:cNvPr name="Group 19" id="19"/>
          <p:cNvGrpSpPr/>
          <p:nvPr/>
        </p:nvGrpSpPr>
        <p:grpSpPr>
          <a:xfrm rot="0">
            <a:off x="5407738" y="2610659"/>
            <a:ext cx="8278170" cy="937998"/>
            <a:chOff x="0" y="0"/>
            <a:chExt cx="9985782" cy="1131487"/>
          </a:xfrm>
        </p:grpSpPr>
        <p:sp>
          <p:nvSpPr>
            <p:cNvPr name="Freeform 20" id="20">
              <a:extLst>
                <a:ext uri="{C183D7F6-B498-43B3-948B-1728B52AA6E4}">
                  <adec:decorative xmlns:adec="http://schemas.microsoft.com/office/drawing/2017/decorative" val="1"/>
                </a:ext>
              </a:extLst>
            </p:cNvPr>
            <p:cNvSpPr/>
            <p:nvPr/>
          </p:nvSpPr>
          <p:spPr>
            <a:xfrm flipH="false" flipV="false" rot="0">
              <a:off x="0" y="0"/>
              <a:ext cx="9985783" cy="1131487"/>
            </a:xfrm>
            <a:custGeom>
              <a:avLst/>
              <a:gdLst/>
              <a:ahLst/>
              <a:cxnLst/>
              <a:rect r="r" b="b" t="t" l="l"/>
              <a:pathLst>
                <a:path h="1131487" w="9985783">
                  <a:moveTo>
                    <a:pt x="9861322" y="1131487"/>
                  </a:moveTo>
                  <a:lnTo>
                    <a:pt x="124460" y="1131487"/>
                  </a:lnTo>
                  <a:cubicBezTo>
                    <a:pt x="55880" y="1131487"/>
                    <a:pt x="0" y="1075607"/>
                    <a:pt x="0" y="1007027"/>
                  </a:cubicBezTo>
                  <a:lnTo>
                    <a:pt x="0" y="124460"/>
                  </a:lnTo>
                  <a:cubicBezTo>
                    <a:pt x="0" y="55880"/>
                    <a:pt x="55880" y="0"/>
                    <a:pt x="124460" y="0"/>
                  </a:cubicBezTo>
                  <a:lnTo>
                    <a:pt x="9861322" y="0"/>
                  </a:lnTo>
                  <a:cubicBezTo>
                    <a:pt x="9929902" y="0"/>
                    <a:pt x="9985783" y="55880"/>
                    <a:pt x="9985783" y="124460"/>
                  </a:cubicBezTo>
                  <a:lnTo>
                    <a:pt x="9985783" y="1007027"/>
                  </a:lnTo>
                  <a:cubicBezTo>
                    <a:pt x="9985783" y="1075607"/>
                    <a:pt x="9929902" y="1131487"/>
                    <a:pt x="9861322" y="1131487"/>
                  </a:cubicBezTo>
                  <a:close/>
                </a:path>
              </a:pathLst>
            </a:custGeom>
            <a:solidFill>
              <a:srgbClr val="EDF0F2"/>
            </a:solidFill>
          </p:spPr>
        </p:sp>
      </p:grpSp>
      <p:grpSp>
        <p:nvGrpSpPr>
          <p:cNvPr name="Group 21" id="21"/>
          <p:cNvGrpSpPr/>
          <p:nvPr/>
        </p:nvGrpSpPr>
        <p:grpSpPr>
          <a:xfrm rot="0">
            <a:off x="5407738" y="3652241"/>
            <a:ext cx="8278170" cy="937998"/>
            <a:chOff x="0" y="0"/>
            <a:chExt cx="9985782" cy="1131487"/>
          </a:xfrm>
        </p:grpSpPr>
        <p:sp>
          <p:nvSpPr>
            <p:cNvPr name="Freeform 22" id="22">
              <a:extLst>
                <a:ext uri="{C183D7F6-B498-43B3-948B-1728B52AA6E4}">
                  <adec:decorative xmlns:adec="http://schemas.microsoft.com/office/drawing/2017/decorative" val="1"/>
                </a:ext>
              </a:extLst>
            </p:cNvPr>
            <p:cNvSpPr/>
            <p:nvPr/>
          </p:nvSpPr>
          <p:spPr>
            <a:xfrm flipH="false" flipV="false" rot="0">
              <a:off x="0" y="0"/>
              <a:ext cx="9985783" cy="1131487"/>
            </a:xfrm>
            <a:custGeom>
              <a:avLst/>
              <a:gdLst/>
              <a:ahLst/>
              <a:cxnLst/>
              <a:rect r="r" b="b" t="t" l="l"/>
              <a:pathLst>
                <a:path h="1131487" w="9985783">
                  <a:moveTo>
                    <a:pt x="9861322" y="1131487"/>
                  </a:moveTo>
                  <a:lnTo>
                    <a:pt x="124460" y="1131487"/>
                  </a:lnTo>
                  <a:cubicBezTo>
                    <a:pt x="55880" y="1131487"/>
                    <a:pt x="0" y="1075607"/>
                    <a:pt x="0" y="1007027"/>
                  </a:cubicBezTo>
                  <a:lnTo>
                    <a:pt x="0" y="124460"/>
                  </a:lnTo>
                  <a:cubicBezTo>
                    <a:pt x="0" y="55880"/>
                    <a:pt x="55880" y="0"/>
                    <a:pt x="124460" y="0"/>
                  </a:cubicBezTo>
                  <a:lnTo>
                    <a:pt x="9861322" y="0"/>
                  </a:lnTo>
                  <a:cubicBezTo>
                    <a:pt x="9929902" y="0"/>
                    <a:pt x="9985783" y="55880"/>
                    <a:pt x="9985783" y="124460"/>
                  </a:cubicBezTo>
                  <a:lnTo>
                    <a:pt x="9985783" y="1007027"/>
                  </a:lnTo>
                  <a:cubicBezTo>
                    <a:pt x="9985783" y="1075607"/>
                    <a:pt x="9929902" y="1131487"/>
                    <a:pt x="9861322" y="1131487"/>
                  </a:cubicBezTo>
                  <a:close/>
                </a:path>
              </a:pathLst>
            </a:custGeom>
            <a:solidFill>
              <a:srgbClr val="EDF0F2"/>
            </a:solidFill>
          </p:spPr>
        </p:sp>
      </p:grpSp>
      <p:grpSp>
        <p:nvGrpSpPr>
          <p:cNvPr name="Group 23" id="23"/>
          <p:cNvGrpSpPr/>
          <p:nvPr/>
        </p:nvGrpSpPr>
        <p:grpSpPr>
          <a:xfrm rot="0">
            <a:off x="5402194" y="4712437"/>
            <a:ext cx="8283714" cy="937998"/>
            <a:chOff x="0" y="0"/>
            <a:chExt cx="9992469" cy="1131487"/>
          </a:xfrm>
        </p:grpSpPr>
        <p:sp>
          <p:nvSpPr>
            <p:cNvPr name="Freeform 24" id="24">
              <a:extLst>
                <a:ext uri="{C183D7F6-B498-43B3-948B-1728B52AA6E4}">
                  <adec:decorative xmlns:adec="http://schemas.microsoft.com/office/drawing/2017/decorative" val="1"/>
                </a:ext>
              </a:extLst>
            </p:cNvPr>
            <p:cNvSpPr/>
            <p:nvPr/>
          </p:nvSpPr>
          <p:spPr>
            <a:xfrm flipH="false" flipV="false" rot="0">
              <a:off x="0" y="0"/>
              <a:ext cx="9992470" cy="1131487"/>
            </a:xfrm>
            <a:custGeom>
              <a:avLst/>
              <a:gdLst/>
              <a:ahLst/>
              <a:cxnLst/>
              <a:rect r="r" b="b" t="t" l="l"/>
              <a:pathLst>
                <a:path h="1131487" w="9992470">
                  <a:moveTo>
                    <a:pt x="9868009" y="1131487"/>
                  </a:moveTo>
                  <a:lnTo>
                    <a:pt x="124460" y="1131487"/>
                  </a:lnTo>
                  <a:cubicBezTo>
                    <a:pt x="55880" y="1131487"/>
                    <a:pt x="0" y="1075607"/>
                    <a:pt x="0" y="1007027"/>
                  </a:cubicBezTo>
                  <a:lnTo>
                    <a:pt x="0" y="124460"/>
                  </a:lnTo>
                  <a:cubicBezTo>
                    <a:pt x="0" y="55880"/>
                    <a:pt x="55880" y="0"/>
                    <a:pt x="124460" y="0"/>
                  </a:cubicBezTo>
                  <a:lnTo>
                    <a:pt x="9868009" y="0"/>
                  </a:lnTo>
                  <a:cubicBezTo>
                    <a:pt x="9936590" y="0"/>
                    <a:pt x="9992470" y="55880"/>
                    <a:pt x="9992470" y="124460"/>
                  </a:cubicBezTo>
                  <a:lnTo>
                    <a:pt x="9992470" y="1007027"/>
                  </a:lnTo>
                  <a:cubicBezTo>
                    <a:pt x="9992470" y="1075607"/>
                    <a:pt x="9936590" y="1131487"/>
                    <a:pt x="9868009" y="1131487"/>
                  </a:cubicBezTo>
                  <a:close/>
                </a:path>
              </a:pathLst>
            </a:custGeom>
            <a:solidFill>
              <a:srgbClr val="EDF0F2"/>
            </a:solidFill>
          </p:spPr>
        </p:sp>
      </p:grpSp>
      <p:grpSp>
        <p:nvGrpSpPr>
          <p:cNvPr name="Group 25" id="25"/>
          <p:cNvGrpSpPr/>
          <p:nvPr/>
        </p:nvGrpSpPr>
        <p:grpSpPr>
          <a:xfrm rot="0">
            <a:off x="5407738" y="5755605"/>
            <a:ext cx="8278170" cy="937998"/>
            <a:chOff x="0" y="0"/>
            <a:chExt cx="9985782" cy="1131487"/>
          </a:xfrm>
        </p:grpSpPr>
        <p:sp>
          <p:nvSpPr>
            <p:cNvPr name="Freeform 26" id="26">
              <a:extLst>
                <a:ext uri="{C183D7F6-B498-43B3-948B-1728B52AA6E4}">
                  <adec:decorative xmlns:adec="http://schemas.microsoft.com/office/drawing/2017/decorative" val="1"/>
                </a:ext>
              </a:extLst>
            </p:cNvPr>
            <p:cNvSpPr/>
            <p:nvPr/>
          </p:nvSpPr>
          <p:spPr>
            <a:xfrm flipH="false" flipV="false" rot="0">
              <a:off x="0" y="0"/>
              <a:ext cx="9985783" cy="1131487"/>
            </a:xfrm>
            <a:custGeom>
              <a:avLst/>
              <a:gdLst/>
              <a:ahLst/>
              <a:cxnLst/>
              <a:rect r="r" b="b" t="t" l="l"/>
              <a:pathLst>
                <a:path h="1131487" w="9985783">
                  <a:moveTo>
                    <a:pt x="9861322" y="1131487"/>
                  </a:moveTo>
                  <a:lnTo>
                    <a:pt x="124460" y="1131487"/>
                  </a:lnTo>
                  <a:cubicBezTo>
                    <a:pt x="55880" y="1131487"/>
                    <a:pt x="0" y="1075607"/>
                    <a:pt x="0" y="1007027"/>
                  </a:cubicBezTo>
                  <a:lnTo>
                    <a:pt x="0" y="124460"/>
                  </a:lnTo>
                  <a:cubicBezTo>
                    <a:pt x="0" y="55880"/>
                    <a:pt x="55880" y="0"/>
                    <a:pt x="124460" y="0"/>
                  </a:cubicBezTo>
                  <a:lnTo>
                    <a:pt x="9861322" y="0"/>
                  </a:lnTo>
                  <a:cubicBezTo>
                    <a:pt x="9929902" y="0"/>
                    <a:pt x="9985783" y="55880"/>
                    <a:pt x="9985783" y="124460"/>
                  </a:cubicBezTo>
                  <a:lnTo>
                    <a:pt x="9985783" y="1007027"/>
                  </a:lnTo>
                  <a:cubicBezTo>
                    <a:pt x="9985783" y="1075607"/>
                    <a:pt x="9929902" y="1131487"/>
                    <a:pt x="9861322" y="1131487"/>
                  </a:cubicBezTo>
                  <a:close/>
                </a:path>
              </a:pathLst>
            </a:custGeom>
            <a:solidFill>
              <a:srgbClr val="EDF0F2"/>
            </a:solidFill>
          </p:spPr>
        </p:sp>
      </p:grpSp>
      <p:grpSp>
        <p:nvGrpSpPr>
          <p:cNvPr name="Group 27" id="27"/>
          <p:cNvGrpSpPr/>
          <p:nvPr/>
        </p:nvGrpSpPr>
        <p:grpSpPr>
          <a:xfrm rot="0">
            <a:off x="14210256" y="2610659"/>
            <a:ext cx="3723017" cy="937998"/>
            <a:chOff x="0" y="0"/>
            <a:chExt cx="4490997" cy="1131487"/>
          </a:xfrm>
        </p:grpSpPr>
        <p:sp>
          <p:nvSpPr>
            <p:cNvPr name="Freeform 28" id="28">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grpSp>
        <p:nvGrpSpPr>
          <p:cNvPr name="Group 29" id="29"/>
          <p:cNvGrpSpPr/>
          <p:nvPr/>
        </p:nvGrpSpPr>
        <p:grpSpPr>
          <a:xfrm rot="0">
            <a:off x="14210256" y="3652241"/>
            <a:ext cx="3723017" cy="937998"/>
            <a:chOff x="0" y="0"/>
            <a:chExt cx="4490997" cy="1131487"/>
          </a:xfrm>
        </p:grpSpPr>
        <p:sp>
          <p:nvSpPr>
            <p:cNvPr name="Freeform 30" id="30">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grpSp>
        <p:nvGrpSpPr>
          <p:cNvPr name="Group 31" id="31"/>
          <p:cNvGrpSpPr/>
          <p:nvPr/>
        </p:nvGrpSpPr>
        <p:grpSpPr>
          <a:xfrm rot="0">
            <a:off x="14210256" y="4712437"/>
            <a:ext cx="3723017" cy="937998"/>
            <a:chOff x="0" y="0"/>
            <a:chExt cx="4490997" cy="1131487"/>
          </a:xfrm>
        </p:grpSpPr>
        <p:sp>
          <p:nvSpPr>
            <p:cNvPr name="Freeform 32" id="32">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grpSp>
        <p:nvGrpSpPr>
          <p:cNvPr name="Group 33" id="33"/>
          <p:cNvGrpSpPr/>
          <p:nvPr/>
        </p:nvGrpSpPr>
        <p:grpSpPr>
          <a:xfrm rot="0">
            <a:off x="14210256" y="5755605"/>
            <a:ext cx="3723017" cy="937998"/>
            <a:chOff x="0" y="0"/>
            <a:chExt cx="4490997" cy="1131487"/>
          </a:xfrm>
        </p:grpSpPr>
        <p:sp>
          <p:nvSpPr>
            <p:cNvPr name="Freeform 34" id="34">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grpSp>
        <p:nvGrpSpPr>
          <p:cNvPr name="Group 35" id="35"/>
          <p:cNvGrpSpPr/>
          <p:nvPr/>
        </p:nvGrpSpPr>
        <p:grpSpPr>
          <a:xfrm rot="0">
            <a:off x="1156001" y="1965015"/>
            <a:ext cx="3953483" cy="451737"/>
            <a:chOff x="0" y="0"/>
            <a:chExt cx="3556707" cy="406400"/>
          </a:xfrm>
        </p:grpSpPr>
        <p:sp>
          <p:nvSpPr>
            <p:cNvPr name="Freeform 36" id="36">
              <a:extLst>
                <a:ext uri="{C183D7F6-B498-43B3-948B-1728B52AA6E4}">
                  <adec:decorative xmlns:adec="http://schemas.microsoft.com/office/drawing/2017/decorative" val="1"/>
                </a:ext>
              </a:extLst>
            </p:cNvPr>
            <p:cNvSpPr/>
            <p:nvPr/>
          </p:nvSpPr>
          <p:spPr>
            <a:xfrm flipH="false" flipV="false" rot="0">
              <a:off x="17780" y="22860"/>
              <a:ext cx="3531307" cy="360680"/>
            </a:xfrm>
            <a:custGeom>
              <a:avLst/>
              <a:gdLst/>
              <a:ahLst/>
              <a:cxnLst/>
              <a:rect r="r" b="b" t="t" l="l"/>
              <a:pathLst>
                <a:path h="360680" w="3531307">
                  <a:moveTo>
                    <a:pt x="3531307" y="180340"/>
                  </a:moveTo>
                  <a:cubicBezTo>
                    <a:pt x="3531307" y="81280"/>
                    <a:pt x="3451297" y="0"/>
                    <a:pt x="3350967" y="0"/>
                  </a:cubicBezTo>
                  <a:lnTo>
                    <a:pt x="172720" y="0"/>
                  </a:lnTo>
                  <a:lnTo>
                    <a:pt x="172720" y="1270"/>
                  </a:lnTo>
                  <a:cubicBezTo>
                    <a:pt x="76200" y="5080"/>
                    <a:pt x="0" y="83820"/>
                    <a:pt x="0" y="180340"/>
                  </a:cubicBezTo>
                  <a:cubicBezTo>
                    <a:pt x="0" y="276860"/>
                    <a:pt x="77470" y="355600"/>
                    <a:pt x="172720" y="359410"/>
                  </a:cubicBezTo>
                  <a:lnTo>
                    <a:pt x="172720" y="360680"/>
                  </a:lnTo>
                  <a:lnTo>
                    <a:pt x="3350967" y="360680"/>
                  </a:lnTo>
                  <a:cubicBezTo>
                    <a:pt x="3450027" y="360680"/>
                    <a:pt x="3531307" y="279400"/>
                    <a:pt x="3531307" y="180340"/>
                  </a:cubicBezTo>
                  <a:close/>
                </a:path>
              </a:pathLst>
            </a:custGeom>
            <a:solidFill>
              <a:srgbClr val="B4F2BC"/>
            </a:solidFill>
          </p:spPr>
        </p:sp>
      </p:grpSp>
      <p:grpSp>
        <p:nvGrpSpPr>
          <p:cNvPr name="Group 37" id="37"/>
          <p:cNvGrpSpPr/>
          <p:nvPr/>
        </p:nvGrpSpPr>
        <p:grpSpPr>
          <a:xfrm rot="0">
            <a:off x="5407738" y="1970998"/>
            <a:ext cx="8301684" cy="353911"/>
            <a:chOff x="0" y="0"/>
            <a:chExt cx="9532922" cy="406400"/>
          </a:xfrm>
        </p:grpSpPr>
        <p:sp>
          <p:nvSpPr>
            <p:cNvPr name="Freeform 38" id="38">
              <a:extLst>
                <a:ext uri="{C183D7F6-B498-43B3-948B-1728B52AA6E4}">
                  <adec:decorative xmlns:adec="http://schemas.microsoft.com/office/drawing/2017/decorative" val="1"/>
                </a:ext>
              </a:extLst>
            </p:cNvPr>
            <p:cNvSpPr/>
            <p:nvPr/>
          </p:nvSpPr>
          <p:spPr>
            <a:xfrm flipH="false" flipV="false" rot="0">
              <a:off x="17780" y="22860"/>
              <a:ext cx="9507522" cy="360680"/>
            </a:xfrm>
            <a:custGeom>
              <a:avLst/>
              <a:gdLst/>
              <a:ahLst/>
              <a:cxnLst/>
              <a:rect r="r" b="b" t="t" l="l"/>
              <a:pathLst>
                <a:path h="360680" w="9507522">
                  <a:moveTo>
                    <a:pt x="9507522" y="180340"/>
                  </a:moveTo>
                  <a:cubicBezTo>
                    <a:pt x="9507522" y="81280"/>
                    <a:pt x="9427512" y="0"/>
                    <a:pt x="9327182" y="0"/>
                  </a:cubicBezTo>
                  <a:lnTo>
                    <a:pt x="172720" y="0"/>
                  </a:lnTo>
                  <a:lnTo>
                    <a:pt x="172720" y="1270"/>
                  </a:lnTo>
                  <a:cubicBezTo>
                    <a:pt x="76200" y="5080"/>
                    <a:pt x="0" y="83820"/>
                    <a:pt x="0" y="180340"/>
                  </a:cubicBezTo>
                  <a:cubicBezTo>
                    <a:pt x="0" y="276860"/>
                    <a:pt x="77470" y="355600"/>
                    <a:pt x="172720" y="359410"/>
                  </a:cubicBezTo>
                  <a:lnTo>
                    <a:pt x="172720" y="360680"/>
                  </a:lnTo>
                  <a:lnTo>
                    <a:pt x="9327182" y="360680"/>
                  </a:lnTo>
                  <a:cubicBezTo>
                    <a:pt x="9426242" y="360680"/>
                    <a:pt x="9507522" y="279400"/>
                    <a:pt x="9507522" y="180340"/>
                  </a:cubicBezTo>
                  <a:close/>
                </a:path>
              </a:pathLst>
            </a:custGeom>
            <a:solidFill>
              <a:srgbClr val="B4F2BC"/>
            </a:solidFill>
          </p:spPr>
        </p:sp>
      </p:grpSp>
      <p:grpSp>
        <p:nvGrpSpPr>
          <p:cNvPr name="Group 39" id="39"/>
          <p:cNvGrpSpPr/>
          <p:nvPr/>
        </p:nvGrpSpPr>
        <p:grpSpPr>
          <a:xfrm rot="0">
            <a:off x="14210256" y="1988955"/>
            <a:ext cx="3723017" cy="372961"/>
            <a:chOff x="0" y="0"/>
            <a:chExt cx="4056818" cy="406400"/>
          </a:xfrm>
        </p:grpSpPr>
        <p:sp>
          <p:nvSpPr>
            <p:cNvPr name="Freeform 40" id="40">
              <a:extLst>
                <a:ext uri="{C183D7F6-B498-43B3-948B-1728B52AA6E4}">
                  <adec:decorative xmlns:adec="http://schemas.microsoft.com/office/drawing/2017/decorative" val="1"/>
                </a:ext>
              </a:extLst>
            </p:cNvPr>
            <p:cNvSpPr/>
            <p:nvPr/>
          </p:nvSpPr>
          <p:spPr>
            <a:xfrm flipH="false" flipV="false" rot="0">
              <a:off x="17780" y="22860"/>
              <a:ext cx="4031419" cy="360680"/>
            </a:xfrm>
            <a:custGeom>
              <a:avLst/>
              <a:gdLst/>
              <a:ahLst/>
              <a:cxnLst/>
              <a:rect r="r" b="b" t="t" l="l"/>
              <a:pathLst>
                <a:path h="360680" w="4031419">
                  <a:moveTo>
                    <a:pt x="4031419" y="180340"/>
                  </a:moveTo>
                  <a:cubicBezTo>
                    <a:pt x="4031419" y="81280"/>
                    <a:pt x="3951409" y="0"/>
                    <a:pt x="3851078" y="0"/>
                  </a:cubicBezTo>
                  <a:lnTo>
                    <a:pt x="172720" y="0"/>
                  </a:lnTo>
                  <a:lnTo>
                    <a:pt x="172720" y="1270"/>
                  </a:lnTo>
                  <a:cubicBezTo>
                    <a:pt x="76200" y="5080"/>
                    <a:pt x="0" y="83820"/>
                    <a:pt x="0" y="180340"/>
                  </a:cubicBezTo>
                  <a:cubicBezTo>
                    <a:pt x="0" y="276860"/>
                    <a:pt x="77470" y="355600"/>
                    <a:pt x="172720" y="359410"/>
                  </a:cubicBezTo>
                  <a:lnTo>
                    <a:pt x="172720" y="360680"/>
                  </a:lnTo>
                  <a:lnTo>
                    <a:pt x="3851078" y="360680"/>
                  </a:lnTo>
                  <a:cubicBezTo>
                    <a:pt x="3950138" y="360680"/>
                    <a:pt x="4031419" y="279400"/>
                    <a:pt x="4031419" y="180340"/>
                  </a:cubicBezTo>
                  <a:close/>
                </a:path>
              </a:pathLst>
            </a:custGeom>
            <a:solidFill>
              <a:srgbClr val="B4F2BC"/>
            </a:solidFill>
          </p:spPr>
        </p:sp>
      </p:grpSp>
      <p:sp>
        <p:nvSpPr>
          <p:cNvPr name="TextBox 41" id="41"/>
          <p:cNvSpPr txBox="true"/>
          <p:nvPr/>
        </p:nvSpPr>
        <p:spPr>
          <a:xfrm rot="0">
            <a:off x="2362945" y="1941330"/>
            <a:ext cx="1565777" cy="455295"/>
          </a:xfrm>
          <a:prstGeom prst="rect">
            <a:avLst/>
          </a:prstGeom>
        </p:spPr>
        <p:txBody>
          <a:bodyPr anchor="t" rtlCol="false" tIns="0" lIns="0" bIns="0" rIns="0">
            <a:spAutoFit/>
          </a:bodyPr>
          <a:lstStyle/>
          <a:p>
            <a:pPr algn="ctr">
              <a:lnSpc>
                <a:spcPts val="3780"/>
              </a:lnSpc>
              <a:spcBef>
                <a:spcPct val="0"/>
              </a:spcBef>
            </a:pPr>
            <a:r>
              <a:rPr lang="en-US" sz="2700">
                <a:solidFill>
                  <a:srgbClr val="03209B"/>
                </a:solidFill>
                <a:latin typeface="Francois One"/>
                <a:ea typeface="Francois One"/>
                <a:cs typeface="Francois One"/>
                <a:sym typeface="Francois One"/>
              </a:rPr>
              <a:t>Tên cột</a:t>
            </a:r>
          </a:p>
        </p:txBody>
      </p:sp>
      <p:sp>
        <p:nvSpPr>
          <p:cNvPr name="TextBox 42" id="42"/>
          <p:cNvSpPr txBox="true"/>
          <p:nvPr/>
        </p:nvSpPr>
        <p:spPr>
          <a:xfrm rot="0">
            <a:off x="569423" y="2794960"/>
            <a:ext cx="30754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7</a:t>
            </a:r>
          </a:p>
        </p:txBody>
      </p:sp>
      <p:sp>
        <p:nvSpPr>
          <p:cNvPr name="TextBox 43" id="43"/>
          <p:cNvSpPr txBox="true"/>
          <p:nvPr/>
        </p:nvSpPr>
        <p:spPr>
          <a:xfrm rot="0">
            <a:off x="4404264" y="104542"/>
            <a:ext cx="9504749" cy="971550"/>
          </a:xfrm>
          <a:prstGeom prst="rect">
            <a:avLst/>
          </a:prstGeom>
        </p:spPr>
        <p:txBody>
          <a:bodyPr anchor="t" rtlCol="false" tIns="0" lIns="0" bIns="0" rIns="0">
            <a:spAutoFit/>
          </a:bodyPr>
          <a:lstStyle/>
          <a:p>
            <a:pPr algn="l">
              <a:lnSpc>
                <a:spcPts val="7679"/>
              </a:lnSpc>
            </a:pPr>
            <a:r>
              <a:rPr lang="en-US" sz="6399">
                <a:solidFill>
                  <a:srgbClr val="FFFFFF"/>
                </a:solidFill>
                <a:latin typeface="Muli Bold"/>
                <a:ea typeface="Muli Bold"/>
                <a:cs typeface="Muli Bold"/>
                <a:sym typeface="Muli Bold"/>
              </a:rPr>
              <a:t>Thông tin về tập dữ liệu</a:t>
            </a:r>
          </a:p>
        </p:txBody>
      </p:sp>
      <p:sp>
        <p:nvSpPr>
          <p:cNvPr name="TextBox 44" id="44"/>
          <p:cNvSpPr txBox="true"/>
          <p:nvPr/>
        </p:nvSpPr>
        <p:spPr>
          <a:xfrm rot="0">
            <a:off x="8830533" y="1923373"/>
            <a:ext cx="1184398" cy="455295"/>
          </a:xfrm>
          <a:prstGeom prst="rect">
            <a:avLst/>
          </a:prstGeom>
        </p:spPr>
        <p:txBody>
          <a:bodyPr anchor="t" rtlCol="false" tIns="0" lIns="0" bIns="0" rIns="0">
            <a:spAutoFit/>
          </a:bodyPr>
          <a:lstStyle/>
          <a:p>
            <a:pPr algn="l" marL="0" indent="0" lvl="0">
              <a:lnSpc>
                <a:spcPts val="3780"/>
              </a:lnSpc>
              <a:spcBef>
                <a:spcPct val="0"/>
              </a:spcBef>
            </a:pPr>
            <a:r>
              <a:rPr lang="en-US" sz="2700">
                <a:solidFill>
                  <a:srgbClr val="03209B"/>
                </a:solidFill>
                <a:latin typeface="Francois One"/>
                <a:ea typeface="Francois One"/>
                <a:cs typeface="Francois One"/>
                <a:sym typeface="Francois One"/>
              </a:rPr>
              <a:t>Ý nghĩa</a:t>
            </a:r>
          </a:p>
        </p:txBody>
      </p:sp>
      <p:sp>
        <p:nvSpPr>
          <p:cNvPr name="TextBox 45" id="45"/>
          <p:cNvSpPr txBox="true"/>
          <p:nvPr/>
        </p:nvSpPr>
        <p:spPr>
          <a:xfrm rot="0">
            <a:off x="7613055" y="2757979"/>
            <a:ext cx="3456570"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Tiền sử bị đột quỵ</a:t>
            </a:r>
          </a:p>
        </p:txBody>
      </p:sp>
      <p:sp>
        <p:nvSpPr>
          <p:cNvPr name="TextBox 46" id="46"/>
          <p:cNvSpPr txBox="true"/>
          <p:nvPr/>
        </p:nvSpPr>
        <p:spPr>
          <a:xfrm rot="0">
            <a:off x="7198804" y="3835490"/>
            <a:ext cx="4225669"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Tiền sử nhồi máu cơ tim</a:t>
            </a:r>
          </a:p>
        </p:txBody>
      </p:sp>
      <p:sp>
        <p:nvSpPr>
          <p:cNvPr name="TextBox 47" id="47"/>
          <p:cNvSpPr txBox="true"/>
          <p:nvPr/>
        </p:nvSpPr>
        <p:spPr>
          <a:xfrm rot="0">
            <a:off x="5654723" y="4620472"/>
            <a:ext cx="7807714" cy="10477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Hoạt động thể chất trong 30 ngày gần nhất (không tính khi làm việc/học tập)</a:t>
            </a:r>
          </a:p>
        </p:txBody>
      </p:sp>
      <p:sp>
        <p:nvSpPr>
          <p:cNvPr name="TextBox 48" id="48"/>
          <p:cNvSpPr txBox="true"/>
          <p:nvPr/>
        </p:nvSpPr>
        <p:spPr>
          <a:xfrm rot="0">
            <a:off x="7244568" y="5963855"/>
            <a:ext cx="4598968" cy="488315"/>
          </a:xfrm>
          <a:prstGeom prst="rect">
            <a:avLst/>
          </a:prstGeom>
        </p:spPr>
        <p:txBody>
          <a:bodyPr anchor="t" rtlCol="false" tIns="0" lIns="0" bIns="0" rIns="0">
            <a:spAutoFit/>
          </a:bodyPr>
          <a:lstStyle/>
          <a:p>
            <a:pPr algn="l">
              <a:lnSpc>
                <a:spcPts val="4060"/>
              </a:lnSpc>
            </a:pPr>
            <a:r>
              <a:rPr lang="en-US" sz="2900">
                <a:solidFill>
                  <a:srgbClr val="000000"/>
                </a:solidFill>
                <a:latin typeface="Muli"/>
                <a:ea typeface="Muli"/>
                <a:cs typeface="Muli"/>
                <a:sym typeface="Muli"/>
              </a:rPr>
              <a:t>Tiêu thụ trái cây mỗi ngày</a:t>
            </a:r>
          </a:p>
        </p:txBody>
      </p:sp>
      <p:sp>
        <p:nvSpPr>
          <p:cNvPr name="TextBox 49" id="49"/>
          <p:cNvSpPr txBox="true"/>
          <p:nvPr/>
        </p:nvSpPr>
        <p:spPr>
          <a:xfrm rot="0">
            <a:off x="14501396" y="1917390"/>
            <a:ext cx="3288498" cy="455295"/>
          </a:xfrm>
          <a:prstGeom prst="rect">
            <a:avLst/>
          </a:prstGeom>
        </p:spPr>
        <p:txBody>
          <a:bodyPr anchor="t" rtlCol="false" tIns="0" lIns="0" bIns="0" rIns="0">
            <a:spAutoFit/>
          </a:bodyPr>
          <a:lstStyle/>
          <a:p>
            <a:pPr algn="ctr" marL="0" indent="0" lvl="0">
              <a:lnSpc>
                <a:spcPts val="3779"/>
              </a:lnSpc>
              <a:spcBef>
                <a:spcPct val="0"/>
              </a:spcBef>
            </a:pPr>
            <a:r>
              <a:rPr lang="en-US" sz="2700">
                <a:solidFill>
                  <a:srgbClr val="03209B"/>
                </a:solidFill>
                <a:latin typeface="Francois One"/>
                <a:ea typeface="Francois One"/>
                <a:cs typeface="Francois One"/>
                <a:sym typeface="Francois One"/>
              </a:rPr>
              <a:t>Khoảng giá trị</a:t>
            </a:r>
          </a:p>
        </p:txBody>
      </p:sp>
      <p:sp>
        <p:nvSpPr>
          <p:cNvPr name="TextBox 50" id="50"/>
          <p:cNvSpPr txBox="true"/>
          <p:nvPr/>
        </p:nvSpPr>
        <p:spPr>
          <a:xfrm rot="0">
            <a:off x="577916" y="3804212"/>
            <a:ext cx="30754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8</a:t>
            </a:r>
          </a:p>
        </p:txBody>
      </p:sp>
      <p:sp>
        <p:nvSpPr>
          <p:cNvPr name="TextBox 51" id="51"/>
          <p:cNvSpPr txBox="true"/>
          <p:nvPr/>
        </p:nvSpPr>
        <p:spPr>
          <a:xfrm rot="0">
            <a:off x="1495965" y="2796153"/>
            <a:ext cx="3299737"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Stroke</a:t>
            </a:r>
          </a:p>
        </p:txBody>
      </p:sp>
      <p:sp>
        <p:nvSpPr>
          <p:cNvPr name="TextBox 52" id="52"/>
          <p:cNvSpPr txBox="true"/>
          <p:nvPr/>
        </p:nvSpPr>
        <p:spPr>
          <a:xfrm rot="0">
            <a:off x="1148644" y="3869780"/>
            <a:ext cx="3994379" cy="495300"/>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Muli"/>
                <a:ea typeface="Muli"/>
                <a:cs typeface="Muli"/>
                <a:sym typeface="Muli"/>
              </a:rPr>
              <a:t>HeartDiseaseorAttack</a:t>
            </a:r>
          </a:p>
        </p:txBody>
      </p:sp>
      <p:sp>
        <p:nvSpPr>
          <p:cNvPr name="TextBox 53" id="53"/>
          <p:cNvSpPr txBox="true"/>
          <p:nvPr/>
        </p:nvSpPr>
        <p:spPr>
          <a:xfrm rot="0">
            <a:off x="1828229" y="5964760"/>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Fruits</a:t>
            </a:r>
          </a:p>
        </p:txBody>
      </p:sp>
      <p:sp>
        <p:nvSpPr>
          <p:cNvPr name="TextBox 54" id="54"/>
          <p:cNvSpPr txBox="true"/>
          <p:nvPr/>
        </p:nvSpPr>
        <p:spPr>
          <a:xfrm rot="0">
            <a:off x="2096319" y="4904564"/>
            <a:ext cx="239174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PhysActivity</a:t>
            </a:r>
          </a:p>
        </p:txBody>
      </p:sp>
      <p:grpSp>
        <p:nvGrpSpPr>
          <p:cNvPr name="Group 55" id="55"/>
          <p:cNvGrpSpPr/>
          <p:nvPr/>
        </p:nvGrpSpPr>
        <p:grpSpPr>
          <a:xfrm rot="0">
            <a:off x="283255" y="6830024"/>
            <a:ext cx="898929" cy="889148"/>
            <a:chOff x="0" y="0"/>
            <a:chExt cx="410871" cy="406400"/>
          </a:xfrm>
        </p:grpSpPr>
        <p:sp>
          <p:nvSpPr>
            <p:cNvPr name="Freeform 56" id="56">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57" id="57"/>
          <p:cNvGrpSpPr/>
          <p:nvPr/>
        </p:nvGrpSpPr>
        <p:grpSpPr>
          <a:xfrm rot="0">
            <a:off x="283255" y="7885073"/>
            <a:ext cx="898929" cy="889148"/>
            <a:chOff x="0" y="0"/>
            <a:chExt cx="410871" cy="406400"/>
          </a:xfrm>
        </p:grpSpPr>
        <p:sp>
          <p:nvSpPr>
            <p:cNvPr name="Freeform 58" id="58">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59" id="59"/>
          <p:cNvGrpSpPr/>
          <p:nvPr/>
        </p:nvGrpSpPr>
        <p:grpSpPr>
          <a:xfrm rot="0">
            <a:off x="1182184" y="6805599"/>
            <a:ext cx="3927299" cy="937998"/>
            <a:chOff x="0" y="0"/>
            <a:chExt cx="4737418" cy="1131487"/>
          </a:xfrm>
        </p:grpSpPr>
        <p:sp>
          <p:nvSpPr>
            <p:cNvPr name="Freeform 60" id="60">
              <a:extLst>
                <a:ext uri="{C183D7F6-B498-43B3-948B-1728B52AA6E4}">
                  <adec:decorative xmlns:adec="http://schemas.microsoft.com/office/drawing/2017/decorative" val="1"/>
                </a:ext>
              </a:extLst>
            </p:cNvPr>
            <p:cNvSpPr/>
            <p:nvPr/>
          </p:nvSpPr>
          <p:spPr>
            <a:xfrm flipH="false" flipV="false" rot="0">
              <a:off x="0" y="0"/>
              <a:ext cx="4737419" cy="1131487"/>
            </a:xfrm>
            <a:custGeom>
              <a:avLst/>
              <a:gdLst/>
              <a:ahLst/>
              <a:cxnLst/>
              <a:rect r="r" b="b" t="t" l="l"/>
              <a:pathLst>
                <a:path h="1131487" w="4737419">
                  <a:moveTo>
                    <a:pt x="4612958" y="1131487"/>
                  </a:moveTo>
                  <a:lnTo>
                    <a:pt x="124460" y="1131487"/>
                  </a:lnTo>
                  <a:cubicBezTo>
                    <a:pt x="55880" y="1131487"/>
                    <a:pt x="0" y="1075607"/>
                    <a:pt x="0" y="1007027"/>
                  </a:cubicBezTo>
                  <a:lnTo>
                    <a:pt x="0" y="124460"/>
                  </a:lnTo>
                  <a:cubicBezTo>
                    <a:pt x="0" y="55880"/>
                    <a:pt x="55880" y="0"/>
                    <a:pt x="124460" y="0"/>
                  </a:cubicBezTo>
                  <a:lnTo>
                    <a:pt x="4612959" y="0"/>
                  </a:lnTo>
                  <a:cubicBezTo>
                    <a:pt x="4681539" y="0"/>
                    <a:pt x="4737419" y="55880"/>
                    <a:pt x="4737419" y="124460"/>
                  </a:cubicBezTo>
                  <a:lnTo>
                    <a:pt x="4737419" y="1007027"/>
                  </a:lnTo>
                  <a:cubicBezTo>
                    <a:pt x="4737419" y="1075607"/>
                    <a:pt x="4681539" y="1131487"/>
                    <a:pt x="4612959" y="1131487"/>
                  </a:cubicBezTo>
                  <a:close/>
                </a:path>
              </a:pathLst>
            </a:custGeom>
            <a:solidFill>
              <a:srgbClr val="EDF0F2"/>
            </a:solidFill>
          </p:spPr>
        </p:sp>
      </p:grpSp>
      <p:grpSp>
        <p:nvGrpSpPr>
          <p:cNvPr name="Group 61" id="61"/>
          <p:cNvGrpSpPr/>
          <p:nvPr/>
        </p:nvGrpSpPr>
        <p:grpSpPr>
          <a:xfrm rot="0">
            <a:off x="1182184" y="7865795"/>
            <a:ext cx="3911260" cy="937998"/>
            <a:chOff x="0" y="0"/>
            <a:chExt cx="4718070" cy="1131487"/>
          </a:xfrm>
        </p:grpSpPr>
        <p:sp>
          <p:nvSpPr>
            <p:cNvPr name="Freeform 62" id="62">
              <a:extLst>
                <a:ext uri="{C183D7F6-B498-43B3-948B-1728B52AA6E4}">
                  <adec:decorative xmlns:adec="http://schemas.microsoft.com/office/drawing/2017/decorative" val="1"/>
                </a:ext>
              </a:extLst>
            </p:cNvPr>
            <p:cNvSpPr/>
            <p:nvPr/>
          </p:nvSpPr>
          <p:spPr>
            <a:xfrm flipH="false" flipV="false" rot="0">
              <a:off x="0" y="0"/>
              <a:ext cx="4718070" cy="1131487"/>
            </a:xfrm>
            <a:custGeom>
              <a:avLst/>
              <a:gdLst/>
              <a:ahLst/>
              <a:cxnLst/>
              <a:rect r="r" b="b" t="t" l="l"/>
              <a:pathLst>
                <a:path h="1131487" w="4718070">
                  <a:moveTo>
                    <a:pt x="4593610" y="1131487"/>
                  </a:moveTo>
                  <a:lnTo>
                    <a:pt x="124460" y="1131487"/>
                  </a:lnTo>
                  <a:cubicBezTo>
                    <a:pt x="55880" y="1131487"/>
                    <a:pt x="0" y="1075607"/>
                    <a:pt x="0" y="1007027"/>
                  </a:cubicBezTo>
                  <a:lnTo>
                    <a:pt x="0" y="124460"/>
                  </a:lnTo>
                  <a:cubicBezTo>
                    <a:pt x="0" y="55880"/>
                    <a:pt x="55880" y="0"/>
                    <a:pt x="124460" y="0"/>
                  </a:cubicBezTo>
                  <a:lnTo>
                    <a:pt x="4593610" y="0"/>
                  </a:lnTo>
                  <a:cubicBezTo>
                    <a:pt x="4662190" y="0"/>
                    <a:pt x="4718070" y="55880"/>
                    <a:pt x="4718070" y="124460"/>
                  </a:cubicBezTo>
                  <a:lnTo>
                    <a:pt x="4718070" y="1007027"/>
                  </a:lnTo>
                  <a:cubicBezTo>
                    <a:pt x="4718070" y="1075607"/>
                    <a:pt x="4662190" y="1131487"/>
                    <a:pt x="4593610" y="1131487"/>
                  </a:cubicBezTo>
                  <a:close/>
                </a:path>
              </a:pathLst>
            </a:custGeom>
            <a:solidFill>
              <a:srgbClr val="EDF0F2"/>
            </a:solidFill>
          </p:spPr>
        </p:sp>
      </p:grpSp>
      <p:grpSp>
        <p:nvGrpSpPr>
          <p:cNvPr name="Group 63" id="63"/>
          <p:cNvGrpSpPr/>
          <p:nvPr/>
        </p:nvGrpSpPr>
        <p:grpSpPr>
          <a:xfrm rot="0">
            <a:off x="5407738" y="6805599"/>
            <a:ext cx="8278170" cy="937998"/>
            <a:chOff x="0" y="0"/>
            <a:chExt cx="9985782" cy="1131487"/>
          </a:xfrm>
        </p:grpSpPr>
        <p:sp>
          <p:nvSpPr>
            <p:cNvPr name="Freeform 64" id="64">
              <a:extLst>
                <a:ext uri="{C183D7F6-B498-43B3-948B-1728B52AA6E4}">
                  <adec:decorative xmlns:adec="http://schemas.microsoft.com/office/drawing/2017/decorative" val="1"/>
                </a:ext>
              </a:extLst>
            </p:cNvPr>
            <p:cNvSpPr/>
            <p:nvPr/>
          </p:nvSpPr>
          <p:spPr>
            <a:xfrm flipH="false" flipV="false" rot="0">
              <a:off x="0" y="0"/>
              <a:ext cx="9985783" cy="1131487"/>
            </a:xfrm>
            <a:custGeom>
              <a:avLst/>
              <a:gdLst/>
              <a:ahLst/>
              <a:cxnLst/>
              <a:rect r="r" b="b" t="t" l="l"/>
              <a:pathLst>
                <a:path h="1131487" w="9985783">
                  <a:moveTo>
                    <a:pt x="9861322" y="1131487"/>
                  </a:moveTo>
                  <a:lnTo>
                    <a:pt x="124460" y="1131487"/>
                  </a:lnTo>
                  <a:cubicBezTo>
                    <a:pt x="55880" y="1131487"/>
                    <a:pt x="0" y="1075607"/>
                    <a:pt x="0" y="1007027"/>
                  </a:cubicBezTo>
                  <a:lnTo>
                    <a:pt x="0" y="124460"/>
                  </a:lnTo>
                  <a:cubicBezTo>
                    <a:pt x="0" y="55880"/>
                    <a:pt x="55880" y="0"/>
                    <a:pt x="124460" y="0"/>
                  </a:cubicBezTo>
                  <a:lnTo>
                    <a:pt x="9861322" y="0"/>
                  </a:lnTo>
                  <a:cubicBezTo>
                    <a:pt x="9929902" y="0"/>
                    <a:pt x="9985783" y="55880"/>
                    <a:pt x="9985783" y="124460"/>
                  </a:cubicBezTo>
                  <a:lnTo>
                    <a:pt x="9985783" y="1007027"/>
                  </a:lnTo>
                  <a:cubicBezTo>
                    <a:pt x="9985783" y="1075607"/>
                    <a:pt x="9929902" y="1131487"/>
                    <a:pt x="9861322" y="1131487"/>
                  </a:cubicBezTo>
                  <a:close/>
                </a:path>
              </a:pathLst>
            </a:custGeom>
            <a:solidFill>
              <a:srgbClr val="EDF0F2"/>
            </a:solidFill>
          </p:spPr>
        </p:sp>
      </p:grpSp>
      <p:grpSp>
        <p:nvGrpSpPr>
          <p:cNvPr name="Group 65" id="65"/>
          <p:cNvGrpSpPr/>
          <p:nvPr/>
        </p:nvGrpSpPr>
        <p:grpSpPr>
          <a:xfrm rot="0">
            <a:off x="5407738" y="7865795"/>
            <a:ext cx="8278170" cy="937998"/>
            <a:chOff x="0" y="0"/>
            <a:chExt cx="9985782" cy="1131487"/>
          </a:xfrm>
        </p:grpSpPr>
        <p:sp>
          <p:nvSpPr>
            <p:cNvPr name="Freeform 66" id="66">
              <a:extLst>
                <a:ext uri="{C183D7F6-B498-43B3-948B-1728B52AA6E4}">
                  <adec:decorative xmlns:adec="http://schemas.microsoft.com/office/drawing/2017/decorative" val="1"/>
                </a:ext>
              </a:extLst>
            </p:cNvPr>
            <p:cNvSpPr/>
            <p:nvPr/>
          </p:nvSpPr>
          <p:spPr>
            <a:xfrm flipH="false" flipV="false" rot="0">
              <a:off x="0" y="0"/>
              <a:ext cx="9985783" cy="1131487"/>
            </a:xfrm>
            <a:custGeom>
              <a:avLst/>
              <a:gdLst/>
              <a:ahLst/>
              <a:cxnLst/>
              <a:rect r="r" b="b" t="t" l="l"/>
              <a:pathLst>
                <a:path h="1131487" w="9985783">
                  <a:moveTo>
                    <a:pt x="9861322" y="1131487"/>
                  </a:moveTo>
                  <a:lnTo>
                    <a:pt x="124460" y="1131487"/>
                  </a:lnTo>
                  <a:cubicBezTo>
                    <a:pt x="55880" y="1131487"/>
                    <a:pt x="0" y="1075607"/>
                    <a:pt x="0" y="1007027"/>
                  </a:cubicBezTo>
                  <a:lnTo>
                    <a:pt x="0" y="124460"/>
                  </a:lnTo>
                  <a:cubicBezTo>
                    <a:pt x="0" y="55880"/>
                    <a:pt x="55880" y="0"/>
                    <a:pt x="124460" y="0"/>
                  </a:cubicBezTo>
                  <a:lnTo>
                    <a:pt x="9861322" y="0"/>
                  </a:lnTo>
                  <a:cubicBezTo>
                    <a:pt x="9929902" y="0"/>
                    <a:pt x="9985783" y="55880"/>
                    <a:pt x="9985783" y="124460"/>
                  </a:cubicBezTo>
                  <a:lnTo>
                    <a:pt x="9985783" y="1007027"/>
                  </a:lnTo>
                  <a:cubicBezTo>
                    <a:pt x="9985783" y="1075607"/>
                    <a:pt x="9929902" y="1131487"/>
                    <a:pt x="9861322" y="1131487"/>
                  </a:cubicBezTo>
                  <a:close/>
                </a:path>
              </a:pathLst>
            </a:custGeom>
            <a:solidFill>
              <a:srgbClr val="EDF0F2"/>
            </a:solidFill>
          </p:spPr>
        </p:sp>
      </p:grpSp>
      <p:grpSp>
        <p:nvGrpSpPr>
          <p:cNvPr name="Group 67" id="67"/>
          <p:cNvGrpSpPr/>
          <p:nvPr/>
        </p:nvGrpSpPr>
        <p:grpSpPr>
          <a:xfrm rot="0">
            <a:off x="14210256" y="6805599"/>
            <a:ext cx="3723017" cy="937998"/>
            <a:chOff x="0" y="0"/>
            <a:chExt cx="4490997" cy="1131487"/>
          </a:xfrm>
        </p:grpSpPr>
        <p:sp>
          <p:nvSpPr>
            <p:cNvPr name="Freeform 68" id="68">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grpSp>
        <p:nvGrpSpPr>
          <p:cNvPr name="Group 69" id="69"/>
          <p:cNvGrpSpPr/>
          <p:nvPr/>
        </p:nvGrpSpPr>
        <p:grpSpPr>
          <a:xfrm rot="0">
            <a:off x="14210256" y="7865795"/>
            <a:ext cx="3723017" cy="937998"/>
            <a:chOff x="0" y="0"/>
            <a:chExt cx="4490997" cy="1131487"/>
          </a:xfrm>
        </p:grpSpPr>
        <p:sp>
          <p:nvSpPr>
            <p:cNvPr name="Freeform 70" id="70">
              <a:extLst>
                <a:ext uri="{C183D7F6-B498-43B3-948B-1728B52AA6E4}">
                  <adec:decorative xmlns:adec="http://schemas.microsoft.com/office/drawing/2017/decorative" val="1"/>
                </a:ext>
              </a:extLst>
            </p:cNvPr>
            <p:cNvSpPr/>
            <p:nvPr/>
          </p:nvSpPr>
          <p:spPr>
            <a:xfrm flipH="false" flipV="false" rot="0">
              <a:off x="0" y="0"/>
              <a:ext cx="4490998" cy="1131487"/>
            </a:xfrm>
            <a:custGeom>
              <a:avLst/>
              <a:gdLst/>
              <a:ahLst/>
              <a:cxnLst/>
              <a:rect r="r" b="b" t="t" l="l"/>
              <a:pathLst>
                <a:path h="1131487" w="4490998">
                  <a:moveTo>
                    <a:pt x="4366537" y="1131487"/>
                  </a:moveTo>
                  <a:lnTo>
                    <a:pt x="124460" y="1131487"/>
                  </a:lnTo>
                  <a:cubicBezTo>
                    <a:pt x="55880" y="1131487"/>
                    <a:pt x="0" y="1075607"/>
                    <a:pt x="0" y="1007027"/>
                  </a:cubicBezTo>
                  <a:lnTo>
                    <a:pt x="0" y="124460"/>
                  </a:lnTo>
                  <a:cubicBezTo>
                    <a:pt x="0" y="55880"/>
                    <a:pt x="55880" y="0"/>
                    <a:pt x="124460" y="0"/>
                  </a:cubicBezTo>
                  <a:lnTo>
                    <a:pt x="4366537" y="0"/>
                  </a:lnTo>
                  <a:cubicBezTo>
                    <a:pt x="4435117" y="0"/>
                    <a:pt x="4490998" y="55880"/>
                    <a:pt x="4490998" y="124460"/>
                  </a:cubicBezTo>
                  <a:lnTo>
                    <a:pt x="4490998" y="1007027"/>
                  </a:lnTo>
                  <a:cubicBezTo>
                    <a:pt x="4490998" y="1075607"/>
                    <a:pt x="4435117" y="1131487"/>
                    <a:pt x="4366537" y="1131487"/>
                  </a:cubicBezTo>
                  <a:close/>
                </a:path>
              </a:pathLst>
            </a:custGeom>
            <a:solidFill>
              <a:srgbClr val="EDF0F2"/>
            </a:solidFill>
          </p:spPr>
        </p:sp>
      </p:grpSp>
      <p:sp>
        <p:nvSpPr>
          <p:cNvPr name="TextBox 71" id="71"/>
          <p:cNvSpPr txBox="true"/>
          <p:nvPr/>
        </p:nvSpPr>
        <p:spPr>
          <a:xfrm rot="0">
            <a:off x="7244568" y="6919028"/>
            <a:ext cx="4356328"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Tiêu thụ rau củ mỗi ngày</a:t>
            </a:r>
          </a:p>
        </p:txBody>
      </p:sp>
      <p:sp>
        <p:nvSpPr>
          <p:cNvPr name="TextBox 72" id="72"/>
          <p:cNvSpPr txBox="true"/>
          <p:nvPr/>
        </p:nvSpPr>
        <p:spPr>
          <a:xfrm rot="0">
            <a:off x="5448151" y="8105547"/>
            <a:ext cx="8451337" cy="488315"/>
          </a:xfrm>
          <a:prstGeom prst="rect">
            <a:avLst/>
          </a:prstGeom>
        </p:spPr>
        <p:txBody>
          <a:bodyPr anchor="t" rtlCol="false" tIns="0" lIns="0" bIns="0" rIns="0">
            <a:spAutoFit/>
          </a:bodyPr>
          <a:lstStyle/>
          <a:p>
            <a:pPr algn="l">
              <a:lnSpc>
                <a:spcPts val="4060"/>
              </a:lnSpc>
            </a:pPr>
            <a:r>
              <a:rPr lang="en-US" sz="2900">
                <a:solidFill>
                  <a:srgbClr val="000000"/>
                </a:solidFill>
                <a:latin typeface="Muli"/>
                <a:ea typeface="Muli"/>
                <a:cs typeface="Muli"/>
                <a:sym typeface="Muli"/>
              </a:rPr>
              <a:t>Nghiện rượu (nam: từ 14 ly/tuần, nữ: từ 7 ly/tuần)</a:t>
            </a:r>
          </a:p>
        </p:txBody>
      </p:sp>
      <p:sp>
        <p:nvSpPr>
          <p:cNvPr name="TextBox 73" id="73"/>
          <p:cNvSpPr txBox="true"/>
          <p:nvPr/>
        </p:nvSpPr>
        <p:spPr>
          <a:xfrm rot="0">
            <a:off x="1198224" y="7027377"/>
            <a:ext cx="389522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Veggies</a:t>
            </a:r>
          </a:p>
        </p:txBody>
      </p:sp>
      <p:sp>
        <p:nvSpPr>
          <p:cNvPr name="TextBox 74" id="74"/>
          <p:cNvSpPr txBox="true"/>
          <p:nvPr/>
        </p:nvSpPr>
        <p:spPr>
          <a:xfrm rot="0">
            <a:off x="1223161" y="8058184"/>
            <a:ext cx="3829306" cy="495300"/>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Muli"/>
                <a:ea typeface="Muli"/>
                <a:cs typeface="Muli"/>
                <a:sym typeface="Muli"/>
              </a:rPr>
              <a:t>HvyAlcoholConsump</a:t>
            </a:r>
          </a:p>
        </p:txBody>
      </p:sp>
      <p:sp>
        <p:nvSpPr>
          <p:cNvPr name="TextBox 75" id="75"/>
          <p:cNvSpPr txBox="true"/>
          <p:nvPr/>
        </p:nvSpPr>
        <p:spPr>
          <a:xfrm rot="0">
            <a:off x="14268713" y="5793310"/>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a:t>
            </a:r>
          </a:p>
          <a:p>
            <a:pPr algn="l">
              <a:lnSpc>
                <a:spcPts val="3499"/>
              </a:lnSpc>
            </a:pPr>
            <a:r>
              <a:rPr lang="en-US" sz="2499">
                <a:solidFill>
                  <a:srgbClr val="000000"/>
                </a:solidFill>
                <a:latin typeface="Muli"/>
                <a:ea typeface="Muli"/>
                <a:cs typeface="Muli"/>
                <a:sym typeface="Muli"/>
              </a:rPr>
              <a:t>1: Có</a:t>
            </a:r>
          </a:p>
        </p:txBody>
      </p:sp>
      <p:sp>
        <p:nvSpPr>
          <p:cNvPr name="TextBox 76" id="76"/>
          <p:cNvSpPr txBox="true"/>
          <p:nvPr/>
        </p:nvSpPr>
        <p:spPr>
          <a:xfrm rot="0">
            <a:off x="14268713" y="7890294"/>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a:t>
            </a:r>
          </a:p>
          <a:p>
            <a:pPr algn="l">
              <a:lnSpc>
                <a:spcPts val="3499"/>
              </a:lnSpc>
            </a:pPr>
            <a:r>
              <a:rPr lang="en-US" sz="2499">
                <a:solidFill>
                  <a:srgbClr val="000000"/>
                </a:solidFill>
                <a:latin typeface="Muli"/>
                <a:ea typeface="Muli"/>
                <a:cs typeface="Muli"/>
                <a:sym typeface="Muli"/>
              </a:rPr>
              <a:t>1: Có</a:t>
            </a:r>
          </a:p>
        </p:txBody>
      </p:sp>
      <p:sp>
        <p:nvSpPr>
          <p:cNvPr name="TextBox 77" id="77"/>
          <p:cNvSpPr txBox="true"/>
          <p:nvPr/>
        </p:nvSpPr>
        <p:spPr>
          <a:xfrm rot="0">
            <a:off x="412841" y="5938793"/>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10</a:t>
            </a:r>
          </a:p>
        </p:txBody>
      </p:sp>
      <p:sp>
        <p:nvSpPr>
          <p:cNvPr name="TextBox 78" id="78"/>
          <p:cNvSpPr txBox="true"/>
          <p:nvPr/>
        </p:nvSpPr>
        <p:spPr>
          <a:xfrm rot="0">
            <a:off x="463092" y="6996099"/>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11</a:t>
            </a:r>
          </a:p>
        </p:txBody>
      </p:sp>
      <p:sp>
        <p:nvSpPr>
          <p:cNvPr name="TextBox 79" id="79"/>
          <p:cNvSpPr txBox="true"/>
          <p:nvPr/>
        </p:nvSpPr>
        <p:spPr>
          <a:xfrm rot="0">
            <a:off x="463092" y="8076972"/>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12</a:t>
            </a:r>
          </a:p>
        </p:txBody>
      </p:sp>
      <p:sp>
        <p:nvSpPr>
          <p:cNvPr name="TextBox 80" id="80"/>
          <p:cNvSpPr txBox="true"/>
          <p:nvPr/>
        </p:nvSpPr>
        <p:spPr>
          <a:xfrm rot="0">
            <a:off x="569423" y="4842039"/>
            <a:ext cx="455368"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9</a:t>
            </a:r>
          </a:p>
        </p:txBody>
      </p:sp>
      <p:sp>
        <p:nvSpPr>
          <p:cNvPr name="TextBox 81" id="81"/>
          <p:cNvSpPr txBox="true"/>
          <p:nvPr/>
        </p:nvSpPr>
        <p:spPr>
          <a:xfrm rot="0">
            <a:off x="14268713" y="2599229"/>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Chưa từng</a:t>
            </a:r>
          </a:p>
          <a:p>
            <a:pPr algn="l">
              <a:lnSpc>
                <a:spcPts val="3499"/>
              </a:lnSpc>
            </a:pPr>
            <a:r>
              <a:rPr lang="en-US" sz="2499">
                <a:solidFill>
                  <a:srgbClr val="000000"/>
                </a:solidFill>
                <a:latin typeface="Muli"/>
                <a:ea typeface="Muli"/>
                <a:cs typeface="Muli"/>
                <a:sym typeface="Muli"/>
              </a:rPr>
              <a:t>1: Đã từng</a:t>
            </a:r>
          </a:p>
        </p:txBody>
      </p:sp>
      <p:sp>
        <p:nvSpPr>
          <p:cNvPr name="TextBox 82" id="82"/>
          <p:cNvSpPr txBox="true"/>
          <p:nvPr/>
        </p:nvSpPr>
        <p:spPr>
          <a:xfrm rot="0">
            <a:off x="14268713" y="3638566"/>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Chưa từng</a:t>
            </a:r>
          </a:p>
          <a:p>
            <a:pPr algn="l">
              <a:lnSpc>
                <a:spcPts val="3499"/>
              </a:lnSpc>
            </a:pPr>
            <a:r>
              <a:rPr lang="en-US" sz="2499">
                <a:solidFill>
                  <a:srgbClr val="000000"/>
                </a:solidFill>
                <a:latin typeface="Muli"/>
                <a:ea typeface="Muli"/>
                <a:cs typeface="Muli"/>
                <a:sym typeface="Muli"/>
              </a:rPr>
              <a:t>1: Đã từng</a:t>
            </a:r>
          </a:p>
        </p:txBody>
      </p:sp>
      <p:sp>
        <p:nvSpPr>
          <p:cNvPr name="TextBox 83" id="83"/>
          <p:cNvSpPr txBox="true"/>
          <p:nvPr/>
        </p:nvSpPr>
        <p:spPr>
          <a:xfrm rot="0">
            <a:off x="14268713" y="4699000"/>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 tham gia</a:t>
            </a:r>
          </a:p>
          <a:p>
            <a:pPr algn="l">
              <a:lnSpc>
                <a:spcPts val="3499"/>
              </a:lnSpc>
            </a:pPr>
            <a:r>
              <a:rPr lang="en-US" sz="2499">
                <a:solidFill>
                  <a:srgbClr val="000000"/>
                </a:solidFill>
                <a:latin typeface="Muli"/>
                <a:ea typeface="Muli"/>
                <a:cs typeface="Muli"/>
                <a:sym typeface="Muli"/>
              </a:rPr>
              <a:t>1: Có tham gia</a:t>
            </a:r>
          </a:p>
        </p:txBody>
      </p:sp>
      <p:sp>
        <p:nvSpPr>
          <p:cNvPr name="TextBox 84" id="84"/>
          <p:cNvSpPr txBox="true"/>
          <p:nvPr/>
        </p:nvSpPr>
        <p:spPr>
          <a:xfrm rot="0">
            <a:off x="14268713" y="6760278"/>
            <a:ext cx="2906774"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a:t>
            </a:r>
          </a:p>
          <a:p>
            <a:pPr algn="l">
              <a:lnSpc>
                <a:spcPts val="3499"/>
              </a:lnSpc>
            </a:pPr>
            <a:r>
              <a:rPr lang="en-US" sz="2499">
                <a:solidFill>
                  <a:srgbClr val="000000"/>
                </a:solidFill>
                <a:latin typeface="Muli"/>
                <a:ea typeface="Muli"/>
                <a:cs typeface="Muli"/>
                <a:sym typeface="Muli"/>
              </a:rPr>
              <a:t>1: Có</a:t>
            </a:r>
          </a:p>
        </p:txBody>
      </p:sp>
      <p:sp>
        <p:nvSpPr>
          <p:cNvPr name="TextBox 85" id="85"/>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8</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83255" y="2637329"/>
            <a:ext cx="898929" cy="889148"/>
            <a:chOff x="0" y="0"/>
            <a:chExt cx="410871" cy="406400"/>
          </a:xfrm>
        </p:grpSpPr>
        <p:sp>
          <p:nvSpPr>
            <p:cNvPr name="Freeform 3" id="3">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4" id="4"/>
          <p:cNvGrpSpPr/>
          <p:nvPr/>
        </p:nvGrpSpPr>
        <p:grpSpPr>
          <a:xfrm rot="0">
            <a:off x="283255" y="3676666"/>
            <a:ext cx="898929" cy="889148"/>
            <a:chOff x="0" y="0"/>
            <a:chExt cx="410871" cy="406400"/>
          </a:xfrm>
        </p:grpSpPr>
        <p:sp>
          <p:nvSpPr>
            <p:cNvPr name="Freeform 5" id="5">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6" id="6"/>
          <p:cNvGrpSpPr/>
          <p:nvPr/>
        </p:nvGrpSpPr>
        <p:grpSpPr>
          <a:xfrm rot="0">
            <a:off x="283255" y="4731715"/>
            <a:ext cx="898929" cy="889148"/>
            <a:chOff x="0" y="0"/>
            <a:chExt cx="410871" cy="406400"/>
          </a:xfrm>
        </p:grpSpPr>
        <p:sp>
          <p:nvSpPr>
            <p:cNvPr name="Freeform 7" id="7">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8" id="8"/>
          <p:cNvGrpSpPr/>
          <p:nvPr/>
        </p:nvGrpSpPr>
        <p:grpSpPr>
          <a:xfrm rot="0">
            <a:off x="283255" y="5780030"/>
            <a:ext cx="898929" cy="889148"/>
            <a:chOff x="0" y="0"/>
            <a:chExt cx="410871" cy="406400"/>
          </a:xfrm>
        </p:grpSpPr>
        <p:sp>
          <p:nvSpPr>
            <p:cNvPr name="Freeform 9" id="9">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sp>
        <p:nvSpPr>
          <p:cNvPr name="AutoShape 10" id="10">
            <a:extLst>
              <a:ext uri="{C183D7F6-B498-43B3-948B-1728B52AA6E4}">
                <adec:decorative xmlns:adec="http://schemas.microsoft.com/office/drawing/2017/decorative" val="1"/>
              </a:ext>
            </a:extLst>
          </p:cNvPr>
          <p:cNvSpPr/>
          <p:nvPr/>
        </p:nvSpPr>
        <p:spPr>
          <a:xfrm rot="0">
            <a:off x="-273075" y="-288552"/>
            <a:ext cx="18859427" cy="1546148"/>
          </a:xfrm>
          <a:prstGeom prst="rect">
            <a:avLst/>
          </a:prstGeom>
          <a:solidFill>
            <a:srgbClr val="03209B"/>
          </a:solidFill>
        </p:spPr>
      </p:sp>
      <p:grpSp>
        <p:nvGrpSpPr>
          <p:cNvPr name="Group 11" id="11"/>
          <p:cNvGrpSpPr/>
          <p:nvPr/>
        </p:nvGrpSpPr>
        <p:grpSpPr>
          <a:xfrm rot="0">
            <a:off x="1182184" y="2610659"/>
            <a:ext cx="3264056" cy="937998"/>
            <a:chOff x="0" y="0"/>
            <a:chExt cx="3937362" cy="1131487"/>
          </a:xfrm>
        </p:grpSpPr>
        <p:sp>
          <p:nvSpPr>
            <p:cNvPr name="Freeform 12" id="12">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13" id="13"/>
          <p:cNvGrpSpPr/>
          <p:nvPr/>
        </p:nvGrpSpPr>
        <p:grpSpPr>
          <a:xfrm rot="0">
            <a:off x="1182184" y="3652241"/>
            <a:ext cx="3264056" cy="937998"/>
            <a:chOff x="0" y="0"/>
            <a:chExt cx="3937362" cy="1131487"/>
          </a:xfrm>
        </p:grpSpPr>
        <p:sp>
          <p:nvSpPr>
            <p:cNvPr name="Freeform 14" id="14">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15" id="15"/>
          <p:cNvGrpSpPr/>
          <p:nvPr/>
        </p:nvGrpSpPr>
        <p:grpSpPr>
          <a:xfrm rot="0">
            <a:off x="1182184" y="4712437"/>
            <a:ext cx="3264056" cy="937998"/>
            <a:chOff x="0" y="0"/>
            <a:chExt cx="3937362" cy="1131487"/>
          </a:xfrm>
        </p:grpSpPr>
        <p:sp>
          <p:nvSpPr>
            <p:cNvPr name="Freeform 16" id="16">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17" id="17"/>
          <p:cNvGrpSpPr/>
          <p:nvPr/>
        </p:nvGrpSpPr>
        <p:grpSpPr>
          <a:xfrm rot="0">
            <a:off x="1182184" y="5762826"/>
            <a:ext cx="3264056" cy="937998"/>
            <a:chOff x="0" y="0"/>
            <a:chExt cx="3937362" cy="1131487"/>
          </a:xfrm>
        </p:grpSpPr>
        <p:sp>
          <p:nvSpPr>
            <p:cNvPr name="Freeform 18" id="18">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19" id="19"/>
          <p:cNvGrpSpPr/>
          <p:nvPr/>
        </p:nvGrpSpPr>
        <p:grpSpPr>
          <a:xfrm rot="0">
            <a:off x="4825302" y="2610659"/>
            <a:ext cx="7509777" cy="937998"/>
            <a:chOff x="0" y="0"/>
            <a:chExt cx="9058885" cy="1131487"/>
          </a:xfrm>
        </p:grpSpPr>
        <p:sp>
          <p:nvSpPr>
            <p:cNvPr name="Freeform 20" id="20">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21" id="21"/>
          <p:cNvGrpSpPr/>
          <p:nvPr/>
        </p:nvGrpSpPr>
        <p:grpSpPr>
          <a:xfrm rot="0">
            <a:off x="4825302" y="3652241"/>
            <a:ext cx="7509777" cy="937998"/>
            <a:chOff x="0" y="0"/>
            <a:chExt cx="9058885" cy="1131487"/>
          </a:xfrm>
        </p:grpSpPr>
        <p:sp>
          <p:nvSpPr>
            <p:cNvPr name="Freeform 22" id="22">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23" id="23"/>
          <p:cNvGrpSpPr/>
          <p:nvPr/>
        </p:nvGrpSpPr>
        <p:grpSpPr>
          <a:xfrm rot="0">
            <a:off x="4825302" y="4712437"/>
            <a:ext cx="7509777" cy="937998"/>
            <a:chOff x="0" y="0"/>
            <a:chExt cx="9058885" cy="1131487"/>
          </a:xfrm>
        </p:grpSpPr>
        <p:sp>
          <p:nvSpPr>
            <p:cNvPr name="Freeform 24" id="24">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25" id="25"/>
          <p:cNvGrpSpPr/>
          <p:nvPr/>
        </p:nvGrpSpPr>
        <p:grpSpPr>
          <a:xfrm rot="0">
            <a:off x="4825302" y="5755605"/>
            <a:ext cx="7509777" cy="937998"/>
            <a:chOff x="0" y="0"/>
            <a:chExt cx="9058885" cy="1131487"/>
          </a:xfrm>
        </p:grpSpPr>
        <p:sp>
          <p:nvSpPr>
            <p:cNvPr name="Freeform 26" id="26">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27" id="27"/>
          <p:cNvGrpSpPr/>
          <p:nvPr/>
        </p:nvGrpSpPr>
        <p:grpSpPr>
          <a:xfrm rot="0">
            <a:off x="12709180" y="2610659"/>
            <a:ext cx="5224094" cy="937998"/>
            <a:chOff x="0" y="0"/>
            <a:chExt cx="6301714" cy="1131487"/>
          </a:xfrm>
        </p:grpSpPr>
        <p:sp>
          <p:nvSpPr>
            <p:cNvPr name="Freeform 28" id="28">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grpSp>
        <p:nvGrpSpPr>
          <p:cNvPr name="Group 29" id="29"/>
          <p:cNvGrpSpPr/>
          <p:nvPr/>
        </p:nvGrpSpPr>
        <p:grpSpPr>
          <a:xfrm rot="0">
            <a:off x="12709180" y="3652241"/>
            <a:ext cx="5224094" cy="937998"/>
            <a:chOff x="0" y="0"/>
            <a:chExt cx="6301714" cy="1131487"/>
          </a:xfrm>
        </p:grpSpPr>
        <p:sp>
          <p:nvSpPr>
            <p:cNvPr name="Freeform 30" id="30">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grpSp>
        <p:nvGrpSpPr>
          <p:cNvPr name="Group 31" id="31"/>
          <p:cNvGrpSpPr/>
          <p:nvPr/>
        </p:nvGrpSpPr>
        <p:grpSpPr>
          <a:xfrm rot="0">
            <a:off x="12709180" y="4712437"/>
            <a:ext cx="5224094" cy="937998"/>
            <a:chOff x="0" y="0"/>
            <a:chExt cx="6301714" cy="1131487"/>
          </a:xfrm>
        </p:grpSpPr>
        <p:sp>
          <p:nvSpPr>
            <p:cNvPr name="Freeform 32" id="32">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grpSp>
        <p:nvGrpSpPr>
          <p:cNvPr name="Group 33" id="33"/>
          <p:cNvGrpSpPr/>
          <p:nvPr/>
        </p:nvGrpSpPr>
        <p:grpSpPr>
          <a:xfrm rot="0">
            <a:off x="12709180" y="5755605"/>
            <a:ext cx="5224094" cy="937998"/>
            <a:chOff x="0" y="0"/>
            <a:chExt cx="6301714" cy="1131487"/>
          </a:xfrm>
        </p:grpSpPr>
        <p:sp>
          <p:nvSpPr>
            <p:cNvPr name="Freeform 34" id="34">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grpSp>
        <p:nvGrpSpPr>
          <p:cNvPr name="Group 35" id="35"/>
          <p:cNvGrpSpPr/>
          <p:nvPr/>
        </p:nvGrpSpPr>
        <p:grpSpPr>
          <a:xfrm rot="0">
            <a:off x="1156001" y="1965015"/>
            <a:ext cx="3316423" cy="378944"/>
            <a:chOff x="0" y="0"/>
            <a:chExt cx="3556707" cy="406400"/>
          </a:xfrm>
        </p:grpSpPr>
        <p:sp>
          <p:nvSpPr>
            <p:cNvPr name="Freeform 36" id="36">
              <a:extLst>
                <a:ext uri="{C183D7F6-B498-43B3-948B-1728B52AA6E4}">
                  <adec:decorative xmlns:adec="http://schemas.microsoft.com/office/drawing/2017/decorative" val="1"/>
                </a:ext>
              </a:extLst>
            </p:cNvPr>
            <p:cNvSpPr/>
            <p:nvPr/>
          </p:nvSpPr>
          <p:spPr>
            <a:xfrm flipH="false" flipV="false" rot="0">
              <a:off x="17780" y="22860"/>
              <a:ext cx="3531307" cy="360680"/>
            </a:xfrm>
            <a:custGeom>
              <a:avLst/>
              <a:gdLst/>
              <a:ahLst/>
              <a:cxnLst/>
              <a:rect r="r" b="b" t="t" l="l"/>
              <a:pathLst>
                <a:path h="360680" w="3531307">
                  <a:moveTo>
                    <a:pt x="3531307" y="180340"/>
                  </a:moveTo>
                  <a:cubicBezTo>
                    <a:pt x="3531307" y="81280"/>
                    <a:pt x="3451297" y="0"/>
                    <a:pt x="3350967" y="0"/>
                  </a:cubicBezTo>
                  <a:lnTo>
                    <a:pt x="172720" y="0"/>
                  </a:lnTo>
                  <a:lnTo>
                    <a:pt x="172720" y="1270"/>
                  </a:lnTo>
                  <a:cubicBezTo>
                    <a:pt x="76200" y="5080"/>
                    <a:pt x="0" y="83820"/>
                    <a:pt x="0" y="180340"/>
                  </a:cubicBezTo>
                  <a:cubicBezTo>
                    <a:pt x="0" y="276860"/>
                    <a:pt x="77470" y="355600"/>
                    <a:pt x="172720" y="359410"/>
                  </a:cubicBezTo>
                  <a:lnTo>
                    <a:pt x="172720" y="360680"/>
                  </a:lnTo>
                  <a:lnTo>
                    <a:pt x="3350967" y="360680"/>
                  </a:lnTo>
                  <a:cubicBezTo>
                    <a:pt x="3450027" y="360680"/>
                    <a:pt x="3531307" y="279400"/>
                    <a:pt x="3531307" y="180340"/>
                  </a:cubicBezTo>
                  <a:close/>
                </a:path>
              </a:pathLst>
            </a:custGeom>
            <a:solidFill>
              <a:srgbClr val="B4F2BC"/>
            </a:solidFill>
          </p:spPr>
        </p:sp>
      </p:grpSp>
      <p:grpSp>
        <p:nvGrpSpPr>
          <p:cNvPr name="Group 37" id="37"/>
          <p:cNvGrpSpPr/>
          <p:nvPr/>
        </p:nvGrpSpPr>
        <p:grpSpPr>
          <a:xfrm rot="0">
            <a:off x="4845486" y="1970998"/>
            <a:ext cx="7509777" cy="372961"/>
            <a:chOff x="0" y="0"/>
            <a:chExt cx="8183093" cy="406400"/>
          </a:xfrm>
        </p:grpSpPr>
        <p:sp>
          <p:nvSpPr>
            <p:cNvPr name="Freeform 38" id="38">
              <a:extLst>
                <a:ext uri="{C183D7F6-B498-43B3-948B-1728B52AA6E4}">
                  <adec:decorative xmlns:adec="http://schemas.microsoft.com/office/drawing/2017/decorative" val="1"/>
                </a:ext>
              </a:extLst>
            </p:cNvPr>
            <p:cNvSpPr/>
            <p:nvPr/>
          </p:nvSpPr>
          <p:spPr>
            <a:xfrm flipH="false" flipV="false" rot="0">
              <a:off x="17780" y="22860"/>
              <a:ext cx="8157694" cy="360680"/>
            </a:xfrm>
            <a:custGeom>
              <a:avLst/>
              <a:gdLst/>
              <a:ahLst/>
              <a:cxnLst/>
              <a:rect r="r" b="b" t="t" l="l"/>
              <a:pathLst>
                <a:path h="360680" w="8157694">
                  <a:moveTo>
                    <a:pt x="8157694" y="180340"/>
                  </a:moveTo>
                  <a:cubicBezTo>
                    <a:pt x="8157694" y="81280"/>
                    <a:pt x="8077684" y="0"/>
                    <a:pt x="7977354" y="0"/>
                  </a:cubicBezTo>
                  <a:lnTo>
                    <a:pt x="172720" y="0"/>
                  </a:lnTo>
                  <a:lnTo>
                    <a:pt x="172720" y="1270"/>
                  </a:lnTo>
                  <a:cubicBezTo>
                    <a:pt x="76200" y="5080"/>
                    <a:pt x="0" y="83820"/>
                    <a:pt x="0" y="180340"/>
                  </a:cubicBezTo>
                  <a:cubicBezTo>
                    <a:pt x="0" y="276860"/>
                    <a:pt x="77470" y="355600"/>
                    <a:pt x="172720" y="359410"/>
                  </a:cubicBezTo>
                  <a:lnTo>
                    <a:pt x="172720" y="360680"/>
                  </a:lnTo>
                  <a:lnTo>
                    <a:pt x="7977354" y="360680"/>
                  </a:lnTo>
                  <a:cubicBezTo>
                    <a:pt x="8076414" y="360680"/>
                    <a:pt x="8157694" y="279400"/>
                    <a:pt x="8157694" y="180340"/>
                  </a:cubicBezTo>
                  <a:close/>
                </a:path>
              </a:pathLst>
            </a:custGeom>
            <a:solidFill>
              <a:srgbClr val="B4F2BC"/>
            </a:solidFill>
          </p:spPr>
        </p:sp>
      </p:grpSp>
      <p:grpSp>
        <p:nvGrpSpPr>
          <p:cNvPr name="Group 39" id="39"/>
          <p:cNvGrpSpPr/>
          <p:nvPr/>
        </p:nvGrpSpPr>
        <p:grpSpPr>
          <a:xfrm rot="0">
            <a:off x="12709180" y="1988955"/>
            <a:ext cx="5224094" cy="372961"/>
            <a:chOff x="0" y="0"/>
            <a:chExt cx="5692479" cy="406400"/>
          </a:xfrm>
        </p:grpSpPr>
        <p:sp>
          <p:nvSpPr>
            <p:cNvPr name="Freeform 40" id="40">
              <a:extLst>
                <a:ext uri="{C183D7F6-B498-43B3-948B-1728B52AA6E4}">
                  <adec:decorative xmlns:adec="http://schemas.microsoft.com/office/drawing/2017/decorative" val="1"/>
                </a:ext>
              </a:extLst>
            </p:cNvPr>
            <p:cNvSpPr/>
            <p:nvPr/>
          </p:nvSpPr>
          <p:spPr>
            <a:xfrm flipH="false" flipV="false" rot="0">
              <a:off x="17780" y="22860"/>
              <a:ext cx="5667080" cy="360680"/>
            </a:xfrm>
            <a:custGeom>
              <a:avLst/>
              <a:gdLst/>
              <a:ahLst/>
              <a:cxnLst/>
              <a:rect r="r" b="b" t="t" l="l"/>
              <a:pathLst>
                <a:path h="360680" w="5667080">
                  <a:moveTo>
                    <a:pt x="5667080" y="180340"/>
                  </a:moveTo>
                  <a:cubicBezTo>
                    <a:pt x="5667080" y="81280"/>
                    <a:pt x="5587070" y="0"/>
                    <a:pt x="5486739" y="0"/>
                  </a:cubicBezTo>
                  <a:lnTo>
                    <a:pt x="172720" y="0"/>
                  </a:lnTo>
                  <a:lnTo>
                    <a:pt x="172720" y="1270"/>
                  </a:lnTo>
                  <a:cubicBezTo>
                    <a:pt x="76200" y="5080"/>
                    <a:pt x="0" y="83820"/>
                    <a:pt x="0" y="180340"/>
                  </a:cubicBezTo>
                  <a:cubicBezTo>
                    <a:pt x="0" y="276860"/>
                    <a:pt x="77470" y="355600"/>
                    <a:pt x="172720" y="359410"/>
                  </a:cubicBezTo>
                  <a:lnTo>
                    <a:pt x="172720" y="360680"/>
                  </a:lnTo>
                  <a:lnTo>
                    <a:pt x="5486739" y="360680"/>
                  </a:lnTo>
                  <a:cubicBezTo>
                    <a:pt x="5585799" y="360680"/>
                    <a:pt x="5667080" y="279400"/>
                    <a:pt x="5667080" y="180340"/>
                  </a:cubicBezTo>
                  <a:close/>
                </a:path>
              </a:pathLst>
            </a:custGeom>
            <a:solidFill>
              <a:srgbClr val="B4F2BC"/>
            </a:solidFill>
          </p:spPr>
        </p:sp>
      </p:grpSp>
      <p:sp>
        <p:nvSpPr>
          <p:cNvPr name="TextBox 41" id="41"/>
          <p:cNvSpPr txBox="true"/>
          <p:nvPr/>
        </p:nvSpPr>
        <p:spPr>
          <a:xfrm rot="0">
            <a:off x="2031324" y="1920858"/>
            <a:ext cx="1565777" cy="455295"/>
          </a:xfrm>
          <a:prstGeom prst="rect">
            <a:avLst/>
          </a:prstGeom>
        </p:spPr>
        <p:txBody>
          <a:bodyPr anchor="t" rtlCol="false" tIns="0" lIns="0" bIns="0" rIns="0">
            <a:spAutoFit/>
          </a:bodyPr>
          <a:lstStyle/>
          <a:p>
            <a:pPr algn="ctr">
              <a:lnSpc>
                <a:spcPts val="3780"/>
              </a:lnSpc>
              <a:spcBef>
                <a:spcPct val="0"/>
              </a:spcBef>
            </a:pPr>
            <a:r>
              <a:rPr lang="en-US" sz="2700">
                <a:solidFill>
                  <a:srgbClr val="03209B"/>
                </a:solidFill>
                <a:latin typeface="Francois One"/>
                <a:ea typeface="Francois One"/>
                <a:cs typeface="Francois One"/>
                <a:sym typeface="Francois One"/>
              </a:rPr>
              <a:t>Tên cột</a:t>
            </a:r>
          </a:p>
        </p:txBody>
      </p:sp>
      <p:sp>
        <p:nvSpPr>
          <p:cNvPr name="TextBox 42" id="42"/>
          <p:cNvSpPr txBox="true"/>
          <p:nvPr/>
        </p:nvSpPr>
        <p:spPr>
          <a:xfrm rot="0">
            <a:off x="4404264" y="104542"/>
            <a:ext cx="9504749" cy="971550"/>
          </a:xfrm>
          <a:prstGeom prst="rect">
            <a:avLst/>
          </a:prstGeom>
        </p:spPr>
        <p:txBody>
          <a:bodyPr anchor="t" rtlCol="false" tIns="0" lIns="0" bIns="0" rIns="0">
            <a:spAutoFit/>
          </a:bodyPr>
          <a:lstStyle/>
          <a:p>
            <a:pPr algn="l">
              <a:lnSpc>
                <a:spcPts val="7679"/>
              </a:lnSpc>
            </a:pPr>
            <a:r>
              <a:rPr lang="en-US" sz="6399">
                <a:solidFill>
                  <a:srgbClr val="FFFFFF"/>
                </a:solidFill>
                <a:latin typeface="Muli Bold"/>
                <a:ea typeface="Muli Bold"/>
                <a:cs typeface="Muli Bold"/>
                <a:sym typeface="Muli Bold"/>
              </a:rPr>
              <a:t>Thông tin về tập dữ liệu</a:t>
            </a:r>
          </a:p>
        </p:txBody>
      </p:sp>
      <p:sp>
        <p:nvSpPr>
          <p:cNvPr name="TextBox 43" id="43"/>
          <p:cNvSpPr txBox="true"/>
          <p:nvPr/>
        </p:nvSpPr>
        <p:spPr>
          <a:xfrm rot="0">
            <a:off x="8066640" y="1917390"/>
            <a:ext cx="1481582" cy="455295"/>
          </a:xfrm>
          <a:prstGeom prst="rect">
            <a:avLst/>
          </a:prstGeom>
        </p:spPr>
        <p:txBody>
          <a:bodyPr anchor="t" rtlCol="false" tIns="0" lIns="0" bIns="0" rIns="0">
            <a:spAutoFit/>
          </a:bodyPr>
          <a:lstStyle/>
          <a:p>
            <a:pPr algn="l" marL="0" indent="0" lvl="0">
              <a:lnSpc>
                <a:spcPts val="3780"/>
              </a:lnSpc>
              <a:spcBef>
                <a:spcPct val="0"/>
              </a:spcBef>
            </a:pPr>
            <a:r>
              <a:rPr lang="en-US" sz="2700">
                <a:solidFill>
                  <a:srgbClr val="03209B"/>
                </a:solidFill>
                <a:latin typeface="Francois One"/>
                <a:ea typeface="Francois One"/>
                <a:cs typeface="Francois One"/>
                <a:sym typeface="Francois One"/>
              </a:rPr>
              <a:t>Ý nghĩa</a:t>
            </a:r>
          </a:p>
        </p:txBody>
      </p:sp>
      <p:sp>
        <p:nvSpPr>
          <p:cNvPr name="TextBox 44" id="44"/>
          <p:cNvSpPr txBox="true"/>
          <p:nvPr/>
        </p:nvSpPr>
        <p:spPr>
          <a:xfrm rot="0">
            <a:off x="5615533" y="2793908"/>
            <a:ext cx="5921621"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Có bất kỳ hình thức bảo hiểm y tế</a:t>
            </a:r>
          </a:p>
        </p:txBody>
      </p:sp>
      <p:sp>
        <p:nvSpPr>
          <p:cNvPr name="TextBox 45" id="45"/>
          <p:cNvSpPr txBox="true"/>
          <p:nvPr/>
        </p:nvSpPr>
        <p:spPr>
          <a:xfrm rot="0">
            <a:off x="5119567" y="3585566"/>
            <a:ext cx="7018435" cy="10477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Trong 12 tháng qua, đã cần gặp bác sĩ nhưng không thể vì lý do chi phí không?</a:t>
            </a:r>
          </a:p>
        </p:txBody>
      </p:sp>
      <p:sp>
        <p:nvSpPr>
          <p:cNvPr name="TextBox 46" id="46"/>
          <p:cNvSpPr txBox="true"/>
          <p:nvPr/>
        </p:nvSpPr>
        <p:spPr>
          <a:xfrm rot="0">
            <a:off x="6730455" y="4895686"/>
            <a:ext cx="3499278" cy="514350"/>
          </a:xfrm>
          <a:prstGeom prst="rect">
            <a:avLst/>
          </a:prstGeom>
        </p:spPr>
        <p:txBody>
          <a:bodyPr anchor="t" rtlCol="false" tIns="0" lIns="0" bIns="0" rIns="0">
            <a:spAutoFit/>
          </a:bodyPr>
          <a:lstStyle/>
          <a:p>
            <a:pPr algn="ctr">
              <a:lnSpc>
                <a:spcPts val="4200"/>
              </a:lnSpc>
            </a:pPr>
            <a:r>
              <a:rPr lang="en-US" sz="3000">
                <a:solidFill>
                  <a:srgbClr val="000000"/>
                </a:solidFill>
                <a:latin typeface="Muli"/>
                <a:ea typeface="Muli"/>
                <a:cs typeface="Muli"/>
                <a:sym typeface="Muli"/>
              </a:rPr>
              <a:t>Tình trạng sức khỏe</a:t>
            </a:r>
          </a:p>
        </p:txBody>
      </p:sp>
      <p:sp>
        <p:nvSpPr>
          <p:cNvPr name="TextBox 47" id="47"/>
          <p:cNvSpPr txBox="true"/>
          <p:nvPr/>
        </p:nvSpPr>
        <p:spPr>
          <a:xfrm rot="0">
            <a:off x="5130278" y="5672154"/>
            <a:ext cx="6940194" cy="10477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Trong 1 tháng qua, có bao nhiêu ngày sức khỏe tinh thần không tốt?</a:t>
            </a:r>
          </a:p>
        </p:txBody>
      </p:sp>
      <p:sp>
        <p:nvSpPr>
          <p:cNvPr name="TextBox 48" id="48"/>
          <p:cNvSpPr txBox="true"/>
          <p:nvPr/>
        </p:nvSpPr>
        <p:spPr>
          <a:xfrm rot="0">
            <a:off x="13104338" y="1932898"/>
            <a:ext cx="4614381" cy="455295"/>
          </a:xfrm>
          <a:prstGeom prst="rect">
            <a:avLst/>
          </a:prstGeom>
        </p:spPr>
        <p:txBody>
          <a:bodyPr anchor="t" rtlCol="false" tIns="0" lIns="0" bIns="0" rIns="0">
            <a:spAutoFit/>
          </a:bodyPr>
          <a:lstStyle/>
          <a:p>
            <a:pPr algn="ctr" marL="0" indent="0" lvl="0">
              <a:lnSpc>
                <a:spcPts val="3779"/>
              </a:lnSpc>
              <a:spcBef>
                <a:spcPct val="0"/>
              </a:spcBef>
            </a:pPr>
            <a:r>
              <a:rPr lang="en-US" sz="2700">
                <a:solidFill>
                  <a:srgbClr val="03209B"/>
                </a:solidFill>
                <a:latin typeface="Francois One"/>
                <a:ea typeface="Francois One"/>
                <a:cs typeface="Francois One"/>
                <a:sym typeface="Francois One"/>
              </a:rPr>
              <a:t>Khoảng giá trị</a:t>
            </a:r>
          </a:p>
        </p:txBody>
      </p:sp>
      <p:sp>
        <p:nvSpPr>
          <p:cNvPr name="TextBox 49" id="49"/>
          <p:cNvSpPr txBox="true"/>
          <p:nvPr/>
        </p:nvSpPr>
        <p:spPr>
          <a:xfrm rot="0">
            <a:off x="1347480" y="2793908"/>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AnyHealthcare</a:t>
            </a:r>
          </a:p>
        </p:txBody>
      </p:sp>
      <p:sp>
        <p:nvSpPr>
          <p:cNvPr name="TextBox 50" id="50"/>
          <p:cNvSpPr txBox="true"/>
          <p:nvPr/>
        </p:nvSpPr>
        <p:spPr>
          <a:xfrm rot="0">
            <a:off x="1347480" y="3782829"/>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NoDocbcCost</a:t>
            </a:r>
          </a:p>
        </p:txBody>
      </p:sp>
      <p:sp>
        <p:nvSpPr>
          <p:cNvPr name="TextBox 51" id="51"/>
          <p:cNvSpPr txBox="true"/>
          <p:nvPr/>
        </p:nvSpPr>
        <p:spPr>
          <a:xfrm rot="0">
            <a:off x="1347480" y="5903454"/>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MentHlth</a:t>
            </a:r>
          </a:p>
        </p:txBody>
      </p:sp>
      <p:sp>
        <p:nvSpPr>
          <p:cNvPr name="TextBox 52" id="52"/>
          <p:cNvSpPr txBox="true"/>
          <p:nvPr/>
        </p:nvSpPr>
        <p:spPr>
          <a:xfrm rot="0">
            <a:off x="1347480" y="4895686"/>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GenHlth</a:t>
            </a:r>
          </a:p>
        </p:txBody>
      </p:sp>
      <p:grpSp>
        <p:nvGrpSpPr>
          <p:cNvPr name="Group 53" id="53"/>
          <p:cNvGrpSpPr/>
          <p:nvPr/>
        </p:nvGrpSpPr>
        <p:grpSpPr>
          <a:xfrm rot="0">
            <a:off x="283255" y="6830024"/>
            <a:ext cx="898929" cy="889148"/>
            <a:chOff x="0" y="0"/>
            <a:chExt cx="410871" cy="406400"/>
          </a:xfrm>
        </p:grpSpPr>
        <p:sp>
          <p:nvSpPr>
            <p:cNvPr name="Freeform 54" id="54">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55" id="55"/>
          <p:cNvGrpSpPr/>
          <p:nvPr/>
        </p:nvGrpSpPr>
        <p:grpSpPr>
          <a:xfrm rot="0">
            <a:off x="283255" y="7885073"/>
            <a:ext cx="898929" cy="889148"/>
            <a:chOff x="0" y="0"/>
            <a:chExt cx="410871" cy="406400"/>
          </a:xfrm>
        </p:grpSpPr>
        <p:sp>
          <p:nvSpPr>
            <p:cNvPr name="Freeform 56" id="56">
              <a:extLst>
                <a:ext uri="{C183D7F6-B498-43B3-948B-1728B52AA6E4}">
                  <adec:decorative xmlns:adec="http://schemas.microsoft.com/office/drawing/2017/decorative" val="1"/>
                </a:ext>
              </a:extLst>
            </p:cNvPr>
            <p:cNvSpPr/>
            <p:nvPr/>
          </p:nvSpPr>
          <p:spPr>
            <a:xfrm flipH="false" flipV="false" rot="0">
              <a:off x="17780" y="22860"/>
              <a:ext cx="385471" cy="360680"/>
            </a:xfrm>
            <a:custGeom>
              <a:avLst/>
              <a:gdLst/>
              <a:ahLst/>
              <a:cxnLst/>
              <a:rect r="r" b="b" t="t" l="l"/>
              <a:pathLst>
                <a:path h="360680" w="385471">
                  <a:moveTo>
                    <a:pt x="385471" y="180340"/>
                  </a:moveTo>
                  <a:cubicBezTo>
                    <a:pt x="385471" y="81280"/>
                    <a:pt x="305461" y="0"/>
                    <a:pt x="205131" y="0"/>
                  </a:cubicBezTo>
                  <a:lnTo>
                    <a:pt x="172720" y="0"/>
                  </a:lnTo>
                  <a:lnTo>
                    <a:pt x="172720" y="1270"/>
                  </a:lnTo>
                  <a:cubicBezTo>
                    <a:pt x="76200" y="5080"/>
                    <a:pt x="0" y="83820"/>
                    <a:pt x="0" y="180340"/>
                  </a:cubicBezTo>
                  <a:cubicBezTo>
                    <a:pt x="0" y="276860"/>
                    <a:pt x="77470" y="355600"/>
                    <a:pt x="172720" y="359410"/>
                  </a:cubicBezTo>
                  <a:lnTo>
                    <a:pt x="172720" y="360680"/>
                  </a:lnTo>
                  <a:lnTo>
                    <a:pt x="205131" y="360680"/>
                  </a:lnTo>
                  <a:cubicBezTo>
                    <a:pt x="304191" y="360680"/>
                    <a:pt x="385471" y="279400"/>
                    <a:pt x="385471" y="180340"/>
                  </a:cubicBezTo>
                  <a:close/>
                </a:path>
              </a:pathLst>
            </a:custGeom>
            <a:solidFill>
              <a:srgbClr val="B4F2BC"/>
            </a:solidFill>
          </p:spPr>
        </p:sp>
      </p:grpSp>
      <p:grpSp>
        <p:nvGrpSpPr>
          <p:cNvPr name="Group 57" id="57"/>
          <p:cNvGrpSpPr/>
          <p:nvPr/>
        </p:nvGrpSpPr>
        <p:grpSpPr>
          <a:xfrm rot="0">
            <a:off x="1182184" y="6805599"/>
            <a:ext cx="3264056" cy="937998"/>
            <a:chOff x="0" y="0"/>
            <a:chExt cx="3937362" cy="1131487"/>
          </a:xfrm>
        </p:grpSpPr>
        <p:sp>
          <p:nvSpPr>
            <p:cNvPr name="Freeform 58" id="58">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59" id="59"/>
          <p:cNvGrpSpPr/>
          <p:nvPr/>
        </p:nvGrpSpPr>
        <p:grpSpPr>
          <a:xfrm rot="0">
            <a:off x="1182184" y="7865795"/>
            <a:ext cx="3264056" cy="937998"/>
            <a:chOff x="0" y="0"/>
            <a:chExt cx="3937362" cy="1131487"/>
          </a:xfrm>
        </p:grpSpPr>
        <p:sp>
          <p:nvSpPr>
            <p:cNvPr name="Freeform 60" id="60">
              <a:extLst>
                <a:ext uri="{C183D7F6-B498-43B3-948B-1728B52AA6E4}">
                  <adec:decorative xmlns:adec="http://schemas.microsoft.com/office/drawing/2017/decorative" val="1"/>
                </a:ext>
              </a:extLst>
            </p:cNvPr>
            <p:cNvSpPr/>
            <p:nvPr/>
          </p:nvSpPr>
          <p:spPr>
            <a:xfrm flipH="false" flipV="false" rot="0">
              <a:off x="0" y="0"/>
              <a:ext cx="3937362" cy="1131487"/>
            </a:xfrm>
            <a:custGeom>
              <a:avLst/>
              <a:gdLst/>
              <a:ahLst/>
              <a:cxnLst/>
              <a:rect r="r" b="b" t="t" l="l"/>
              <a:pathLst>
                <a:path h="1131487" w="3937362">
                  <a:moveTo>
                    <a:pt x="3812902" y="1131487"/>
                  </a:moveTo>
                  <a:lnTo>
                    <a:pt x="124460" y="1131487"/>
                  </a:lnTo>
                  <a:cubicBezTo>
                    <a:pt x="55880" y="1131487"/>
                    <a:pt x="0" y="1075607"/>
                    <a:pt x="0" y="1007027"/>
                  </a:cubicBezTo>
                  <a:lnTo>
                    <a:pt x="0" y="124460"/>
                  </a:lnTo>
                  <a:cubicBezTo>
                    <a:pt x="0" y="55880"/>
                    <a:pt x="55880" y="0"/>
                    <a:pt x="124460" y="0"/>
                  </a:cubicBezTo>
                  <a:lnTo>
                    <a:pt x="3812902" y="0"/>
                  </a:lnTo>
                  <a:cubicBezTo>
                    <a:pt x="3881482" y="0"/>
                    <a:pt x="3937362" y="55880"/>
                    <a:pt x="3937362" y="124460"/>
                  </a:cubicBezTo>
                  <a:lnTo>
                    <a:pt x="3937362" y="1007027"/>
                  </a:lnTo>
                  <a:cubicBezTo>
                    <a:pt x="3937362" y="1075607"/>
                    <a:pt x="3881482" y="1131487"/>
                    <a:pt x="3812902" y="1131487"/>
                  </a:cubicBezTo>
                  <a:close/>
                </a:path>
              </a:pathLst>
            </a:custGeom>
            <a:solidFill>
              <a:srgbClr val="EDF0F2"/>
            </a:solidFill>
          </p:spPr>
        </p:sp>
      </p:grpSp>
      <p:grpSp>
        <p:nvGrpSpPr>
          <p:cNvPr name="Group 61" id="61"/>
          <p:cNvGrpSpPr/>
          <p:nvPr/>
        </p:nvGrpSpPr>
        <p:grpSpPr>
          <a:xfrm rot="0">
            <a:off x="4825302" y="6805599"/>
            <a:ext cx="7509777" cy="937998"/>
            <a:chOff x="0" y="0"/>
            <a:chExt cx="9058885" cy="1131487"/>
          </a:xfrm>
        </p:grpSpPr>
        <p:sp>
          <p:nvSpPr>
            <p:cNvPr name="Freeform 62" id="62">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63" id="63"/>
          <p:cNvGrpSpPr/>
          <p:nvPr/>
        </p:nvGrpSpPr>
        <p:grpSpPr>
          <a:xfrm rot="0">
            <a:off x="4825302" y="7865795"/>
            <a:ext cx="7509777" cy="937998"/>
            <a:chOff x="0" y="0"/>
            <a:chExt cx="9058885" cy="1131487"/>
          </a:xfrm>
        </p:grpSpPr>
        <p:sp>
          <p:nvSpPr>
            <p:cNvPr name="Freeform 64" id="64">
              <a:extLst>
                <a:ext uri="{C183D7F6-B498-43B3-948B-1728B52AA6E4}">
                  <adec:decorative xmlns:adec="http://schemas.microsoft.com/office/drawing/2017/decorative" val="1"/>
                </a:ext>
              </a:extLst>
            </p:cNvPr>
            <p:cNvSpPr/>
            <p:nvPr/>
          </p:nvSpPr>
          <p:spPr>
            <a:xfrm flipH="false" flipV="false" rot="0">
              <a:off x="0" y="0"/>
              <a:ext cx="9058885" cy="1131487"/>
            </a:xfrm>
            <a:custGeom>
              <a:avLst/>
              <a:gdLst/>
              <a:ahLst/>
              <a:cxnLst/>
              <a:rect r="r" b="b" t="t" l="l"/>
              <a:pathLst>
                <a:path h="1131487" w="9058885">
                  <a:moveTo>
                    <a:pt x="8934425" y="1131487"/>
                  </a:moveTo>
                  <a:lnTo>
                    <a:pt x="124460" y="1131487"/>
                  </a:lnTo>
                  <a:cubicBezTo>
                    <a:pt x="55880" y="1131487"/>
                    <a:pt x="0" y="1075607"/>
                    <a:pt x="0" y="1007027"/>
                  </a:cubicBezTo>
                  <a:lnTo>
                    <a:pt x="0" y="124460"/>
                  </a:lnTo>
                  <a:cubicBezTo>
                    <a:pt x="0" y="55880"/>
                    <a:pt x="55880" y="0"/>
                    <a:pt x="124460" y="0"/>
                  </a:cubicBezTo>
                  <a:lnTo>
                    <a:pt x="8934425" y="0"/>
                  </a:lnTo>
                  <a:cubicBezTo>
                    <a:pt x="9003006" y="0"/>
                    <a:pt x="9058885" y="55880"/>
                    <a:pt x="9058885" y="124460"/>
                  </a:cubicBezTo>
                  <a:lnTo>
                    <a:pt x="9058885" y="1007027"/>
                  </a:lnTo>
                  <a:cubicBezTo>
                    <a:pt x="9058885" y="1075607"/>
                    <a:pt x="9003006" y="1131487"/>
                    <a:pt x="8934425" y="1131487"/>
                  </a:cubicBezTo>
                  <a:close/>
                </a:path>
              </a:pathLst>
            </a:custGeom>
            <a:solidFill>
              <a:srgbClr val="EDF0F2"/>
            </a:solidFill>
          </p:spPr>
        </p:sp>
      </p:grpSp>
      <p:grpSp>
        <p:nvGrpSpPr>
          <p:cNvPr name="Group 65" id="65"/>
          <p:cNvGrpSpPr/>
          <p:nvPr/>
        </p:nvGrpSpPr>
        <p:grpSpPr>
          <a:xfrm rot="0">
            <a:off x="12709180" y="6805599"/>
            <a:ext cx="5224094" cy="937998"/>
            <a:chOff x="0" y="0"/>
            <a:chExt cx="6301714" cy="1131487"/>
          </a:xfrm>
        </p:grpSpPr>
        <p:sp>
          <p:nvSpPr>
            <p:cNvPr name="Freeform 66" id="66">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grpSp>
        <p:nvGrpSpPr>
          <p:cNvPr name="Group 67" id="67"/>
          <p:cNvGrpSpPr/>
          <p:nvPr/>
        </p:nvGrpSpPr>
        <p:grpSpPr>
          <a:xfrm rot="0">
            <a:off x="12709180" y="7865795"/>
            <a:ext cx="5224094" cy="937998"/>
            <a:chOff x="0" y="0"/>
            <a:chExt cx="6301714" cy="1131487"/>
          </a:xfrm>
        </p:grpSpPr>
        <p:sp>
          <p:nvSpPr>
            <p:cNvPr name="Freeform 68" id="68">
              <a:extLst>
                <a:ext uri="{C183D7F6-B498-43B3-948B-1728B52AA6E4}">
                  <adec:decorative xmlns:adec="http://schemas.microsoft.com/office/drawing/2017/decorative" val="1"/>
                </a:ext>
              </a:extLst>
            </p:cNvPr>
            <p:cNvSpPr/>
            <p:nvPr/>
          </p:nvSpPr>
          <p:spPr>
            <a:xfrm flipH="false" flipV="false" rot="0">
              <a:off x="0" y="0"/>
              <a:ext cx="6301714" cy="1131487"/>
            </a:xfrm>
            <a:custGeom>
              <a:avLst/>
              <a:gdLst/>
              <a:ahLst/>
              <a:cxnLst/>
              <a:rect r="r" b="b" t="t" l="l"/>
              <a:pathLst>
                <a:path h="1131487" w="6301714">
                  <a:moveTo>
                    <a:pt x="6177254" y="1131487"/>
                  </a:moveTo>
                  <a:lnTo>
                    <a:pt x="124460" y="1131487"/>
                  </a:lnTo>
                  <a:cubicBezTo>
                    <a:pt x="55880" y="1131487"/>
                    <a:pt x="0" y="1075607"/>
                    <a:pt x="0" y="1007027"/>
                  </a:cubicBezTo>
                  <a:lnTo>
                    <a:pt x="0" y="124460"/>
                  </a:lnTo>
                  <a:cubicBezTo>
                    <a:pt x="0" y="55880"/>
                    <a:pt x="55880" y="0"/>
                    <a:pt x="124460" y="0"/>
                  </a:cubicBezTo>
                  <a:lnTo>
                    <a:pt x="6177254" y="0"/>
                  </a:lnTo>
                  <a:cubicBezTo>
                    <a:pt x="6245834" y="0"/>
                    <a:pt x="6301714" y="55880"/>
                    <a:pt x="6301714" y="124460"/>
                  </a:cubicBezTo>
                  <a:lnTo>
                    <a:pt x="6301714" y="1007027"/>
                  </a:lnTo>
                  <a:cubicBezTo>
                    <a:pt x="6301714" y="1075607"/>
                    <a:pt x="6245834" y="1131487"/>
                    <a:pt x="6177254" y="1131487"/>
                  </a:cubicBezTo>
                  <a:close/>
                </a:path>
              </a:pathLst>
            </a:custGeom>
            <a:solidFill>
              <a:srgbClr val="EDF0F2"/>
            </a:solidFill>
          </p:spPr>
        </p:sp>
      </p:grpSp>
      <p:sp>
        <p:nvSpPr>
          <p:cNvPr name="TextBox 69" id="69"/>
          <p:cNvSpPr txBox="true"/>
          <p:nvPr/>
        </p:nvSpPr>
        <p:spPr>
          <a:xfrm rot="0">
            <a:off x="5135084" y="6729399"/>
            <a:ext cx="6882519" cy="10477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Trong 1 tháng qua, có bao nhiêu ngày sức khỏe thể chất không tốt?</a:t>
            </a:r>
          </a:p>
        </p:txBody>
      </p:sp>
      <p:sp>
        <p:nvSpPr>
          <p:cNvPr name="TextBox 70" id="70"/>
          <p:cNvSpPr txBox="true"/>
          <p:nvPr/>
        </p:nvSpPr>
        <p:spPr>
          <a:xfrm rot="0">
            <a:off x="6064303" y="8062899"/>
            <a:ext cx="5472852" cy="514350"/>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Đi lại hoặc leo thang khó khăn</a:t>
            </a:r>
          </a:p>
        </p:txBody>
      </p:sp>
      <p:sp>
        <p:nvSpPr>
          <p:cNvPr name="TextBox 71" id="71"/>
          <p:cNvSpPr txBox="true"/>
          <p:nvPr/>
        </p:nvSpPr>
        <p:spPr>
          <a:xfrm rot="0">
            <a:off x="1347480" y="6996099"/>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PhysHlth</a:t>
            </a:r>
          </a:p>
        </p:txBody>
      </p:sp>
      <p:sp>
        <p:nvSpPr>
          <p:cNvPr name="TextBox 72" id="72"/>
          <p:cNvSpPr txBox="true"/>
          <p:nvPr/>
        </p:nvSpPr>
        <p:spPr>
          <a:xfrm rot="0">
            <a:off x="1347480" y="8049044"/>
            <a:ext cx="2933463"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DiffWalk</a:t>
            </a:r>
          </a:p>
        </p:txBody>
      </p:sp>
      <p:sp>
        <p:nvSpPr>
          <p:cNvPr name="TextBox 73" id="73"/>
          <p:cNvSpPr txBox="true"/>
          <p:nvPr/>
        </p:nvSpPr>
        <p:spPr>
          <a:xfrm rot="0">
            <a:off x="12791206" y="4736936"/>
            <a:ext cx="5142068"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1: Xuất sắc        </a:t>
            </a:r>
            <a:r>
              <a:rPr lang="en-US" sz="2499">
                <a:solidFill>
                  <a:srgbClr val="000000"/>
                </a:solidFill>
                <a:latin typeface="Muli"/>
                <a:ea typeface="Muli"/>
                <a:cs typeface="Muli"/>
                <a:sym typeface="Muli"/>
              </a:rPr>
              <a:t>2: Rất tốt       3: Tốt       4: Trung bình       5: Kém</a:t>
            </a:r>
          </a:p>
        </p:txBody>
      </p:sp>
      <p:sp>
        <p:nvSpPr>
          <p:cNvPr name="TextBox 74" id="74"/>
          <p:cNvSpPr txBox="true"/>
          <p:nvPr/>
        </p:nvSpPr>
        <p:spPr>
          <a:xfrm rot="0">
            <a:off x="12791206" y="7890294"/>
            <a:ext cx="4078750"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 khó khăn</a:t>
            </a:r>
          </a:p>
          <a:p>
            <a:pPr algn="l">
              <a:lnSpc>
                <a:spcPts val="3499"/>
              </a:lnSpc>
            </a:pPr>
            <a:r>
              <a:rPr lang="en-US" sz="2499">
                <a:solidFill>
                  <a:srgbClr val="000000"/>
                </a:solidFill>
                <a:latin typeface="Muli"/>
                <a:ea typeface="Muli"/>
                <a:cs typeface="Muli"/>
                <a:sym typeface="Muli"/>
              </a:rPr>
              <a:t>1: Khó khăn</a:t>
            </a:r>
          </a:p>
        </p:txBody>
      </p:sp>
      <p:sp>
        <p:nvSpPr>
          <p:cNvPr name="TextBox 75" id="75"/>
          <p:cNvSpPr txBox="true"/>
          <p:nvPr/>
        </p:nvSpPr>
        <p:spPr>
          <a:xfrm rot="0">
            <a:off x="430090" y="5933418"/>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16</a:t>
            </a:r>
          </a:p>
        </p:txBody>
      </p:sp>
      <p:sp>
        <p:nvSpPr>
          <p:cNvPr name="TextBox 76" id="76"/>
          <p:cNvSpPr txBox="true"/>
          <p:nvPr/>
        </p:nvSpPr>
        <p:spPr>
          <a:xfrm rot="0">
            <a:off x="453567" y="7005624"/>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17</a:t>
            </a:r>
          </a:p>
        </p:txBody>
      </p:sp>
      <p:sp>
        <p:nvSpPr>
          <p:cNvPr name="TextBox 77" id="77"/>
          <p:cNvSpPr txBox="true"/>
          <p:nvPr/>
        </p:nvSpPr>
        <p:spPr>
          <a:xfrm rot="0">
            <a:off x="404127" y="8057922"/>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18</a:t>
            </a:r>
          </a:p>
        </p:txBody>
      </p:sp>
      <p:sp>
        <p:nvSpPr>
          <p:cNvPr name="TextBox 78" id="78"/>
          <p:cNvSpPr txBox="true"/>
          <p:nvPr/>
        </p:nvSpPr>
        <p:spPr>
          <a:xfrm rot="0">
            <a:off x="453567" y="4890645"/>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15</a:t>
            </a:r>
          </a:p>
        </p:txBody>
      </p:sp>
      <p:sp>
        <p:nvSpPr>
          <p:cNvPr name="TextBox 79" id="79"/>
          <p:cNvSpPr txBox="true"/>
          <p:nvPr/>
        </p:nvSpPr>
        <p:spPr>
          <a:xfrm rot="0">
            <a:off x="463092" y="2808635"/>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13</a:t>
            </a:r>
          </a:p>
        </p:txBody>
      </p:sp>
      <p:sp>
        <p:nvSpPr>
          <p:cNvPr name="TextBox 80" id="80"/>
          <p:cNvSpPr txBox="true"/>
          <p:nvPr/>
        </p:nvSpPr>
        <p:spPr>
          <a:xfrm rot="0">
            <a:off x="444042" y="3840256"/>
            <a:ext cx="768532" cy="557856"/>
          </a:xfrm>
          <a:prstGeom prst="rect">
            <a:avLst/>
          </a:prstGeom>
        </p:spPr>
        <p:txBody>
          <a:bodyPr anchor="t" rtlCol="false" tIns="0" lIns="0" bIns="0" rIns="0">
            <a:spAutoFit/>
          </a:bodyPr>
          <a:lstStyle/>
          <a:p>
            <a:pPr algn="l">
              <a:lnSpc>
                <a:spcPts val="4471"/>
              </a:lnSpc>
              <a:spcBef>
                <a:spcPct val="0"/>
              </a:spcBef>
            </a:pPr>
            <a:r>
              <a:rPr lang="en-US" sz="3193">
                <a:solidFill>
                  <a:srgbClr val="03209B"/>
                </a:solidFill>
                <a:latin typeface="Brice RegularSemiExpanded"/>
                <a:ea typeface="Brice RegularSemiExpanded"/>
                <a:cs typeface="Brice RegularSemiExpanded"/>
                <a:sym typeface="Brice RegularSemiExpanded"/>
              </a:rPr>
              <a:t>14</a:t>
            </a:r>
          </a:p>
        </p:txBody>
      </p:sp>
      <p:sp>
        <p:nvSpPr>
          <p:cNvPr name="TextBox 81" id="81"/>
          <p:cNvSpPr txBox="true"/>
          <p:nvPr/>
        </p:nvSpPr>
        <p:spPr>
          <a:xfrm rot="0">
            <a:off x="12811329" y="2639416"/>
            <a:ext cx="4078750"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 </a:t>
            </a:r>
          </a:p>
          <a:p>
            <a:pPr algn="l">
              <a:lnSpc>
                <a:spcPts val="3499"/>
              </a:lnSpc>
            </a:pPr>
            <a:r>
              <a:rPr lang="en-US" sz="2499">
                <a:solidFill>
                  <a:srgbClr val="000000"/>
                </a:solidFill>
                <a:latin typeface="Muli"/>
                <a:ea typeface="Muli"/>
                <a:cs typeface="Muli"/>
                <a:sym typeface="Muli"/>
              </a:rPr>
              <a:t>1: Có</a:t>
            </a:r>
          </a:p>
        </p:txBody>
      </p:sp>
      <p:sp>
        <p:nvSpPr>
          <p:cNvPr name="TextBox 82" id="82"/>
          <p:cNvSpPr txBox="true"/>
          <p:nvPr/>
        </p:nvSpPr>
        <p:spPr>
          <a:xfrm rot="0">
            <a:off x="12811329" y="3686047"/>
            <a:ext cx="4078750" cy="85090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 Không trở ngại về chi phí</a:t>
            </a:r>
          </a:p>
          <a:p>
            <a:pPr algn="l">
              <a:lnSpc>
                <a:spcPts val="3499"/>
              </a:lnSpc>
            </a:pPr>
            <a:r>
              <a:rPr lang="en-US" sz="2499">
                <a:solidFill>
                  <a:srgbClr val="000000"/>
                </a:solidFill>
                <a:latin typeface="Muli"/>
                <a:ea typeface="Muli"/>
                <a:cs typeface="Muli"/>
                <a:sym typeface="Muli"/>
              </a:rPr>
              <a:t>1: Có trở ngại về chi phí</a:t>
            </a:r>
          </a:p>
        </p:txBody>
      </p:sp>
      <p:sp>
        <p:nvSpPr>
          <p:cNvPr name="TextBox 83" id="83"/>
          <p:cNvSpPr txBox="true"/>
          <p:nvPr/>
        </p:nvSpPr>
        <p:spPr>
          <a:xfrm rot="0">
            <a:off x="12811329" y="5999179"/>
            <a:ext cx="888134" cy="41275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0-31</a:t>
            </a:r>
          </a:p>
        </p:txBody>
      </p:sp>
      <p:sp>
        <p:nvSpPr>
          <p:cNvPr name="TextBox 84" id="84"/>
          <p:cNvSpPr txBox="true"/>
          <p:nvPr/>
        </p:nvSpPr>
        <p:spPr>
          <a:xfrm rot="0">
            <a:off x="12811329" y="7049173"/>
            <a:ext cx="888134" cy="412750"/>
          </a:xfrm>
          <a:prstGeom prst="rect">
            <a:avLst/>
          </a:prstGeom>
        </p:spPr>
        <p:txBody>
          <a:bodyPr anchor="t" rtlCol="false" tIns="0" lIns="0" bIns="0" rIns="0">
            <a:spAutoFit/>
          </a:bodyPr>
          <a:lstStyle/>
          <a:p>
            <a:pPr algn="l">
              <a:lnSpc>
                <a:spcPts val="3499"/>
              </a:lnSpc>
            </a:pPr>
            <a:r>
              <a:rPr lang="en-US" sz="2499">
                <a:solidFill>
                  <a:srgbClr val="000000"/>
                </a:solidFill>
                <a:latin typeface="Muli"/>
                <a:ea typeface="Muli"/>
                <a:cs typeface="Muli"/>
                <a:sym typeface="Muli"/>
              </a:rPr>
              <a:t>0-31</a:t>
            </a:r>
          </a:p>
        </p:txBody>
      </p:sp>
      <p:sp>
        <p:nvSpPr>
          <p:cNvPr name="TextBox 85" id="85"/>
          <p:cNvSpPr txBox="true"/>
          <p:nvPr/>
        </p:nvSpPr>
        <p:spPr>
          <a:xfrm rot="0">
            <a:off x="17840684" y="9580755"/>
            <a:ext cx="228600" cy="5143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Muli"/>
                <a:ea typeface="Muli"/>
                <a:cs typeface="Muli"/>
                <a:sym typeface="Muli"/>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DAGU7rBJoN4</dc:identifier>
  <dcterms:modified xsi:type="dcterms:W3CDTF">2011-08-01T06:04:30Z</dcterms:modified>
  <cp:revision>1</cp:revision>
  <dc:title>TQHDL_Đồ án giữa kỳ lý thuyết</dc:title>
</cp:coreProperties>
</file>