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277" r:id="rId3"/>
    <p:sldId id="256" r:id="rId4"/>
    <p:sldId id="257" r:id="rId5"/>
    <p:sldId id="258" r:id="rId6"/>
    <p:sldId id="260" r:id="rId7"/>
    <p:sldId id="274" r:id="rId8"/>
    <p:sldId id="262" r:id="rId9"/>
    <p:sldId id="263" r:id="rId10"/>
    <p:sldId id="264" r:id="rId11"/>
    <p:sldId id="272" r:id="rId12"/>
    <p:sldId id="267" r:id="rId13"/>
    <p:sldId id="275" r:id="rId14"/>
    <p:sldId id="268" r:id="rId15"/>
    <p:sldId id="270" r:id="rId16"/>
    <p:sldId id="271" r:id="rId17"/>
    <p:sldId id="278" r:id="rId18"/>
    <p:sldId id="276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8"/>
    <a:srgbClr val="F2F2F2"/>
    <a:srgbClr val="FF00FF"/>
    <a:srgbClr val="006600"/>
    <a:srgbClr val="0000FF"/>
    <a:srgbClr val="E9EFF7"/>
    <a:srgbClr val="E6EDF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32C8B-EC39-47CF-9AC1-D2F997390C8D}" v="4840" dt="2021-10-15T12:49:57.731"/>
    <p1510:client id="{8084C0F9-E9F4-440B-9D69-6AA4C1D28D29}" v="276" dt="2021-10-18T02:47:02.926"/>
    <p1510:client id="{E7B1B141-DA5D-4544-818C-64D18B6966C1}" v="746" dt="2021-10-16T03:44:59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2473" autoAdjust="0"/>
  </p:normalViewPr>
  <p:slideViewPr>
    <p:cSldViewPr>
      <p:cViewPr>
        <p:scale>
          <a:sx n="70" d="100"/>
          <a:sy n="70" d="100"/>
        </p:scale>
        <p:origin x="-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42" y="-9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4.wmf"/><Relationship Id="rId7" Type="http://schemas.openxmlformats.org/officeDocument/2006/relationships/image" Target="../media/image65.wmf"/><Relationship Id="rId12" Type="http://schemas.openxmlformats.org/officeDocument/2006/relationships/image" Target="../media/image82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1.wmf"/><Relationship Id="rId5" Type="http://schemas.openxmlformats.org/officeDocument/2006/relationships/image" Target="../media/image76.wmf"/><Relationship Id="rId10" Type="http://schemas.openxmlformats.org/officeDocument/2006/relationships/image" Target="../media/image80.wmf"/><Relationship Id="rId4" Type="http://schemas.openxmlformats.org/officeDocument/2006/relationships/image" Target="../media/image75.wmf"/><Relationship Id="rId9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DF26A-4E4D-4ACE-A703-CBAF6A15866F}" type="datetimeFigureOut">
              <a:rPr lang="fr-FR" smtClean="0"/>
              <a:pPr/>
              <a:t>17/10/2021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5E6C-D643-4980-89E3-B57D0E5231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1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42F677B-A822-4E21-9923-F9F66C2DB478}" type="datetimeFigureOut">
              <a:rPr lang="en-US"/>
              <a:pPr>
                <a:defRPr/>
              </a:pPr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02423A4-3BC8-45CE-B034-962E7C7B29B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9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317E33-0CCB-4B1F-BA70-DD0205DEAB2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F15C47-607A-4092-B4EB-83499075CF3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454C57-FF73-4627-8E55-614DA4CADB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8686800" y="0"/>
            <a:ext cx="457200" cy="6858000"/>
            <a:chOff x="8839200" y="0"/>
            <a:chExt cx="685800" cy="6858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Rectangle 19"/>
            <p:cNvSpPr/>
            <p:nvPr/>
          </p:nvSpPr>
          <p:spPr>
            <a:xfrm>
              <a:off x="8839200" y="0"/>
              <a:ext cx="685800" cy="99060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9523412" y="533400"/>
              <a:ext cx="1588" cy="5867400"/>
            </a:xfrm>
            <a:prstGeom prst="line">
              <a:avLst/>
            </a:prstGeom>
            <a:grpFill/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839200" y="5867400"/>
              <a:ext cx="685800" cy="99060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839200" y="533400"/>
              <a:ext cx="1588" cy="5867400"/>
            </a:xfrm>
            <a:prstGeom prst="line">
              <a:avLst/>
            </a:prstGeom>
            <a:grpFill/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 userDrawn="1"/>
        </p:nvGrpSpPr>
        <p:grpSpPr>
          <a:xfrm>
            <a:off x="533400" y="0"/>
            <a:ext cx="8077200" cy="6858000"/>
            <a:chOff x="762000" y="0"/>
            <a:chExt cx="7621588" cy="6858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762000" y="0"/>
              <a:ext cx="7620000" cy="99060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UNIVERSITÉ DE TECHNOLOGIE DE TROYES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5867400"/>
              <a:ext cx="7620000" cy="99060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b="1" dirty="0"/>
                <a:t>Laboratoire de Modélisation et Sûreté des Systèmes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b="1" dirty="0"/>
                <a:t>Institut de Charles Delaunay </a:t>
              </a:r>
            </a:p>
          </p:txBody>
        </p:sp>
        <p:pic>
          <p:nvPicPr>
            <p:cNvPr id="11266" name="Picture 2" descr="http://www.lci-europe.com/upload/Image/Ut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1066800"/>
              <a:ext cx="2743200" cy="971044"/>
            </a:xfrm>
            <a:prstGeom prst="rect">
              <a:avLst/>
            </a:prstGeom>
            <a:grpFill/>
          </p:spPr>
        </p:pic>
        <p:cxnSp>
          <p:nvCxnSpPr>
            <p:cNvPr id="14" name="Straight Connector 13"/>
            <p:cNvCxnSpPr>
              <a:stCxn id="8" idx="3"/>
              <a:endCxn id="12" idx="3"/>
            </p:cNvCxnSpPr>
            <p:nvPr/>
          </p:nvCxnSpPr>
          <p:spPr>
            <a:xfrm>
              <a:off x="8382000" y="495300"/>
              <a:ext cx="1588" cy="5867400"/>
            </a:xfrm>
            <a:prstGeom prst="line">
              <a:avLst/>
            </a:prstGeom>
            <a:grpFill/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1"/>
              <a:endCxn id="12" idx="1"/>
            </p:cNvCxnSpPr>
            <p:nvPr/>
          </p:nvCxnSpPr>
          <p:spPr>
            <a:xfrm rot="10800000" flipV="1">
              <a:off x="762000" y="495300"/>
              <a:ext cx="1588" cy="5867400"/>
            </a:xfrm>
            <a:prstGeom prst="line">
              <a:avLst/>
            </a:prstGeom>
            <a:grpFill/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 userDrawn="1"/>
        </p:nvGrpSpPr>
        <p:grpSpPr>
          <a:xfrm>
            <a:off x="0" y="0"/>
            <a:ext cx="457200" cy="6858000"/>
            <a:chOff x="0" y="0"/>
            <a:chExt cx="457200" cy="6858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0" y="0"/>
              <a:ext cx="457200" cy="99060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56141" y="533400"/>
              <a:ext cx="1059" cy="5867400"/>
            </a:xfrm>
            <a:prstGeom prst="line">
              <a:avLst/>
            </a:prstGeom>
            <a:grpFill/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0" y="5867400"/>
              <a:ext cx="457200" cy="99060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0" y="533400"/>
              <a:ext cx="1059" cy="5867400"/>
            </a:xfrm>
            <a:prstGeom prst="line">
              <a:avLst/>
            </a:prstGeom>
            <a:grpFill/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52400"/>
            <a:ext cx="8839200" cy="647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 userDrawn="1"/>
        </p:nvCxnSpPr>
        <p:spPr>
          <a:xfrm flipH="1">
            <a:off x="8990013" y="476250"/>
            <a:ext cx="1587" cy="619125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1"/>
          </p:cNvCxnSpPr>
          <p:nvPr userDrawn="1"/>
        </p:nvCxnSpPr>
        <p:spPr>
          <a:xfrm rot="10800000" flipH="1" flipV="1">
            <a:off x="152400" y="476250"/>
            <a:ext cx="0" cy="6227763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52400" y="6400800"/>
            <a:ext cx="88392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FF0000"/>
                </a:solidFill>
              </a:rPr>
              <a:t>	NGUYEN Trung </a:t>
            </a:r>
            <a:r>
              <a:rPr lang="fr-FR" sz="1400" dirty="0" err="1">
                <a:solidFill>
                  <a:srgbClr val="FF0000"/>
                </a:solidFill>
              </a:rPr>
              <a:t>Duong</a:t>
            </a:r>
            <a:r>
              <a:rPr lang="fr-FR" sz="1400" dirty="0">
                <a:solidFill>
                  <a:srgbClr val="FF0000"/>
                </a:solidFill>
              </a:rPr>
              <a:t> – LM2S – ICD – UTT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0.jpeg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jpeg"/><Relationship Id="rId11" Type="http://schemas.openxmlformats.org/officeDocument/2006/relationships/image" Target="../media/image45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7.png"/><Relationship Id="rId9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53.wmf"/><Relationship Id="rId4" Type="http://schemas.openxmlformats.org/officeDocument/2006/relationships/image" Target="../media/image57.jpe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6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10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66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1.jpeg"/><Relationship Id="rId12" Type="http://schemas.openxmlformats.org/officeDocument/2006/relationships/oleObject" Target="../embeddings/oleObject48.bin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0.jpeg"/><Relationship Id="rId11" Type="http://schemas.openxmlformats.org/officeDocument/2006/relationships/image" Target="../media/image65.wmf"/><Relationship Id="rId5" Type="http://schemas.openxmlformats.org/officeDocument/2006/relationships/image" Target="../media/image69.jpeg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68.jpeg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5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83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7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7.jpeg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6.wmf"/><Relationship Id="rId4" Type="http://schemas.openxmlformats.org/officeDocument/2006/relationships/image" Target="../media/image88.jpeg"/><Relationship Id="rId9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9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8" Type="http://schemas.openxmlformats.org/officeDocument/2006/relationships/image" Target="../media/image15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12.bin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25.jpeg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9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058" y="2362200"/>
            <a:ext cx="8367963" cy="7198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dirty="0">
                <a:solidFill>
                  <a:srgbClr val="FF0000"/>
                </a:solidFill>
                <a:latin typeface="Arial"/>
                <a:cs typeface="Arial"/>
              </a:rPr>
              <a:t>Approche de type filtre particulaire pour le problème d’estimation de la vie résiduelle (RUL)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0510" y="3276598"/>
            <a:ext cx="4178969" cy="22759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Stagiaire     NGUYEN Trung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Duong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Directeurs   Antoine GRALL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                   Anne BARROSOS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Durée         Février 2013 – Juillet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2013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Lieu            LM2S – ICD - UTT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7" name="Picture 23" descr="a = 1s9, b =1s6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437" y="3986463"/>
            <a:ext cx="3429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52400" y="245644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2.  SIS filtre particulaire </a:t>
            </a:r>
          </a:p>
        </p:txBody>
      </p:sp>
      <p:sp>
        <p:nvSpPr>
          <p:cNvPr id="26636" name="TextBox 19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9/16</a:t>
            </a:r>
          </a:p>
        </p:txBody>
      </p:sp>
      <p:pic>
        <p:nvPicPr>
          <p:cNvPr id="26638" name="Picture 24" descr="a=1,b=1.5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437" y="1399674"/>
            <a:ext cx="3451225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25" descr="Distribution à chaque instant (a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47874" y="1066800"/>
            <a:ext cx="4729163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0" name="Picture 26" descr="Distribution à chaque instant (b)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12949" y="3700463"/>
            <a:ext cx="4759325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0891"/>
              </p:ext>
            </p:extLst>
          </p:nvPr>
        </p:nvGraphicFramePr>
        <p:xfrm>
          <a:off x="4651124" y="191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124" y="1914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542862"/>
              </p:ext>
            </p:extLst>
          </p:nvPr>
        </p:nvGraphicFramePr>
        <p:xfrm>
          <a:off x="1615490" y="1172411"/>
          <a:ext cx="1295400" cy="38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10" imgW="1104900" imgH="330200" progId="Equation.DSMT4">
                  <p:embed/>
                </p:oleObj>
              </mc:Choice>
              <mc:Fallback>
                <p:oleObj name="Equation" r:id="rId10" imgW="1104900" imgH="330200" progId="Equation.DSMT4">
                  <p:embed/>
                  <p:pic>
                    <p:nvPicPr>
                      <p:cNvPr id="26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490" y="1172411"/>
                        <a:ext cx="1295400" cy="387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36575"/>
              </p:ext>
            </p:extLst>
          </p:nvPr>
        </p:nvGraphicFramePr>
        <p:xfrm>
          <a:off x="1615490" y="3787943"/>
          <a:ext cx="136032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12" imgW="1180588" imgH="330057" progId="Equation.DSMT4">
                  <p:embed/>
                </p:oleObj>
              </mc:Choice>
              <mc:Fallback>
                <p:oleObj name="Equation" r:id="rId12" imgW="1180588" imgH="330057" progId="Equation.DSMT4">
                  <p:embed/>
                  <p:pic>
                    <p:nvPicPr>
                      <p:cNvPr id="2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490" y="3787943"/>
                        <a:ext cx="136032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38">
            <a:extLst>
              <a:ext uri="{FF2B5EF4-FFF2-40B4-BE49-F238E27FC236}">
                <a16:creationId xmlns:a16="http://schemas.microsoft.com/office/drawing/2014/main" id="{4DA1411F-BCAB-4FC6-A6C8-27396DA7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88331"/>
            <a:ext cx="3805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tx2"/>
                </a:solidFill>
                <a:latin typeface="Arial"/>
                <a:cs typeface="Calibri"/>
              </a:rPr>
              <a:t> </a:t>
            </a:r>
            <a:r>
              <a:rPr lang="en-US" b="1">
                <a:solidFill>
                  <a:schemeClr val="tx2"/>
                </a:solidFill>
                <a:latin typeface="Arial"/>
                <a:cs typeface="Calibri"/>
              </a:rPr>
              <a:t>Distribution des états estimés</a:t>
            </a:r>
            <a:endParaRPr lang="fr-FR" b="1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5EEF10D-D079-4F1E-8A03-28929FA19DB8}"/>
              </a:ext>
            </a:extLst>
          </p:cNvPr>
          <p:cNvSpPr/>
          <p:nvPr/>
        </p:nvSpPr>
        <p:spPr>
          <a:xfrm>
            <a:off x="324852" y="4756482"/>
            <a:ext cx="4130840" cy="1523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>
              <a:buChar char="•"/>
            </a:pPr>
            <a:endParaRPr lang="en-US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39955" name="Picture 21" descr="Resampling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415" y="1029072"/>
            <a:ext cx="4416732" cy="365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3" name="TextBox 2"/>
          <p:cNvSpPr txBox="1">
            <a:spLocks noChangeArrowheads="1"/>
          </p:cNvSpPr>
          <p:nvPr/>
        </p:nvSpPr>
        <p:spPr bwMode="auto">
          <a:xfrm>
            <a:off x="279400" y="914400"/>
            <a:ext cx="3666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Mécanisme de redistribution</a:t>
            </a:r>
            <a:endParaRPr lang="fr-FR" b="1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9956" name="TextBox 27"/>
          <p:cNvSpPr txBox="1">
            <a:spLocks noChangeArrowheads="1"/>
          </p:cNvSpPr>
          <p:nvPr/>
        </p:nvSpPr>
        <p:spPr bwMode="auto">
          <a:xfrm>
            <a:off x="368968" y="4758490"/>
            <a:ext cx="408873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    Pourtant,</a:t>
            </a:r>
          </a:p>
          <a:p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Engendre des “bruits” additionnels</a:t>
            </a:r>
          </a:p>
          <a:p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Dégénérescence des positions: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Arial"/>
                <a:cs typeface="Arial"/>
              </a:rPr>
              <a:t>     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Réduction de la diversité 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des particules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    ↔ bruit de processus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643034" y="884237"/>
            <a:ext cx="4196166" cy="5440363"/>
            <a:chOff x="4343400" y="762000"/>
            <a:chExt cx="4495800" cy="5943600"/>
          </a:xfrm>
        </p:grpSpPr>
        <p:sp>
          <p:nvSpPr>
            <p:cNvPr id="29" name="Rectangle 28"/>
            <p:cNvSpPr/>
            <p:nvPr/>
          </p:nvSpPr>
          <p:spPr>
            <a:xfrm>
              <a:off x="4343400" y="762000"/>
              <a:ext cx="4495800" cy="594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   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      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i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i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994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466901"/>
                </p:ext>
              </p:extLst>
            </p:nvPr>
          </p:nvGraphicFramePr>
          <p:xfrm>
            <a:off x="6469972" y="1066800"/>
            <a:ext cx="1981200" cy="935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" name="Equation" r:id="rId5" imgW="1345616" imgH="634725" progId="Equation.DSMT4">
                    <p:embed/>
                  </p:oleObj>
                </mc:Choice>
                <mc:Fallback>
                  <p:oleObj name="Equation" r:id="rId5" imgW="1345616" imgH="634725" progId="Equation.DSMT4">
                    <p:embed/>
                    <p:pic>
                      <p:nvPicPr>
                        <p:cNvPr id="399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9972" y="1066800"/>
                          <a:ext cx="1981200" cy="935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167903"/>
                </p:ext>
              </p:extLst>
            </p:nvPr>
          </p:nvGraphicFramePr>
          <p:xfrm>
            <a:off x="6462242" y="2362200"/>
            <a:ext cx="2097088" cy="1062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7" imgW="1308100" imgH="660400" progId="Equation.DSMT4">
                    <p:embed/>
                  </p:oleObj>
                </mc:Choice>
                <mc:Fallback>
                  <p:oleObj name="Equation" r:id="rId7" imgW="1308100" imgH="660400" progId="Equation.DSMT4">
                    <p:embed/>
                    <p:pic>
                      <p:nvPicPr>
                        <p:cNvPr id="399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2242" y="2362200"/>
                          <a:ext cx="2097088" cy="1062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1060742"/>
                </p:ext>
              </p:extLst>
            </p:nvPr>
          </p:nvGraphicFramePr>
          <p:xfrm>
            <a:off x="6558921" y="3347179"/>
            <a:ext cx="1666875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9" imgW="1041400" imgH="457200" progId="Equation.DSMT4">
                    <p:embed/>
                  </p:oleObj>
                </mc:Choice>
                <mc:Fallback>
                  <p:oleObj name="Equation" r:id="rId9" imgW="1041400" imgH="457200" progId="Equation.DSMT4">
                    <p:embed/>
                    <p:pic>
                      <p:nvPicPr>
                        <p:cNvPr id="399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8921" y="3347179"/>
                          <a:ext cx="1666875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224583"/>
                </p:ext>
              </p:extLst>
            </p:nvPr>
          </p:nvGraphicFramePr>
          <p:xfrm>
            <a:off x="6591148" y="4162137"/>
            <a:ext cx="196056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11" imgW="1295400" imgH="292100" progId="Equation.DSMT4">
                    <p:embed/>
                  </p:oleObj>
                </mc:Choice>
                <mc:Fallback>
                  <p:oleObj name="Equation" r:id="rId11" imgW="1295400" imgH="292100" progId="Equation.DSMT4">
                    <p:embed/>
                    <p:pic>
                      <p:nvPicPr>
                        <p:cNvPr id="3994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1148" y="4162137"/>
                          <a:ext cx="196056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5990344"/>
                </p:ext>
              </p:extLst>
            </p:nvPr>
          </p:nvGraphicFramePr>
          <p:xfrm>
            <a:off x="4876800" y="4715825"/>
            <a:ext cx="3744913" cy="922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Equation" r:id="rId13" imgW="2400300" imgH="635000" progId="Equation.DSMT4">
                    <p:embed/>
                  </p:oleObj>
                </mc:Choice>
                <mc:Fallback>
                  <p:oleObj name="Equation" r:id="rId13" imgW="2400300" imgH="635000" progId="Equation.DSMT4">
                    <p:embed/>
                    <p:pic>
                      <p:nvPicPr>
                        <p:cNvPr id="399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4715825"/>
                          <a:ext cx="3744913" cy="9229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715696"/>
                </p:ext>
              </p:extLst>
            </p:nvPr>
          </p:nvGraphicFramePr>
          <p:xfrm>
            <a:off x="5486400" y="5562600"/>
            <a:ext cx="27559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6" name="Equation" r:id="rId15" imgW="1714500" imgH="711200" progId="Equation.DSMT4">
                    <p:embed/>
                  </p:oleObj>
                </mc:Choice>
                <mc:Fallback>
                  <p:oleObj name="Equation" r:id="rId15" imgW="1714500" imgH="711200" progId="Equation.DSMT4">
                    <p:embed/>
                    <p:pic>
                      <p:nvPicPr>
                        <p:cNvPr id="399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5562600"/>
                          <a:ext cx="2755900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TextBox 33"/>
            <p:cNvSpPr txBox="1">
              <a:spLocks noChangeArrowheads="1"/>
            </p:cNvSpPr>
            <p:nvPr/>
          </p:nvSpPr>
          <p:spPr bwMode="auto">
            <a:xfrm>
              <a:off x="4355146" y="2514600"/>
              <a:ext cx="2097356" cy="94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>
                <a:buFont typeface="Courier New"/>
                <a:buChar char="o"/>
              </a:pPr>
              <a:r>
                <a:rPr lang="en-US" sz="1600">
                  <a:solidFill>
                    <a:schemeClr val="tx2"/>
                  </a:solidFill>
                  <a:latin typeface="Arial"/>
                  <a:cs typeface="Arial"/>
                </a:rPr>
                <a:t>Échantillonnage</a:t>
              </a:r>
              <a:endParaRPr lang="fr-FR">
                <a:solidFill>
                  <a:schemeClr val="tx2"/>
                </a:solidFill>
              </a:endParaRPr>
            </a:p>
            <a:p>
              <a:r>
                <a:rPr lang="en-US" sz="1600">
                  <a:solidFill>
                    <a:schemeClr val="tx2"/>
                  </a:solidFill>
                  <a:latin typeface="Arial"/>
                  <a:cs typeface="Arial"/>
                </a:rPr>
                <a:t>      d’importance</a:t>
              </a:r>
              <a:endParaRPr lang="en-US">
                <a:solidFill>
                  <a:schemeClr val="tx2"/>
                </a:solidFill>
              </a:endParaRPr>
            </a:p>
            <a:p>
              <a:endParaRPr lang="fr-FR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9959" name="TextBox 34"/>
            <p:cNvSpPr txBox="1">
              <a:spLocks noChangeArrowheads="1"/>
            </p:cNvSpPr>
            <p:nvPr/>
          </p:nvSpPr>
          <p:spPr bwMode="auto">
            <a:xfrm>
              <a:off x="4344404" y="1295400"/>
              <a:ext cx="1828800" cy="369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 anchor="t">
              <a:spAutoFit/>
            </a:bodyPr>
            <a:lstStyle/>
            <a:p>
              <a:pPr marL="342900" indent="-342900">
                <a:buFont typeface="Courier New"/>
                <a:buChar char="o"/>
              </a:pPr>
              <a:r>
                <a:rPr lang="en-US" sz="1600">
                  <a:solidFill>
                    <a:schemeClr val="tx2"/>
                  </a:solidFill>
                  <a:latin typeface="Arial"/>
                  <a:cs typeface="Arial"/>
                </a:rPr>
                <a:t>Initialisation</a:t>
              </a:r>
              <a:endParaRPr lang="fr-FR">
                <a:solidFill>
                  <a:schemeClr val="tx2"/>
                </a:solidFill>
              </a:endParaRPr>
            </a:p>
          </p:txBody>
        </p:sp>
        <p:sp>
          <p:nvSpPr>
            <p:cNvPr id="39960" name="TextBox 35"/>
            <p:cNvSpPr txBox="1">
              <a:spLocks noChangeArrowheads="1"/>
            </p:cNvSpPr>
            <p:nvPr/>
          </p:nvSpPr>
          <p:spPr bwMode="auto">
            <a:xfrm>
              <a:off x="6096001" y="762000"/>
              <a:ext cx="1828800" cy="369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 anchor="t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600" dirty="0">
                  <a:solidFill>
                    <a:schemeClr val="tx2"/>
                  </a:solidFill>
                  <a:latin typeface="Arial"/>
                  <a:cs typeface="Arial"/>
                </a:rPr>
                <a:t> (t = 0)</a:t>
              </a:r>
              <a:endParaRPr lang="fr-FR" sz="160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39961" name="TextBox 36"/>
            <p:cNvSpPr txBox="1">
              <a:spLocks noChangeArrowheads="1"/>
            </p:cNvSpPr>
            <p:nvPr/>
          </p:nvSpPr>
          <p:spPr bwMode="auto">
            <a:xfrm>
              <a:off x="6117485" y="2069306"/>
              <a:ext cx="1828800" cy="369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 anchor="t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600" dirty="0">
                  <a:solidFill>
                    <a:schemeClr val="tx2"/>
                  </a:solidFill>
                  <a:latin typeface="Arial"/>
                  <a:cs typeface="Arial"/>
                </a:rPr>
                <a:t> (t ≥ 1)</a:t>
              </a:r>
              <a:endParaRPr lang="fr-FR" sz="160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39962" name="TextBox 37"/>
            <p:cNvSpPr txBox="1">
              <a:spLocks noChangeArrowheads="1"/>
            </p:cNvSpPr>
            <p:nvPr/>
          </p:nvSpPr>
          <p:spPr bwMode="auto">
            <a:xfrm>
              <a:off x="4355380" y="3518057"/>
              <a:ext cx="1936222" cy="369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>
                <a:buFont typeface="Courier New"/>
                <a:buChar char="o"/>
              </a:pPr>
              <a:r>
                <a:rPr lang="en-US" sz="1600">
                  <a:solidFill>
                    <a:schemeClr val="tx2"/>
                  </a:solidFill>
                  <a:latin typeface="Arial"/>
                  <a:cs typeface="Arial"/>
                </a:rPr>
                <a:t>Normalisation</a:t>
              </a:r>
            </a:p>
          </p:txBody>
        </p:sp>
        <p:sp>
          <p:nvSpPr>
            <p:cNvPr id="39963" name="TextBox 38"/>
            <p:cNvSpPr txBox="1">
              <a:spLocks noChangeArrowheads="1"/>
            </p:cNvSpPr>
            <p:nvPr/>
          </p:nvSpPr>
          <p:spPr bwMode="auto">
            <a:xfrm>
              <a:off x="4344637" y="4153374"/>
              <a:ext cx="2172551" cy="638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>
                <a:buFont typeface="Courier New"/>
                <a:buChar char="o"/>
              </a:pPr>
              <a:r>
                <a:rPr lang="en-US" sz="1600" err="1">
                  <a:solidFill>
                    <a:schemeClr val="tx2"/>
                  </a:solidFill>
                  <a:latin typeface="Arial"/>
                  <a:cs typeface="Arial"/>
                </a:rPr>
                <a:t>Estimer</a:t>
              </a:r>
              <a:r>
                <a:rPr lang="en-US" sz="1600" dirty="0">
                  <a:solidFill>
                    <a:schemeClr val="tx2"/>
                  </a:solidFill>
                  <a:latin typeface="Arial"/>
                  <a:cs typeface="Arial"/>
                </a:rPr>
                <a:t> le </a:t>
              </a:r>
              <a:r>
                <a:rPr lang="en-US" sz="1600" err="1">
                  <a:solidFill>
                    <a:schemeClr val="tx2"/>
                  </a:solidFill>
                  <a:latin typeface="Arial"/>
                  <a:cs typeface="Arial"/>
                </a:rPr>
                <a:t>niveau</a:t>
              </a:r>
              <a:r>
                <a:rPr lang="en-US" sz="1600" dirty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lang="en-US" sz="1600">
                  <a:solidFill>
                    <a:schemeClr val="tx2"/>
                  </a:solidFill>
                  <a:latin typeface="Arial"/>
                  <a:cs typeface="Arial"/>
                </a:rPr>
                <a:t>de dégradation</a:t>
              </a:r>
              <a:endParaRPr lang="en-US" sz="1600" dirty="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39964" name="TextBox 39"/>
            <p:cNvSpPr txBox="1">
              <a:spLocks noChangeArrowheads="1"/>
            </p:cNvSpPr>
            <p:nvPr/>
          </p:nvSpPr>
          <p:spPr bwMode="auto">
            <a:xfrm>
              <a:off x="4419600" y="4953000"/>
              <a:ext cx="457200" cy="369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Si</a:t>
              </a:r>
            </a:p>
          </p:txBody>
        </p:sp>
        <p:sp>
          <p:nvSpPr>
            <p:cNvPr id="39965" name="TextBox 40"/>
            <p:cNvSpPr txBox="1">
              <a:spLocks noChangeArrowheads="1"/>
            </p:cNvSpPr>
            <p:nvPr/>
          </p:nvSpPr>
          <p:spPr bwMode="auto">
            <a:xfrm>
              <a:off x="5115138" y="1859756"/>
              <a:ext cx="3483435" cy="403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latin typeface="Calibri"/>
                  <a:cs typeface="Arial"/>
                </a:rPr>
                <a:t>-------------------------------------------</a:t>
              </a:r>
            </a:p>
          </p:txBody>
        </p:sp>
      </p:grp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10/16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152400" y="244642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>
                <a:solidFill>
                  <a:schemeClr val="bg1"/>
                </a:solidFill>
                <a:latin typeface="Arial"/>
                <a:cs typeface="Arial"/>
              </a:rPr>
              <a:t>3.  SISR filtre particulaire avec redistribution d’adaptation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chemeClr val="bg1"/>
                </a:solidFill>
                <a:latin typeface="Arial"/>
                <a:cs typeface="Arial"/>
              </a:rPr>
              <a:t>3.  SISR filtre particulaire avec redistribution d’adaptation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5095374" y="914400"/>
            <a:ext cx="3637894" cy="838200"/>
            <a:chOff x="5029200" y="838200"/>
            <a:chExt cx="3810000" cy="914400"/>
          </a:xfrm>
        </p:grpSpPr>
        <p:sp>
          <p:nvSpPr>
            <p:cNvPr id="47" name="Rounded Rectangle 46"/>
            <p:cNvSpPr/>
            <p:nvPr/>
          </p:nvSpPr>
          <p:spPr>
            <a:xfrm>
              <a:off x="5029200" y="838200"/>
              <a:ext cx="381000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aphicFrame>
          <p:nvGraphicFramePr>
            <p:cNvPr id="3894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482969"/>
                </p:ext>
              </p:extLst>
            </p:nvPr>
          </p:nvGraphicFramePr>
          <p:xfrm>
            <a:off x="5126402" y="903461"/>
            <a:ext cx="3638931" cy="781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9" name="Equation" r:id="rId3" imgW="2260600" imgH="482600" progId="Equation.DSMT4">
                    <p:embed/>
                  </p:oleObj>
                </mc:Choice>
                <mc:Fallback>
                  <p:oleObj name="Equation" r:id="rId3" imgW="2260600" imgH="482600" progId="Equation.DSMT4">
                    <p:embed/>
                    <p:pic>
                      <p:nvPicPr>
                        <p:cNvPr id="38948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6402" y="903461"/>
                          <a:ext cx="3638931" cy="781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e 1"/>
          <p:cNvGrpSpPr/>
          <p:nvPr/>
        </p:nvGrpSpPr>
        <p:grpSpPr>
          <a:xfrm>
            <a:off x="294774" y="1919036"/>
            <a:ext cx="8812533" cy="4478911"/>
            <a:chOff x="294654" y="1849532"/>
            <a:chExt cx="8918388" cy="4630738"/>
          </a:xfrm>
        </p:grpSpPr>
        <p:pic>
          <p:nvPicPr>
            <p:cNvPr id="38954" name="Picture 40" descr="RMSE à chaque instant (a)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4654" y="1849532"/>
              <a:ext cx="4784882" cy="2303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55" name="Picture 41" descr="RMSE à chaque instant (b).jp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" y="4038601"/>
              <a:ext cx="4667752" cy="2441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56" name="Picture 42" descr="variance à chaque instant (a)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31704" y="1849532"/>
              <a:ext cx="4567738" cy="2417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57" name="Picture 43" descr="variance à chaque instant (b)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64075" y="4114800"/>
              <a:ext cx="4548967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895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396726"/>
                </p:ext>
              </p:extLst>
            </p:nvPr>
          </p:nvGraphicFramePr>
          <p:xfrm>
            <a:off x="6553200" y="4648200"/>
            <a:ext cx="2209800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9" imgW="1218671" imgH="431613" progId="Equation.DSMT4">
                    <p:embed/>
                  </p:oleObj>
                </mc:Choice>
                <mc:Fallback>
                  <p:oleObj name="Equation" r:id="rId9" imgW="1218671" imgH="431613" progId="Equation.DSMT4">
                    <p:embed/>
                    <p:pic>
                      <p:nvPicPr>
                        <p:cNvPr id="3895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4648200"/>
                          <a:ext cx="2209800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Straight Arrow Connector 49"/>
            <p:cNvCxnSpPr/>
            <p:nvPr/>
          </p:nvCxnSpPr>
          <p:spPr>
            <a:xfrm flipH="1">
              <a:off x="7391400" y="54102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7239000" y="4114800"/>
              <a:ext cx="45720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11/16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6F28BE-DCAC-4171-8FD6-9EF52C388E24}"/>
              </a:ext>
            </a:extLst>
          </p:cNvPr>
          <p:cNvSpPr/>
          <p:nvPr/>
        </p:nvSpPr>
        <p:spPr>
          <a:xfrm>
            <a:off x="284747" y="916405"/>
            <a:ext cx="4682288" cy="10627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C8C9E1C6-B8E4-4604-B369-33C1D7C0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9" y="908385"/>
            <a:ext cx="4850730" cy="10156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Calibri"/>
              </a:rPr>
              <a:t>Effets de l’étape de redistribution</a:t>
            </a:r>
            <a:r>
              <a:rPr lang="en-US" dirty="0">
                <a:solidFill>
                  <a:schemeClr val="tx2"/>
                </a:solidFill>
                <a:latin typeface="Arial"/>
                <a:cs typeface="Calibri"/>
              </a:rPr>
              <a:t> 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Éviter l’accumulation des erreurs avec le temps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Rendre l’estimation plus stable</a:t>
            </a:r>
            <a:endParaRPr lang="en-US" sz="1600" b="1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12" name="Picture 25" descr="Estimation de la RUL en fonction de temps (a)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961" y="1800726"/>
            <a:ext cx="419124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10" name="Picture 23" descr="Estimation de la RUL (a)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1695617"/>
            <a:ext cx="4410075" cy="242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1AEE0A-E548-4DEC-8C4B-F9C02A7F95E6}"/>
              </a:ext>
            </a:extLst>
          </p:cNvPr>
          <p:cNvSpPr/>
          <p:nvPr/>
        </p:nvSpPr>
        <p:spPr>
          <a:xfrm>
            <a:off x="455195" y="876297"/>
            <a:ext cx="8161418" cy="832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>
              <a:buChar char="•"/>
            </a:pPr>
            <a:endParaRPr lang="en-US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37911" name="Picture 24" descr="Estimation de la RUL (b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942347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13" name="Picture 26" descr="Estimation de la RUL en fonction de temps (b)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3959810"/>
            <a:ext cx="419100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158417" y="254668"/>
            <a:ext cx="883318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4.  Estimation de la RUL et 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résultats</a:t>
            </a: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 de simulation</a:t>
            </a:r>
            <a:endParaRPr lang="fr-FR"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915" name="TextBox 34"/>
          <p:cNvSpPr txBox="1">
            <a:spLocks noChangeArrowheads="1"/>
          </p:cNvSpPr>
          <p:nvPr/>
        </p:nvSpPr>
        <p:spPr bwMode="auto">
          <a:xfrm>
            <a:off x="549442" y="974694"/>
            <a:ext cx="252663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Supposer que la date de 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défaillance réelle est</a:t>
            </a:r>
            <a:r>
              <a:rPr lang="en-US">
                <a:latin typeface="Calibri"/>
                <a:cs typeface="Arial"/>
              </a:rPr>
              <a:t>:        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37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09719"/>
              </p:ext>
            </p:extLst>
          </p:nvPr>
        </p:nvGraphicFramePr>
        <p:xfrm>
          <a:off x="2995864" y="935223"/>
          <a:ext cx="2401303" cy="71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8" imgW="1651000" imgH="508000" progId="Equation.DSMT4">
                  <p:embed/>
                </p:oleObj>
              </mc:Choice>
              <mc:Fallback>
                <p:oleObj name="Equation" r:id="rId8" imgW="1651000" imgH="508000" progId="Equation.DSMT4">
                  <p:embed/>
                  <p:pic>
                    <p:nvPicPr>
                      <p:cNvPr id="379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64" y="935223"/>
                        <a:ext cx="2401303" cy="711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303878"/>
              </p:ext>
            </p:extLst>
          </p:nvPr>
        </p:nvGraphicFramePr>
        <p:xfrm>
          <a:off x="2857500" y="3275554"/>
          <a:ext cx="1477963" cy="442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10" imgW="1104900" imgH="330200" progId="Equation.DSMT4">
                  <p:embed/>
                </p:oleObj>
              </mc:Choice>
              <mc:Fallback>
                <p:oleObj name="Equation" r:id="rId10" imgW="1104900" imgH="330200" progId="Equation.DSMT4">
                  <p:embed/>
                  <p:pic>
                    <p:nvPicPr>
                      <p:cNvPr id="379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275554"/>
                        <a:ext cx="1477963" cy="442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57793"/>
              </p:ext>
            </p:extLst>
          </p:nvPr>
        </p:nvGraphicFramePr>
        <p:xfrm>
          <a:off x="6466973" y="898358"/>
          <a:ext cx="1566112" cy="77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12" imgW="1257300" imgH="685800" progId="Equation.DSMT4">
                  <p:embed/>
                </p:oleObj>
              </mc:Choice>
              <mc:Fallback>
                <p:oleObj name="Equation" r:id="rId12" imgW="1257300" imgH="685800" progId="Equation.DSMT4">
                  <p:embed/>
                  <p:pic>
                    <p:nvPicPr>
                      <p:cNvPr id="379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973" y="898358"/>
                        <a:ext cx="1566112" cy="774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99827"/>
              </p:ext>
            </p:extLst>
          </p:nvPr>
        </p:nvGraphicFramePr>
        <p:xfrm>
          <a:off x="2857500" y="5563485"/>
          <a:ext cx="1579562" cy="44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14" imgW="1180588" imgH="330057" progId="Equation.DSMT4">
                  <p:embed/>
                </p:oleObj>
              </mc:Choice>
              <mc:Fallback>
                <p:oleObj name="Equation" r:id="rId14" imgW="1180588" imgH="330057" progId="Equation.DSMT4">
                  <p:embed/>
                  <p:pic>
                    <p:nvPicPr>
                      <p:cNvPr id="37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563485"/>
                        <a:ext cx="1579562" cy="44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12/16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F5EDF0-F1B4-428D-AE06-DF56DD273275}"/>
              </a:ext>
            </a:extLst>
          </p:cNvPr>
          <p:cNvSpPr txBox="1"/>
          <p:nvPr/>
        </p:nvSpPr>
        <p:spPr>
          <a:xfrm>
            <a:off x="5666874" y="1114925"/>
            <a:ext cx="6878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>
                <a:solidFill>
                  <a:schemeClr val="tx2"/>
                </a:solidFill>
                <a:latin typeface="Arial"/>
                <a:cs typeface="Arial"/>
              </a:rPr>
              <a:t>pour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4.  Estimation de la RUL et résultats de simulation</a:t>
            </a:r>
          </a:p>
        </p:txBody>
      </p:sp>
      <p:grpSp>
        <p:nvGrpSpPr>
          <p:cNvPr id="44073" name="Group 40"/>
          <p:cNvGrpSpPr>
            <a:grpSpLocks/>
          </p:cNvGrpSpPr>
          <p:nvPr/>
        </p:nvGrpSpPr>
        <p:grpSpPr bwMode="auto">
          <a:xfrm>
            <a:off x="609636" y="980573"/>
            <a:ext cx="4271175" cy="695826"/>
            <a:chOff x="3652838" y="2667000"/>
            <a:chExt cx="5262562" cy="990600"/>
          </a:xfrm>
        </p:grpSpPr>
        <p:sp>
          <p:nvSpPr>
            <p:cNvPr id="39" name="Rounded Rectangle 38"/>
            <p:cNvSpPr/>
            <p:nvPr/>
          </p:nvSpPr>
          <p:spPr>
            <a:xfrm>
              <a:off x="3657932" y="2667000"/>
              <a:ext cx="5257468" cy="9906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aphicFrame>
          <p:nvGraphicFramePr>
            <p:cNvPr id="44051" name="Object 19"/>
            <p:cNvGraphicFramePr>
              <a:graphicFrameLocks noChangeAspect="1"/>
            </p:cNvGraphicFramePr>
            <p:nvPr/>
          </p:nvGraphicFramePr>
          <p:xfrm>
            <a:off x="3652838" y="2743200"/>
            <a:ext cx="5262562" cy="88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7" name="Equation" r:id="rId3" imgW="2908300" imgH="482600" progId="Equation.DSMT4">
                    <p:embed/>
                  </p:oleObj>
                </mc:Choice>
                <mc:Fallback>
                  <p:oleObj name="Equation" r:id="rId3" imgW="2908300" imgH="482600" progId="Equation.DSMT4">
                    <p:embed/>
                    <p:pic>
                      <p:nvPicPr>
                        <p:cNvPr id="440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38" y="2743200"/>
                          <a:ext cx="5262562" cy="887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74" name="Group 41"/>
          <p:cNvGrpSpPr>
            <a:grpSpLocks/>
          </p:cNvGrpSpPr>
          <p:nvPr/>
        </p:nvGrpSpPr>
        <p:grpSpPr bwMode="auto">
          <a:xfrm>
            <a:off x="613692" y="2205789"/>
            <a:ext cx="4263108" cy="620712"/>
            <a:chOff x="3500438" y="5943600"/>
            <a:chExt cx="5257800" cy="990600"/>
          </a:xfrm>
        </p:grpSpPr>
        <p:sp>
          <p:nvSpPr>
            <p:cNvPr id="43" name="Rounded Rectangle 42"/>
            <p:cNvSpPr/>
            <p:nvPr/>
          </p:nvSpPr>
          <p:spPr>
            <a:xfrm>
              <a:off x="3500438" y="5943600"/>
              <a:ext cx="5257800" cy="9906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aphicFrame>
          <p:nvGraphicFramePr>
            <p:cNvPr id="4405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5959496"/>
                </p:ext>
              </p:extLst>
            </p:nvPr>
          </p:nvGraphicFramePr>
          <p:xfrm>
            <a:off x="3683350" y="5943600"/>
            <a:ext cx="494945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" name="Equation" r:id="rId5" imgW="2451100" imgH="482600" progId="Equation.DSMT4">
                    <p:embed/>
                  </p:oleObj>
                </mc:Choice>
                <mc:Fallback>
                  <p:oleObj name="Equation" r:id="rId5" imgW="2451100" imgH="482600" progId="Equation.DSMT4">
                    <p:embed/>
                    <p:pic>
                      <p:nvPicPr>
                        <p:cNvPr id="4405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350" y="5943600"/>
                          <a:ext cx="4949450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69949"/>
              </p:ext>
            </p:extLst>
          </p:nvPr>
        </p:nvGraphicFramePr>
        <p:xfrm>
          <a:off x="990600" y="1771098"/>
          <a:ext cx="3352800" cy="35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7" imgW="2362200" imgH="241300" progId="Equation.DSMT4">
                  <p:embed/>
                </p:oleObj>
              </mc:Choice>
              <mc:Fallback>
                <p:oleObj name="Equation" r:id="rId7" imgW="2362200" imgH="241300" progId="Equation.DSMT4">
                  <p:embed/>
                  <p:pic>
                    <p:nvPicPr>
                      <p:cNvPr id="440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1098"/>
                        <a:ext cx="3352800" cy="358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5" name="TextBox 45"/>
          <p:cNvSpPr txBox="1">
            <a:spLocks noChangeArrowheads="1"/>
          </p:cNvSpPr>
          <p:nvPr/>
        </p:nvSpPr>
        <p:spPr bwMode="auto">
          <a:xfrm>
            <a:off x="300789" y="3011905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solidFill>
                  <a:schemeClr val="tx2"/>
                </a:solidFill>
                <a:latin typeface="Arial"/>
                <a:cs typeface="Arial"/>
              </a:rPr>
              <a:t> Quand le </a:t>
            </a:r>
            <a:r>
              <a:rPr lang="en-US" sz="1600" b="1" err="1">
                <a:solidFill>
                  <a:schemeClr val="tx2"/>
                </a:solidFill>
                <a:latin typeface="Arial"/>
                <a:cs typeface="Arial"/>
              </a:rPr>
              <a:t>nombre</a:t>
            </a:r>
            <a:r>
              <a:rPr lang="en-US" sz="1600" b="1" dirty="0">
                <a:solidFill>
                  <a:schemeClr val="tx2"/>
                </a:solidFill>
                <a:latin typeface="Arial"/>
                <a:cs typeface="Arial"/>
              </a:rPr>
              <a:t> de </a:t>
            </a:r>
            <a:r>
              <a:rPr lang="en-US" sz="1600" b="1">
                <a:solidFill>
                  <a:schemeClr val="tx2"/>
                </a:solidFill>
                <a:latin typeface="Arial"/>
                <a:cs typeface="Arial"/>
              </a:rPr>
              <a:t>particules          augmente</a:t>
            </a:r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440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30215"/>
              </p:ext>
            </p:extLst>
          </p:nvPr>
        </p:nvGraphicFramePr>
        <p:xfrm>
          <a:off x="3751848" y="2971800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9" imgW="330057" imgH="253890" progId="Equation.DSMT4">
                  <p:embed/>
                </p:oleObj>
              </mc:Choice>
              <mc:Fallback>
                <p:oleObj name="Equation" r:id="rId9" imgW="330057" imgH="253890" progId="Equation.DSMT4">
                  <p:embed/>
                  <p:pic>
                    <p:nvPicPr>
                      <p:cNvPr id="440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848" y="2971800"/>
                        <a:ext cx="49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79572"/>
              </p:ext>
            </p:extLst>
          </p:nvPr>
        </p:nvGraphicFramePr>
        <p:xfrm>
          <a:off x="304800" y="3378868"/>
          <a:ext cx="8534400" cy="307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3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Arial"/>
                        </a:rPr>
                        <a:t>SIS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0" baseline="0" err="1">
                          <a:solidFill>
                            <a:schemeClr val="bg1"/>
                          </a:solidFill>
                          <a:latin typeface="Arial"/>
                        </a:rPr>
                        <a:t>filtre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0" baseline="0" err="1">
                          <a:solidFill>
                            <a:schemeClr val="bg1"/>
                          </a:solidFill>
                          <a:latin typeface="Arial"/>
                        </a:rPr>
                        <a:t>particulaire</a:t>
                      </a:r>
                      <a:endParaRPr lang="fr-FR" sz="1600" b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Arial"/>
                        </a:rPr>
                        <a:t>SISR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0" baseline="0" err="1">
                          <a:solidFill>
                            <a:schemeClr val="bg1"/>
                          </a:solidFill>
                          <a:latin typeface="Arial"/>
                        </a:rPr>
                        <a:t>filtre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0" baseline="0" err="1">
                          <a:solidFill>
                            <a:schemeClr val="bg1"/>
                          </a:solidFill>
                          <a:latin typeface="Arial"/>
                        </a:rPr>
                        <a:t>particulaire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Arial"/>
                        </a:rPr>
                        <a:t> </a:t>
                      </a:r>
                      <a:endParaRPr lang="fr-FR" sz="1600" b="0">
                        <a:solidFill>
                          <a:schemeClr val="bg1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b="0" baseline="0">
                          <a:solidFill>
                            <a:schemeClr val="bg1"/>
                          </a:solidFill>
                          <a:latin typeface="Arial"/>
                        </a:rPr>
                        <a:t>avec redistribution </a:t>
                      </a:r>
                      <a:r>
                        <a:rPr lang="en-US" sz="1600" b="0" baseline="0" err="1">
                          <a:solidFill>
                            <a:schemeClr val="bg1"/>
                          </a:solidFill>
                          <a:latin typeface="Arial"/>
                        </a:rPr>
                        <a:t>d’adaptation</a:t>
                      </a:r>
                      <a:endParaRPr lang="fr-FR" sz="1600" b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26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Arial"/>
                        </a:rPr>
                        <a:t>-        </a:t>
                      </a: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grand,                  décroit.</a:t>
                      </a:r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Arial"/>
                        </a:rPr>
                        <a:t>- 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                de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/>
                        </a:rPr>
                        <a:t>②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 plus </a:t>
                      </a: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grands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 que de </a:t>
                      </a:r>
                      <a:r>
                        <a:rPr lang="en-US" sz="1600" b="1" baseline="0">
                          <a:solidFill>
                            <a:schemeClr val="tx1"/>
                          </a:solidFill>
                          <a:latin typeface="Arial"/>
                        </a:rPr>
                        <a:t>①</a:t>
                      </a:r>
                      <a:r>
                        <a:rPr lang="en-US" sz="1600" b="0" baseline="0">
                          <a:solidFill>
                            <a:schemeClr val="tx1"/>
                          </a:solidFill>
                          <a:latin typeface="Arial"/>
                        </a:rPr>
                        <a:t>.</a:t>
                      </a:r>
                    </a:p>
                    <a:p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-         grand, </a:t>
                      </a:r>
                      <a:r>
                        <a:rPr lang="en-US" sz="1600" baseline="0" err="1">
                          <a:solidFill>
                            <a:schemeClr val="tx2"/>
                          </a:solidFill>
                          <a:latin typeface="Arial"/>
                        </a:rPr>
                        <a:t>valeurs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aseline="0" err="1">
                          <a:solidFill>
                            <a:schemeClr val="tx2"/>
                          </a:solidFill>
                          <a:latin typeface="Arial"/>
                        </a:rPr>
                        <a:t>estimées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 plus </a:t>
                      </a:r>
                      <a:r>
                        <a:rPr lang="en-US" sz="1600" baseline="0" err="1">
                          <a:solidFill>
                            <a:schemeClr val="tx2"/>
                          </a:solidFill>
                          <a:latin typeface="Arial"/>
                        </a:rPr>
                        <a:t>robuste</a:t>
                      </a:r>
                      <a:endParaRPr lang="fr-FR" sz="160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/>
                          </a:solidFill>
                          <a:latin typeface="Arial"/>
                        </a:rPr>
                        <a:t>-                  beaucoup</a:t>
                      </a: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 plus petite, stable.</a:t>
                      </a:r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Arial"/>
                        </a:rPr>
                        <a:t> La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différence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/>
                        </a:rPr>
                        <a:t>①</a:t>
                      </a:r>
                      <a:r>
                        <a:rPr lang="en-US" sz="1600" baseline="0">
                          <a:solidFill>
                            <a:schemeClr val="tx1"/>
                          </a:solidFill>
                          <a:latin typeface="Arial"/>
                        </a:rPr>
                        <a:t> ↔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/>
                        </a:rPr>
                        <a:t>②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en                 réduite. </a:t>
                      </a:r>
                    </a:p>
                    <a:p>
                      <a:pPr>
                        <a:buFontTx/>
                        <a:buChar char="-"/>
                      </a:pPr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-               </a:t>
                      </a:r>
                      <a:r>
                        <a:rPr lang="en-US" sz="16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①</a:t>
                      </a:r>
                      <a:r>
                        <a:rPr lang="en-US" sz="16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 ↔ </a:t>
                      </a:r>
                      <a:r>
                        <a:rPr lang="en-US" sz="16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②</a:t>
                      </a: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 encore différé </a:t>
                      </a:r>
                    </a:p>
                    <a:p>
                      <a:pPr lvl="0" indent="0">
                        <a:buNone/>
                      </a:pP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(bon 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diagnostic </a:t>
                      </a:r>
                      <a:r>
                        <a:rPr lang="en-US" sz="1600" baseline="0" err="1">
                          <a:solidFill>
                            <a:schemeClr val="tx2"/>
                          </a:solidFill>
                          <a:latin typeface="Arial"/>
                        </a:rPr>
                        <a:t>n’assure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 pas bon prognostic)</a:t>
                      </a:r>
                      <a:endParaRPr lang="en-US"/>
                    </a:p>
                    <a:p>
                      <a:pPr>
                        <a:buFontTx/>
                        <a:buChar char="-"/>
                      </a:pPr>
                      <a:endParaRPr lang="en-US" sz="1600" baseline="0" dirty="0">
                        <a:solidFill>
                          <a:schemeClr val="tx2"/>
                        </a:solidFill>
                        <a:latin typeface="Arial"/>
                      </a:endParaRPr>
                    </a:p>
                    <a:p>
                      <a:pPr lvl="0">
                        <a:buFontTx/>
                        <a:buChar char="-"/>
                      </a:pPr>
                      <a:r>
                        <a:rPr lang="en-US" sz="1600" baseline="0" dirty="0">
                          <a:solidFill>
                            <a:schemeClr val="tx2"/>
                          </a:solidFill>
                          <a:latin typeface="Arial"/>
                        </a:rPr>
                        <a:t> </a:t>
                      </a:r>
                      <a:r>
                        <a:rPr lang="en-US" sz="1600" baseline="0">
                          <a:solidFill>
                            <a:schemeClr val="tx2"/>
                          </a:solidFill>
                          <a:latin typeface="Arial"/>
                        </a:rPr>
                        <a:t>Meilleur diagnostic et prognostic.</a:t>
                      </a:r>
                      <a:endParaRPr lang="fr-FR" sz="160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10197"/>
              </p:ext>
            </p:extLst>
          </p:nvPr>
        </p:nvGraphicFramePr>
        <p:xfrm>
          <a:off x="565746" y="4361367"/>
          <a:ext cx="272454" cy="32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1" imgW="203112" imgH="228501" progId="Equation.DSMT4">
                  <p:embed/>
                </p:oleObj>
              </mc:Choice>
              <mc:Fallback>
                <p:oleObj name="Equation" r:id="rId11" imgW="203112" imgH="228501" progId="Equation.DSMT4">
                  <p:embed/>
                  <p:pic>
                    <p:nvPicPr>
                      <p:cNvPr id="440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46" y="4361367"/>
                        <a:ext cx="272454" cy="320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00901"/>
              </p:ext>
            </p:extLst>
          </p:nvPr>
        </p:nvGraphicFramePr>
        <p:xfrm>
          <a:off x="1564105" y="4377490"/>
          <a:ext cx="914400" cy="32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3" imgW="710891" imgH="241195" progId="Equation.DSMT4">
                  <p:embed/>
                </p:oleObj>
              </mc:Choice>
              <mc:Fallback>
                <p:oleObj name="Equation" r:id="rId13" imgW="710891" imgH="241195" progId="Equation.DSMT4">
                  <p:embed/>
                  <p:pic>
                    <p:nvPicPr>
                      <p:cNvPr id="440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05" y="4377490"/>
                        <a:ext cx="914400" cy="324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19125"/>
              </p:ext>
            </p:extLst>
          </p:nvPr>
        </p:nvGraphicFramePr>
        <p:xfrm>
          <a:off x="5881202" y="1215189"/>
          <a:ext cx="152824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5" imgW="1104900" imgH="330200" progId="Equation.DSMT4">
                  <p:embed/>
                </p:oleObj>
              </mc:Choice>
              <mc:Fallback>
                <p:oleObj name="Equation" r:id="rId15" imgW="1104900" imgH="330200" progId="Equation.DSMT4">
                  <p:embed/>
                  <p:pic>
                    <p:nvPicPr>
                      <p:cNvPr id="440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202" y="1215189"/>
                        <a:ext cx="152824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893545"/>
              </p:ext>
            </p:extLst>
          </p:nvPr>
        </p:nvGraphicFramePr>
        <p:xfrm>
          <a:off x="5881202" y="1900989"/>
          <a:ext cx="1528246" cy="42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7" imgW="1180588" imgH="330057" progId="Equation.DSMT4">
                  <p:embed/>
                </p:oleObj>
              </mc:Choice>
              <mc:Fallback>
                <p:oleObj name="Equation" r:id="rId17" imgW="1180588" imgH="330057" progId="Equation.DSMT4">
                  <p:embed/>
                  <p:pic>
                    <p:nvPicPr>
                      <p:cNvPr id="440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202" y="1900989"/>
                        <a:ext cx="1528246" cy="427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03538"/>
              </p:ext>
            </p:extLst>
          </p:nvPr>
        </p:nvGraphicFramePr>
        <p:xfrm>
          <a:off x="4800600" y="4287108"/>
          <a:ext cx="914399" cy="32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9" imgW="710891" imgH="241195" progId="Equation.DSMT4">
                  <p:embed/>
                </p:oleObj>
              </mc:Choice>
              <mc:Fallback>
                <p:oleObj name="Equation" r:id="rId19" imgW="710891" imgH="241195" progId="Equation.DSMT4">
                  <p:embed/>
                  <p:pic>
                    <p:nvPicPr>
                      <p:cNvPr id="440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87108"/>
                        <a:ext cx="914399" cy="324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730347"/>
              </p:ext>
            </p:extLst>
          </p:nvPr>
        </p:nvGraphicFramePr>
        <p:xfrm>
          <a:off x="4800600" y="5223710"/>
          <a:ext cx="723415" cy="2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21" imgW="609600" imgH="228600" progId="Equation.DSMT4">
                  <p:embed/>
                </p:oleObj>
              </mc:Choice>
              <mc:Fallback>
                <p:oleObj name="Equation" r:id="rId21" imgW="609600" imgH="228600" progId="Equation.DSMT4">
                  <p:embed/>
                  <p:pic>
                    <p:nvPicPr>
                      <p:cNvPr id="440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223710"/>
                        <a:ext cx="723415" cy="2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24134"/>
              </p:ext>
            </p:extLst>
          </p:nvPr>
        </p:nvGraphicFramePr>
        <p:xfrm>
          <a:off x="563560" y="4802605"/>
          <a:ext cx="848931" cy="80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23" imgW="812800" imgH="736600" progId="Equation.DSMT4">
                  <p:embed/>
                </p:oleObj>
              </mc:Choice>
              <mc:Fallback>
                <p:oleObj name="Equation" r:id="rId23" imgW="812800" imgH="736600" progId="Equation.DSMT4">
                  <p:embed/>
                  <p:pic>
                    <p:nvPicPr>
                      <p:cNvPr id="4406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0" y="4802605"/>
                        <a:ext cx="848931" cy="804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91232"/>
              </p:ext>
            </p:extLst>
          </p:nvPr>
        </p:nvGraphicFramePr>
        <p:xfrm>
          <a:off x="7044490" y="4569051"/>
          <a:ext cx="868796" cy="66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5" imgW="812447" imgH="507780" progId="Equation.DSMT4">
                  <p:embed/>
                </p:oleObj>
              </mc:Choice>
              <mc:Fallback>
                <p:oleObj name="Equation" r:id="rId25" imgW="812447" imgH="507780" progId="Equation.DSMT4">
                  <p:embed/>
                  <p:pic>
                    <p:nvPicPr>
                      <p:cNvPr id="44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4490" y="4569051"/>
                        <a:ext cx="868796" cy="668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7" name="TextBox 57"/>
          <p:cNvSpPr txBox="1">
            <a:spLocks noChangeArrowheads="1"/>
          </p:cNvSpPr>
          <p:nvPr/>
        </p:nvSpPr>
        <p:spPr bwMode="auto">
          <a:xfrm>
            <a:off x="7409448" y="1236327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>
                <a:latin typeface="Calibri" pitchFamily="34" charset="0"/>
              </a:rPr>
              <a:t>→①</a:t>
            </a:r>
          </a:p>
        </p:txBody>
      </p:sp>
      <p:sp>
        <p:nvSpPr>
          <p:cNvPr id="44088" name="TextBox 58"/>
          <p:cNvSpPr txBox="1">
            <a:spLocks noChangeArrowheads="1"/>
          </p:cNvSpPr>
          <p:nvPr/>
        </p:nvSpPr>
        <p:spPr bwMode="auto">
          <a:xfrm>
            <a:off x="7409448" y="1902075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>
                <a:latin typeface="Calibri" pitchFamily="34" charset="0"/>
              </a:rPr>
              <a:t>→②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5400174" y="910389"/>
            <a:ext cx="0" cy="191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7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512751"/>
              </p:ext>
            </p:extLst>
          </p:nvPr>
        </p:nvGraphicFramePr>
        <p:xfrm>
          <a:off x="563560" y="5751094"/>
          <a:ext cx="369056" cy="31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7" imgW="203112" imgH="228501" progId="Equation.DSMT4">
                  <p:embed/>
                </p:oleObj>
              </mc:Choice>
              <mc:Fallback>
                <p:oleObj name="Equation" r:id="rId27" imgW="203112" imgH="228501" progId="Equation.DSMT4">
                  <p:embed/>
                  <p:pic>
                    <p:nvPicPr>
                      <p:cNvPr id="440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0" y="5751094"/>
                        <a:ext cx="369056" cy="314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13/16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BD83E-BE5B-4024-943C-2E92ACF75687}"/>
              </a:ext>
            </a:extLst>
          </p:cNvPr>
          <p:cNvSpPr/>
          <p:nvPr/>
        </p:nvSpPr>
        <p:spPr>
          <a:xfrm>
            <a:off x="605589" y="4856746"/>
            <a:ext cx="7940841" cy="13836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073" name="Picture 44" descr="F1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22" y="1046748"/>
            <a:ext cx="4373478" cy="374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74" name="Picture 43" descr="F1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046748"/>
            <a:ext cx="4804610" cy="374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4.  Estimation de la RUL et résultats de simulation</a:t>
            </a:r>
          </a:p>
        </p:txBody>
      </p:sp>
      <p:sp>
        <p:nvSpPr>
          <p:cNvPr id="45076" name="TextBox 31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14/16</a:t>
            </a:r>
          </a:p>
        </p:txBody>
      </p:sp>
      <p:sp>
        <p:nvSpPr>
          <p:cNvPr id="45077" name="TextBox 40"/>
          <p:cNvSpPr txBox="1">
            <a:spLocks noChangeArrowheads="1"/>
          </p:cNvSpPr>
          <p:nvPr/>
        </p:nvSpPr>
        <p:spPr bwMode="auto">
          <a:xfrm>
            <a:off x="381000" y="877888"/>
            <a:ext cx="838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Quand l’écart-type        du bruit de mesures varie     </a:t>
            </a:r>
            <a:endParaRPr lang="en-US" b="1">
              <a:solidFill>
                <a:schemeClr val="tx2"/>
              </a:solidFill>
              <a:latin typeface="Arial"/>
            </a:endParaRPr>
          </a:p>
          <a:p>
            <a:endParaRPr lang="en-US" b="1">
              <a:latin typeface="Calibri" pitchFamily="34" charset="0"/>
            </a:endParaRPr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889264"/>
              </p:ext>
            </p:extLst>
          </p:nvPr>
        </p:nvGraphicFramePr>
        <p:xfrm>
          <a:off x="2832685" y="843130"/>
          <a:ext cx="512093" cy="39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5" imgW="330057" imgH="253890" progId="Equation.DSMT4">
                  <p:embed/>
                </p:oleObj>
              </mc:Choice>
              <mc:Fallback>
                <p:oleObj name="Equation" r:id="rId5" imgW="330057" imgH="253890" progId="Equation.DSMT4">
                  <p:embed/>
                  <p:pic>
                    <p:nvPicPr>
                      <p:cNvPr id="450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685" y="843130"/>
                        <a:ext cx="512093" cy="395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52131"/>
              </p:ext>
            </p:extLst>
          </p:nvPr>
        </p:nvGraphicFramePr>
        <p:xfrm>
          <a:off x="5559109" y="5815179"/>
          <a:ext cx="382485" cy="42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7" imgW="330057" imgH="253890" progId="Equation.DSMT4">
                  <p:embed/>
                </p:oleObj>
              </mc:Choice>
              <mc:Fallback>
                <p:oleObj name="Equation" r:id="rId7" imgW="330057" imgH="253890" progId="Equation.DSMT4">
                  <p:embed/>
                  <p:pic>
                    <p:nvPicPr>
                      <p:cNvPr id="45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109" y="5815179"/>
                        <a:ext cx="382485" cy="426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58964"/>
              </p:ext>
            </p:extLst>
          </p:nvPr>
        </p:nvGraphicFramePr>
        <p:xfrm>
          <a:off x="3753852" y="5610642"/>
          <a:ext cx="606593" cy="39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9" imgW="494870" imgH="253780" progId="Equation.DSMT4">
                  <p:embed/>
                </p:oleObj>
              </mc:Choice>
              <mc:Fallback>
                <p:oleObj name="Equation" r:id="rId9" imgW="494870" imgH="253780" progId="Equation.DSMT4">
                  <p:embed/>
                  <p:pic>
                    <p:nvPicPr>
                      <p:cNvPr id="450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852" y="5610642"/>
                        <a:ext cx="606593" cy="395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7">
            <a:extLst>
              <a:ext uri="{FF2B5EF4-FFF2-40B4-BE49-F238E27FC236}">
                <a16:creationId xmlns:a16="http://schemas.microsoft.com/office/drawing/2014/main" id="{CB9BEF31-05E3-44E3-9BE2-71B48F83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95" y="4938963"/>
            <a:ext cx="783857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Qualité de l’estimation instable (choisir la loi d’importance sans tenant compte des observations). 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 pitchFamily="2" charset="2"/>
              <a:buChar char="o"/>
            </a:pP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Si la variance de l’incrément             suffisamment petite.   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      → Capable d’obtenir un bon diagnostic même si        est grand, et au contraire.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753961-0FD6-4A0B-90B2-211216996ECE}"/>
              </a:ext>
            </a:extLst>
          </p:cNvPr>
          <p:cNvSpPr/>
          <p:nvPr/>
        </p:nvSpPr>
        <p:spPr>
          <a:xfrm>
            <a:off x="485273" y="916405"/>
            <a:ext cx="8121314" cy="14738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085" name="Picture 4" descr="Loi du temps d'atteinte (b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1948" y="2464467"/>
            <a:ext cx="4443662" cy="388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3" descr="Loi du temps d'atteinte (a)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239" y="2464467"/>
            <a:ext cx="4570161" cy="388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52400" y="245729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4.  Estimation de la RUL et résultats de simulation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448853"/>
              </p:ext>
            </p:extLst>
          </p:nvPr>
        </p:nvGraphicFramePr>
        <p:xfrm>
          <a:off x="7559843" y="1779421"/>
          <a:ext cx="976564" cy="36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5" imgW="634725" imgH="241195" progId="Equation.DSMT4">
                  <p:embed/>
                </p:oleObj>
              </mc:Choice>
              <mc:Fallback>
                <p:oleObj name="Equation" r:id="rId5" imgW="634725" imgH="241195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843" y="1779421"/>
                        <a:ext cx="976564" cy="364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31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15/16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FFD5A552-A0A8-4ACF-8D4F-969D5C237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16" y="978568"/>
            <a:ext cx="7838571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Calibri"/>
              </a:rPr>
              <a:t>Loi du temps d’atteinte (FHT)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1000" dirty="0">
              <a:solidFill>
                <a:schemeClr val="tx2"/>
              </a:solidFill>
              <a:latin typeface="Arial"/>
              <a:cs typeface="Calibri"/>
            </a:endParaRPr>
          </a:p>
          <a:p>
            <a:pPr marL="285750" indent="-285750"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L’instant où le niveau de dégradation dépasse le seuil de défaillance.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La densité de probabilité plus étroite en approchant la date de défaillance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      → Estimation de FHT plus exacte.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5.  Conclusions et perspectives</a:t>
            </a:r>
            <a:endParaRPr lang="fr-FR"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130" name="TextBox 7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16/16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4DA439B-381F-47BC-BBDF-DACE8AC7620A}"/>
              </a:ext>
            </a:extLst>
          </p:cNvPr>
          <p:cNvSpPr/>
          <p:nvPr/>
        </p:nvSpPr>
        <p:spPr>
          <a:xfrm>
            <a:off x="334877" y="1307429"/>
            <a:ext cx="8412075" cy="23862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>
              <a:buChar char="•"/>
            </a:pPr>
            <a:endParaRPr lang="en-US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5C2E3EB5-9120-45B8-B586-C129A56A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06" y="1519989"/>
            <a:ext cx="83499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Calibri"/>
              </a:rPr>
              <a:t>Conclusion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1000" dirty="0">
              <a:solidFill>
                <a:schemeClr val="tx2"/>
              </a:solidFill>
              <a:latin typeface="Arial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Modéliser la dégradation par un processus Gamma.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Étudier la construction et le principe d’un filtre particulaire.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Comparer la performance du filtre particulaire lors de la variation des paramètres.</a:t>
            </a:r>
            <a:endParaRPr lang="en-US" sz="160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Courier New" pitchFamily="2" charset="2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Vérifier les algorithmes par la simulation en Matlab.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 pitchFamily="2" charset="2"/>
              <a:buChar char="o"/>
            </a:pPr>
            <a:endParaRPr lang="en-US" sz="1600" dirty="0">
              <a:solidFill>
                <a:schemeClr val="tx2"/>
              </a:solidFill>
              <a:latin typeface="Arial"/>
              <a:cs typeface="Calibri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A6FADFB-2B40-4E57-8C25-AF337DD71BF1}"/>
              </a:ext>
            </a:extLst>
          </p:cNvPr>
          <p:cNvSpPr/>
          <p:nvPr/>
        </p:nvSpPr>
        <p:spPr>
          <a:xfrm>
            <a:off x="334876" y="4054640"/>
            <a:ext cx="8412075" cy="15841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>
              <a:buChar char="•"/>
            </a:pPr>
            <a:endParaRPr lang="en-US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A1B2D4-2D23-4254-ABD3-9E3B023E822E}"/>
              </a:ext>
            </a:extLst>
          </p:cNvPr>
          <p:cNvSpPr txBox="1"/>
          <p:nvPr/>
        </p:nvSpPr>
        <p:spPr>
          <a:xfrm>
            <a:off x="463216" y="4273215"/>
            <a:ext cx="81072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Perspectives</a:t>
            </a: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​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D’autres techniques pour améliorer la performance.​</a:t>
            </a:r>
          </a:p>
          <a:p>
            <a:pPr marL="171450" indent="-171450">
              <a:buFont typeface="Courier New"/>
              <a:buChar char="o"/>
            </a:pPr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Politiques d’inspections.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787400"/>
            <a:ext cx="8686800" cy="5413726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457200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fr-FR" sz="2000" b="1">
                <a:solidFill>
                  <a:schemeClr val="tx2"/>
                </a:solidFill>
                <a:latin typeface="Arial"/>
                <a:cs typeface="Arial"/>
              </a:rPr>
              <a:t>Problématique </a:t>
            </a:r>
            <a:endParaRPr lang="fr-FR">
              <a:solidFill>
                <a:schemeClr val="tx2"/>
              </a:solidFill>
            </a:endParaRPr>
          </a:p>
          <a:p>
            <a:pPr marL="457200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fr-FR" sz="2000" b="1">
                <a:solidFill>
                  <a:schemeClr val="tx2"/>
                </a:solidFill>
                <a:latin typeface="Arial"/>
                <a:cs typeface="Arial"/>
              </a:rPr>
              <a:t>SIS filtre particulaire</a:t>
            </a:r>
          </a:p>
          <a:p>
            <a:pPr marL="742950" lvl="1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>
                <a:solidFill>
                  <a:schemeClr val="tx2"/>
                </a:solidFill>
                <a:latin typeface="Arial"/>
                <a:cs typeface="Arial"/>
              </a:rPr>
              <a:t>Modèle de dégradation</a:t>
            </a:r>
          </a:p>
          <a:p>
            <a:pPr marL="742950" lvl="1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>
                <a:solidFill>
                  <a:schemeClr val="tx2"/>
                </a:solidFill>
                <a:latin typeface="Arial"/>
                <a:cs typeface="Arial"/>
              </a:rPr>
              <a:t>Algorithme et visualisation</a:t>
            </a:r>
          </a:p>
          <a:p>
            <a:pPr marL="457200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fr-FR" sz="2000" b="1">
                <a:solidFill>
                  <a:schemeClr val="tx2"/>
                </a:solidFill>
                <a:latin typeface="Arial"/>
                <a:cs typeface="Arial"/>
              </a:rPr>
              <a:t>SISR filtre particulaire avec redistribution d’adaptation</a:t>
            </a:r>
          </a:p>
          <a:p>
            <a:pPr marL="742950" lvl="1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>
                <a:solidFill>
                  <a:schemeClr val="tx2"/>
                </a:solidFill>
                <a:latin typeface="Arial"/>
                <a:cs typeface="Arial"/>
              </a:rPr>
              <a:t>Mécanisme de redistribution</a:t>
            </a:r>
          </a:p>
          <a:p>
            <a:pPr marL="742950" lvl="1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fr-FR">
                <a:solidFill>
                  <a:schemeClr val="tx2"/>
                </a:solidFill>
                <a:latin typeface="Arial"/>
                <a:cs typeface="Arial"/>
              </a:rPr>
              <a:t>Algorithme</a:t>
            </a:r>
          </a:p>
          <a:p>
            <a:pPr marL="457200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fr-FR" sz="2000" b="1">
                <a:solidFill>
                  <a:schemeClr val="tx2"/>
                </a:solidFill>
                <a:latin typeface="Arial"/>
                <a:cs typeface="Arial"/>
              </a:rPr>
              <a:t>Estimation de la RUL et résultats de simulation</a:t>
            </a:r>
          </a:p>
          <a:p>
            <a:pPr marL="457200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fr-FR" sz="2000" b="1">
                <a:solidFill>
                  <a:schemeClr val="tx2"/>
                </a:solidFill>
                <a:latin typeface="Arial"/>
                <a:cs typeface="Arial"/>
              </a:rPr>
              <a:t>Conclusions et perspectives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48653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bg1"/>
                </a:solidFill>
                <a:latin typeface="Arial"/>
                <a:cs typeface="Arial"/>
              </a:rPr>
              <a:t>Plan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1/16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7" descr="Seui de défaillanc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8445" y="2905509"/>
            <a:ext cx="6064465" cy="349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52400" y="246412"/>
            <a:ext cx="885040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>
                <a:solidFill>
                  <a:schemeClr val="bg1"/>
                </a:solidFill>
                <a:latin typeface="Arial"/>
                <a:cs typeface="Arial"/>
              </a:rPr>
              <a:t>1.  Problématique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2/16</a:t>
            </a:r>
          </a:p>
        </p:txBody>
      </p:sp>
      <p:sp>
        <p:nvSpPr>
          <p:cNvPr id="10244" name="TextBox 20"/>
          <p:cNvSpPr txBox="1">
            <a:spLocks noChangeArrowheads="1"/>
          </p:cNvSpPr>
          <p:nvPr/>
        </p:nvSpPr>
        <p:spPr bwMode="auto">
          <a:xfrm>
            <a:off x="799629" y="901791"/>
            <a:ext cx="7504637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4472C4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7504637"/>
                      <a:gd name="connsiteY0" fmla="*/ 0 h 2092881"/>
                      <a:gd name="connsiteX1" fmla="*/ 7504637 w 7504637"/>
                      <a:gd name="connsiteY1" fmla="*/ 0 h 2092881"/>
                      <a:gd name="connsiteX2" fmla="*/ 7504637 w 7504637"/>
                      <a:gd name="connsiteY2" fmla="*/ 2092881 h 2092881"/>
                      <a:gd name="connsiteX3" fmla="*/ 0 w 7504637"/>
                      <a:gd name="connsiteY3" fmla="*/ 2092881 h 2092881"/>
                      <a:gd name="connsiteX4" fmla="*/ 0 w 7504637"/>
                      <a:gd name="connsiteY4" fmla="*/ 0 h 2092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04637" h="2092881" fill="none" extrusionOk="0">
                        <a:moveTo>
                          <a:pt x="0" y="0"/>
                        </a:moveTo>
                        <a:cubicBezTo>
                          <a:pt x="1590180" y="-149972"/>
                          <a:pt x="6287774" y="85198"/>
                          <a:pt x="7504637" y="0"/>
                        </a:cubicBezTo>
                        <a:cubicBezTo>
                          <a:pt x="7674048" y="487676"/>
                          <a:pt x="7590191" y="1255382"/>
                          <a:pt x="7504637" y="2092881"/>
                        </a:cubicBezTo>
                        <a:cubicBezTo>
                          <a:pt x="6468177" y="2184257"/>
                          <a:pt x="3129905" y="2086824"/>
                          <a:pt x="0" y="2092881"/>
                        </a:cubicBezTo>
                        <a:cubicBezTo>
                          <a:pt x="-92943" y="1397967"/>
                          <a:pt x="-168235" y="840093"/>
                          <a:pt x="0" y="0"/>
                        </a:cubicBezTo>
                        <a:close/>
                      </a:path>
                      <a:path w="7504637" h="2092881" stroke="0" extrusionOk="0">
                        <a:moveTo>
                          <a:pt x="0" y="0"/>
                        </a:moveTo>
                        <a:cubicBezTo>
                          <a:pt x="2756788" y="-113254"/>
                          <a:pt x="4751736" y="102601"/>
                          <a:pt x="7504637" y="0"/>
                        </a:cubicBezTo>
                        <a:cubicBezTo>
                          <a:pt x="7451812" y="570826"/>
                          <a:pt x="7627811" y="1080041"/>
                          <a:pt x="7504637" y="2092881"/>
                        </a:cubicBezTo>
                        <a:cubicBezTo>
                          <a:pt x="6232542" y="2148691"/>
                          <a:pt x="1879242" y="2261839"/>
                          <a:pt x="0" y="2092881"/>
                        </a:cubicBezTo>
                        <a:cubicBezTo>
                          <a:pt x="-144930" y="1083954"/>
                          <a:pt x="-18259" y="9112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1440" tIns="45720" rIns="91440" bIns="45720" anchor="ctr"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Durée de vie </a:t>
            </a:r>
            <a:r>
              <a:rPr lang="en-US" b="1" err="1">
                <a:solidFill>
                  <a:schemeClr val="tx2"/>
                </a:solidFill>
                <a:latin typeface="Arial"/>
                <a:cs typeface="Arial"/>
              </a:rPr>
              <a:t>résiduelle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 (RUL)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    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Temps de </a:t>
            </a:r>
            <a:r>
              <a:rPr lang="en-US" sz="1600" err="1">
                <a:solidFill>
                  <a:schemeClr val="tx2"/>
                </a:solidFill>
                <a:latin typeface="Arial"/>
                <a:cs typeface="Arial"/>
              </a:rPr>
              <a:t>fonctionnement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Arial"/>
                <a:cs typeface="Arial"/>
              </a:rPr>
              <a:t>restant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 d’un système avant la date de défaillance. 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    → Importance dans les </a:t>
            </a:r>
            <a:r>
              <a:rPr lang="en-US" sz="1600" err="1">
                <a:solidFill>
                  <a:schemeClr val="tx2"/>
                </a:solidFill>
                <a:latin typeface="Arial"/>
                <a:cs typeface="Arial"/>
              </a:rPr>
              <a:t>stratégies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 de maintenance.</a:t>
            </a:r>
          </a:p>
          <a:p>
            <a:pPr lvl="1"/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Estimation de la RUL</a:t>
            </a:r>
            <a:endParaRPr lang="en-US" sz="200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Diagnostic: Trouver le niveau de dégradation actuel en s’appuyant sur des                         données d’observations. </a:t>
            </a: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Prognostic: Prévoir l’évolution dans le futur de l’état de dégradation.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">
            <a:extLst>
              <a:ext uri="{FF2B5EF4-FFF2-40B4-BE49-F238E27FC236}">
                <a16:creationId xmlns:a16="http://schemas.microsoft.com/office/drawing/2014/main" id="{2D885729-394D-4F9A-83EF-AA6F8E57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07" y="1929483"/>
            <a:ext cx="7680006" cy="1846659"/>
          </a:xfrm>
          <a:prstGeom prst="rect">
            <a:avLst/>
          </a:prstGeom>
          <a:solidFill>
            <a:schemeClr val="bg1"/>
          </a:solidFill>
          <a:ln w="9525">
            <a:solidFill>
              <a:srgbClr val="4472C4"/>
            </a:solidFill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Notations</a:t>
            </a:r>
          </a:p>
          <a:p>
            <a:r>
              <a:rPr lang="en-US" sz="1600" dirty="0">
                <a:solidFill>
                  <a:schemeClr val="tx2"/>
                </a:solidFill>
                <a:latin typeface="Arial"/>
                <a:cs typeface="Calibri"/>
              </a:rPr>
              <a:t>                        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1600" dirty="0">
              <a:solidFill>
                <a:schemeClr val="tx2"/>
              </a:solidFill>
              <a:latin typeface="Arial"/>
              <a:cs typeface="Calibri"/>
            </a:endParaRPr>
          </a:p>
          <a:p>
            <a:endParaRPr lang="en-US" sz="1600" dirty="0">
              <a:solidFill>
                <a:schemeClr val="tx2"/>
              </a:solidFill>
              <a:latin typeface="Arial"/>
              <a:cs typeface="Calibri"/>
            </a:endParaRPr>
          </a:p>
          <a:p>
            <a:endParaRPr lang="en-US" sz="1600" dirty="0">
              <a:solidFill>
                <a:schemeClr val="tx2"/>
              </a:solidFill>
              <a:latin typeface="Arial"/>
              <a:cs typeface="Calibri"/>
            </a:endParaRPr>
          </a:p>
          <a:p>
            <a:endParaRPr lang="en-US" sz="1600" dirty="0">
              <a:solidFill>
                <a:schemeClr val="tx2"/>
              </a:solidFill>
              <a:latin typeface="Arial"/>
              <a:cs typeface="Calibri"/>
            </a:endParaRPr>
          </a:p>
          <a:p>
            <a:r>
              <a:rPr lang="en-US" sz="1600" dirty="0">
                <a:solidFill>
                  <a:schemeClr val="tx2"/>
                </a:solidFill>
                <a:latin typeface="Arial"/>
                <a:cs typeface="Calibri"/>
              </a:rPr>
              <a:t>                        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073" name="TextBox 10"/>
          <p:cNvSpPr txBox="1">
            <a:spLocks noChangeArrowheads="1"/>
          </p:cNvSpPr>
          <p:nvPr/>
        </p:nvSpPr>
        <p:spPr bwMode="auto">
          <a:xfrm>
            <a:off x="710807" y="922639"/>
            <a:ext cx="7680006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4472C4"/>
            </a:solidFill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Filtre particulaire</a:t>
            </a:r>
            <a:endParaRPr lang="fr-FR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   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Implémentation de l’estimation Bayésienne récursive en utilisant la méthode 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de 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    Monte Carlo séquentielle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074" name="TextBox 13"/>
          <p:cNvSpPr txBox="1">
            <a:spLocks noChangeArrowheads="1"/>
          </p:cNvSpPr>
          <p:nvPr/>
        </p:nvSpPr>
        <p:spPr bwMode="auto">
          <a:xfrm>
            <a:off x="901961" y="3042472"/>
            <a:ext cx="236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49714"/>
            <a:ext cx="885040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>
                <a:solidFill>
                  <a:schemeClr val="bg1"/>
                </a:solidFill>
                <a:latin typeface="Arial"/>
                <a:cs typeface="Arial"/>
              </a:rPr>
              <a:t>1.  Problématique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2076" name="TextBox 17"/>
          <p:cNvSpPr txBox="1">
            <a:spLocks noChangeArrowheads="1"/>
          </p:cNvSpPr>
          <p:nvPr/>
        </p:nvSpPr>
        <p:spPr bwMode="auto">
          <a:xfrm>
            <a:off x="8229600" y="635752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3/16</a:t>
            </a:r>
          </a:p>
        </p:txBody>
      </p:sp>
      <p:graphicFrame>
        <p:nvGraphicFramePr>
          <p:cNvPr id="2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13856"/>
              </p:ext>
            </p:extLst>
          </p:nvPr>
        </p:nvGraphicFramePr>
        <p:xfrm>
          <a:off x="903547" y="2510944"/>
          <a:ext cx="1946192" cy="47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1130300" imgH="279400" progId="Equation.DSMT4">
                  <p:embed/>
                </p:oleObj>
              </mc:Choice>
              <mc:Fallback>
                <p:oleObj name="Equation" r:id="rId3" imgW="1130300" imgH="279400" progId="Equation.DSMT4">
                  <p:embed/>
                  <p:pic>
                    <p:nvPicPr>
                      <p:cNvPr id="20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47" y="2510944"/>
                        <a:ext cx="1946192" cy="470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59196"/>
              </p:ext>
            </p:extLst>
          </p:nvPr>
        </p:nvGraphicFramePr>
        <p:xfrm>
          <a:off x="968423" y="3146730"/>
          <a:ext cx="1814764" cy="40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901309" imgH="279279" progId="Equation.DSMT4">
                  <p:embed/>
                </p:oleObj>
              </mc:Choice>
              <mc:Fallback>
                <p:oleObj name="Equation" r:id="rId5" imgW="901309" imgH="279279" progId="Equation.DSMT4">
                  <p:embed/>
                  <p:pic>
                    <p:nvPicPr>
                      <p:cNvPr id="20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423" y="3146730"/>
                        <a:ext cx="1814764" cy="403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" name="TextBox 25"/>
          <p:cNvSpPr txBox="1">
            <a:spLocks noChangeArrowheads="1"/>
          </p:cNvSpPr>
          <p:nvPr/>
        </p:nvSpPr>
        <p:spPr bwMode="auto">
          <a:xfrm>
            <a:off x="707858" y="3918286"/>
            <a:ext cx="7682665" cy="2369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4472C4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Procédures</a:t>
            </a:r>
          </a:p>
          <a:p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i.   Approcher à chaque instant (t) la distribution “marginale” a posteriori        </a:t>
            </a:r>
          </a:p>
          <a:p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   par un ensemble 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de particules</a:t>
            </a:r>
            <a:endParaRPr lang="en-US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ii.  Estimer le niveau de dégradation  </a:t>
            </a:r>
          </a:p>
          <a:p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iii. Calculer la RUL par la simulation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816157"/>
              </p:ext>
            </p:extLst>
          </p:nvPr>
        </p:nvGraphicFramePr>
        <p:xfrm>
          <a:off x="7249026" y="4391529"/>
          <a:ext cx="766012" cy="43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558800" imgH="279400" progId="Equation.DSMT4">
                  <p:embed/>
                </p:oleObj>
              </mc:Choice>
              <mc:Fallback>
                <p:oleObj name="Equation" r:id="rId7" imgW="558800" imgH="279400" progId="Equation.DSMT4">
                  <p:embed/>
                  <p:pic>
                    <p:nvPicPr>
                      <p:cNvPr id="20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9026" y="4391529"/>
                        <a:ext cx="766012" cy="4331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771017"/>
              </p:ext>
            </p:extLst>
          </p:nvPr>
        </p:nvGraphicFramePr>
        <p:xfrm>
          <a:off x="3789948" y="4837783"/>
          <a:ext cx="1098047" cy="48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672808" imgH="330057" progId="Equation.DSMT4">
                  <p:embed/>
                </p:oleObj>
              </mc:Choice>
              <mc:Fallback>
                <p:oleObj name="Equation" r:id="rId9" imgW="672808" imgH="330057" progId="Equation.DSMT4">
                  <p:embed/>
                  <p:pic>
                    <p:nvPicPr>
                      <p:cNvPr id="20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948" y="4837783"/>
                        <a:ext cx="1098047" cy="486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143695"/>
              </p:ext>
            </p:extLst>
          </p:nvPr>
        </p:nvGraphicFramePr>
        <p:xfrm>
          <a:off x="4056647" y="5354054"/>
          <a:ext cx="419100" cy="37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279279" imgH="253890" progId="Equation.DSMT4">
                  <p:embed/>
                </p:oleObj>
              </mc:Choice>
              <mc:Fallback>
                <p:oleObj name="Equation" r:id="rId11" imgW="279279" imgH="253890" progId="Equation.DSMT4">
                  <p:embed/>
                  <p:pic>
                    <p:nvPicPr>
                      <p:cNvPr id="20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647" y="5354054"/>
                        <a:ext cx="419100" cy="373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EBBCCCA-EE71-4F45-90C8-CE6BC0EEC551}"/>
              </a:ext>
            </a:extLst>
          </p:cNvPr>
          <p:cNvSpPr txBox="1"/>
          <p:nvPr/>
        </p:nvSpPr>
        <p:spPr>
          <a:xfrm>
            <a:off x="2899611" y="2508585"/>
            <a:ext cx="50191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ensemble des états réels (cachés) du processus de 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dégradation jusqu’à l’instant (t)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67663FA-5CBE-44F0-B8DE-CBAAD0C0A950}"/>
              </a:ext>
            </a:extLst>
          </p:cNvPr>
          <p:cNvSpPr txBox="1"/>
          <p:nvPr/>
        </p:nvSpPr>
        <p:spPr>
          <a:xfrm>
            <a:off x="2899612" y="3240506"/>
            <a:ext cx="50191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ensemble des valeurs de mesures correspondantes</a:t>
            </a:r>
            <a:endParaRPr lang="en-US"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0">
            <a:extLst>
              <a:ext uri="{FF2B5EF4-FFF2-40B4-BE49-F238E27FC236}">
                <a16:creationId xmlns:a16="http://schemas.microsoft.com/office/drawing/2014/main" id="{6856B652-17B5-4005-BBBF-037586B1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46" y="4796187"/>
            <a:ext cx="8612452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4472C4"/>
            </a:solidFill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Processus Gamma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  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3211609-859F-41B9-887B-AD5742C7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45" y="986188"/>
            <a:ext cx="2997719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4472C4"/>
            </a:solidFill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Modèle d'espace d'état</a:t>
            </a:r>
            <a:endParaRPr lang="fr-FR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§"/>
            </a:pP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  </a:t>
            </a: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0575" name="TextBox 64"/>
          <p:cNvSpPr txBox="1">
            <a:spLocks noChangeArrowheads="1"/>
          </p:cNvSpPr>
          <p:nvPr/>
        </p:nvSpPr>
        <p:spPr bwMode="auto">
          <a:xfrm>
            <a:off x="3840079" y="3384884"/>
            <a:ext cx="1538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>
                <a:latin typeface="Calibri" pitchFamily="34" charset="0"/>
              </a:rPr>
              <a:t> </a:t>
            </a:r>
            <a:r>
              <a:rPr lang="fr-FR" b="1">
                <a:latin typeface="Calibri" pitchFamily="34" charset="0"/>
              </a:rPr>
              <a:t>Hypothèses</a:t>
            </a:r>
          </a:p>
        </p:txBody>
      </p:sp>
      <p:sp>
        <p:nvSpPr>
          <p:cNvPr id="20577" name="TextBox 55"/>
          <p:cNvSpPr txBox="1">
            <a:spLocks noChangeArrowheads="1"/>
          </p:cNvSpPr>
          <p:nvPr/>
        </p:nvSpPr>
        <p:spPr bwMode="auto">
          <a:xfrm>
            <a:off x="8269705" y="6387599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4/16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2400" y="244642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2.  SIS </a:t>
            </a:r>
            <a:r>
              <a:rPr lang="en-US" sz="2400" err="1">
                <a:solidFill>
                  <a:schemeClr val="bg1"/>
                </a:solidFill>
                <a:latin typeface="Arial"/>
                <a:cs typeface="Arial"/>
              </a:rPr>
              <a:t>filtre</a:t>
            </a: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particulaire </a:t>
            </a:r>
            <a:endParaRPr lang="fr-FR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65" name="Object 85"/>
          <p:cNvGraphicFramePr>
            <a:graphicFrameLocks noChangeAspect="1"/>
          </p:cNvGraphicFramePr>
          <p:nvPr/>
        </p:nvGraphicFramePr>
        <p:xfrm>
          <a:off x="4794250" y="191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20565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914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6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74848"/>
              </p:ext>
            </p:extLst>
          </p:nvPr>
        </p:nvGraphicFramePr>
        <p:xfrm>
          <a:off x="527384" y="1343527"/>
          <a:ext cx="2271963" cy="95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6" imgW="1002865" imgH="533169" progId="Equation.DSMT4">
                  <p:embed/>
                </p:oleObj>
              </mc:Choice>
              <mc:Fallback>
                <p:oleObj name="Equation" r:id="rId6" imgW="1002865" imgH="533169" progId="Equation.DSMT4">
                  <p:embed/>
                  <p:pic>
                    <p:nvPicPr>
                      <p:cNvPr id="2056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84" y="1343527"/>
                        <a:ext cx="2271963" cy="959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05964"/>
              </p:ext>
            </p:extLst>
          </p:nvPr>
        </p:nvGraphicFramePr>
        <p:xfrm>
          <a:off x="399047" y="5238292"/>
          <a:ext cx="3864142" cy="92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8" imgW="2108200" imgH="584200" progId="Equation.DSMT4">
                  <p:embed/>
                </p:oleObj>
              </mc:Choice>
              <mc:Fallback>
                <p:oleObj name="Equation" r:id="rId8" imgW="2108200" imgH="584200" progId="Equation.DSMT4">
                  <p:embed/>
                  <p:pic>
                    <p:nvPicPr>
                      <p:cNvPr id="2057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47" y="5238292"/>
                        <a:ext cx="3864142" cy="929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" name="TextBox 112"/>
          <p:cNvSpPr txBox="1">
            <a:spLocks noChangeArrowheads="1"/>
          </p:cNvSpPr>
          <p:nvPr/>
        </p:nvSpPr>
        <p:spPr bwMode="auto">
          <a:xfrm>
            <a:off x="5267827" y="4882816"/>
            <a:ext cx="27050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  v.a représente l’incrément  </a:t>
            </a:r>
            <a:r>
              <a:rPr lang="en-US" sz="1600" dirty="0">
                <a:latin typeface="Arial"/>
                <a:cs typeface="Arial"/>
              </a:rPr>
              <a:t>  du processus Gamma</a:t>
            </a:r>
            <a:endParaRPr lang="fr-FR" dirty="0"/>
          </a:p>
          <a:p>
            <a:r>
              <a:rPr lang="en-US" sz="1600">
                <a:latin typeface="Arial"/>
                <a:cs typeface="Arial"/>
              </a:rPr>
              <a:t>  ↔ bruit de </a:t>
            </a:r>
            <a:r>
              <a:rPr lang="en-US" sz="1600" err="1">
                <a:latin typeface="Arial"/>
                <a:cs typeface="Arial"/>
              </a:rPr>
              <a:t>processus</a:t>
            </a:r>
            <a:endParaRPr lang="fr-FR" sz="1600">
              <a:latin typeface="Arial"/>
              <a:cs typeface="Arial"/>
            </a:endParaRPr>
          </a:p>
        </p:txBody>
      </p:sp>
      <p:graphicFrame>
        <p:nvGraphicFramePr>
          <p:cNvPr id="2057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38741"/>
              </p:ext>
            </p:extLst>
          </p:nvPr>
        </p:nvGraphicFramePr>
        <p:xfrm>
          <a:off x="4794584" y="5744225"/>
          <a:ext cx="1943101" cy="45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10" imgW="1155700" imgH="279400" progId="Equation.DSMT4">
                  <p:embed/>
                </p:oleObj>
              </mc:Choice>
              <mc:Fallback>
                <p:oleObj name="Equation" r:id="rId10" imgW="1155700" imgH="279400" progId="Equation.DSMT4">
                  <p:embed/>
                  <p:pic>
                    <p:nvPicPr>
                      <p:cNvPr id="20572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584" y="5744225"/>
                        <a:ext cx="1943101" cy="455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Straight Connector 114"/>
          <p:cNvCxnSpPr/>
          <p:nvPr/>
        </p:nvCxnSpPr>
        <p:spPr>
          <a:xfrm flipH="1">
            <a:off x="4612105" y="4936957"/>
            <a:ext cx="10026" cy="121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73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44399"/>
              </p:ext>
            </p:extLst>
          </p:nvPr>
        </p:nvGraphicFramePr>
        <p:xfrm>
          <a:off x="4762500" y="4936959"/>
          <a:ext cx="485274" cy="42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2" imgW="266469" imgH="253780" progId="Equation.DSMT4">
                  <p:embed/>
                </p:oleObj>
              </mc:Choice>
              <mc:Fallback>
                <p:oleObj name="Equation" r:id="rId12" imgW="266469" imgH="253780" progId="Equation.DSMT4">
                  <p:embed/>
                  <p:pic>
                    <p:nvPicPr>
                      <p:cNvPr id="20573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936959"/>
                        <a:ext cx="485274" cy="42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6" name="TextBox 118"/>
          <p:cNvSpPr txBox="1">
            <a:spLocks noChangeArrowheads="1"/>
          </p:cNvSpPr>
          <p:nvPr/>
        </p:nvSpPr>
        <p:spPr bwMode="auto">
          <a:xfrm>
            <a:off x="6781800" y="5803232"/>
            <a:ext cx="15019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: </a:t>
            </a:r>
            <a:r>
              <a:rPr lang="en-US" sz="1600" err="1">
                <a:latin typeface="Arial"/>
                <a:cs typeface="Arial"/>
              </a:rPr>
              <a:t>loi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initiale</a:t>
            </a:r>
            <a:endParaRPr lang="fr-FR" sz="1600">
              <a:latin typeface="Arial"/>
              <a:cs typeface="Arial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1BBF2EDF-BF4C-4CA3-85AB-A254D6532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45" y="3146859"/>
            <a:ext cx="7740164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4472C4"/>
            </a:solidFill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Hypothèse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§"/>
            </a:pP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  </a:t>
            </a: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aphicFrame>
        <p:nvGraphicFramePr>
          <p:cNvPr id="24" name="Object 88">
            <a:extLst>
              <a:ext uri="{FF2B5EF4-FFF2-40B4-BE49-F238E27FC236}">
                <a16:creationId xmlns:a16="http://schemas.microsoft.com/office/drawing/2014/main" id="{184053EA-209B-4B17-84BA-B5300A67B8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5836"/>
              </p:ext>
            </p:extLst>
          </p:nvPr>
        </p:nvGraphicFramePr>
        <p:xfrm>
          <a:off x="527383" y="3569569"/>
          <a:ext cx="4249153" cy="45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4" imgW="2286000" imgH="279400" progId="Equation.DSMT4">
                  <p:embed/>
                </p:oleObj>
              </mc:Choice>
              <mc:Fallback>
                <p:oleObj name="Equation" r:id="rId14" imgW="2286000" imgH="279400" progId="Equation.DSMT4">
                  <p:embed/>
                  <p:pic>
                    <p:nvPicPr>
                      <p:cNvPr id="24" name="Object 88">
                        <a:extLst>
                          <a:ext uri="{FF2B5EF4-FFF2-40B4-BE49-F238E27FC236}">
                            <a16:creationId xmlns:a16="http://schemas.microsoft.com/office/drawing/2014/main" id="{184053EA-209B-4B17-84BA-B5300A67B8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83" y="3569569"/>
                        <a:ext cx="4249153" cy="459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9">
            <a:extLst>
              <a:ext uri="{FF2B5EF4-FFF2-40B4-BE49-F238E27FC236}">
                <a16:creationId xmlns:a16="http://schemas.microsoft.com/office/drawing/2014/main" id="{D1D35144-97BB-40F3-97DA-845DC2B61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84477"/>
              </p:ext>
            </p:extLst>
          </p:nvPr>
        </p:nvGraphicFramePr>
        <p:xfrm>
          <a:off x="527383" y="4072665"/>
          <a:ext cx="4187241" cy="47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6" imgW="2362200" imgH="279400" progId="Equation.DSMT4">
                  <p:embed/>
                </p:oleObj>
              </mc:Choice>
              <mc:Fallback>
                <p:oleObj name="Equation" r:id="rId16" imgW="2362200" imgH="279400" progId="Equation.DSMT4">
                  <p:embed/>
                  <p:pic>
                    <p:nvPicPr>
                      <p:cNvPr id="25" name="Object 89">
                        <a:extLst>
                          <a:ext uri="{FF2B5EF4-FFF2-40B4-BE49-F238E27FC236}">
                            <a16:creationId xmlns:a16="http://schemas.microsoft.com/office/drawing/2014/main" id="{D1D35144-97BB-40F3-97DA-845DC2B61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83" y="4072665"/>
                        <a:ext cx="4187241" cy="475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" name="TextBox 117"/>
          <p:cNvSpPr txBox="1">
            <a:spLocks noChangeArrowheads="1"/>
          </p:cNvSpPr>
          <p:nvPr/>
        </p:nvSpPr>
        <p:spPr bwMode="auto">
          <a:xfrm>
            <a:off x="5023184" y="3617494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dirty="0">
                <a:latin typeface="Calibri"/>
                <a:cs typeface="Arial"/>
              </a:rPr>
              <a:t>: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noyau de transition</a:t>
            </a:r>
            <a:endParaRPr lang="fr-FR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584" name="TextBox 116"/>
          <p:cNvSpPr txBox="1">
            <a:spLocks noChangeArrowheads="1"/>
          </p:cNvSpPr>
          <p:nvPr/>
        </p:nvSpPr>
        <p:spPr bwMode="auto">
          <a:xfrm>
            <a:off x="5023184" y="4140868"/>
            <a:ext cx="3505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: </a:t>
            </a:r>
            <a:r>
              <a:rPr lang="en-US" sz="1600" err="1">
                <a:solidFill>
                  <a:srgbClr val="FF0000"/>
                </a:solidFill>
                <a:latin typeface="Arial"/>
                <a:cs typeface="Arial"/>
              </a:rPr>
              <a:t>fonction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 de vraisemblance</a:t>
            </a:r>
          </a:p>
        </p:txBody>
      </p:sp>
      <p:pic>
        <p:nvPicPr>
          <p:cNvPr id="20579" name="Picture 103" descr="State Space Model.jp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98657" y="904374"/>
            <a:ext cx="5617663" cy="2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9" name="Picture 24" descr="Bayesian Estimation (2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836697"/>
            <a:ext cx="5753100" cy="169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10697AE-E4C1-4725-B63F-DCD107CA6D7B}"/>
              </a:ext>
            </a:extLst>
          </p:cNvPr>
          <p:cNvSpPr/>
          <p:nvPr/>
        </p:nvSpPr>
        <p:spPr>
          <a:xfrm>
            <a:off x="4676273" y="2540669"/>
            <a:ext cx="4251157" cy="3719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EEC29A-3A15-496C-B5AD-F9F9BB7FAEAC}"/>
              </a:ext>
            </a:extLst>
          </p:cNvPr>
          <p:cNvSpPr/>
          <p:nvPr/>
        </p:nvSpPr>
        <p:spPr>
          <a:xfrm>
            <a:off x="214563" y="2540669"/>
            <a:ext cx="4351420" cy="37197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2.  SIS filtre particulaire </a:t>
            </a:r>
          </a:p>
        </p:txBody>
      </p:sp>
      <p:sp>
        <p:nvSpPr>
          <p:cNvPr id="33837" name="TextBox 20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5/16</a:t>
            </a:r>
          </a:p>
        </p:txBody>
      </p:sp>
      <p:sp>
        <p:nvSpPr>
          <p:cNvPr id="33838" name="TextBox 23"/>
          <p:cNvSpPr txBox="1">
            <a:spLocks noChangeArrowheads="1"/>
          </p:cNvSpPr>
          <p:nvPr/>
        </p:nvSpPr>
        <p:spPr bwMode="auto">
          <a:xfrm>
            <a:off x="228600" y="2586789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Calibri"/>
                <a:cs typeface="Arial"/>
              </a:rPr>
              <a:t> 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Estimation Bayésienne</a:t>
            </a:r>
            <a:endParaRPr lang="fr-FR" b="1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3840" name="TextBox 26"/>
          <p:cNvSpPr txBox="1">
            <a:spLocks noChangeArrowheads="1"/>
          </p:cNvSpPr>
          <p:nvPr/>
        </p:nvSpPr>
        <p:spPr bwMode="auto">
          <a:xfrm>
            <a:off x="300789" y="464820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où</a:t>
            </a:r>
          </a:p>
        </p:txBody>
      </p:sp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304800" y="5105400"/>
          <a:ext cx="42941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4" imgW="2578100" imgH="279400" progId="Equation.DSMT4">
                  <p:embed/>
                </p:oleObj>
              </mc:Choice>
              <mc:Fallback>
                <p:oleObj name="Equation" r:id="rId4" imgW="2578100" imgH="279400" progId="Equation.DSMT4">
                  <p:embed/>
                  <p:pic>
                    <p:nvPicPr>
                      <p:cNvPr id="33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05400"/>
                        <a:ext cx="42941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91027"/>
              </p:ext>
            </p:extLst>
          </p:nvPr>
        </p:nvGraphicFramePr>
        <p:xfrm>
          <a:off x="304800" y="5700888"/>
          <a:ext cx="2608847" cy="46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6" imgW="1587500" imgH="279400" progId="Equation.DSMT4">
                  <p:embed/>
                </p:oleObj>
              </mc:Choice>
              <mc:Fallback>
                <p:oleObj name="Equation" r:id="rId6" imgW="1587500" imgH="279400" progId="Equation.DSMT4">
                  <p:embed/>
                  <p:pic>
                    <p:nvPicPr>
                      <p:cNvPr id="33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00888"/>
                        <a:ext cx="2608847" cy="466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1" name="TextBox 29"/>
          <p:cNvSpPr txBox="1">
            <a:spLocks noChangeArrowheads="1"/>
          </p:cNvSpPr>
          <p:nvPr/>
        </p:nvSpPr>
        <p:spPr bwMode="auto">
          <a:xfrm>
            <a:off x="4670258" y="2586789"/>
            <a:ext cx="434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Méthode Monte Carlo séquentielle</a:t>
            </a:r>
            <a:endParaRPr lang="fr-FR" b="1" err="1">
              <a:solidFill>
                <a:schemeClr val="tx2"/>
              </a:solidFill>
              <a:latin typeface="Arial"/>
              <a:cs typeface="Arial"/>
            </a:endParaRPr>
          </a:p>
        </p:txBody>
      </p:sp>
      <p:graphicFrame>
        <p:nvGraphicFramePr>
          <p:cNvPr id="338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634565"/>
              </p:ext>
            </p:extLst>
          </p:nvPr>
        </p:nvGraphicFramePr>
        <p:xfrm>
          <a:off x="4800600" y="3962400"/>
          <a:ext cx="2895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8" imgW="1803400" imgH="444500" progId="Equation.DSMT4">
                  <p:embed/>
                </p:oleObj>
              </mc:Choice>
              <mc:Fallback>
                <p:oleObj name="Equation" r:id="rId8" imgW="1803400" imgH="444500" progId="Equation.DSMT4">
                  <p:embed/>
                  <p:pic>
                    <p:nvPicPr>
                      <p:cNvPr id="338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28956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4800600" y="3048000"/>
          <a:ext cx="4127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0" imgW="2540000" imgH="609600" progId="Equation.DSMT4">
                  <p:embed/>
                </p:oleObj>
              </mc:Choice>
              <mc:Fallback>
                <p:oleObj name="Equation" r:id="rId10" imgW="2540000" imgH="609600" progId="Equation.DSMT4">
                  <p:embed/>
                  <p:pic>
                    <p:nvPicPr>
                      <p:cNvPr id="338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4127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2" name="TextBox 35"/>
          <p:cNvSpPr txBox="1">
            <a:spLocks noChangeArrowheads="1"/>
          </p:cNvSpPr>
          <p:nvPr/>
        </p:nvSpPr>
        <p:spPr bwMode="auto">
          <a:xfrm>
            <a:off x="4800600" y="480060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où</a:t>
            </a:r>
          </a:p>
        </p:txBody>
      </p:sp>
      <p:graphicFrame>
        <p:nvGraphicFramePr>
          <p:cNvPr id="338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818299"/>
              </p:ext>
            </p:extLst>
          </p:nvPr>
        </p:nvGraphicFramePr>
        <p:xfrm>
          <a:off x="5486400" y="4616174"/>
          <a:ext cx="1457325" cy="84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2" imgW="876300" imgH="508000" progId="Equation.DSMT4">
                  <p:embed/>
                </p:oleObj>
              </mc:Choice>
              <mc:Fallback>
                <p:oleObj name="Equation" r:id="rId12" imgW="876300" imgH="508000" progId="Equation.DSMT4">
                  <p:embed/>
                  <p:pic>
                    <p:nvPicPr>
                      <p:cNvPr id="338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16174"/>
                        <a:ext cx="1457325" cy="844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99185"/>
              </p:ext>
            </p:extLst>
          </p:nvPr>
        </p:nvGraphicFramePr>
        <p:xfrm>
          <a:off x="218574" y="3052011"/>
          <a:ext cx="4375651" cy="179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4" imgW="2489200" imgH="1295400" progId="Equation.DSMT4">
                  <p:embed/>
                </p:oleObj>
              </mc:Choice>
              <mc:Fallback>
                <p:oleObj name="Equation" r:id="rId14" imgW="2489200" imgH="1295400" progId="Equation.DSMT4">
                  <p:embed/>
                  <p:pic>
                    <p:nvPicPr>
                      <p:cNvPr id="338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74" y="3052011"/>
                        <a:ext cx="4375651" cy="1796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4394200" y="189547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6" imgW="435285" imgH="677109" progId="Equation.DSMT4">
                  <p:embed/>
                </p:oleObj>
              </mc:Choice>
              <mc:Fallback>
                <p:oleObj name="Equation" r:id="rId16" imgW="435285" imgH="677109" progId="Equation.DSMT4">
                  <p:embed/>
                  <p:pic>
                    <p:nvPicPr>
                      <p:cNvPr id="3382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895475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3" name="Object 41"/>
          <p:cNvGraphicFramePr>
            <a:graphicFrameLocks noChangeAspect="1"/>
          </p:cNvGraphicFramePr>
          <p:nvPr/>
        </p:nvGraphicFramePr>
        <p:xfrm>
          <a:off x="4584700" y="1779588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8" imgW="533169" imgH="431613" progId="Equation.DSMT4">
                  <p:embed/>
                </p:oleObj>
              </mc:Choice>
              <mc:Fallback>
                <p:oleObj name="Equation" r:id="rId18" imgW="533169" imgH="431613" progId="Equation.DSMT4">
                  <p:embed/>
                  <p:pic>
                    <p:nvPicPr>
                      <p:cNvPr id="3383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779588"/>
                        <a:ext cx="53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79163"/>
              </p:ext>
            </p:extLst>
          </p:nvPr>
        </p:nvGraphicFramePr>
        <p:xfrm>
          <a:off x="4724400" y="5437996"/>
          <a:ext cx="4191000" cy="76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20" imgW="2768600" imgH="444500" progId="Equation.DSMT4">
                  <p:embed/>
                </p:oleObj>
              </mc:Choice>
              <mc:Fallback>
                <p:oleObj name="Equation" r:id="rId20" imgW="2768600" imgH="444500" progId="Equation.DSMT4">
                  <p:embed/>
                  <p:pic>
                    <p:nvPicPr>
                      <p:cNvPr id="338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37996"/>
                        <a:ext cx="4191000" cy="764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5E16EB9-9529-4F41-AED7-6CBBEFA635D6}"/>
              </a:ext>
            </a:extLst>
          </p:cNvPr>
          <p:cNvSpPr/>
          <p:nvPr/>
        </p:nvSpPr>
        <p:spPr>
          <a:xfrm>
            <a:off x="264695" y="2500562"/>
            <a:ext cx="3880182" cy="26669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A0E18A9-D00D-4F05-82A4-EEF7F94FE636}"/>
              </a:ext>
            </a:extLst>
          </p:cNvPr>
          <p:cNvSpPr/>
          <p:nvPr/>
        </p:nvSpPr>
        <p:spPr>
          <a:xfrm>
            <a:off x="264695" y="1157036"/>
            <a:ext cx="3880182" cy="9725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2.  SIS filtre particulaire </a:t>
            </a:r>
          </a:p>
        </p:txBody>
      </p:sp>
      <p:sp>
        <p:nvSpPr>
          <p:cNvPr id="22560" name="TextBox 14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6/16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267200" y="888332"/>
            <a:ext cx="4648200" cy="53761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À l'instant (t = 0)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Initialisation: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----------------------------------------------------------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À partir de l'instant (t ≥ 1)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600" err="1">
                <a:solidFill>
                  <a:schemeClr val="tx2"/>
                </a:solidFill>
                <a:latin typeface="Arial"/>
                <a:cs typeface="Arial"/>
              </a:rPr>
              <a:t>Échantillonnage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d’importance: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Normalisaton: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Estimation du niveau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 de 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dégradation: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i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280629"/>
              </p:ext>
            </p:extLst>
          </p:nvPr>
        </p:nvGraphicFramePr>
        <p:xfrm>
          <a:off x="5951621" y="1264030"/>
          <a:ext cx="1847145" cy="102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1346200" imgH="736600" progId="Equation.DSMT4">
                  <p:embed/>
                </p:oleObj>
              </mc:Choice>
              <mc:Fallback>
                <p:oleObj name="Equation" r:id="rId3" imgW="1346200" imgH="736600" progId="Equation.DSMT4">
                  <p:embed/>
                  <p:pic>
                    <p:nvPicPr>
                      <p:cNvPr id="2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621" y="1264030"/>
                        <a:ext cx="1847145" cy="102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49061"/>
              </p:ext>
            </p:extLst>
          </p:nvPr>
        </p:nvGraphicFramePr>
        <p:xfrm>
          <a:off x="5752122" y="3056269"/>
          <a:ext cx="1695425" cy="48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1091726" imgH="304668" progId="Equation.DSMT4">
                  <p:embed/>
                </p:oleObj>
              </mc:Choice>
              <mc:Fallback>
                <p:oleObj name="Equation" r:id="rId5" imgW="1091726" imgH="304668" progId="Equation.DSMT4">
                  <p:embed/>
                  <p:pic>
                    <p:nvPicPr>
                      <p:cNvPr id="22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122" y="3056269"/>
                        <a:ext cx="1695425" cy="483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4689"/>
              </p:ext>
            </p:extLst>
          </p:nvPr>
        </p:nvGraphicFramePr>
        <p:xfrm>
          <a:off x="5216525" y="3541964"/>
          <a:ext cx="28749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1981080" imgH="609480" progId="Equation.DSMT4">
                  <p:embed/>
                </p:oleObj>
              </mc:Choice>
              <mc:Fallback>
                <p:oleObj name="Equation" r:id="rId7" imgW="1981080" imgH="609480" progId="Equation.DSMT4">
                  <p:embed/>
                  <p:pic>
                    <p:nvPicPr>
                      <p:cNvPr id="22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541964"/>
                        <a:ext cx="28749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24166"/>
              </p:ext>
            </p:extLst>
          </p:nvPr>
        </p:nvGraphicFramePr>
        <p:xfrm>
          <a:off x="6028877" y="4507831"/>
          <a:ext cx="1268899" cy="74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9" imgW="876300" imgH="508000" progId="Equation.DSMT4">
                  <p:embed/>
                </p:oleObj>
              </mc:Choice>
              <mc:Fallback>
                <p:oleObj name="Equation" r:id="rId9" imgW="876300" imgH="508000" progId="Equation.DSMT4">
                  <p:embed/>
                  <p:pic>
                    <p:nvPicPr>
                      <p:cNvPr id="225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877" y="4507831"/>
                        <a:ext cx="1268899" cy="749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78928"/>
              </p:ext>
            </p:extLst>
          </p:nvPr>
        </p:nvGraphicFramePr>
        <p:xfrm>
          <a:off x="5841332" y="5679019"/>
          <a:ext cx="1776161" cy="48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1" imgW="1295400" imgH="292100" progId="Equation.DSMT4">
                  <p:embed/>
                </p:oleObj>
              </mc:Choice>
              <mc:Fallback>
                <p:oleObj name="Equation" r:id="rId11" imgW="1295400" imgH="292100" progId="Equation.DSMT4">
                  <p:embed/>
                  <p:pic>
                    <p:nvPicPr>
                      <p:cNvPr id="225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332" y="5679019"/>
                        <a:ext cx="1776161" cy="480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TextBox 112"/>
          <p:cNvSpPr txBox="1">
            <a:spLocks noChangeArrowheads="1"/>
          </p:cNvSpPr>
          <p:nvPr/>
        </p:nvSpPr>
        <p:spPr bwMode="auto">
          <a:xfrm>
            <a:off x="381000" y="2590800"/>
            <a:ext cx="365760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 Il est nécessaire de savoir:</a:t>
            </a:r>
            <a:endParaRPr lang="fr-FR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Simuler selon la loi initiale</a:t>
            </a:r>
          </a:p>
          <a:p>
            <a:endParaRPr lang="en-US" sz="1600" dirty="0">
              <a:solidFill>
                <a:schemeClr val="tx2"/>
              </a:solidFill>
              <a:latin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Simuler selon la loi d’importance</a:t>
            </a:r>
          </a:p>
          <a:p>
            <a:endParaRPr lang="en-US" sz="1600" dirty="0">
              <a:solidFill>
                <a:schemeClr val="tx2"/>
              </a:solidFill>
              <a:latin typeface="Arial"/>
            </a:endParaRPr>
          </a:p>
          <a:p>
            <a:endParaRPr lang="en-US" sz="1600" dirty="0">
              <a:solidFill>
                <a:schemeClr val="tx2"/>
              </a:solidFill>
              <a:latin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Calculer la vraisemblance           </a:t>
            </a:r>
            <a:endParaRPr lang="en-US" sz="1600">
              <a:solidFill>
                <a:schemeClr val="tx2"/>
              </a:solidFill>
              <a:latin typeface="Arial"/>
            </a:endParaRPr>
          </a:p>
          <a:p>
            <a:endParaRPr lang="en-US" sz="1600" dirty="0">
              <a:solidFill>
                <a:schemeClr val="tx2"/>
              </a:solidFill>
              <a:latin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      pour tout         à l’acquisition de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  <p:graphicFrame>
        <p:nvGraphicFramePr>
          <p:cNvPr id="225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95706"/>
              </p:ext>
            </p:extLst>
          </p:nvPr>
        </p:nvGraphicFramePr>
        <p:xfrm>
          <a:off x="3198395" y="2999873"/>
          <a:ext cx="663827" cy="39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3" imgW="418918" imgH="253890" progId="Equation.DSMT4">
                  <p:embed/>
                </p:oleObj>
              </mc:Choice>
              <mc:Fallback>
                <p:oleObj name="Equation" r:id="rId13" imgW="418918" imgH="253890" progId="Equation.DSMT4">
                  <p:embed/>
                  <p:pic>
                    <p:nvPicPr>
                      <p:cNvPr id="225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395" y="2999873"/>
                        <a:ext cx="663827" cy="397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8153"/>
              </p:ext>
            </p:extLst>
          </p:nvPr>
        </p:nvGraphicFramePr>
        <p:xfrm>
          <a:off x="804111" y="3753852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5" imgW="812447" imgH="304668" progId="Equation.DSMT4">
                  <p:embed/>
                </p:oleObj>
              </mc:Choice>
              <mc:Fallback>
                <p:oleObj name="Equation" r:id="rId15" imgW="812447" imgH="304668" progId="Equation.DSMT4">
                  <p:embed/>
                  <p:pic>
                    <p:nvPicPr>
                      <p:cNvPr id="225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11" y="3753852"/>
                        <a:ext cx="1295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359253"/>
              </p:ext>
            </p:extLst>
          </p:nvPr>
        </p:nvGraphicFramePr>
        <p:xfrm>
          <a:off x="3198395" y="4140868"/>
          <a:ext cx="914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7" imgW="571252" imgH="279279" progId="Equation.DSMT4">
                  <p:embed/>
                </p:oleObj>
              </mc:Choice>
              <mc:Fallback>
                <p:oleObj name="Equation" r:id="rId17" imgW="571252" imgH="279279" progId="Equation.DSMT4">
                  <p:embed/>
                  <p:pic>
                    <p:nvPicPr>
                      <p:cNvPr id="225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395" y="4140868"/>
                        <a:ext cx="914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54485"/>
              </p:ext>
            </p:extLst>
          </p:nvPr>
        </p:nvGraphicFramePr>
        <p:xfrm>
          <a:off x="3642060" y="4620125"/>
          <a:ext cx="490954" cy="42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9" imgW="291960" imgH="253800" progId="Equation.DSMT4">
                  <p:embed/>
                </p:oleObj>
              </mc:Choice>
              <mc:Fallback>
                <p:oleObj name="Equation" r:id="rId19" imgW="291960" imgH="253800" progId="Equation.DSMT4">
                  <p:embed/>
                  <p:pic>
                    <p:nvPicPr>
                      <p:cNvPr id="225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60" y="4620125"/>
                        <a:ext cx="490954" cy="423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37589"/>
              </p:ext>
            </p:extLst>
          </p:nvPr>
        </p:nvGraphicFramePr>
        <p:xfrm>
          <a:off x="1638301" y="4610100"/>
          <a:ext cx="457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21" imgW="279279" imgH="253890" progId="Equation.DSMT4">
                  <p:embed/>
                </p:oleObj>
              </mc:Choice>
              <mc:Fallback>
                <p:oleObj name="Equation" r:id="rId21" imgW="279279" imgH="253890" progId="Equation.DSMT4">
                  <p:embed/>
                  <p:pic>
                    <p:nvPicPr>
                      <p:cNvPr id="225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1" y="4610100"/>
                        <a:ext cx="457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TextBox 113"/>
          <p:cNvSpPr txBox="1">
            <a:spLocks noChangeArrowheads="1"/>
          </p:cNvSpPr>
          <p:nvPr/>
        </p:nvSpPr>
        <p:spPr bwMode="auto">
          <a:xfrm>
            <a:off x="381000" y="1219200"/>
            <a:ext cx="3657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Algorithme: </a:t>
            </a:r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de type génétique, un ensemble 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de particules est propagé avec le temps.</a:t>
            </a:r>
            <a:endParaRPr lang="en-US" sz="1600" b="1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95DF4E-0797-4B65-89D5-A6FB29C277B7}"/>
              </a:ext>
            </a:extLst>
          </p:cNvPr>
          <p:cNvSpPr/>
          <p:nvPr/>
        </p:nvSpPr>
        <p:spPr>
          <a:xfrm>
            <a:off x="304800" y="876300"/>
            <a:ext cx="5083341" cy="2296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3D69B"/>
              </a:solidFill>
            </a:endParaRPr>
          </a:p>
        </p:txBody>
      </p:sp>
      <p:pic>
        <p:nvPicPr>
          <p:cNvPr id="34824" name="Picture 19" descr="Timestep 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30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TextBox 140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2.  SIS filtre particulaire </a:t>
            </a:r>
          </a:p>
        </p:txBody>
      </p:sp>
      <p:sp>
        <p:nvSpPr>
          <p:cNvPr id="34826" name="TextBox 11"/>
          <p:cNvSpPr txBox="1">
            <a:spLocks noChangeArrowheads="1"/>
          </p:cNvSpPr>
          <p:nvPr/>
        </p:nvSpPr>
        <p:spPr bwMode="auto">
          <a:xfrm>
            <a:off x="8229600" y="63976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7/16</a:t>
            </a:r>
          </a:p>
        </p:txBody>
      </p:sp>
      <p:sp>
        <p:nvSpPr>
          <p:cNvPr id="34827" name="TextBox 13"/>
          <p:cNvSpPr txBox="1">
            <a:spLocks noChangeArrowheads="1"/>
          </p:cNvSpPr>
          <p:nvPr/>
        </p:nvSpPr>
        <p:spPr bwMode="auto">
          <a:xfrm>
            <a:off x="399047" y="838200"/>
            <a:ext cx="3810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Loi d’importance populaire:</a:t>
            </a:r>
            <a:endParaRPr lang="fr-FR"/>
          </a:p>
          <a:p>
            <a:r>
              <a:rPr lang="en-US" b="1" dirty="0">
                <a:latin typeface="Calibri"/>
                <a:cs typeface="Arial"/>
              </a:rPr>
              <a:t>    </a:t>
            </a:r>
            <a:endParaRPr lang="fr-FR" b="1">
              <a:latin typeface="Calibri" pitchFamily="34" charset="0"/>
            </a:endParaRP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35176"/>
              </p:ext>
            </p:extLst>
          </p:nvPr>
        </p:nvGraphicFramePr>
        <p:xfrm>
          <a:off x="1058779" y="1132973"/>
          <a:ext cx="2487613" cy="51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4" imgW="1587500" imgH="330200" progId="Equation.DSMT4">
                  <p:embed/>
                </p:oleObj>
              </mc:Choice>
              <mc:Fallback>
                <p:oleObj name="Equation" r:id="rId4" imgW="1587500" imgH="330200" progId="Equation.DSMT4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779" y="1132973"/>
                        <a:ext cx="2487613" cy="517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Box 14"/>
          <p:cNvSpPr txBox="1">
            <a:spLocks noChangeArrowheads="1"/>
          </p:cNvSpPr>
          <p:nvPr/>
        </p:nvSpPr>
        <p:spPr bwMode="auto">
          <a:xfrm>
            <a:off x="304800" y="1544052"/>
            <a:ext cx="3124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Donc: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008448"/>
              </p:ext>
            </p:extLst>
          </p:nvPr>
        </p:nvGraphicFramePr>
        <p:xfrm>
          <a:off x="394284" y="2299566"/>
          <a:ext cx="4843463" cy="877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6" imgW="3505200" imgH="635000" progId="Equation.DSMT4">
                  <p:embed/>
                </p:oleObj>
              </mc:Choice>
              <mc:Fallback>
                <p:oleObj name="Equation" r:id="rId6" imgW="3505200" imgH="635000" progId="Equation.DSMT4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84" y="2299566"/>
                        <a:ext cx="4843463" cy="877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636397"/>
              </p:ext>
            </p:extLst>
          </p:nvPr>
        </p:nvGraphicFramePr>
        <p:xfrm>
          <a:off x="381000" y="1638742"/>
          <a:ext cx="4343400" cy="90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8" imgW="3009900" imgH="609600" progId="Equation.DSMT4">
                  <p:embed/>
                </p:oleObj>
              </mc:Choice>
              <mc:Fallback>
                <p:oleObj name="Equation" r:id="rId8" imgW="3009900" imgH="609600" progId="Equation.DSMT4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742"/>
                        <a:ext cx="4343400" cy="907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E1AD58B-9521-4011-B540-86E58DAE5ECF}"/>
              </a:ext>
            </a:extLst>
          </p:cNvPr>
          <p:cNvSpPr/>
          <p:nvPr/>
        </p:nvSpPr>
        <p:spPr>
          <a:xfrm>
            <a:off x="5488405" y="1116931"/>
            <a:ext cx="3439025" cy="16443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>
              <a:buChar char="•"/>
            </a:pPr>
            <a:endParaRPr lang="en-US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3ED246-C9E9-462B-B11A-E80E319A7BC8}"/>
              </a:ext>
            </a:extLst>
          </p:cNvPr>
          <p:cNvSpPr txBox="1"/>
          <p:nvPr/>
        </p:nvSpPr>
        <p:spPr>
          <a:xfrm>
            <a:off x="5546558" y="1215190"/>
            <a:ext cx="34350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b="1">
                <a:solidFill>
                  <a:schemeClr val="tx2"/>
                </a:solidFill>
                <a:latin typeface="Arial"/>
                <a:cs typeface="Calibri"/>
              </a:rPr>
              <a:t>Avantage 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     Simple </a:t>
            </a:r>
          </a:p>
          <a:p>
            <a:endParaRPr lang="en-US" sz="1000" dirty="0">
              <a:solidFill>
                <a:schemeClr val="tx2"/>
              </a:solidFill>
              <a:latin typeface="Arial"/>
              <a:cs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b="1">
                <a:solidFill>
                  <a:schemeClr val="tx2"/>
                </a:solidFill>
                <a:latin typeface="Arial"/>
                <a:cs typeface="Calibri"/>
              </a:rPr>
              <a:t>Inconvénient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Arial"/>
                <a:cs typeface="Calibri"/>
              </a:rPr>
              <a:t>    </a:t>
            </a:r>
            <a:r>
              <a:rPr lang="en-US" sz="1600" dirty="0">
                <a:solidFill>
                  <a:schemeClr val="tx2"/>
                </a:solidFill>
                <a:latin typeface="Arial"/>
                <a:cs typeface="Calibri"/>
              </a:rPr>
              <a:t>Sensible avec des observations  </a:t>
            </a:r>
            <a:r>
              <a:rPr lang="en-US" sz="1600">
                <a:solidFill>
                  <a:schemeClr val="tx2"/>
                </a:solidFill>
                <a:latin typeface="Arial"/>
                <a:cs typeface="Calibri"/>
              </a:rPr>
              <a:t>     bruitées → pauvre qualité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39" descr="Timestep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963" y="1179800"/>
            <a:ext cx="3334256" cy="247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4CD447-8776-4AA3-BC71-F7F9080D4B5B}"/>
              </a:ext>
            </a:extLst>
          </p:cNvPr>
          <p:cNvSpPr/>
          <p:nvPr/>
        </p:nvSpPr>
        <p:spPr>
          <a:xfrm>
            <a:off x="274721" y="1367589"/>
            <a:ext cx="1002631" cy="5113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152400" y="245645"/>
            <a:ext cx="88392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2.  SIS filtre particulaire </a:t>
            </a:r>
          </a:p>
        </p:txBody>
      </p:sp>
      <p:sp>
        <p:nvSpPr>
          <p:cNvPr id="36866" name="TextBox 34"/>
          <p:cNvSpPr txBox="1">
            <a:spLocks noChangeArrowheads="1"/>
          </p:cNvSpPr>
          <p:nvPr/>
        </p:nvSpPr>
        <p:spPr bwMode="auto">
          <a:xfrm>
            <a:off x="8229600" y="6397908"/>
            <a:ext cx="7282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8/16</a:t>
            </a:r>
          </a:p>
        </p:txBody>
      </p:sp>
      <p:sp>
        <p:nvSpPr>
          <p:cNvPr id="36867" name="TextBox 38"/>
          <p:cNvSpPr txBox="1">
            <a:spLocks noChangeArrowheads="1"/>
          </p:cNvSpPr>
          <p:nvPr/>
        </p:nvSpPr>
        <p:spPr bwMode="auto">
          <a:xfrm>
            <a:off x="346911" y="858252"/>
            <a:ext cx="5058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b="1">
                <a:solidFill>
                  <a:schemeClr val="tx2"/>
                </a:solidFill>
                <a:latin typeface="Arial"/>
                <a:cs typeface="Arial"/>
              </a:rPr>
              <a:t>Phénomène de dégénérescence de 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poids</a:t>
            </a:r>
            <a:endParaRPr lang="fr-FR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36869" name="Picture 41" descr="Timestep7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8151" y="1179800"/>
            <a:ext cx="3584806" cy="246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42" descr="Timestep108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353" y="3653099"/>
            <a:ext cx="3722548" cy="265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6" descr="Trajectoir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6229" y="3663125"/>
            <a:ext cx="4485348" cy="265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Box 58"/>
          <p:cNvSpPr txBox="1">
            <a:spLocks noChangeArrowheads="1"/>
          </p:cNvSpPr>
          <p:nvPr/>
        </p:nvSpPr>
        <p:spPr bwMode="auto">
          <a:xfrm>
            <a:off x="324465" y="1363578"/>
            <a:ext cx="1087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err="1">
                <a:solidFill>
                  <a:schemeClr val="tx2"/>
                </a:solidFill>
                <a:latin typeface="Arial"/>
                <a:cs typeface="Arial"/>
              </a:rPr>
              <a:t>L’instant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(t = 43)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EA2F1-854C-4B76-A3B3-80F29A4FBB0C}"/>
              </a:ext>
            </a:extLst>
          </p:cNvPr>
          <p:cNvSpPr/>
          <p:nvPr/>
        </p:nvSpPr>
        <p:spPr>
          <a:xfrm>
            <a:off x="4535906" y="1357563"/>
            <a:ext cx="1002631" cy="5113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58">
            <a:extLst>
              <a:ext uri="{FF2B5EF4-FFF2-40B4-BE49-F238E27FC236}">
                <a16:creationId xmlns:a16="http://schemas.microsoft.com/office/drawing/2014/main" id="{89F6DE76-F611-4692-BA47-1CC846A11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650" y="1353552"/>
            <a:ext cx="1087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err="1">
                <a:solidFill>
                  <a:schemeClr val="tx2"/>
                </a:solidFill>
                <a:latin typeface="Arial"/>
                <a:cs typeface="Arial"/>
              </a:rPr>
              <a:t>L’instant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(t = 71)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BBD542-1189-4E7F-910E-FE7D40F5C07B}"/>
              </a:ext>
            </a:extLst>
          </p:cNvPr>
          <p:cNvSpPr/>
          <p:nvPr/>
        </p:nvSpPr>
        <p:spPr>
          <a:xfrm>
            <a:off x="294773" y="3854115"/>
            <a:ext cx="1002631" cy="5113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58">
            <a:extLst>
              <a:ext uri="{FF2B5EF4-FFF2-40B4-BE49-F238E27FC236}">
                <a16:creationId xmlns:a16="http://schemas.microsoft.com/office/drawing/2014/main" id="{AA77EFCA-FA94-4A52-84B2-824E2255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17" y="3850104"/>
            <a:ext cx="1087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err="1">
                <a:solidFill>
                  <a:schemeClr val="tx2"/>
                </a:solidFill>
                <a:latin typeface="Arial"/>
                <a:cs typeface="Arial"/>
              </a:rPr>
              <a:t>L’instant</a:t>
            </a:r>
            <a:r>
              <a:rPr lang="en-US" sz="1600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2"/>
                </a:solidFill>
                <a:latin typeface="Arial"/>
                <a:cs typeface="Arial"/>
              </a:rPr>
              <a:t>(t = 108)</a:t>
            </a:r>
            <a:endParaRPr lang="fr-FR" sz="160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</TotalTime>
  <Words>790</Words>
  <Application>Microsoft Office PowerPoint</Application>
  <PresentationFormat>Affichage à l'écran (4:3)</PresentationFormat>
  <Paragraphs>194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Master1</vt:lpstr>
      <vt:lpstr>Master2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DUONG</cp:lastModifiedBy>
  <cp:revision>2631</cp:revision>
  <dcterms:created xsi:type="dcterms:W3CDTF">2006-08-16T00:00:00Z</dcterms:created>
  <dcterms:modified xsi:type="dcterms:W3CDTF">2021-10-18T02:48:07Z</dcterms:modified>
</cp:coreProperties>
</file>