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51AD-D1F2-4E1E-9652-F121A884FB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C292CFA-08B3-4658-A732-1A1D10FC3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446B41C-C8FF-4760-94BC-F0C102F022CC}"/>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5" name="Footer Placeholder 4">
            <a:extLst>
              <a:ext uri="{FF2B5EF4-FFF2-40B4-BE49-F238E27FC236}">
                <a16:creationId xmlns:a16="http://schemas.microsoft.com/office/drawing/2014/main" id="{8058896A-0E87-40CE-9F34-89E14A1842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8F9E6E-90D9-496B-926A-6C23CF1C2B46}"/>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25599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1DD3-305D-412B-A05F-E3C720E107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AB74E69-780D-40C8-B32F-448E67EAB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E5E5F3-7F9E-4718-9F20-F1FAC24D4A9C}"/>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5" name="Footer Placeholder 4">
            <a:extLst>
              <a:ext uri="{FF2B5EF4-FFF2-40B4-BE49-F238E27FC236}">
                <a16:creationId xmlns:a16="http://schemas.microsoft.com/office/drawing/2014/main" id="{13EA9D22-19E3-4662-9538-9237FBBC10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474587-D225-46BF-A87C-C8D25341A8E1}"/>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255885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FB7E8-7113-439E-A863-51B891177A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5C9CD2-95C2-4CC2-AADE-B22B3C004A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E30E3CA-68FE-422C-AF94-6A9557F44F9C}"/>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5" name="Footer Placeholder 4">
            <a:extLst>
              <a:ext uri="{FF2B5EF4-FFF2-40B4-BE49-F238E27FC236}">
                <a16:creationId xmlns:a16="http://schemas.microsoft.com/office/drawing/2014/main" id="{589CFF23-F20B-4572-8553-840881B331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DA8EF7-079D-4CAC-82B5-4F3BF6BB36DC}"/>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378599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5B69-BC03-4259-AD36-040F526A4B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C5782C1-5A15-4D3F-BC6A-9F43D3121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AE63CC-5E80-4165-9C77-5CCEEB4531A3}"/>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5" name="Footer Placeholder 4">
            <a:extLst>
              <a:ext uri="{FF2B5EF4-FFF2-40B4-BE49-F238E27FC236}">
                <a16:creationId xmlns:a16="http://schemas.microsoft.com/office/drawing/2014/main" id="{25CCD4B9-DA9C-4ED5-8440-F2C6E59231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FDBBF9-EEAE-4A0B-887D-3E978794C68D}"/>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137594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F9F8-F197-4D5B-ABCD-0A6DD1C534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147AD2C-FCC4-49B0-BB13-115F2DD53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E3C9C-EEB5-4F06-8CB1-DC3EA666C5EB}"/>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5" name="Footer Placeholder 4">
            <a:extLst>
              <a:ext uri="{FF2B5EF4-FFF2-40B4-BE49-F238E27FC236}">
                <a16:creationId xmlns:a16="http://schemas.microsoft.com/office/drawing/2014/main" id="{84C1CC99-1211-4FC3-9ABC-48F5273CF1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41CA4D-04F3-4682-A614-52D036A17AC8}"/>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233239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4B85-9E16-4341-BAB8-2A4CD70BA03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883E00-394D-4E65-86FA-896775E88F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AC8BE88-6EAB-4100-B1D5-C9CB1B16C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A44E1D0-CC3D-4A53-8327-906398E2C172}"/>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6" name="Footer Placeholder 5">
            <a:extLst>
              <a:ext uri="{FF2B5EF4-FFF2-40B4-BE49-F238E27FC236}">
                <a16:creationId xmlns:a16="http://schemas.microsoft.com/office/drawing/2014/main" id="{466A3650-FF12-4B23-921B-F9FA86201B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4DC3CD-3E55-4057-AE6E-D34AC19347C6}"/>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192924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B6F8-F3CF-462D-A11F-917B203B51B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2BE9895-FDE8-4AC1-A94F-2B04A37D6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9DFC0A-D795-4DE1-8631-7BCCF21474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E9580AD-C6A2-4EF8-9834-A57546DE0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43457-5B46-4219-9739-A1DA87FEDA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593E58E-B718-4579-BEBD-440630B15468}"/>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8" name="Footer Placeholder 7">
            <a:extLst>
              <a:ext uri="{FF2B5EF4-FFF2-40B4-BE49-F238E27FC236}">
                <a16:creationId xmlns:a16="http://schemas.microsoft.com/office/drawing/2014/main" id="{E85EA1A5-3609-42D1-9EAB-53E1C2D713D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0A0CF8-72B5-4AA6-BAF4-D398CE5B82B6}"/>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232129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724F-D32F-4574-85FD-74CE6E5112C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ED8F674-43EB-4452-92B6-FE9EBB4A3035}"/>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4" name="Footer Placeholder 3">
            <a:extLst>
              <a:ext uri="{FF2B5EF4-FFF2-40B4-BE49-F238E27FC236}">
                <a16:creationId xmlns:a16="http://schemas.microsoft.com/office/drawing/2014/main" id="{3D22877A-7DFF-4A6D-8CA6-BEB8279AEC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4B33B67-99A6-4C29-9B15-B7715B616AF0}"/>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163792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CF59B-0D53-4A51-83A7-ADF42EE295EA}"/>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3" name="Footer Placeholder 2">
            <a:extLst>
              <a:ext uri="{FF2B5EF4-FFF2-40B4-BE49-F238E27FC236}">
                <a16:creationId xmlns:a16="http://schemas.microsoft.com/office/drawing/2014/main" id="{576A6455-B9CD-436A-A042-3FB57EFAE0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7A9193A-B976-4419-893B-05A437D4FE58}"/>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29412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AFA0-E6EE-485B-B80B-CC6E32927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3964FB4-29CC-4123-92BE-8320EADE4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2A9CD05-FFF6-4F44-8B73-5AD7E55AB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F0D30-1C66-4F47-A656-BB4E74050D05}"/>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6" name="Footer Placeholder 5">
            <a:extLst>
              <a:ext uri="{FF2B5EF4-FFF2-40B4-BE49-F238E27FC236}">
                <a16:creationId xmlns:a16="http://schemas.microsoft.com/office/drawing/2014/main" id="{42D60673-12B4-402B-B738-875A83E4DC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4D0A07-08D2-4834-B962-000296921C27}"/>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4523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632-CE55-4C34-A6AA-A4ACE23CC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707891B-A15D-478A-9A20-D855F0506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D3581B7-145D-464D-B47B-46E87A1A2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F8F51-A6B1-4E1D-B932-B1539760EDE0}"/>
              </a:ext>
            </a:extLst>
          </p:cNvPr>
          <p:cNvSpPr>
            <a:spLocks noGrp="1"/>
          </p:cNvSpPr>
          <p:nvPr>
            <p:ph type="dt" sz="half" idx="10"/>
          </p:nvPr>
        </p:nvSpPr>
        <p:spPr/>
        <p:txBody>
          <a:bodyPr/>
          <a:lstStyle/>
          <a:p>
            <a:fld id="{5941EA12-6975-493E-8872-799A54736358}" type="datetimeFigureOut">
              <a:rPr lang="en-CA" smtClean="0"/>
              <a:t>2020-08-05</a:t>
            </a:fld>
            <a:endParaRPr lang="en-CA"/>
          </a:p>
        </p:txBody>
      </p:sp>
      <p:sp>
        <p:nvSpPr>
          <p:cNvPr id="6" name="Footer Placeholder 5">
            <a:extLst>
              <a:ext uri="{FF2B5EF4-FFF2-40B4-BE49-F238E27FC236}">
                <a16:creationId xmlns:a16="http://schemas.microsoft.com/office/drawing/2014/main" id="{99917921-895E-4349-9C6B-73A90A6657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1F8A342-B02A-4EAF-AFF0-47AE1A6DCC6A}"/>
              </a:ext>
            </a:extLst>
          </p:cNvPr>
          <p:cNvSpPr>
            <a:spLocks noGrp="1"/>
          </p:cNvSpPr>
          <p:nvPr>
            <p:ph type="sldNum" sz="quarter" idx="12"/>
          </p:nvPr>
        </p:nvSpPr>
        <p:spPr/>
        <p:txBody>
          <a:bodyPr/>
          <a:lstStyle/>
          <a:p>
            <a:fld id="{7BFB966C-1550-4B8F-8D77-470D4434E7E7}" type="slidenum">
              <a:rPr lang="en-CA" smtClean="0"/>
              <a:t>‹#›</a:t>
            </a:fld>
            <a:endParaRPr lang="en-CA"/>
          </a:p>
        </p:txBody>
      </p:sp>
    </p:spTree>
    <p:extLst>
      <p:ext uri="{BB962C8B-B14F-4D97-AF65-F5344CB8AC3E}">
        <p14:creationId xmlns:p14="http://schemas.microsoft.com/office/powerpoint/2010/main" val="307315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B3762-1AAF-4649-9459-F75A7F9DC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CA4C84F-161E-4B16-9ED4-F90CE1097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89F4A8-3A7C-43BB-BD14-E855500BF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1EA12-6975-493E-8872-799A54736358}" type="datetimeFigureOut">
              <a:rPr lang="en-CA" smtClean="0"/>
              <a:t>2020-08-05</a:t>
            </a:fld>
            <a:endParaRPr lang="en-CA"/>
          </a:p>
        </p:txBody>
      </p:sp>
      <p:sp>
        <p:nvSpPr>
          <p:cNvPr id="5" name="Footer Placeholder 4">
            <a:extLst>
              <a:ext uri="{FF2B5EF4-FFF2-40B4-BE49-F238E27FC236}">
                <a16:creationId xmlns:a16="http://schemas.microsoft.com/office/drawing/2014/main" id="{E035B246-C447-47B0-A6D3-8D358F8CA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3F67A95-5678-47B9-95C0-54C67FA23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966C-1550-4B8F-8D77-470D4434E7E7}" type="slidenum">
              <a:rPr lang="en-CA" smtClean="0"/>
              <a:t>‹#›</a:t>
            </a:fld>
            <a:endParaRPr lang="en-CA"/>
          </a:p>
        </p:txBody>
      </p:sp>
    </p:spTree>
    <p:extLst>
      <p:ext uri="{BB962C8B-B14F-4D97-AF65-F5344CB8AC3E}">
        <p14:creationId xmlns:p14="http://schemas.microsoft.com/office/powerpoint/2010/main" val="396440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10.116.41.231:5005/webhooks/rest/webhoo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フローチャート: 複数書類 8">
            <a:extLst>
              <a:ext uri="{FF2B5EF4-FFF2-40B4-BE49-F238E27FC236}">
                <a16:creationId xmlns:a16="http://schemas.microsoft.com/office/drawing/2014/main" id="{FD74D08D-24D6-42FC-9FBC-1C50E66B4DEE}"/>
              </a:ext>
            </a:extLst>
          </p:cNvPr>
          <p:cNvSpPr/>
          <p:nvPr/>
        </p:nvSpPr>
        <p:spPr>
          <a:xfrm>
            <a:off x="2075593" y="2859575"/>
            <a:ext cx="2335933" cy="1037047"/>
          </a:xfrm>
          <a:prstGeom prst="flowChartMultidocumen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sz="800" dirty="0"/>
              <a:t>Base information</a:t>
            </a:r>
          </a:p>
          <a:p>
            <a:pPr marL="228600" indent="-228600">
              <a:buFont typeface="+mj-lt"/>
              <a:buAutoNum type="arabicPeriod"/>
            </a:pPr>
            <a:r>
              <a:rPr lang="en-US" altLang="ja-JP" sz="800" dirty="0"/>
              <a:t>Use Case Scenario of </a:t>
            </a:r>
            <a:r>
              <a:rPr lang="en-US" altLang="ja-JP" sz="800" dirty="0" err="1"/>
              <a:t>TossPedia</a:t>
            </a:r>
            <a:endParaRPr lang="en-US" altLang="ja-JP" sz="800" dirty="0"/>
          </a:p>
          <a:p>
            <a:pPr marL="228600" indent="-228600">
              <a:buFont typeface="+mj-lt"/>
              <a:buAutoNum type="arabicPeriod"/>
            </a:pPr>
            <a:r>
              <a:rPr lang="en-US" altLang="ja-JP" sz="800" dirty="0"/>
              <a:t>Usage of </a:t>
            </a:r>
            <a:r>
              <a:rPr lang="en-US" altLang="ja-JP" sz="800" dirty="0" err="1"/>
              <a:t>TossPedia</a:t>
            </a:r>
            <a:endParaRPr lang="en-US" altLang="ja-JP" sz="800" dirty="0"/>
          </a:p>
          <a:p>
            <a:pPr marL="228600" indent="-228600">
              <a:buFont typeface="+mj-lt"/>
              <a:buAutoNum type="arabicPeriod"/>
            </a:pPr>
            <a:r>
              <a:rPr lang="en-US" altLang="ja-JP" sz="800" dirty="0"/>
              <a:t>Q&amp;A expected in user support situations about </a:t>
            </a:r>
            <a:r>
              <a:rPr lang="en-US" altLang="ja-JP" sz="800" dirty="0" err="1"/>
              <a:t>TossPedia</a:t>
            </a:r>
            <a:r>
              <a:rPr lang="ja-JP" altLang="en-US" sz="800" dirty="0"/>
              <a:t>  </a:t>
            </a:r>
            <a:r>
              <a:rPr lang="en-US" altLang="ja-JP" sz="800" dirty="0"/>
              <a:t>(explain text)</a:t>
            </a:r>
          </a:p>
          <a:p>
            <a:endParaRPr lang="en-US" altLang="ja-JP" sz="800" dirty="0"/>
          </a:p>
        </p:txBody>
      </p:sp>
      <p:sp>
        <p:nvSpPr>
          <p:cNvPr id="43" name="フローチャート: 磁気ディスク 29">
            <a:extLst>
              <a:ext uri="{FF2B5EF4-FFF2-40B4-BE49-F238E27FC236}">
                <a16:creationId xmlns:a16="http://schemas.microsoft.com/office/drawing/2014/main" id="{598CC7D1-8676-4ACA-9371-7616C11FDA27}"/>
              </a:ext>
            </a:extLst>
          </p:cNvPr>
          <p:cNvSpPr/>
          <p:nvPr/>
        </p:nvSpPr>
        <p:spPr>
          <a:xfrm>
            <a:off x="5074554" y="2432596"/>
            <a:ext cx="1505666" cy="701270"/>
          </a:xfrm>
          <a:prstGeom prst="flowChartMagneticDisk">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000" dirty="0">
                <a:solidFill>
                  <a:schemeClr val="tx1"/>
                </a:solidFill>
              </a:rPr>
              <a:t>Support Contents </a:t>
            </a:r>
          </a:p>
          <a:p>
            <a:pPr algn="ctr"/>
            <a:r>
              <a:rPr lang="en-US" altLang="ja-JP" sz="1000" dirty="0">
                <a:solidFill>
                  <a:schemeClr val="tx1"/>
                </a:solidFill>
              </a:rPr>
              <a:t>Database</a:t>
            </a:r>
            <a:endParaRPr kumimoji="1" lang="ja-JP" altLang="en-US" sz="1000" dirty="0">
              <a:solidFill>
                <a:schemeClr val="tx1"/>
              </a:solidFill>
            </a:endParaRPr>
          </a:p>
        </p:txBody>
      </p:sp>
      <p:sp>
        <p:nvSpPr>
          <p:cNvPr id="47" name="フローチャート: 処理 71">
            <a:extLst>
              <a:ext uri="{FF2B5EF4-FFF2-40B4-BE49-F238E27FC236}">
                <a16:creationId xmlns:a16="http://schemas.microsoft.com/office/drawing/2014/main" id="{3A33F1D6-DAEC-4B6B-A81A-2114FA69201C}"/>
              </a:ext>
            </a:extLst>
          </p:cNvPr>
          <p:cNvSpPr/>
          <p:nvPr/>
        </p:nvSpPr>
        <p:spPr>
          <a:xfrm>
            <a:off x="3997762" y="1701556"/>
            <a:ext cx="1033585" cy="494545"/>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Contents Generation</a:t>
            </a:r>
            <a:endParaRPr kumimoji="1" lang="ja-JP" altLang="en-US" sz="1200" dirty="0">
              <a:solidFill>
                <a:schemeClr val="tx1"/>
              </a:solidFill>
            </a:endParaRPr>
          </a:p>
        </p:txBody>
      </p:sp>
      <p:cxnSp>
        <p:nvCxnSpPr>
          <p:cNvPr id="48" name="カギ線コネクタ 77">
            <a:extLst>
              <a:ext uri="{FF2B5EF4-FFF2-40B4-BE49-F238E27FC236}">
                <a16:creationId xmlns:a16="http://schemas.microsoft.com/office/drawing/2014/main" id="{F2BBAF97-81E2-4CDB-83A2-5DEC04834BCB}"/>
              </a:ext>
            </a:extLst>
          </p:cNvPr>
          <p:cNvCxnSpPr>
            <a:stCxn id="43" idx="2"/>
            <a:endCxn id="47" idx="2"/>
          </p:cNvCxnSpPr>
          <p:nvPr/>
        </p:nvCxnSpPr>
        <p:spPr>
          <a:xfrm rot="10800000">
            <a:off x="4514556" y="2196101"/>
            <a:ext cx="559999" cy="5871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フローチャート: データ 85">
            <a:extLst>
              <a:ext uri="{FF2B5EF4-FFF2-40B4-BE49-F238E27FC236}">
                <a16:creationId xmlns:a16="http://schemas.microsoft.com/office/drawing/2014/main" id="{9347144B-ACD7-494C-BAEE-8B23940DD182}"/>
              </a:ext>
            </a:extLst>
          </p:cNvPr>
          <p:cNvSpPr/>
          <p:nvPr/>
        </p:nvSpPr>
        <p:spPr>
          <a:xfrm>
            <a:off x="5259277" y="1698997"/>
            <a:ext cx="1414050" cy="517450"/>
          </a:xfrm>
          <a:prstGeom prst="flowChartInputOutp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Tutorial</a:t>
            </a:r>
          </a:p>
          <a:p>
            <a:pPr algn="ctr"/>
            <a:r>
              <a:rPr lang="en-US" altLang="ja-JP" sz="900" dirty="0">
                <a:solidFill>
                  <a:schemeClr val="tx1"/>
                </a:solidFill>
              </a:rPr>
              <a:t>Documents </a:t>
            </a:r>
          </a:p>
          <a:p>
            <a:pPr algn="ctr"/>
            <a:r>
              <a:rPr lang="en-US" altLang="ja-JP" sz="900" dirty="0">
                <a:solidFill>
                  <a:schemeClr val="tx1"/>
                </a:solidFill>
              </a:rPr>
              <a:t>a</a:t>
            </a:r>
            <a:r>
              <a:rPr kumimoji="1" lang="en-US" altLang="ja-JP" sz="900" dirty="0">
                <a:solidFill>
                  <a:schemeClr val="tx1"/>
                </a:solidFill>
              </a:rPr>
              <a:t>nd/or Videos </a:t>
            </a:r>
            <a:endParaRPr kumimoji="1" lang="ja-JP" altLang="en-US" sz="900" dirty="0">
              <a:solidFill>
                <a:schemeClr val="tx1"/>
              </a:solidFill>
            </a:endParaRPr>
          </a:p>
        </p:txBody>
      </p:sp>
      <p:cxnSp>
        <p:nvCxnSpPr>
          <p:cNvPr id="50" name="カギ線コネクタ 89">
            <a:extLst>
              <a:ext uri="{FF2B5EF4-FFF2-40B4-BE49-F238E27FC236}">
                <a16:creationId xmlns:a16="http://schemas.microsoft.com/office/drawing/2014/main" id="{C6BDF7CE-464F-431A-8E1C-CE76D35F853B}"/>
              </a:ext>
            </a:extLst>
          </p:cNvPr>
          <p:cNvCxnSpPr>
            <a:stCxn id="49" idx="3"/>
            <a:endCxn id="43" idx="1"/>
          </p:cNvCxnSpPr>
          <p:nvPr/>
        </p:nvCxnSpPr>
        <p:spPr>
          <a:xfrm rot="16200000" flipH="1">
            <a:off x="5718068" y="2323276"/>
            <a:ext cx="216149" cy="249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103">
            <a:extLst>
              <a:ext uri="{FF2B5EF4-FFF2-40B4-BE49-F238E27FC236}">
                <a16:creationId xmlns:a16="http://schemas.microsoft.com/office/drawing/2014/main" id="{6CF8ECC4-5A5F-413C-9F29-8FF88B1DD145}"/>
              </a:ext>
            </a:extLst>
          </p:cNvPr>
          <p:cNvCxnSpPr>
            <a:stCxn id="47" idx="3"/>
            <a:endCxn id="49" idx="2"/>
          </p:cNvCxnSpPr>
          <p:nvPr/>
        </p:nvCxnSpPr>
        <p:spPr>
          <a:xfrm>
            <a:off x="5031347" y="1948829"/>
            <a:ext cx="369335" cy="88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グループ化 116">
            <a:extLst>
              <a:ext uri="{FF2B5EF4-FFF2-40B4-BE49-F238E27FC236}">
                <a16:creationId xmlns:a16="http://schemas.microsoft.com/office/drawing/2014/main" id="{47EDD05F-E4CC-4717-94E1-7F2468F08FF4}"/>
              </a:ext>
            </a:extLst>
          </p:cNvPr>
          <p:cNvGrpSpPr/>
          <p:nvPr/>
        </p:nvGrpSpPr>
        <p:grpSpPr>
          <a:xfrm>
            <a:off x="8176775" y="844691"/>
            <a:ext cx="2405829" cy="1767158"/>
            <a:chOff x="6270171" y="2750076"/>
            <a:chExt cx="2405829" cy="2014430"/>
          </a:xfrm>
        </p:grpSpPr>
        <p:sp>
          <p:nvSpPr>
            <p:cNvPr id="54" name="角丸四角形吹き出し 112">
              <a:extLst>
                <a:ext uri="{FF2B5EF4-FFF2-40B4-BE49-F238E27FC236}">
                  <a16:creationId xmlns:a16="http://schemas.microsoft.com/office/drawing/2014/main" id="{AD623318-BCC7-4EE1-8911-5A86E989488F}"/>
                </a:ext>
              </a:extLst>
            </p:cNvPr>
            <p:cNvSpPr/>
            <p:nvPr/>
          </p:nvSpPr>
          <p:spPr>
            <a:xfrm>
              <a:off x="6487203" y="3429765"/>
              <a:ext cx="1875948" cy="382764"/>
            </a:xfrm>
            <a:prstGeom prst="wedgeRoundRectCallout">
              <a:avLst>
                <a:gd name="adj1" fmla="val -61194"/>
                <a:gd name="adj2" fmla="val 5132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You can see in: </a:t>
              </a:r>
              <a:r>
                <a:rPr lang="en-US" altLang="ja-JP" sz="800" dirty="0">
                  <a:solidFill>
                    <a:schemeClr val="tx1"/>
                  </a:solidFill>
                </a:rPr>
                <a:t>[hyperlink]</a:t>
              </a:r>
            </a:p>
          </p:txBody>
        </p:sp>
        <p:sp>
          <p:nvSpPr>
            <p:cNvPr id="55" name="角丸四角形吹き出し 113">
              <a:extLst>
                <a:ext uri="{FF2B5EF4-FFF2-40B4-BE49-F238E27FC236}">
                  <a16:creationId xmlns:a16="http://schemas.microsoft.com/office/drawing/2014/main" id="{CD85820E-47A5-4132-834D-16465D7E9019}"/>
                </a:ext>
              </a:extLst>
            </p:cNvPr>
            <p:cNvSpPr/>
            <p:nvPr/>
          </p:nvSpPr>
          <p:spPr>
            <a:xfrm>
              <a:off x="6835790" y="2879209"/>
              <a:ext cx="1702072" cy="421422"/>
            </a:xfrm>
            <a:prstGeom prst="wedgeRoundRectCallout">
              <a:avLst>
                <a:gd name="adj1" fmla="val 58713"/>
                <a:gd name="adj2" fmla="val 39128"/>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How to register components?</a:t>
              </a:r>
              <a:endParaRPr kumimoji="1" lang="ja-JP" altLang="en-US" sz="800" dirty="0">
                <a:solidFill>
                  <a:schemeClr val="tx1"/>
                </a:solidFill>
              </a:endParaRPr>
            </a:p>
          </p:txBody>
        </p:sp>
        <p:sp>
          <p:nvSpPr>
            <p:cNvPr id="56" name="角丸四角形吹き出し 114">
              <a:extLst>
                <a:ext uri="{FF2B5EF4-FFF2-40B4-BE49-F238E27FC236}">
                  <a16:creationId xmlns:a16="http://schemas.microsoft.com/office/drawing/2014/main" id="{D52B1656-3E8F-4624-8B44-ADD47A70BE51}"/>
                </a:ext>
              </a:extLst>
            </p:cNvPr>
            <p:cNvSpPr/>
            <p:nvPr/>
          </p:nvSpPr>
          <p:spPr>
            <a:xfrm>
              <a:off x="6487203" y="3884402"/>
              <a:ext cx="1875948" cy="667950"/>
            </a:xfrm>
            <a:prstGeom prst="wedgeRoundRectCallout">
              <a:avLst>
                <a:gd name="adj1" fmla="val -61194"/>
                <a:gd name="adj2" fmla="val 5132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Also, </a:t>
              </a:r>
              <a:r>
                <a:rPr lang="en-US" altLang="ja-JP" sz="800" dirty="0">
                  <a:solidFill>
                    <a:schemeClr val="tx1"/>
                  </a:solidFill>
                </a:rPr>
                <a:t>y</a:t>
              </a:r>
              <a:r>
                <a:rPr kumimoji="1" lang="en-US" altLang="ja-JP" sz="800" dirty="0">
                  <a:solidFill>
                    <a:schemeClr val="tx1"/>
                  </a:solidFill>
                </a:rPr>
                <a:t>ou can see thi</a:t>
              </a:r>
              <a:r>
                <a:rPr lang="en-US" altLang="ja-JP" sz="800" dirty="0">
                  <a:solidFill>
                    <a:schemeClr val="tx1"/>
                  </a:solidFill>
                </a:rPr>
                <a:t>s video</a:t>
              </a:r>
              <a:br>
                <a:rPr lang="en-US" altLang="ja-JP" sz="800" dirty="0">
                  <a:solidFill>
                    <a:schemeClr val="tx1"/>
                  </a:solidFill>
                </a:rPr>
              </a:br>
              <a:r>
                <a:rPr lang="en-US" altLang="ja-JP" sz="800" dirty="0">
                  <a:solidFill>
                    <a:schemeClr val="tx1"/>
                  </a:solidFill>
                </a:rPr>
                <a:t>[“embedded movie” or hyperlink]</a:t>
              </a:r>
            </a:p>
          </p:txBody>
        </p:sp>
        <p:sp>
          <p:nvSpPr>
            <p:cNvPr id="57" name="角丸四角形 115">
              <a:extLst>
                <a:ext uri="{FF2B5EF4-FFF2-40B4-BE49-F238E27FC236}">
                  <a16:creationId xmlns:a16="http://schemas.microsoft.com/office/drawing/2014/main" id="{DB2A84A3-73BF-4B26-8440-5F071E085BE3}"/>
                </a:ext>
              </a:extLst>
            </p:cNvPr>
            <p:cNvSpPr/>
            <p:nvPr/>
          </p:nvSpPr>
          <p:spPr>
            <a:xfrm>
              <a:off x="6270171" y="2750076"/>
              <a:ext cx="2405829" cy="201443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58" name="角丸四角形吹き出し 118">
            <a:extLst>
              <a:ext uri="{FF2B5EF4-FFF2-40B4-BE49-F238E27FC236}">
                <a16:creationId xmlns:a16="http://schemas.microsoft.com/office/drawing/2014/main" id="{8E13C8F1-865A-4EDE-81F5-47805E430C4D}"/>
              </a:ext>
            </a:extLst>
          </p:cNvPr>
          <p:cNvSpPr/>
          <p:nvPr/>
        </p:nvSpPr>
        <p:spPr>
          <a:xfrm>
            <a:off x="8393807" y="3367744"/>
            <a:ext cx="1875949" cy="1173172"/>
          </a:xfrm>
          <a:prstGeom prst="wedgeRoundRectCallout">
            <a:avLst>
              <a:gd name="adj1" fmla="val -57684"/>
              <a:gd name="adj2" fmla="val 36982"/>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Unfortunately, that license is not in our database..</a:t>
            </a:r>
          </a:p>
          <a:p>
            <a:endParaRPr lang="en-US" altLang="ja-JP" sz="800" dirty="0">
              <a:solidFill>
                <a:schemeClr val="tx1"/>
              </a:solidFill>
            </a:endParaRPr>
          </a:p>
          <a:p>
            <a:r>
              <a:rPr lang="en-US" altLang="ja-JP" sz="800" dirty="0">
                <a:solidFill>
                  <a:schemeClr val="tx1"/>
                </a:solidFill>
              </a:rPr>
              <a:t>Asking IP department is recommended if you need.</a:t>
            </a:r>
          </a:p>
          <a:p>
            <a:endParaRPr lang="en-US" altLang="ja-JP" sz="800" dirty="0">
              <a:solidFill>
                <a:schemeClr val="tx1"/>
              </a:solidFill>
            </a:endParaRPr>
          </a:p>
          <a:p>
            <a:r>
              <a:rPr lang="en-US" altLang="ja-JP" sz="800" dirty="0">
                <a:solidFill>
                  <a:schemeClr val="tx1"/>
                </a:solidFill>
              </a:rPr>
              <a:t>For your convenience, please send that license text or file in this dialogue</a:t>
            </a:r>
          </a:p>
        </p:txBody>
      </p:sp>
      <p:sp>
        <p:nvSpPr>
          <p:cNvPr id="59" name="角丸四角形吹き出し 119">
            <a:extLst>
              <a:ext uri="{FF2B5EF4-FFF2-40B4-BE49-F238E27FC236}">
                <a16:creationId xmlns:a16="http://schemas.microsoft.com/office/drawing/2014/main" id="{279B3926-DE9A-45ED-871A-2CCA8AA543A7}"/>
              </a:ext>
            </a:extLst>
          </p:cNvPr>
          <p:cNvSpPr/>
          <p:nvPr/>
        </p:nvSpPr>
        <p:spPr>
          <a:xfrm>
            <a:off x="8742394" y="2866277"/>
            <a:ext cx="1702072" cy="443820"/>
          </a:xfrm>
          <a:prstGeom prst="wedgeRoundRectCallout">
            <a:avLst>
              <a:gd name="adj1" fmla="val 58713"/>
              <a:gd name="adj2" fmla="val 39128"/>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What is XXXXX license?</a:t>
            </a:r>
            <a:endParaRPr kumimoji="1" lang="ja-JP" altLang="en-US" sz="800" dirty="0">
              <a:solidFill>
                <a:schemeClr val="tx1"/>
              </a:solidFill>
            </a:endParaRPr>
          </a:p>
        </p:txBody>
      </p:sp>
      <p:sp>
        <p:nvSpPr>
          <p:cNvPr id="60" name="角丸四角形 121">
            <a:extLst>
              <a:ext uri="{FF2B5EF4-FFF2-40B4-BE49-F238E27FC236}">
                <a16:creationId xmlns:a16="http://schemas.microsoft.com/office/drawing/2014/main" id="{0E716BCD-E714-4A18-8258-C7D514DE3047}"/>
              </a:ext>
            </a:extLst>
          </p:cNvPr>
          <p:cNvSpPr/>
          <p:nvPr/>
        </p:nvSpPr>
        <p:spPr>
          <a:xfrm>
            <a:off x="8210223" y="2725131"/>
            <a:ext cx="2405829" cy="293264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角丸四角形吹き出し 124">
            <a:extLst>
              <a:ext uri="{FF2B5EF4-FFF2-40B4-BE49-F238E27FC236}">
                <a16:creationId xmlns:a16="http://schemas.microsoft.com/office/drawing/2014/main" id="{C4965C0A-48E7-4DDA-A965-3F8672B0BCA1}"/>
              </a:ext>
            </a:extLst>
          </p:cNvPr>
          <p:cNvSpPr/>
          <p:nvPr/>
        </p:nvSpPr>
        <p:spPr>
          <a:xfrm>
            <a:off x="8441714" y="4968886"/>
            <a:ext cx="1875949" cy="378506"/>
          </a:xfrm>
          <a:prstGeom prst="wedgeRoundRectCallout">
            <a:avLst>
              <a:gd name="adj1" fmla="val -61194"/>
              <a:gd name="adj2" fmla="val 5132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solidFill>
                  <a:schemeClr val="tx1"/>
                </a:solidFill>
              </a:rPr>
              <a:t>Thank you for your cooperation.</a:t>
            </a:r>
          </a:p>
          <a:p>
            <a:r>
              <a:rPr lang="en-US" altLang="ja-JP" sz="800" dirty="0">
                <a:solidFill>
                  <a:schemeClr val="tx1"/>
                </a:solidFill>
              </a:rPr>
              <a:t>Please wait for the contact from IP.</a:t>
            </a:r>
            <a:endParaRPr kumimoji="1" lang="en-US" altLang="ja-JP" sz="800" dirty="0">
              <a:solidFill>
                <a:schemeClr val="tx1"/>
              </a:solidFill>
            </a:endParaRPr>
          </a:p>
        </p:txBody>
      </p:sp>
      <p:sp>
        <p:nvSpPr>
          <p:cNvPr id="62" name="フローチャート: 処理 123">
            <a:extLst>
              <a:ext uri="{FF2B5EF4-FFF2-40B4-BE49-F238E27FC236}">
                <a16:creationId xmlns:a16="http://schemas.microsoft.com/office/drawing/2014/main" id="{143B2FED-389C-436C-8418-9EC11844470B}"/>
              </a:ext>
            </a:extLst>
          </p:cNvPr>
          <p:cNvSpPr/>
          <p:nvPr/>
        </p:nvSpPr>
        <p:spPr>
          <a:xfrm>
            <a:off x="9639534" y="4652488"/>
            <a:ext cx="887844" cy="204826"/>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solidFill>
              </a:rPr>
              <a:t>Foo bar foo…</a:t>
            </a:r>
            <a:endParaRPr kumimoji="1" lang="ja-JP" altLang="en-US" sz="800" dirty="0">
              <a:solidFill>
                <a:schemeClr val="tx1"/>
              </a:solidFill>
            </a:endParaRPr>
          </a:p>
        </p:txBody>
      </p:sp>
      <p:sp>
        <p:nvSpPr>
          <p:cNvPr id="63" name="フローチャート: 処理 130">
            <a:extLst>
              <a:ext uri="{FF2B5EF4-FFF2-40B4-BE49-F238E27FC236}">
                <a16:creationId xmlns:a16="http://schemas.microsoft.com/office/drawing/2014/main" id="{9C909CA9-1351-4056-AE16-D4D1CF339852}"/>
              </a:ext>
            </a:extLst>
          </p:cNvPr>
          <p:cNvSpPr/>
          <p:nvPr/>
        </p:nvSpPr>
        <p:spPr>
          <a:xfrm>
            <a:off x="7113210" y="3024439"/>
            <a:ext cx="737014" cy="258726"/>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err="1">
                <a:solidFill>
                  <a:schemeClr val="tx1"/>
                </a:solidFill>
              </a:rPr>
              <a:t>Chatbot</a:t>
            </a:r>
            <a:endParaRPr kumimoji="1" lang="ja-JP" altLang="en-US" sz="1050" dirty="0">
              <a:solidFill>
                <a:schemeClr val="tx1"/>
              </a:solidFill>
            </a:endParaRPr>
          </a:p>
        </p:txBody>
      </p:sp>
      <p:cxnSp>
        <p:nvCxnSpPr>
          <p:cNvPr id="64" name="直線矢印コネクタ 131">
            <a:extLst>
              <a:ext uri="{FF2B5EF4-FFF2-40B4-BE49-F238E27FC236}">
                <a16:creationId xmlns:a16="http://schemas.microsoft.com/office/drawing/2014/main" id="{F0C6BDDC-9762-461C-BCF9-14E473ACFEE3}"/>
              </a:ext>
            </a:extLst>
          </p:cNvPr>
          <p:cNvCxnSpPr>
            <a:cxnSpLocks/>
            <a:stCxn id="43" idx="4"/>
            <a:endCxn id="63" idx="1"/>
          </p:cNvCxnSpPr>
          <p:nvPr/>
        </p:nvCxnSpPr>
        <p:spPr>
          <a:xfrm>
            <a:off x="6580220" y="2783231"/>
            <a:ext cx="532990" cy="37057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カギ線コネクタ 167">
            <a:extLst>
              <a:ext uri="{FF2B5EF4-FFF2-40B4-BE49-F238E27FC236}">
                <a16:creationId xmlns:a16="http://schemas.microsoft.com/office/drawing/2014/main" id="{EA45B93C-F1E5-4B77-B952-E71ED4613635}"/>
              </a:ext>
            </a:extLst>
          </p:cNvPr>
          <p:cNvCxnSpPr>
            <a:cxnSpLocks/>
            <a:stCxn id="63" idx="3"/>
            <a:endCxn id="60" idx="1"/>
          </p:cNvCxnSpPr>
          <p:nvPr/>
        </p:nvCxnSpPr>
        <p:spPr>
          <a:xfrm>
            <a:off x="7850224" y="3153802"/>
            <a:ext cx="359999" cy="103764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171">
            <a:extLst>
              <a:ext uri="{FF2B5EF4-FFF2-40B4-BE49-F238E27FC236}">
                <a16:creationId xmlns:a16="http://schemas.microsoft.com/office/drawing/2014/main" id="{328CDA26-4BEF-4E15-A278-DDBABA309A54}"/>
              </a:ext>
            </a:extLst>
          </p:cNvPr>
          <p:cNvCxnSpPr>
            <a:cxnSpLocks/>
            <a:stCxn id="63" idx="3"/>
            <a:endCxn id="57" idx="1"/>
          </p:cNvCxnSpPr>
          <p:nvPr/>
        </p:nvCxnSpPr>
        <p:spPr>
          <a:xfrm flipV="1">
            <a:off x="7850224" y="1728270"/>
            <a:ext cx="326551" cy="142553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12">
            <a:extLst>
              <a:ext uri="{FF2B5EF4-FFF2-40B4-BE49-F238E27FC236}">
                <a16:creationId xmlns:a16="http://schemas.microsoft.com/office/drawing/2014/main" id="{1A38EA36-2465-4DCB-8ADE-1EFF27857781}"/>
              </a:ext>
            </a:extLst>
          </p:cNvPr>
          <p:cNvSpPr txBox="1"/>
          <p:nvPr/>
        </p:nvSpPr>
        <p:spPr>
          <a:xfrm>
            <a:off x="3936210" y="1426628"/>
            <a:ext cx="898003" cy="261610"/>
          </a:xfrm>
          <a:prstGeom prst="rect">
            <a:avLst/>
          </a:prstGeom>
          <a:noFill/>
        </p:spPr>
        <p:txBody>
          <a:bodyPr wrap="none" rtlCol="0">
            <a:spAutoFit/>
          </a:bodyPr>
          <a:lstStyle/>
          <a:p>
            <a:r>
              <a:rPr kumimoji="1" lang="en-US" altLang="ja-JP" sz="1100" dirty="0"/>
              <a:t>(Generator)</a:t>
            </a:r>
            <a:endParaRPr kumimoji="1" lang="ja-JP" altLang="en-US" sz="1100" dirty="0"/>
          </a:p>
        </p:txBody>
      </p:sp>
      <p:cxnSp>
        <p:nvCxnSpPr>
          <p:cNvPr id="75" name="カギ線コネクタ 53">
            <a:extLst>
              <a:ext uri="{FF2B5EF4-FFF2-40B4-BE49-F238E27FC236}">
                <a16:creationId xmlns:a16="http://schemas.microsoft.com/office/drawing/2014/main" id="{55B0B7BC-20A4-4773-89E7-625472CB07A2}"/>
              </a:ext>
            </a:extLst>
          </p:cNvPr>
          <p:cNvCxnSpPr>
            <a:stCxn id="36" idx="0"/>
            <a:endCxn id="47" idx="1"/>
          </p:cNvCxnSpPr>
          <p:nvPr/>
        </p:nvCxnSpPr>
        <p:spPr>
          <a:xfrm rot="5400000" flipH="1" flipV="1">
            <a:off x="3245639" y="2107453"/>
            <a:ext cx="910746" cy="593499"/>
          </a:xfrm>
          <a:prstGeom prst="bentConnector2">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57">
            <a:extLst>
              <a:ext uri="{FF2B5EF4-FFF2-40B4-BE49-F238E27FC236}">
                <a16:creationId xmlns:a16="http://schemas.microsoft.com/office/drawing/2014/main" id="{79C1C127-743D-456E-BB47-0C8CEF893B09}"/>
              </a:ext>
            </a:extLst>
          </p:cNvPr>
          <p:cNvSpPr txBox="1"/>
          <p:nvPr/>
        </p:nvSpPr>
        <p:spPr>
          <a:xfrm>
            <a:off x="2746459" y="1791940"/>
            <a:ext cx="679994" cy="261610"/>
          </a:xfrm>
          <a:prstGeom prst="rect">
            <a:avLst/>
          </a:prstGeom>
          <a:noFill/>
        </p:spPr>
        <p:txBody>
          <a:bodyPr wrap="none" rtlCol="0">
            <a:spAutoFit/>
          </a:bodyPr>
          <a:lstStyle/>
          <a:p>
            <a:r>
              <a:rPr kumimoji="1" lang="en-US" altLang="ja-JP" sz="1100" b="1" dirty="0">
                <a:solidFill>
                  <a:srgbClr val="FF0000"/>
                </a:solidFill>
              </a:rPr>
              <a:t>Focus 2</a:t>
            </a:r>
            <a:endParaRPr kumimoji="1" lang="ja-JP" altLang="en-US" sz="1100" b="1" dirty="0">
              <a:solidFill>
                <a:srgbClr val="FF0000"/>
              </a:solidFill>
            </a:endParaRPr>
          </a:p>
        </p:txBody>
      </p:sp>
      <p:cxnSp>
        <p:nvCxnSpPr>
          <p:cNvPr id="77" name="カギ線コネクタ 68">
            <a:extLst>
              <a:ext uri="{FF2B5EF4-FFF2-40B4-BE49-F238E27FC236}">
                <a16:creationId xmlns:a16="http://schemas.microsoft.com/office/drawing/2014/main" id="{125A4ECA-971F-4D7A-83EB-2E1C98375D33}"/>
              </a:ext>
            </a:extLst>
          </p:cNvPr>
          <p:cNvCxnSpPr>
            <a:cxnSpLocks/>
            <a:stCxn id="80" idx="3"/>
          </p:cNvCxnSpPr>
          <p:nvPr/>
        </p:nvCxnSpPr>
        <p:spPr>
          <a:xfrm flipV="1">
            <a:off x="4084975" y="3315785"/>
            <a:ext cx="3028235" cy="36604"/>
          </a:xfrm>
          <a:prstGeom prst="bentConnector3">
            <a:avLst>
              <a:gd name="adj1" fmla="val 50000"/>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2">
            <a:extLst>
              <a:ext uri="{FF2B5EF4-FFF2-40B4-BE49-F238E27FC236}">
                <a16:creationId xmlns:a16="http://schemas.microsoft.com/office/drawing/2014/main" id="{572525E8-6B81-4B5E-9CD5-A7AE4EE2C564}"/>
              </a:ext>
            </a:extLst>
          </p:cNvPr>
          <p:cNvSpPr txBox="1"/>
          <p:nvPr/>
        </p:nvSpPr>
        <p:spPr>
          <a:xfrm>
            <a:off x="4408146" y="3003394"/>
            <a:ext cx="679994" cy="261610"/>
          </a:xfrm>
          <a:prstGeom prst="rect">
            <a:avLst/>
          </a:prstGeom>
          <a:noFill/>
        </p:spPr>
        <p:txBody>
          <a:bodyPr wrap="none" rtlCol="0">
            <a:spAutoFit/>
          </a:bodyPr>
          <a:lstStyle/>
          <a:p>
            <a:r>
              <a:rPr kumimoji="1" lang="en-US" altLang="ja-JP" sz="1100" b="1" dirty="0">
                <a:solidFill>
                  <a:srgbClr val="FF0000"/>
                </a:solidFill>
              </a:rPr>
              <a:t>Focus 3</a:t>
            </a:r>
            <a:endParaRPr kumimoji="1" lang="ja-JP" altLang="en-US" sz="1100" b="1" dirty="0">
              <a:solidFill>
                <a:srgbClr val="FF0000"/>
              </a:solidFill>
            </a:endParaRPr>
          </a:p>
        </p:txBody>
      </p:sp>
      <p:sp>
        <p:nvSpPr>
          <p:cNvPr id="79" name="テキスト ボックス 73">
            <a:extLst>
              <a:ext uri="{FF2B5EF4-FFF2-40B4-BE49-F238E27FC236}">
                <a16:creationId xmlns:a16="http://schemas.microsoft.com/office/drawing/2014/main" id="{D0811B6A-BD03-461D-B7BE-FF97172DB610}"/>
              </a:ext>
            </a:extLst>
          </p:cNvPr>
          <p:cNvSpPr txBox="1"/>
          <p:nvPr/>
        </p:nvSpPr>
        <p:spPr>
          <a:xfrm>
            <a:off x="1911661" y="2578529"/>
            <a:ext cx="679994" cy="261610"/>
          </a:xfrm>
          <a:prstGeom prst="rect">
            <a:avLst/>
          </a:prstGeom>
          <a:noFill/>
        </p:spPr>
        <p:txBody>
          <a:bodyPr wrap="none" rtlCol="0">
            <a:spAutoFit/>
          </a:bodyPr>
          <a:lstStyle/>
          <a:p>
            <a:r>
              <a:rPr kumimoji="1" lang="en-US" altLang="ja-JP" sz="1100" b="1" dirty="0">
                <a:solidFill>
                  <a:srgbClr val="FF0000"/>
                </a:solidFill>
              </a:rPr>
              <a:t>Focus 1</a:t>
            </a:r>
            <a:endParaRPr kumimoji="1" lang="ja-JP" altLang="en-US" sz="1100" b="1" dirty="0">
              <a:solidFill>
                <a:srgbClr val="FF0000"/>
              </a:solidFill>
            </a:endParaRPr>
          </a:p>
        </p:txBody>
      </p:sp>
      <p:sp>
        <p:nvSpPr>
          <p:cNvPr id="80" name="正方形/長方形 42">
            <a:extLst>
              <a:ext uri="{FF2B5EF4-FFF2-40B4-BE49-F238E27FC236}">
                <a16:creationId xmlns:a16="http://schemas.microsoft.com/office/drawing/2014/main" id="{48F898B8-0A6E-443B-B36C-E95DA4033709}"/>
              </a:ext>
            </a:extLst>
          </p:cNvPr>
          <p:cNvSpPr/>
          <p:nvPr/>
        </p:nvSpPr>
        <p:spPr>
          <a:xfrm>
            <a:off x="2023372" y="2906325"/>
            <a:ext cx="2061603" cy="8921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TextBox 37">
            <a:extLst>
              <a:ext uri="{FF2B5EF4-FFF2-40B4-BE49-F238E27FC236}">
                <a16:creationId xmlns:a16="http://schemas.microsoft.com/office/drawing/2014/main" id="{B6483628-D2A0-43CB-87BA-069180C25745}"/>
              </a:ext>
            </a:extLst>
          </p:cNvPr>
          <p:cNvSpPr txBox="1"/>
          <p:nvPr/>
        </p:nvSpPr>
        <p:spPr>
          <a:xfrm>
            <a:off x="0" y="135467"/>
            <a:ext cx="12191999" cy="369332"/>
          </a:xfrm>
          <a:prstGeom prst="rect">
            <a:avLst/>
          </a:prstGeom>
          <a:noFill/>
        </p:spPr>
        <p:txBody>
          <a:bodyPr wrap="square" rtlCol="0">
            <a:spAutoFit/>
          </a:bodyPr>
          <a:lstStyle/>
          <a:p>
            <a:r>
              <a:rPr lang="en-US" b="1" dirty="0"/>
              <a:t>SWC</a:t>
            </a:r>
            <a:endParaRPr lang="en-CA" b="1" dirty="0"/>
          </a:p>
        </p:txBody>
      </p:sp>
    </p:spTree>
    <p:extLst>
      <p:ext uri="{BB962C8B-B14F-4D97-AF65-F5344CB8AC3E}">
        <p14:creationId xmlns:p14="http://schemas.microsoft.com/office/powerpoint/2010/main" val="57541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ACDCF1-81D1-4521-B26D-DD228B38EA0C}"/>
              </a:ext>
            </a:extLst>
          </p:cNvPr>
          <p:cNvSpPr/>
          <p:nvPr/>
        </p:nvSpPr>
        <p:spPr>
          <a:xfrm>
            <a:off x="3219298" y="549207"/>
            <a:ext cx="1629292" cy="3321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Audio Generator</a:t>
            </a:r>
            <a:endParaRPr lang="en-CA" sz="1400" dirty="0">
              <a:solidFill>
                <a:schemeClr val="tx1"/>
              </a:solidFill>
            </a:endParaRPr>
          </a:p>
        </p:txBody>
      </p:sp>
      <p:sp>
        <p:nvSpPr>
          <p:cNvPr id="6" name="Rectangle 5">
            <a:extLst>
              <a:ext uri="{FF2B5EF4-FFF2-40B4-BE49-F238E27FC236}">
                <a16:creationId xmlns:a16="http://schemas.microsoft.com/office/drawing/2014/main" id="{FF8F6673-29F4-4B09-A3CD-268FB94D1024}"/>
              </a:ext>
            </a:extLst>
          </p:cNvPr>
          <p:cNvSpPr/>
          <p:nvPr/>
        </p:nvSpPr>
        <p:spPr>
          <a:xfrm>
            <a:off x="3219298" y="2020799"/>
            <a:ext cx="1629292" cy="3321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Screen Recorder</a:t>
            </a:r>
            <a:endParaRPr lang="en-CA" sz="1400" dirty="0">
              <a:solidFill>
                <a:schemeClr val="tx1"/>
              </a:solidFill>
            </a:endParaRPr>
          </a:p>
        </p:txBody>
      </p:sp>
      <p:sp>
        <p:nvSpPr>
          <p:cNvPr id="7" name="Flowchart: Document 6">
            <a:extLst>
              <a:ext uri="{FF2B5EF4-FFF2-40B4-BE49-F238E27FC236}">
                <a16:creationId xmlns:a16="http://schemas.microsoft.com/office/drawing/2014/main" id="{BF9817EF-6B1E-4D66-B300-60925AC66A98}"/>
              </a:ext>
            </a:extLst>
          </p:cNvPr>
          <p:cNvSpPr/>
          <p:nvPr/>
        </p:nvSpPr>
        <p:spPr>
          <a:xfrm>
            <a:off x="5338306" y="544336"/>
            <a:ext cx="738248" cy="346162"/>
          </a:xfrm>
          <a:prstGeom prst="flowChart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Audio</a:t>
            </a:r>
            <a:endParaRPr lang="en-CA" sz="1400" dirty="0">
              <a:solidFill>
                <a:schemeClr val="tx1"/>
              </a:solidFill>
            </a:endParaRPr>
          </a:p>
        </p:txBody>
      </p:sp>
      <p:sp>
        <p:nvSpPr>
          <p:cNvPr id="8" name="Flowchart: Document 7">
            <a:extLst>
              <a:ext uri="{FF2B5EF4-FFF2-40B4-BE49-F238E27FC236}">
                <a16:creationId xmlns:a16="http://schemas.microsoft.com/office/drawing/2014/main" id="{C55F2D0E-8A6C-455F-BBB9-F6F2FC7A122D}"/>
              </a:ext>
            </a:extLst>
          </p:cNvPr>
          <p:cNvSpPr/>
          <p:nvPr/>
        </p:nvSpPr>
        <p:spPr>
          <a:xfrm>
            <a:off x="5338306" y="1069040"/>
            <a:ext cx="757694" cy="346162"/>
          </a:xfrm>
          <a:prstGeom prst="flowChart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Subtitle</a:t>
            </a:r>
            <a:endParaRPr lang="en-CA" sz="1400" dirty="0">
              <a:solidFill>
                <a:schemeClr val="tx1"/>
              </a:solidFill>
            </a:endParaRPr>
          </a:p>
        </p:txBody>
      </p:sp>
      <p:sp>
        <p:nvSpPr>
          <p:cNvPr id="9" name="Flowchart: Document 8">
            <a:extLst>
              <a:ext uri="{FF2B5EF4-FFF2-40B4-BE49-F238E27FC236}">
                <a16:creationId xmlns:a16="http://schemas.microsoft.com/office/drawing/2014/main" id="{D96E2319-7F9A-4C9B-A931-C45EE1A57D00}"/>
              </a:ext>
            </a:extLst>
          </p:cNvPr>
          <p:cNvSpPr/>
          <p:nvPr/>
        </p:nvSpPr>
        <p:spPr>
          <a:xfrm>
            <a:off x="5338306" y="2021165"/>
            <a:ext cx="738248" cy="346162"/>
          </a:xfrm>
          <a:prstGeom prst="flowChart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Video</a:t>
            </a:r>
            <a:endParaRPr lang="en-CA" sz="1400" dirty="0">
              <a:solidFill>
                <a:schemeClr val="tx1"/>
              </a:solidFill>
            </a:endParaRPr>
          </a:p>
        </p:txBody>
      </p:sp>
      <p:sp>
        <p:nvSpPr>
          <p:cNvPr id="10" name="Rectangle 9">
            <a:extLst>
              <a:ext uri="{FF2B5EF4-FFF2-40B4-BE49-F238E27FC236}">
                <a16:creationId xmlns:a16="http://schemas.microsoft.com/office/drawing/2014/main" id="{E987FDE0-DB14-41F6-A357-CA664F982F11}"/>
              </a:ext>
            </a:extLst>
          </p:cNvPr>
          <p:cNvSpPr/>
          <p:nvPr/>
        </p:nvSpPr>
        <p:spPr>
          <a:xfrm>
            <a:off x="6554423" y="565878"/>
            <a:ext cx="1175218" cy="17060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Video Generator</a:t>
            </a:r>
            <a:endParaRPr lang="en-CA" sz="1400" dirty="0">
              <a:solidFill>
                <a:schemeClr val="tx1"/>
              </a:solidFill>
            </a:endParaRPr>
          </a:p>
        </p:txBody>
      </p:sp>
      <p:sp>
        <p:nvSpPr>
          <p:cNvPr id="12" name="Flowchart: Magnetic Disk 11">
            <a:extLst>
              <a:ext uri="{FF2B5EF4-FFF2-40B4-BE49-F238E27FC236}">
                <a16:creationId xmlns:a16="http://schemas.microsoft.com/office/drawing/2014/main" id="{34209FFF-892D-44E5-ABB2-3D60FF1FD89A}"/>
              </a:ext>
            </a:extLst>
          </p:cNvPr>
          <p:cNvSpPr/>
          <p:nvPr/>
        </p:nvSpPr>
        <p:spPr>
          <a:xfrm>
            <a:off x="8063651" y="2520323"/>
            <a:ext cx="1901040" cy="837586"/>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Support Contents Database</a:t>
            </a:r>
            <a:endParaRPr lang="en-CA" sz="1500" dirty="0">
              <a:solidFill>
                <a:schemeClr val="tx1"/>
              </a:solidFill>
            </a:endParaRPr>
          </a:p>
        </p:txBody>
      </p:sp>
      <p:cxnSp>
        <p:nvCxnSpPr>
          <p:cNvPr id="15" name="Straight Arrow Connector 14">
            <a:extLst>
              <a:ext uri="{FF2B5EF4-FFF2-40B4-BE49-F238E27FC236}">
                <a16:creationId xmlns:a16="http://schemas.microsoft.com/office/drawing/2014/main" id="{102E3093-A716-477E-AB30-D1EABFD10357}"/>
              </a:ext>
            </a:extLst>
          </p:cNvPr>
          <p:cNvCxnSpPr>
            <a:stCxn id="4" idx="3"/>
            <a:endCxn id="7" idx="1"/>
          </p:cNvCxnSpPr>
          <p:nvPr/>
        </p:nvCxnSpPr>
        <p:spPr>
          <a:xfrm>
            <a:off x="4848590" y="715273"/>
            <a:ext cx="489716" cy="21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F8DB23-EDB3-4963-8463-730AA7285F5C}"/>
              </a:ext>
            </a:extLst>
          </p:cNvPr>
          <p:cNvCxnSpPr>
            <a:cxnSpLocks/>
            <a:stCxn id="5" idx="3"/>
            <a:endCxn id="8" idx="1"/>
          </p:cNvCxnSpPr>
          <p:nvPr/>
        </p:nvCxnSpPr>
        <p:spPr>
          <a:xfrm>
            <a:off x="4848590" y="1230877"/>
            <a:ext cx="489716" cy="112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A97014-15BA-4A19-92CA-53D0AC7ABA9B}"/>
              </a:ext>
            </a:extLst>
          </p:cNvPr>
          <p:cNvCxnSpPr>
            <a:cxnSpLocks/>
            <a:stCxn id="6" idx="3"/>
            <a:endCxn id="9" idx="1"/>
          </p:cNvCxnSpPr>
          <p:nvPr/>
        </p:nvCxnSpPr>
        <p:spPr>
          <a:xfrm>
            <a:off x="4848590" y="2186865"/>
            <a:ext cx="489716" cy="73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931BF0-9054-4DEE-B51E-3068E078C141}"/>
              </a:ext>
            </a:extLst>
          </p:cNvPr>
          <p:cNvCxnSpPr>
            <a:cxnSpLocks/>
            <a:stCxn id="7" idx="3"/>
          </p:cNvCxnSpPr>
          <p:nvPr/>
        </p:nvCxnSpPr>
        <p:spPr>
          <a:xfrm flipV="1">
            <a:off x="6076554" y="715273"/>
            <a:ext cx="447202" cy="21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94A0AE8-064F-477D-AA56-F4B7E182D58F}"/>
              </a:ext>
            </a:extLst>
          </p:cNvPr>
          <p:cNvCxnSpPr>
            <a:cxnSpLocks/>
            <a:stCxn id="8" idx="3"/>
          </p:cNvCxnSpPr>
          <p:nvPr/>
        </p:nvCxnSpPr>
        <p:spPr>
          <a:xfrm>
            <a:off x="6096000" y="1242121"/>
            <a:ext cx="447623" cy="112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5768CF-06C6-48F1-A458-82E748626F0C}"/>
              </a:ext>
            </a:extLst>
          </p:cNvPr>
          <p:cNvCxnSpPr>
            <a:cxnSpLocks/>
            <a:stCxn id="9" idx="3"/>
          </p:cNvCxnSpPr>
          <p:nvPr/>
        </p:nvCxnSpPr>
        <p:spPr>
          <a:xfrm>
            <a:off x="6076554" y="2194246"/>
            <a:ext cx="44720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A3B03C1-10E1-48AA-809E-0D01D0ABA284}"/>
              </a:ext>
            </a:extLst>
          </p:cNvPr>
          <p:cNvCxnSpPr>
            <a:cxnSpLocks/>
            <a:stCxn id="10" idx="3"/>
            <a:endCxn id="12" idx="1"/>
          </p:cNvCxnSpPr>
          <p:nvPr/>
        </p:nvCxnSpPr>
        <p:spPr>
          <a:xfrm>
            <a:off x="7729641" y="1418901"/>
            <a:ext cx="1284530" cy="1101422"/>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Flowchart: Data 10">
            <a:extLst>
              <a:ext uri="{FF2B5EF4-FFF2-40B4-BE49-F238E27FC236}">
                <a16:creationId xmlns:a16="http://schemas.microsoft.com/office/drawing/2014/main" id="{D1762B3A-DB56-4859-BB1B-F0B69B4DFC1D}"/>
              </a:ext>
            </a:extLst>
          </p:cNvPr>
          <p:cNvSpPr/>
          <p:nvPr/>
        </p:nvSpPr>
        <p:spPr>
          <a:xfrm>
            <a:off x="8365000" y="924926"/>
            <a:ext cx="1298344" cy="611900"/>
          </a:xfrm>
          <a:prstGeom prst="flowChartInputOutp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Content Video</a:t>
            </a:r>
            <a:endParaRPr lang="en-CA" sz="1400" dirty="0">
              <a:solidFill>
                <a:schemeClr val="tx1"/>
              </a:solidFill>
            </a:endParaRPr>
          </a:p>
        </p:txBody>
      </p:sp>
      <p:sp>
        <p:nvSpPr>
          <p:cNvPr id="2" name="Flowchart: Multidocument 1">
            <a:extLst>
              <a:ext uri="{FF2B5EF4-FFF2-40B4-BE49-F238E27FC236}">
                <a16:creationId xmlns:a16="http://schemas.microsoft.com/office/drawing/2014/main" id="{C7054210-EAEE-4F08-BFA1-6A3655565F83}"/>
              </a:ext>
            </a:extLst>
          </p:cNvPr>
          <p:cNvSpPr/>
          <p:nvPr/>
        </p:nvSpPr>
        <p:spPr>
          <a:xfrm>
            <a:off x="603584" y="4027581"/>
            <a:ext cx="1801783" cy="1026662"/>
          </a:xfrm>
          <a:prstGeom prst="flowChartMulti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Base Information</a:t>
            </a:r>
          </a:p>
        </p:txBody>
      </p:sp>
      <p:sp>
        <p:nvSpPr>
          <p:cNvPr id="20" name="Rectangle 19">
            <a:extLst>
              <a:ext uri="{FF2B5EF4-FFF2-40B4-BE49-F238E27FC236}">
                <a16:creationId xmlns:a16="http://schemas.microsoft.com/office/drawing/2014/main" id="{7EA9737C-DF07-4638-8E05-4B7FDFD43325}"/>
              </a:ext>
            </a:extLst>
          </p:cNvPr>
          <p:cNvSpPr/>
          <p:nvPr/>
        </p:nvSpPr>
        <p:spPr>
          <a:xfrm>
            <a:off x="3005156" y="283604"/>
            <a:ext cx="4881514" cy="2144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Content Generator</a:t>
            </a:r>
            <a:endParaRPr lang="en-CA" sz="1400" dirty="0">
              <a:solidFill>
                <a:schemeClr val="tx1"/>
              </a:solidFill>
            </a:endParaRPr>
          </a:p>
        </p:txBody>
      </p:sp>
      <p:cxnSp>
        <p:nvCxnSpPr>
          <p:cNvPr id="23" name="Connector: Elbow 22">
            <a:extLst>
              <a:ext uri="{FF2B5EF4-FFF2-40B4-BE49-F238E27FC236}">
                <a16:creationId xmlns:a16="http://schemas.microsoft.com/office/drawing/2014/main" id="{60E8F297-6ED9-48CF-80BB-663E84C2CD4F}"/>
              </a:ext>
            </a:extLst>
          </p:cNvPr>
          <p:cNvCxnSpPr>
            <a:cxnSpLocks/>
            <a:stCxn id="12" idx="2"/>
            <a:endCxn id="10" idx="2"/>
          </p:cNvCxnSpPr>
          <p:nvPr/>
        </p:nvCxnSpPr>
        <p:spPr>
          <a:xfrm rot="10800000">
            <a:off x="7142033" y="2271924"/>
            <a:ext cx="921619" cy="667192"/>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6A65CDC-0BAD-4945-A7A4-865F8F6076D4}"/>
              </a:ext>
            </a:extLst>
          </p:cNvPr>
          <p:cNvSpPr/>
          <p:nvPr/>
        </p:nvSpPr>
        <p:spPr>
          <a:xfrm>
            <a:off x="3530573" y="6214534"/>
            <a:ext cx="2919018" cy="4727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Chatbox</a:t>
            </a:r>
            <a:r>
              <a:rPr lang="en-US" sz="1400" dirty="0">
                <a:solidFill>
                  <a:schemeClr val="tx1"/>
                </a:solidFill>
              </a:rPr>
              <a:t> GUI</a:t>
            </a:r>
            <a:endParaRPr lang="en-CA" sz="1400" dirty="0">
              <a:solidFill>
                <a:schemeClr val="tx1"/>
              </a:solidFill>
            </a:endParaRPr>
          </a:p>
        </p:txBody>
      </p:sp>
      <p:sp>
        <p:nvSpPr>
          <p:cNvPr id="33" name="Rectangle 32">
            <a:extLst>
              <a:ext uri="{FF2B5EF4-FFF2-40B4-BE49-F238E27FC236}">
                <a16:creationId xmlns:a16="http://schemas.microsoft.com/office/drawing/2014/main" id="{FD20CCB6-65BD-4E99-8840-F19CE8D685ED}"/>
              </a:ext>
            </a:extLst>
          </p:cNvPr>
          <p:cNvSpPr/>
          <p:nvPr/>
        </p:nvSpPr>
        <p:spPr>
          <a:xfrm>
            <a:off x="3547443" y="5122474"/>
            <a:ext cx="2902150" cy="74949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Chatbot</a:t>
            </a:r>
            <a:endParaRPr lang="en-CA" sz="1400" dirty="0">
              <a:solidFill>
                <a:schemeClr val="tx1"/>
              </a:solidFill>
            </a:endParaRPr>
          </a:p>
        </p:txBody>
      </p:sp>
      <p:sp>
        <p:nvSpPr>
          <p:cNvPr id="34" name="Rectangle 33">
            <a:extLst>
              <a:ext uri="{FF2B5EF4-FFF2-40B4-BE49-F238E27FC236}">
                <a16:creationId xmlns:a16="http://schemas.microsoft.com/office/drawing/2014/main" id="{A6FDEA99-9498-476A-97EB-F041716899C5}"/>
              </a:ext>
            </a:extLst>
          </p:cNvPr>
          <p:cNvSpPr/>
          <p:nvPr/>
        </p:nvSpPr>
        <p:spPr>
          <a:xfrm>
            <a:off x="3539822" y="3519831"/>
            <a:ext cx="2926049" cy="4229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Instruction Generator</a:t>
            </a:r>
            <a:endParaRPr lang="en-CA" sz="1400" dirty="0">
              <a:solidFill>
                <a:schemeClr val="tx1"/>
              </a:solidFill>
            </a:endParaRPr>
          </a:p>
        </p:txBody>
      </p:sp>
      <p:cxnSp>
        <p:nvCxnSpPr>
          <p:cNvPr id="35" name="Straight Arrow Connector 34">
            <a:extLst>
              <a:ext uri="{FF2B5EF4-FFF2-40B4-BE49-F238E27FC236}">
                <a16:creationId xmlns:a16="http://schemas.microsoft.com/office/drawing/2014/main" id="{3028895D-E53C-4FF1-9443-EE3081E0F151}"/>
              </a:ext>
            </a:extLst>
          </p:cNvPr>
          <p:cNvCxnSpPr>
            <a:cxnSpLocks/>
          </p:cNvCxnSpPr>
          <p:nvPr/>
        </p:nvCxnSpPr>
        <p:spPr>
          <a:xfrm>
            <a:off x="5333328" y="5929876"/>
            <a:ext cx="0" cy="2959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18AD9B-3697-43B3-AF59-B05C6693BEFD}"/>
              </a:ext>
            </a:extLst>
          </p:cNvPr>
          <p:cNvCxnSpPr>
            <a:cxnSpLocks/>
          </p:cNvCxnSpPr>
          <p:nvPr/>
        </p:nvCxnSpPr>
        <p:spPr>
          <a:xfrm flipV="1">
            <a:off x="4865742" y="5932298"/>
            <a:ext cx="0" cy="2822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B56B49-669D-4F4D-89E0-D3AC5ABCD5D3}"/>
              </a:ext>
            </a:extLst>
          </p:cNvPr>
          <p:cNvCxnSpPr>
            <a:cxnSpLocks/>
            <a:stCxn id="2" idx="3"/>
            <a:endCxn id="61" idx="1"/>
          </p:cNvCxnSpPr>
          <p:nvPr/>
        </p:nvCxnSpPr>
        <p:spPr>
          <a:xfrm>
            <a:off x="2405367" y="4540912"/>
            <a:ext cx="1142075" cy="14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C76756E-6004-4B76-BC8E-1FFF6CCD3F1A}"/>
              </a:ext>
            </a:extLst>
          </p:cNvPr>
          <p:cNvCxnSpPr>
            <a:cxnSpLocks/>
          </p:cNvCxnSpPr>
          <p:nvPr/>
        </p:nvCxnSpPr>
        <p:spPr>
          <a:xfrm flipV="1">
            <a:off x="4998516" y="2428202"/>
            <a:ext cx="0" cy="10921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7" name="Flowchart: Document 36">
            <a:extLst>
              <a:ext uri="{FF2B5EF4-FFF2-40B4-BE49-F238E27FC236}">
                <a16:creationId xmlns:a16="http://schemas.microsoft.com/office/drawing/2014/main" id="{DD659CD7-12CA-4565-A79E-DB6390558689}"/>
              </a:ext>
            </a:extLst>
          </p:cNvPr>
          <p:cNvSpPr/>
          <p:nvPr/>
        </p:nvSpPr>
        <p:spPr>
          <a:xfrm>
            <a:off x="4501419" y="2850104"/>
            <a:ext cx="1140356" cy="486046"/>
          </a:xfrm>
          <a:prstGeom prst="flowChart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Instructions</a:t>
            </a:r>
            <a:endParaRPr lang="en-CA" sz="1400" dirty="0">
              <a:solidFill>
                <a:schemeClr val="tx1"/>
              </a:solidFill>
            </a:endParaRPr>
          </a:p>
        </p:txBody>
      </p:sp>
      <p:sp>
        <p:nvSpPr>
          <p:cNvPr id="13" name="TextBox 12">
            <a:extLst>
              <a:ext uri="{FF2B5EF4-FFF2-40B4-BE49-F238E27FC236}">
                <a16:creationId xmlns:a16="http://schemas.microsoft.com/office/drawing/2014/main" id="{4943F3A8-E32C-4D66-BA93-2C2B69D5B888}"/>
              </a:ext>
            </a:extLst>
          </p:cNvPr>
          <p:cNvSpPr txBox="1"/>
          <p:nvPr/>
        </p:nvSpPr>
        <p:spPr>
          <a:xfrm>
            <a:off x="4345217" y="5908712"/>
            <a:ext cx="496895" cy="369332"/>
          </a:xfrm>
          <a:prstGeom prst="rect">
            <a:avLst/>
          </a:prstGeom>
          <a:noFill/>
        </p:spPr>
        <p:txBody>
          <a:bodyPr wrap="square" rtlCol="0">
            <a:spAutoFit/>
          </a:bodyPr>
          <a:lstStyle/>
          <a:p>
            <a:r>
              <a:rPr lang="en-US" b="1" dirty="0">
                <a:solidFill>
                  <a:srgbClr val="FF0000"/>
                </a:solidFill>
              </a:rPr>
              <a:t>(1)</a:t>
            </a:r>
            <a:endParaRPr lang="en-CA" b="1" dirty="0">
              <a:solidFill>
                <a:srgbClr val="FF0000"/>
              </a:solidFill>
            </a:endParaRPr>
          </a:p>
        </p:txBody>
      </p:sp>
      <p:sp>
        <p:nvSpPr>
          <p:cNvPr id="38" name="TextBox 37">
            <a:extLst>
              <a:ext uri="{FF2B5EF4-FFF2-40B4-BE49-F238E27FC236}">
                <a16:creationId xmlns:a16="http://schemas.microsoft.com/office/drawing/2014/main" id="{57296D42-0AF1-45C7-B7B2-28882FB5F884}"/>
              </a:ext>
            </a:extLst>
          </p:cNvPr>
          <p:cNvSpPr txBox="1"/>
          <p:nvPr/>
        </p:nvSpPr>
        <p:spPr>
          <a:xfrm>
            <a:off x="4352365" y="4715335"/>
            <a:ext cx="496895" cy="369332"/>
          </a:xfrm>
          <a:prstGeom prst="rect">
            <a:avLst/>
          </a:prstGeom>
          <a:noFill/>
        </p:spPr>
        <p:txBody>
          <a:bodyPr wrap="square" rtlCol="0">
            <a:spAutoFit/>
          </a:bodyPr>
          <a:lstStyle/>
          <a:p>
            <a:r>
              <a:rPr lang="en-US" b="1" dirty="0">
                <a:solidFill>
                  <a:srgbClr val="FF0000"/>
                </a:solidFill>
              </a:rPr>
              <a:t>(2)</a:t>
            </a:r>
            <a:endParaRPr lang="en-CA" b="1" dirty="0">
              <a:solidFill>
                <a:srgbClr val="FF0000"/>
              </a:solidFill>
            </a:endParaRPr>
          </a:p>
        </p:txBody>
      </p:sp>
      <p:sp>
        <p:nvSpPr>
          <p:cNvPr id="41" name="TextBox 40">
            <a:extLst>
              <a:ext uri="{FF2B5EF4-FFF2-40B4-BE49-F238E27FC236}">
                <a16:creationId xmlns:a16="http://schemas.microsoft.com/office/drawing/2014/main" id="{65EF6B1C-00E9-486F-BAAF-1A684C5E0EA6}"/>
              </a:ext>
            </a:extLst>
          </p:cNvPr>
          <p:cNvSpPr txBox="1"/>
          <p:nvPr/>
        </p:nvSpPr>
        <p:spPr>
          <a:xfrm>
            <a:off x="5382360" y="4740433"/>
            <a:ext cx="496895" cy="369332"/>
          </a:xfrm>
          <a:prstGeom prst="rect">
            <a:avLst/>
          </a:prstGeom>
          <a:noFill/>
        </p:spPr>
        <p:txBody>
          <a:bodyPr wrap="square" rtlCol="0">
            <a:spAutoFit/>
          </a:bodyPr>
          <a:lstStyle/>
          <a:p>
            <a:r>
              <a:rPr lang="en-US" b="1" dirty="0">
                <a:solidFill>
                  <a:srgbClr val="FF0000"/>
                </a:solidFill>
              </a:rPr>
              <a:t>(4)</a:t>
            </a:r>
            <a:endParaRPr lang="en-CA" b="1" dirty="0">
              <a:solidFill>
                <a:srgbClr val="FF0000"/>
              </a:solidFill>
            </a:endParaRPr>
          </a:p>
        </p:txBody>
      </p:sp>
      <p:sp>
        <p:nvSpPr>
          <p:cNvPr id="42" name="TextBox 41">
            <a:extLst>
              <a:ext uri="{FF2B5EF4-FFF2-40B4-BE49-F238E27FC236}">
                <a16:creationId xmlns:a16="http://schemas.microsoft.com/office/drawing/2014/main" id="{13A5B411-A4F1-4511-8617-36F2CCF18068}"/>
              </a:ext>
            </a:extLst>
          </p:cNvPr>
          <p:cNvSpPr txBox="1"/>
          <p:nvPr/>
        </p:nvSpPr>
        <p:spPr>
          <a:xfrm>
            <a:off x="2737186" y="4574981"/>
            <a:ext cx="496895" cy="369332"/>
          </a:xfrm>
          <a:prstGeom prst="rect">
            <a:avLst/>
          </a:prstGeom>
          <a:noFill/>
        </p:spPr>
        <p:txBody>
          <a:bodyPr wrap="square" rtlCol="0">
            <a:spAutoFit/>
          </a:bodyPr>
          <a:lstStyle/>
          <a:p>
            <a:r>
              <a:rPr lang="en-US" b="1" dirty="0">
                <a:solidFill>
                  <a:srgbClr val="FF0000"/>
                </a:solidFill>
              </a:rPr>
              <a:t>(3)</a:t>
            </a:r>
            <a:endParaRPr lang="en-CA" b="1" dirty="0">
              <a:solidFill>
                <a:srgbClr val="FF0000"/>
              </a:solidFill>
            </a:endParaRPr>
          </a:p>
        </p:txBody>
      </p:sp>
      <p:sp>
        <p:nvSpPr>
          <p:cNvPr id="43" name="TextBox 42">
            <a:extLst>
              <a:ext uri="{FF2B5EF4-FFF2-40B4-BE49-F238E27FC236}">
                <a16:creationId xmlns:a16="http://schemas.microsoft.com/office/drawing/2014/main" id="{3F6007D4-85C5-4B96-A2CB-241424721471}"/>
              </a:ext>
            </a:extLst>
          </p:cNvPr>
          <p:cNvSpPr txBox="1"/>
          <p:nvPr/>
        </p:nvSpPr>
        <p:spPr>
          <a:xfrm>
            <a:off x="5389404" y="5894640"/>
            <a:ext cx="496895" cy="369332"/>
          </a:xfrm>
          <a:prstGeom prst="rect">
            <a:avLst/>
          </a:prstGeom>
          <a:noFill/>
        </p:spPr>
        <p:txBody>
          <a:bodyPr wrap="square" rtlCol="0">
            <a:spAutoFit/>
          </a:bodyPr>
          <a:lstStyle/>
          <a:p>
            <a:r>
              <a:rPr lang="en-US" b="1" dirty="0">
                <a:solidFill>
                  <a:srgbClr val="FF0000"/>
                </a:solidFill>
              </a:rPr>
              <a:t>(5)</a:t>
            </a:r>
            <a:endParaRPr lang="en-CA" b="1" dirty="0">
              <a:solidFill>
                <a:srgbClr val="FF0000"/>
              </a:solidFill>
            </a:endParaRPr>
          </a:p>
        </p:txBody>
      </p:sp>
      <p:sp>
        <p:nvSpPr>
          <p:cNvPr id="44" name="TextBox 43">
            <a:extLst>
              <a:ext uri="{FF2B5EF4-FFF2-40B4-BE49-F238E27FC236}">
                <a16:creationId xmlns:a16="http://schemas.microsoft.com/office/drawing/2014/main" id="{A54AABC5-70FB-4467-80DA-B7207DFB3A0E}"/>
              </a:ext>
            </a:extLst>
          </p:cNvPr>
          <p:cNvSpPr txBox="1"/>
          <p:nvPr/>
        </p:nvSpPr>
        <p:spPr>
          <a:xfrm>
            <a:off x="4501621" y="4002979"/>
            <a:ext cx="496895" cy="369332"/>
          </a:xfrm>
          <a:prstGeom prst="rect">
            <a:avLst/>
          </a:prstGeom>
          <a:noFill/>
        </p:spPr>
        <p:txBody>
          <a:bodyPr wrap="square" rtlCol="0">
            <a:spAutoFit/>
          </a:bodyPr>
          <a:lstStyle/>
          <a:p>
            <a:r>
              <a:rPr lang="en-US" b="1" dirty="0">
                <a:solidFill>
                  <a:srgbClr val="FF0000"/>
                </a:solidFill>
              </a:rPr>
              <a:t>(6)</a:t>
            </a:r>
            <a:endParaRPr lang="en-CA" b="1" dirty="0">
              <a:solidFill>
                <a:srgbClr val="FF0000"/>
              </a:solidFill>
            </a:endParaRPr>
          </a:p>
        </p:txBody>
      </p:sp>
      <p:sp>
        <p:nvSpPr>
          <p:cNvPr id="47" name="TextBox 46">
            <a:extLst>
              <a:ext uri="{FF2B5EF4-FFF2-40B4-BE49-F238E27FC236}">
                <a16:creationId xmlns:a16="http://schemas.microsoft.com/office/drawing/2014/main" id="{DA02F607-24A6-4DE0-9FFC-2D57E85F1CA0}"/>
              </a:ext>
            </a:extLst>
          </p:cNvPr>
          <p:cNvSpPr txBox="1"/>
          <p:nvPr/>
        </p:nvSpPr>
        <p:spPr>
          <a:xfrm>
            <a:off x="4803630" y="871771"/>
            <a:ext cx="565862" cy="369332"/>
          </a:xfrm>
          <a:prstGeom prst="rect">
            <a:avLst/>
          </a:prstGeom>
          <a:noFill/>
        </p:spPr>
        <p:txBody>
          <a:bodyPr wrap="square" rtlCol="0">
            <a:spAutoFit/>
          </a:bodyPr>
          <a:lstStyle/>
          <a:p>
            <a:r>
              <a:rPr lang="en-US" b="1" dirty="0">
                <a:solidFill>
                  <a:srgbClr val="FF0000"/>
                </a:solidFill>
              </a:rPr>
              <a:t>(10)</a:t>
            </a:r>
            <a:endParaRPr lang="en-CA" b="1" dirty="0">
              <a:solidFill>
                <a:srgbClr val="FF0000"/>
              </a:solidFill>
            </a:endParaRPr>
          </a:p>
        </p:txBody>
      </p:sp>
      <p:sp>
        <p:nvSpPr>
          <p:cNvPr id="48" name="TextBox 47">
            <a:extLst>
              <a:ext uri="{FF2B5EF4-FFF2-40B4-BE49-F238E27FC236}">
                <a16:creationId xmlns:a16="http://schemas.microsoft.com/office/drawing/2014/main" id="{C1704F8C-6D65-41E7-B02A-89A55ABF5211}"/>
              </a:ext>
            </a:extLst>
          </p:cNvPr>
          <p:cNvSpPr txBox="1"/>
          <p:nvPr/>
        </p:nvSpPr>
        <p:spPr>
          <a:xfrm>
            <a:off x="3288782" y="1602513"/>
            <a:ext cx="472248" cy="369332"/>
          </a:xfrm>
          <a:prstGeom prst="rect">
            <a:avLst/>
          </a:prstGeom>
          <a:noFill/>
        </p:spPr>
        <p:txBody>
          <a:bodyPr wrap="square" rtlCol="0">
            <a:spAutoFit/>
          </a:bodyPr>
          <a:lstStyle/>
          <a:p>
            <a:r>
              <a:rPr lang="en-US" b="1" dirty="0">
                <a:solidFill>
                  <a:srgbClr val="FF0000"/>
                </a:solidFill>
              </a:rPr>
              <a:t>(9)</a:t>
            </a:r>
            <a:endParaRPr lang="en-CA" b="1" dirty="0">
              <a:solidFill>
                <a:srgbClr val="FF0000"/>
              </a:solidFill>
            </a:endParaRPr>
          </a:p>
        </p:txBody>
      </p:sp>
      <p:sp>
        <p:nvSpPr>
          <p:cNvPr id="50" name="TextBox 49">
            <a:extLst>
              <a:ext uri="{FF2B5EF4-FFF2-40B4-BE49-F238E27FC236}">
                <a16:creationId xmlns:a16="http://schemas.microsoft.com/office/drawing/2014/main" id="{24D8415E-CC67-47A5-A328-86C0A31BE519}"/>
              </a:ext>
            </a:extLst>
          </p:cNvPr>
          <p:cNvSpPr txBox="1"/>
          <p:nvPr/>
        </p:nvSpPr>
        <p:spPr>
          <a:xfrm>
            <a:off x="4526268" y="2480825"/>
            <a:ext cx="472248" cy="369332"/>
          </a:xfrm>
          <a:prstGeom prst="rect">
            <a:avLst/>
          </a:prstGeom>
          <a:noFill/>
        </p:spPr>
        <p:txBody>
          <a:bodyPr wrap="square" rtlCol="0">
            <a:spAutoFit/>
          </a:bodyPr>
          <a:lstStyle/>
          <a:p>
            <a:r>
              <a:rPr lang="en-US" b="1" dirty="0">
                <a:solidFill>
                  <a:srgbClr val="FF0000"/>
                </a:solidFill>
              </a:rPr>
              <a:t>(7)</a:t>
            </a:r>
            <a:endParaRPr lang="en-CA" b="1" dirty="0">
              <a:solidFill>
                <a:srgbClr val="FF0000"/>
              </a:solidFill>
            </a:endParaRPr>
          </a:p>
        </p:txBody>
      </p:sp>
      <p:sp>
        <p:nvSpPr>
          <p:cNvPr id="51" name="TextBox 50">
            <a:extLst>
              <a:ext uri="{FF2B5EF4-FFF2-40B4-BE49-F238E27FC236}">
                <a16:creationId xmlns:a16="http://schemas.microsoft.com/office/drawing/2014/main" id="{4C9A1150-BE00-4E69-8ECE-C48BC96C8EF9}"/>
              </a:ext>
            </a:extLst>
          </p:cNvPr>
          <p:cNvSpPr txBox="1"/>
          <p:nvPr/>
        </p:nvSpPr>
        <p:spPr>
          <a:xfrm>
            <a:off x="4770858" y="309638"/>
            <a:ext cx="600220" cy="369332"/>
          </a:xfrm>
          <a:prstGeom prst="rect">
            <a:avLst/>
          </a:prstGeom>
          <a:noFill/>
        </p:spPr>
        <p:txBody>
          <a:bodyPr wrap="square" rtlCol="0">
            <a:spAutoFit/>
          </a:bodyPr>
          <a:lstStyle/>
          <a:p>
            <a:r>
              <a:rPr lang="en-US" b="1" dirty="0">
                <a:solidFill>
                  <a:srgbClr val="FF0000"/>
                </a:solidFill>
              </a:rPr>
              <a:t>(11)</a:t>
            </a:r>
            <a:endParaRPr lang="en-CA" b="1" dirty="0">
              <a:solidFill>
                <a:srgbClr val="FF0000"/>
              </a:solidFill>
            </a:endParaRPr>
          </a:p>
        </p:txBody>
      </p:sp>
      <p:sp>
        <p:nvSpPr>
          <p:cNvPr id="52" name="TextBox 51">
            <a:extLst>
              <a:ext uri="{FF2B5EF4-FFF2-40B4-BE49-F238E27FC236}">
                <a16:creationId xmlns:a16="http://schemas.microsoft.com/office/drawing/2014/main" id="{5D667D6F-9ADC-4D1E-BBA2-25852CC4300A}"/>
              </a:ext>
            </a:extLst>
          </p:cNvPr>
          <p:cNvSpPr txBox="1"/>
          <p:nvPr/>
        </p:nvSpPr>
        <p:spPr>
          <a:xfrm>
            <a:off x="7837408" y="1036768"/>
            <a:ext cx="600220" cy="369332"/>
          </a:xfrm>
          <a:prstGeom prst="rect">
            <a:avLst/>
          </a:prstGeom>
          <a:noFill/>
        </p:spPr>
        <p:txBody>
          <a:bodyPr wrap="square" rtlCol="0">
            <a:spAutoFit/>
          </a:bodyPr>
          <a:lstStyle/>
          <a:p>
            <a:r>
              <a:rPr lang="en-US" b="1" dirty="0">
                <a:solidFill>
                  <a:srgbClr val="FF0000"/>
                </a:solidFill>
              </a:rPr>
              <a:t>(12)</a:t>
            </a:r>
            <a:endParaRPr lang="en-CA" b="1" dirty="0">
              <a:solidFill>
                <a:srgbClr val="FF0000"/>
              </a:solidFill>
            </a:endParaRPr>
          </a:p>
        </p:txBody>
      </p:sp>
      <p:sp>
        <p:nvSpPr>
          <p:cNvPr id="14" name="Rectangle 13">
            <a:extLst>
              <a:ext uri="{FF2B5EF4-FFF2-40B4-BE49-F238E27FC236}">
                <a16:creationId xmlns:a16="http://schemas.microsoft.com/office/drawing/2014/main" id="{322461F7-D1F2-4C01-B204-1566D11B9875}"/>
              </a:ext>
            </a:extLst>
          </p:cNvPr>
          <p:cNvSpPr/>
          <p:nvPr/>
        </p:nvSpPr>
        <p:spPr>
          <a:xfrm>
            <a:off x="463492" y="3664242"/>
            <a:ext cx="1999944" cy="1622295"/>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0000"/>
                </a:solidFill>
              </a:rPr>
              <a:t>Focus 1</a:t>
            </a:r>
            <a:endParaRPr lang="en-CA" dirty="0">
              <a:solidFill>
                <a:srgbClr val="FF0000"/>
              </a:solidFill>
            </a:endParaRPr>
          </a:p>
        </p:txBody>
      </p:sp>
      <p:sp>
        <p:nvSpPr>
          <p:cNvPr id="53" name="Rectangle 52">
            <a:extLst>
              <a:ext uri="{FF2B5EF4-FFF2-40B4-BE49-F238E27FC236}">
                <a16:creationId xmlns:a16="http://schemas.microsoft.com/office/drawing/2014/main" id="{38F7B009-D3F4-44A0-BBC7-09251DEAAB6C}"/>
              </a:ext>
            </a:extLst>
          </p:cNvPr>
          <p:cNvSpPr/>
          <p:nvPr/>
        </p:nvSpPr>
        <p:spPr>
          <a:xfrm>
            <a:off x="2714284" y="0"/>
            <a:ext cx="7639771" cy="4027580"/>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0000"/>
                </a:solidFill>
              </a:rPr>
              <a:t>Focus 2</a:t>
            </a:r>
            <a:endParaRPr lang="en-CA" dirty="0">
              <a:solidFill>
                <a:srgbClr val="FF0000"/>
              </a:solidFill>
            </a:endParaRPr>
          </a:p>
        </p:txBody>
      </p:sp>
      <p:sp>
        <p:nvSpPr>
          <p:cNvPr id="54" name="Rectangle 53">
            <a:extLst>
              <a:ext uri="{FF2B5EF4-FFF2-40B4-BE49-F238E27FC236}">
                <a16:creationId xmlns:a16="http://schemas.microsoft.com/office/drawing/2014/main" id="{BEB94AA6-0982-4B57-8133-D2FF4E25D73F}"/>
              </a:ext>
            </a:extLst>
          </p:cNvPr>
          <p:cNvSpPr/>
          <p:nvPr/>
        </p:nvSpPr>
        <p:spPr>
          <a:xfrm>
            <a:off x="2714284" y="4146263"/>
            <a:ext cx="4281425" cy="2711737"/>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0000"/>
                </a:solidFill>
              </a:rPr>
              <a:t>Focus 3</a:t>
            </a:r>
            <a:endParaRPr lang="en-CA" dirty="0">
              <a:solidFill>
                <a:srgbClr val="FF0000"/>
              </a:solidFill>
            </a:endParaRPr>
          </a:p>
        </p:txBody>
      </p:sp>
      <p:sp>
        <p:nvSpPr>
          <p:cNvPr id="55" name="Rectangle 54">
            <a:extLst>
              <a:ext uri="{FF2B5EF4-FFF2-40B4-BE49-F238E27FC236}">
                <a16:creationId xmlns:a16="http://schemas.microsoft.com/office/drawing/2014/main" id="{1AD7D524-42A7-4E2A-BD19-E2384B65ADEF}"/>
              </a:ext>
            </a:extLst>
          </p:cNvPr>
          <p:cNvSpPr/>
          <p:nvPr/>
        </p:nvSpPr>
        <p:spPr>
          <a:xfrm>
            <a:off x="8502475" y="6302365"/>
            <a:ext cx="955387" cy="3315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00" dirty="0">
              <a:solidFill>
                <a:schemeClr val="tx1"/>
              </a:solidFill>
            </a:endParaRPr>
          </a:p>
        </p:txBody>
      </p:sp>
      <p:sp>
        <p:nvSpPr>
          <p:cNvPr id="21" name="TextBox 20">
            <a:extLst>
              <a:ext uri="{FF2B5EF4-FFF2-40B4-BE49-F238E27FC236}">
                <a16:creationId xmlns:a16="http://schemas.microsoft.com/office/drawing/2014/main" id="{9BC971C3-6DB7-4DE8-BF3A-A302384B6E9E}"/>
              </a:ext>
            </a:extLst>
          </p:cNvPr>
          <p:cNvSpPr txBox="1"/>
          <p:nvPr/>
        </p:nvSpPr>
        <p:spPr>
          <a:xfrm>
            <a:off x="9708710" y="6283480"/>
            <a:ext cx="1196356" cy="369332"/>
          </a:xfrm>
          <a:prstGeom prst="rect">
            <a:avLst/>
          </a:prstGeom>
          <a:noFill/>
        </p:spPr>
        <p:txBody>
          <a:bodyPr wrap="square" rtlCol="0">
            <a:spAutoFit/>
          </a:bodyPr>
          <a:lstStyle/>
          <a:p>
            <a:r>
              <a:rPr lang="en-US" dirty="0"/>
              <a:t>AI Team</a:t>
            </a:r>
            <a:endParaRPr lang="en-CA" dirty="0"/>
          </a:p>
        </p:txBody>
      </p:sp>
      <p:sp>
        <p:nvSpPr>
          <p:cNvPr id="56" name="Rectangle 55">
            <a:extLst>
              <a:ext uri="{FF2B5EF4-FFF2-40B4-BE49-F238E27FC236}">
                <a16:creationId xmlns:a16="http://schemas.microsoft.com/office/drawing/2014/main" id="{FF1378F2-2F31-4F65-B5B4-85532D06BCD3}"/>
              </a:ext>
            </a:extLst>
          </p:cNvPr>
          <p:cNvSpPr/>
          <p:nvPr/>
        </p:nvSpPr>
        <p:spPr>
          <a:xfrm>
            <a:off x="8502475" y="5833918"/>
            <a:ext cx="955387" cy="3315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00" dirty="0">
              <a:solidFill>
                <a:schemeClr val="tx1"/>
              </a:solidFill>
            </a:endParaRPr>
          </a:p>
        </p:txBody>
      </p:sp>
      <p:sp>
        <p:nvSpPr>
          <p:cNvPr id="57" name="TextBox 56">
            <a:extLst>
              <a:ext uri="{FF2B5EF4-FFF2-40B4-BE49-F238E27FC236}">
                <a16:creationId xmlns:a16="http://schemas.microsoft.com/office/drawing/2014/main" id="{0678CD26-C439-49CD-8F36-4B67DA96B002}"/>
              </a:ext>
            </a:extLst>
          </p:cNvPr>
          <p:cNvSpPr txBox="1"/>
          <p:nvPr/>
        </p:nvSpPr>
        <p:spPr>
          <a:xfrm>
            <a:off x="9708710" y="5796149"/>
            <a:ext cx="1196356" cy="369332"/>
          </a:xfrm>
          <a:prstGeom prst="rect">
            <a:avLst/>
          </a:prstGeom>
          <a:noFill/>
        </p:spPr>
        <p:txBody>
          <a:bodyPr wrap="square" rtlCol="0">
            <a:spAutoFit/>
          </a:bodyPr>
          <a:lstStyle/>
          <a:p>
            <a:r>
              <a:rPr lang="en-US" dirty="0"/>
              <a:t>Dev Team</a:t>
            </a:r>
            <a:endParaRPr lang="en-CA" dirty="0"/>
          </a:p>
        </p:txBody>
      </p:sp>
      <p:cxnSp>
        <p:nvCxnSpPr>
          <p:cNvPr id="62" name="Straight Arrow Connector 61">
            <a:extLst>
              <a:ext uri="{FF2B5EF4-FFF2-40B4-BE49-F238E27FC236}">
                <a16:creationId xmlns:a16="http://schemas.microsoft.com/office/drawing/2014/main" id="{2CD7DE21-A856-4C47-BEED-DC3C952E4865}"/>
              </a:ext>
            </a:extLst>
          </p:cNvPr>
          <p:cNvCxnSpPr>
            <a:cxnSpLocks/>
          </p:cNvCxnSpPr>
          <p:nvPr/>
        </p:nvCxnSpPr>
        <p:spPr>
          <a:xfrm flipV="1">
            <a:off x="4836981" y="4764465"/>
            <a:ext cx="1" cy="3443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114C1CE-3445-4E5D-AA6E-4743F78E6EE4}"/>
              </a:ext>
            </a:extLst>
          </p:cNvPr>
          <p:cNvCxnSpPr>
            <a:cxnSpLocks/>
          </p:cNvCxnSpPr>
          <p:nvPr/>
        </p:nvCxnSpPr>
        <p:spPr>
          <a:xfrm>
            <a:off x="5314450" y="4764465"/>
            <a:ext cx="0" cy="3572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D902CFD-5EFE-4229-8B9A-A609BEA89A3E}"/>
              </a:ext>
            </a:extLst>
          </p:cNvPr>
          <p:cNvCxnSpPr>
            <a:cxnSpLocks/>
            <a:stCxn id="6" idx="0"/>
            <a:endCxn id="4" idx="2"/>
          </p:cNvCxnSpPr>
          <p:nvPr/>
        </p:nvCxnSpPr>
        <p:spPr>
          <a:xfrm flipV="1">
            <a:off x="4033944" y="881339"/>
            <a:ext cx="0" cy="11394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Flowchart: Document 68">
            <a:extLst>
              <a:ext uri="{FF2B5EF4-FFF2-40B4-BE49-F238E27FC236}">
                <a16:creationId xmlns:a16="http://schemas.microsoft.com/office/drawing/2014/main" id="{F00028C9-E379-4C49-A1FC-4C49DA1EBB8E}"/>
              </a:ext>
            </a:extLst>
          </p:cNvPr>
          <p:cNvSpPr/>
          <p:nvPr/>
        </p:nvSpPr>
        <p:spPr>
          <a:xfrm>
            <a:off x="3691813" y="1610626"/>
            <a:ext cx="738248" cy="346162"/>
          </a:xfrm>
          <a:prstGeom prst="flowChart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Timing</a:t>
            </a:r>
            <a:endParaRPr lang="en-CA" sz="1400" dirty="0">
              <a:solidFill>
                <a:schemeClr val="tx1"/>
              </a:solidFill>
            </a:endParaRPr>
          </a:p>
        </p:txBody>
      </p:sp>
      <p:sp>
        <p:nvSpPr>
          <p:cNvPr id="77" name="TextBox 76">
            <a:extLst>
              <a:ext uri="{FF2B5EF4-FFF2-40B4-BE49-F238E27FC236}">
                <a16:creationId xmlns:a16="http://schemas.microsoft.com/office/drawing/2014/main" id="{9DE013FA-2CB8-41DF-8B78-1ED9A74A8A22}"/>
              </a:ext>
            </a:extLst>
          </p:cNvPr>
          <p:cNvSpPr txBox="1"/>
          <p:nvPr/>
        </p:nvSpPr>
        <p:spPr>
          <a:xfrm>
            <a:off x="4850070" y="1791222"/>
            <a:ext cx="472248" cy="369332"/>
          </a:xfrm>
          <a:prstGeom prst="rect">
            <a:avLst/>
          </a:prstGeom>
          <a:noFill/>
        </p:spPr>
        <p:txBody>
          <a:bodyPr wrap="square" rtlCol="0">
            <a:spAutoFit/>
          </a:bodyPr>
          <a:lstStyle/>
          <a:p>
            <a:r>
              <a:rPr lang="en-US" b="1" dirty="0">
                <a:solidFill>
                  <a:srgbClr val="FF0000"/>
                </a:solidFill>
              </a:rPr>
              <a:t>(8)</a:t>
            </a:r>
            <a:endParaRPr lang="en-CA" b="1" dirty="0">
              <a:solidFill>
                <a:srgbClr val="FF0000"/>
              </a:solidFill>
            </a:endParaRPr>
          </a:p>
        </p:txBody>
      </p:sp>
      <p:sp>
        <p:nvSpPr>
          <p:cNvPr id="58" name="Rectangle 57">
            <a:extLst>
              <a:ext uri="{FF2B5EF4-FFF2-40B4-BE49-F238E27FC236}">
                <a16:creationId xmlns:a16="http://schemas.microsoft.com/office/drawing/2014/main" id="{A81D97F5-7F2D-432B-8C01-783211A52C4B}"/>
              </a:ext>
            </a:extLst>
          </p:cNvPr>
          <p:cNvSpPr/>
          <p:nvPr/>
        </p:nvSpPr>
        <p:spPr>
          <a:xfrm>
            <a:off x="4088846" y="5395264"/>
            <a:ext cx="1727702" cy="39594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Bot Core</a:t>
            </a:r>
            <a:endParaRPr lang="en-CA" sz="1400" dirty="0">
              <a:solidFill>
                <a:schemeClr val="tx1"/>
              </a:solidFill>
            </a:endParaRPr>
          </a:p>
        </p:txBody>
      </p:sp>
      <p:sp>
        <p:nvSpPr>
          <p:cNvPr id="61" name="Rectangle 60">
            <a:extLst>
              <a:ext uri="{FF2B5EF4-FFF2-40B4-BE49-F238E27FC236}">
                <a16:creationId xmlns:a16="http://schemas.microsoft.com/office/drawing/2014/main" id="{7A5FE875-6AC8-4B2A-ABAF-0D0CE38DF278}"/>
              </a:ext>
            </a:extLst>
          </p:cNvPr>
          <p:cNvSpPr/>
          <p:nvPr/>
        </p:nvSpPr>
        <p:spPr>
          <a:xfrm>
            <a:off x="3547442" y="4330929"/>
            <a:ext cx="2902149" cy="4229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Search Engine</a:t>
            </a:r>
            <a:endParaRPr lang="en-CA" sz="1400" dirty="0">
              <a:solidFill>
                <a:schemeClr val="tx1"/>
              </a:solidFill>
            </a:endParaRPr>
          </a:p>
        </p:txBody>
      </p:sp>
      <p:cxnSp>
        <p:nvCxnSpPr>
          <p:cNvPr id="70" name="Straight Arrow Connector 69">
            <a:extLst>
              <a:ext uri="{FF2B5EF4-FFF2-40B4-BE49-F238E27FC236}">
                <a16:creationId xmlns:a16="http://schemas.microsoft.com/office/drawing/2014/main" id="{357A63E1-7136-422C-8AC1-0271C7ABE622}"/>
              </a:ext>
            </a:extLst>
          </p:cNvPr>
          <p:cNvCxnSpPr>
            <a:cxnSpLocks/>
            <a:stCxn id="61" idx="0"/>
            <a:endCxn id="34" idx="2"/>
          </p:cNvCxnSpPr>
          <p:nvPr/>
        </p:nvCxnSpPr>
        <p:spPr>
          <a:xfrm flipV="1">
            <a:off x="4998517" y="3942761"/>
            <a:ext cx="4330" cy="3881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ED5414B-5FAD-4C3A-8DF7-6A25366BF321}"/>
              </a:ext>
            </a:extLst>
          </p:cNvPr>
          <p:cNvSpPr txBox="1"/>
          <p:nvPr/>
        </p:nvSpPr>
        <p:spPr>
          <a:xfrm>
            <a:off x="7093352" y="2971542"/>
            <a:ext cx="600220" cy="369332"/>
          </a:xfrm>
          <a:prstGeom prst="rect">
            <a:avLst/>
          </a:prstGeom>
          <a:noFill/>
        </p:spPr>
        <p:txBody>
          <a:bodyPr wrap="square" rtlCol="0">
            <a:spAutoFit/>
          </a:bodyPr>
          <a:lstStyle/>
          <a:p>
            <a:r>
              <a:rPr lang="en-US" b="1" dirty="0">
                <a:solidFill>
                  <a:srgbClr val="FF0000"/>
                </a:solidFill>
              </a:rPr>
              <a:t>(13)</a:t>
            </a:r>
            <a:endParaRPr lang="en-CA" b="1" dirty="0">
              <a:solidFill>
                <a:srgbClr val="FF0000"/>
              </a:solidFill>
            </a:endParaRPr>
          </a:p>
        </p:txBody>
      </p:sp>
      <p:sp>
        <p:nvSpPr>
          <p:cNvPr id="5" name="Rectangle 4">
            <a:extLst>
              <a:ext uri="{FF2B5EF4-FFF2-40B4-BE49-F238E27FC236}">
                <a16:creationId xmlns:a16="http://schemas.microsoft.com/office/drawing/2014/main" id="{94BA4051-000B-4FED-A164-8BEBC0A3761C}"/>
              </a:ext>
            </a:extLst>
          </p:cNvPr>
          <p:cNvSpPr/>
          <p:nvPr/>
        </p:nvSpPr>
        <p:spPr>
          <a:xfrm>
            <a:off x="3219298" y="1064811"/>
            <a:ext cx="1629292" cy="3321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Subtitle Generator</a:t>
            </a:r>
            <a:endParaRPr lang="en-CA" sz="1400" dirty="0">
              <a:solidFill>
                <a:schemeClr val="tx1"/>
              </a:solidFill>
            </a:endParaRPr>
          </a:p>
        </p:txBody>
      </p:sp>
    </p:spTree>
    <p:extLst>
      <p:ext uri="{BB962C8B-B14F-4D97-AF65-F5344CB8AC3E}">
        <p14:creationId xmlns:p14="http://schemas.microsoft.com/office/powerpoint/2010/main" val="33017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D0524B-EEC1-43D5-9BC6-89A0AAB529C3}"/>
              </a:ext>
            </a:extLst>
          </p:cNvPr>
          <p:cNvSpPr txBox="1"/>
          <p:nvPr/>
        </p:nvSpPr>
        <p:spPr>
          <a:xfrm>
            <a:off x="0" y="671691"/>
            <a:ext cx="12192000" cy="369332"/>
          </a:xfrm>
          <a:prstGeom prst="rect">
            <a:avLst/>
          </a:prstGeom>
          <a:noFill/>
        </p:spPr>
        <p:txBody>
          <a:bodyPr wrap="square" rtlCol="0">
            <a:spAutoFit/>
          </a:bodyPr>
          <a:lstStyle/>
          <a:p>
            <a:r>
              <a:rPr lang="en-US" dirty="0"/>
              <a:t>(1): </a:t>
            </a:r>
            <a:r>
              <a:rPr lang="en-CA" dirty="0"/>
              <a:t>Based on </a:t>
            </a:r>
            <a:r>
              <a:rPr lang="en-CA" dirty="0" err="1"/>
              <a:t>TossPedia</a:t>
            </a:r>
            <a:r>
              <a:rPr lang="en-CA" dirty="0"/>
              <a:t> use-case scenarios/usage or FAQ, manually create a set of pre-defined Base Information</a:t>
            </a:r>
          </a:p>
        </p:txBody>
      </p:sp>
      <p:sp>
        <p:nvSpPr>
          <p:cNvPr id="6" name="TextBox 5">
            <a:extLst>
              <a:ext uri="{FF2B5EF4-FFF2-40B4-BE49-F238E27FC236}">
                <a16:creationId xmlns:a16="http://schemas.microsoft.com/office/drawing/2014/main" id="{10C9F6D0-1B02-48C7-B3F9-08C4678DCE59}"/>
              </a:ext>
            </a:extLst>
          </p:cNvPr>
          <p:cNvSpPr txBox="1"/>
          <p:nvPr/>
        </p:nvSpPr>
        <p:spPr>
          <a:xfrm>
            <a:off x="0" y="135467"/>
            <a:ext cx="12191999" cy="369332"/>
          </a:xfrm>
          <a:prstGeom prst="rect">
            <a:avLst/>
          </a:prstGeom>
          <a:noFill/>
        </p:spPr>
        <p:txBody>
          <a:bodyPr wrap="square" rtlCol="0">
            <a:spAutoFit/>
          </a:bodyPr>
          <a:lstStyle/>
          <a:p>
            <a:r>
              <a:rPr lang="en-US" b="1" dirty="0"/>
              <a:t>Focus 1</a:t>
            </a:r>
            <a:endParaRPr lang="en-CA" b="1" dirty="0"/>
          </a:p>
        </p:txBody>
      </p:sp>
    </p:spTree>
    <p:extLst>
      <p:ext uri="{BB962C8B-B14F-4D97-AF65-F5344CB8AC3E}">
        <p14:creationId xmlns:p14="http://schemas.microsoft.com/office/powerpoint/2010/main" val="129086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D0524B-EEC1-43D5-9BC6-89A0AAB529C3}"/>
              </a:ext>
            </a:extLst>
          </p:cNvPr>
          <p:cNvSpPr txBox="1"/>
          <p:nvPr/>
        </p:nvSpPr>
        <p:spPr>
          <a:xfrm>
            <a:off x="0" y="671691"/>
            <a:ext cx="12192000" cy="3970318"/>
          </a:xfrm>
          <a:prstGeom prst="rect">
            <a:avLst/>
          </a:prstGeom>
          <a:noFill/>
        </p:spPr>
        <p:txBody>
          <a:bodyPr wrap="square" rtlCol="0">
            <a:spAutoFit/>
          </a:bodyPr>
          <a:lstStyle/>
          <a:p>
            <a:r>
              <a:rPr lang="en-US" dirty="0"/>
              <a:t>(6): Instruction Generator will read Base Information to create Instruction file. Instruction file basically will include all of content from Base Information but will add some useful information to make the task Content Generator easier. For example:</a:t>
            </a:r>
          </a:p>
          <a:p>
            <a:r>
              <a:rPr lang="en-US" dirty="0"/>
              <a:t>	- Generate new video / Generate new video and combine with existed videos / Combine existed videos</a:t>
            </a:r>
          </a:p>
          <a:p>
            <a:r>
              <a:rPr lang="en-US" dirty="0"/>
              <a:t>	- Operation: Click/Input/Close/..</a:t>
            </a:r>
          </a:p>
          <a:p>
            <a:r>
              <a:rPr lang="en-US" dirty="0"/>
              <a:t>	- Object: Textbox/Button/Scrollbar/..</a:t>
            </a:r>
          </a:p>
          <a:p>
            <a:r>
              <a:rPr lang="en-US" dirty="0"/>
              <a:t>	- …</a:t>
            </a:r>
          </a:p>
          <a:p>
            <a:r>
              <a:rPr lang="en-US" dirty="0"/>
              <a:t>(7), (8), (9): Screen Recorder, Audio Generator, Subtitle Generator will read Instruction file and create corresponding output files.</a:t>
            </a:r>
          </a:p>
          <a:p>
            <a:endParaRPr lang="en-US" dirty="0"/>
          </a:p>
          <a:p>
            <a:r>
              <a:rPr lang="en-US" dirty="0"/>
              <a:t>(10): Video Generator will combine video, audio, subtitle to create completed video file.</a:t>
            </a:r>
          </a:p>
          <a:p>
            <a:endParaRPr lang="en-US" dirty="0"/>
          </a:p>
          <a:p>
            <a:r>
              <a:rPr lang="en-US" dirty="0"/>
              <a:t>(11): Based on the content of Instruction file, existed video may be used to create new video file</a:t>
            </a:r>
          </a:p>
          <a:p>
            <a:endParaRPr lang="en-US" dirty="0"/>
          </a:p>
          <a:p>
            <a:endParaRPr lang="en-US" dirty="0"/>
          </a:p>
          <a:p>
            <a:endParaRPr lang="en-CA" dirty="0"/>
          </a:p>
        </p:txBody>
      </p:sp>
      <p:sp>
        <p:nvSpPr>
          <p:cNvPr id="6" name="TextBox 5">
            <a:extLst>
              <a:ext uri="{FF2B5EF4-FFF2-40B4-BE49-F238E27FC236}">
                <a16:creationId xmlns:a16="http://schemas.microsoft.com/office/drawing/2014/main" id="{10C9F6D0-1B02-48C7-B3F9-08C4678DCE59}"/>
              </a:ext>
            </a:extLst>
          </p:cNvPr>
          <p:cNvSpPr txBox="1"/>
          <p:nvPr/>
        </p:nvSpPr>
        <p:spPr>
          <a:xfrm>
            <a:off x="0" y="135467"/>
            <a:ext cx="12191999" cy="369332"/>
          </a:xfrm>
          <a:prstGeom prst="rect">
            <a:avLst/>
          </a:prstGeom>
          <a:noFill/>
        </p:spPr>
        <p:txBody>
          <a:bodyPr wrap="square" rtlCol="0">
            <a:spAutoFit/>
          </a:bodyPr>
          <a:lstStyle/>
          <a:p>
            <a:r>
              <a:rPr lang="en-US" b="1" dirty="0"/>
              <a:t>Focus 2</a:t>
            </a:r>
            <a:endParaRPr lang="en-CA" b="1" dirty="0"/>
          </a:p>
        </p:txBody>
      </p:sp>
    </p:spTree>
    <p:extLst>
      <p:ext uri="{BB962C8B-B14F-4D97-AF65-F5344CB8AC3E}">
        <p14:creationId xmlns:p14="http://schemas.microsoft.com/office/powerpoint/2010/main" val="309689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D0524B-EEC1-43D5-9BC6-89A0AAB529C3}"/>
              </a:ext>
            </a:extLst>
          </p:cNvPr>
          <p:cNvSpPr txBox="1"/>
          <p:nvPr/>
        </p:nvSpPr>
        <p:spPr>
          <a:xfrm>
            <a:off x="0" y="671691"/>
            <a:ext cx="12192000" cy="6186309"/>
          </a:xfrm>
          <a:prstGeom prst="rect">
            <a:avLst/>
          </a:prstGeom>
          <a:noFill/>
        </p:spPr>
        <p:txBody>
          <a:bodyPr wrap="square" rtlCol="0">
            <a:spAutoFit/>
          </a:bodyPr>
          <a:lstStyle/>
          <a:p>
            <a:r>
              <a:rPr lang="en-US" dirty="0"/>
              <a:t>(1): User inputs the question into Chatbot GUI. This question will be processed by Instruction Generator module</a:t>
            </a:r>
          </a:p>
          <a:p>
            <a:endParaRPr lang="en-US" dirty="0"/>
          </a:p>
          <a:p>
            <a:r>
              <a:rPr lang="en-US" dirty="0"/>
              <a:t>(2): Question will be sent to Semantic Analysis module for analyzing through API (at this moment: POST </a:t>
            </a:r>
            <a:r>
              <a:rPr lang="en-CA" dirty="0">
                <a:hlinkClick r:id="rId2"/>
              </a:rPr>
              <a:t>http://10.116.41.231:5005/webhooks/rest/webhook</a:t>
            </a:r>
            <a:r>
              <a:rPr lang="en-CA" dirty="0"/>
              <a:t>). Based on questions bank, for example, Semantic Analysis module should return the answer (3) in format:</a:t>
            </a:r>
          </a:p>
          <a:p>
            <a:r>
              <a:rPr lang="en-US" dirty="0"/>
              <a:t>{</a:t>
            </a:r>
          </a:p>
          <a:p>
            <a:r>
              <a:rPr lang="en-US" dirty="0"/>
              <a:t>	question: "how" (where/what/when/...)</a:t>
            </a:r>
          </a:p>
          <a:p>
            <a:r>
              <a:rPr lang="en-US" dirty="0"/>
              <a:t>	actions: {</a:t>
            </a:r>
          </a:p>
          <a:p>
            <a:r>
              <a:rPr lang="en-US" dirty="0"/>
              <a:t>		0: "register",</a:t>
            </a:r>
          </a:p>
          <a:p>
            <a:r>
              <a:rPr lang="en-US" dirty="0"/>
              <a:t>		1: "edit"</a:t>
            </a:r>
          </a:p>
          <a:p>
            <a:r>
              <a:rPr lang="en-US" dirty="0"/>
              <a:t>		(modify/look up/...)</a:t>
            </a:r>
          </a:p>
          <a:p>
            <a:r>
              <a:rPr lang="en-US" dirty="0"/>
              <a:t>	} </a:t>
            </a:r>
          </a:p>
          <a:p>
            <a:r>
              <a:rPr lang="en-US" dirty="0"/>
              <a:t>	subjects: {</a:t>
            </a:r>
          </a:p>
          <a:p>
            <a:r>
              <a:rPr lang="en-US" dirty="0"/>
              <a:t>		0: "article",</a:t>
            </a:r>
          </a:p>
          <a:p>
            <a:r>
              <a:rPr lang="en-US" dirty="0"/>
              <a:t>		1: "topic",</a:t>
            </a:r>
          </a:p>
          <a:p>
            <a:r>
              <a:rPr lang="en-US" dirty="0"/>
              <a:t>		2: "software",</a:t>
            </a:r>
          </a:p>
          <a:p>
            <a:r>
              <a:rPr lang="en-US" dirty="0"/>
              <a:t>		3: "license",</a:t>
            </a:r>
          </a:p>
          <a:p>
            <a:r>
              <a:rPr lang="en-US" dirty="0"/>
              <a:t>		(...)</a:t>
            </a:r>
          </a:p>
          <a:p>
            <a:r>
              <a:rPr lang="en-US" dirty="0"/>
              <a:t>	}</a:t>
            </a:r>
          </a:p>
          <a:p>
            <a:r>
              <a:rPr lang="en-US" dirty="0"/>
              <a:t>}</a:t>
            </a:r>
          </a:p>
          <a:p>
            <a:endParaRPr lang="en-US" dirty="0"/>
          </a:p>
          <a:p>
            <a:r>
              <a:rPr lang="en-CA" dirty="0"/>
              <a:t>(4): Instruction Generator will look up in Base Information to find the most suitable answer and display in Chatbot GUI (5)</a:t>
            </a:r>
          </a:p>
        </p:txBody>
      </p:sp>
      <p:sp>
        <p:nvSpPr>
          <p:cNvPr id="6" name="TextBox 5">
            <a:extLst>
              <a:ext uri="{FF2B5EF4-FFF2-40B4-BE49-F238E27FC236}">
                <a16:creationId xmlns:a16="http://schemas.microsoft.com/office/drawing/2014/main" id="{10C9F6D0-1B02-48C7-B3F9-08C4678DCE59}"/>
              </a:ext>
            </a:extLst>
          </p:cNvPr>
          <p:cNvSpPr txBox="1"/>
          <p:nvPr/>
        </p:nvSpPr>
        <p:spPr>
          <a:xfrm>
            <a:off x="0" y="135467"/>
            <a:ext cx="12191999" cy="369332"/>
          </a:xfrm>
          <a:prstGeom prst="rect">
            <a:avLst/>
          </a:prstGeom>
          <a:noFill/>
        </p:spPr>
        <p:txBody>
          <a:bodyPr wrap="square" rtlCol="0">
            <a:spAutoFit/>
          </a:bodyPr>
          <a:lstStyle/>
          <a:p>
            <a:r>
              <a:rPr lang="en-US" b="1" dirty="0"/>
              <a:t>Focus 3</a:t>
            </a:r>
            <a:endParaRPr lang="en-CA" b="1" dirty="0"/>
          </a:p>
        </p:txBody>
      </p:sp>
    </p:spTree>
    <p:extLst>
      <p:ext uri="{BB962C8B-B14F-4D97-AF65-F5344CB8AC3E}">
        <p14:creationId xmlns:p14="http://schemas.microsoft.com/office/powerpoint/2010/main" val="180772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C9F6D0-1B02-48C7-B3F9-08C4678DCE59}"/>
              </a:ext>
            </a:extLst>
          </p:cNvPr>
          <p:cNvSpPr txBox="1"/>
          <p:nvPr/>
        </p:nvSpPr>
        <p:spPr>
          <a:xfrm>
            <a:off x="0" y="135467"/>
            <a:ext cx="12191999" cy="369332"/>
          </a:xfrm>
          <a:prstGeom prst="rect">
            <a:avLst/>
          </a:prstGeom>
          <a:noFill/>
        </p:spPr>
        <p:txBody>
          <a:bodyPr wrap="square" rtlCol="0">
            <a:spAutoFit/>
          </a:bodyPr>
          <a:lstStyle/>
          <a:p>
            <a:r>
              <a:rPr lang="en-US" b="1" dirty="0"/>
              <a:t>Questions</a:t>
            </a:r>
            <a:endParaRPr lang="en-CA" b="1" dirty="0"/>
          </a:p>
        </p:txBody>
      </p:sp>
      <p:sp>
        <p:nvSpPr>
          <p:cNvPr id="5" name="TextBox 4">
            <a:extLst>
              <a:ext uri="{FF2B5EF4-FFF2-40B4-BE49-F238E27FC236}">
                <a16:creationId xmlns:a16="http://schemas.microsoft.com/office/drawing/2014/main" id="{189C2516-F390-485C-8AB8-B0549C228F8A}"/>
              </a:ext>
            </a:extLst>
          </p:cNvPr>
          <p:cNvSpPr txBox="1"/>
          <p:nvPr/>
        </p:nvSpPr>
        <p:spPr>
          <a:xfrm>
            <a:off x="0" y="671691"/>
            <a:ext cx="12192000" cy="369332"/>
          </a:xfrm>
          <a:prstGeom prst="rect">
            <a:avLst/>
          </a:prstGeom>
          <a:noFill/>
        </p:spPr>
        <p:txBody>
          <a:bodyPr wrap="square" rtlCol="0">
            <a:spAutoFit/>
          </a:bodyPr>
          <a:lstStyle/>
          <a:p>
            <a:r>
              <a:rPr lang="en-US" dirty="0"/>
              <a:t>1. Any content from Question Bank can be used for creating Base Information files?</a:t>
            </a:r>
            <a:endParaRPr lang="en-CA" dirty="0"/>
          </a:p>
        </p:txBody>
      </p:sp>
    </p:spTree>
    <p:extLst>
      <p:ext uri="{BB962C8B-B14F-4D97-AF65-F5344CB8AC3E}">
        <p14:creationId xmlns:p14="http://schemas.microsoft.com/office/powerpoint/2010/main" val="4057521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361</Words>
  <Application>Microsoft Office PowerPoint</Application>
  <PresentationFormat>Widescreen</PresentationFormat>
  <Paragraphs>101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vu quan(ＴＳＤＶ Ｅｎｇ　１)</dc:creator>
  <cp:lastModifiedBy>tran vu quan(ＴＳＤＶ Ｅｎｇ　１)</cp:lastModifiedBy>
  <cp:revision>208</cp:revision>
  <dcterms:created xsi:type="dcterms:W3CDTF">2020-07-31T01:53:08Z</dcterms:created>
  <dcterms:modified xsi:type="dcterms:W3CDTF">2020-08-05T05:12:53Z</dcterms:modified>
</cp:coreProperties>
</file>