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hQOEpMAqcUkLVyRvuiTL9GcH4B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832495-521E-47C8-A613-11C4D8B15ADD}">
  <a:tblStyle styleId="{02832495-521E-47C8-A613-11C4D8B15AD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13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7597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457344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0930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540792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5986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7038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15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06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53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813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83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32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94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84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17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39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"/>
          <p:cNvSpPr txBox="1">
            <a:spLocks noGrp="1"/>
          </p:cNvSpPr>
          <p:nvPr>
            <p:ph type="ctrTitle"/>
          </p:nvPr>
        </p:nvSpPr>
        <p:spPr>
          <a:xfrm>
            <a:off x="1524000" y="2106706"/>
            <a:ext cx="9144000" cy="2504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 dirty="0" err="1">
                <a:solidFill>
                  <a:schemeClr val="dk1"/>
                </a:solidFill>
              </a:rPr>
              <a:t>Bài</a:t>
            </a:r>
            <a:r>
              <a:rPr lang="en-US" sz="4000" b="1" dirty="0">
                <a:solidFill>
                  <a:schemeClr val="dk1"/>
                </a:solidFill>
              </a:rPr>
              <a:t> </a:t>
            </a:r>
            <a:r>
              <a:rPr lang="en-US" sz="4000" b="1" dirty="0" smtClean="0"/>
              <a:t>2</a:t>
            </a:r>
            <a:r>
              <a:rPr lang="en-US" sz="4000" b="1" dirty="0" smtClean="0">
                <a:solidFill>
                  <a:schemeClr val="dk1"/>
                </a:solidFill>
              </a:rPr>
              <a:t> </a:t>
            </a:r>
            <a:r>
              <a:rPr lang="en-US" sz="4000" dirty="0">
                <a:solidFill>
                  <a:schemeClr val="dk1"/>
                </a:solidFill>
              </a:rPr>
              <a:t/>
            </a:r>
            <a:br>
              <a:rPr lang="en-US" sz="4000" dirty="0">
                <a:solidFill>
                  <a:schemeClr val="dk1"/>
                </a:solidFill>
              </a:rPr>
            </a:br>
            <a:r>
              <a:rPr lang="en-US" sz="4000" dirty="0" err="1">
                <a:solidFill>
                  <a:schemeClr val="dk1"/>
                </a:solidFill>
              </a:rPr>
              <a:t>Mảng</a:t>
            </a:r>
            <a:r>
              <a:rPr lang="en-US" sz="4000" dirty="0">
                <a:solidFill>
                  <a:schemeClr val="dk1"/>
                </a:solidFill>
              </a:rPr>
              <a:t> </a:t>
            </a:r>
            <a:r>
              <a:rPr lang="en-US" sz="4000" dirty="0" err="1">
                <a:solidFill>
                  <a:schemeClr val="dk1"/>
                </a:solidFill>
              </a:rPr>
              <a:t>và</a:t>
            </a:r>
            <a:r>
              <a:rPr lang="en-US" sz="4000" dirty="0">
                <a:solidFill>
                  <a:schemeClr val="dk1"/>
                </a:solidFill>
              </a:rPr>
              <a:t> </a:t>
            </a:r>
            <a:r>
              <a:rPr lang="en-US" sz="4000" dirty="0" err="1">
                <a:solidFill>
                  <a:schemeClr val="dk1"/>
                </a:solidFill>
              </a:rPr>
              <a:t>chuỗi</a:t>
            </a:r>
            <a:endParaRPr sz="4000" dirty="0">
              <a:solidFill>
                <a:schemeClr val="dk1"/>
              </a:solidFill>
            </a:endParaRPr>
          </a:p>
        </p:txBody>
      </p:sp>
      <p:sp>
        <p:nvSpPr>
          <p:cNvPr id="197" name="Google Shape;197;p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pic>
        <p:nvPicPr>
          <p:cNvPr id="198" name="Google Shape;1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3193" y="202223"/>
            <a:ext cx="3615655" cy="1707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2"/>
          <p:cNvSpPr txBox="1">
            <a:spLocks noGrp="1"/>
          </p:cNvSpPr>
          <p:nvPr>
            <p:ph type="title"/>
          </p:nvPr>
        </p:nvSpPr>
        <p:spPr>
          <a:xfrm>
            <a:off x="133417" y="146848"/>
            <a:ext cx="9140585" cy="532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 dirty="0" err="1"/>
              <a:t>StringBuilder</a:t>
            </a:r>
            <a:r>
              <a:rPr lang="en-US" sz="3200" dirty="0"/>
              <a:t>, </a:t>
            </a:r>
            <a:r>
              <a:rPr lang="en-US" sz="3200" dirty="0" err="1"/>
              <a:t>StringBuffer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StringTokenizer</a:t>
            </a:r>
            <a:endParaRPr sz="3200" dirty="0"/>
          </a:p>
        </p:txBody>
      </p:sp>
      <p:sp>
        <p:nvSpPr>
          <p:cNvPr id="296" name="Google Shape;296;p12"/>
          <p:cNvSpPr txBox="1">
            <a:spLocks noGrp="1"/>
          </p:cNvSpPr>
          <p:nvPr>
            <p:ph sz="half" idx="1"/>
          </p:nvPr>
        </p:nvSpPr>
        <p:spPr>
          <a:xfrm>
            <a:off x="0" y="679508"/>
            <a:ext cx="5969978" cy="5629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 dirty="0" err="1"/>
              <a:t>StringTokenizer</a:t>
            </a:r>
            <a:r>
              <a:rPr lang="en-US" sz="2200" dirty="0"/>
              <a:t>: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sử</a:t>
            </a:r>
            <a:r>
              <a:rPr lang="en-US" sz="2200" dirty="0"/>
              <a:t> </a:t>
            </a:r>
            <a:r>
              <a:rPr lang="en-US" sz="2200" dirty="0" err="1"/>
              <a:t>dụng</a:t>
            </a:r>
            <a:r>
              <a:rPr lang="en-US" sz="2200" dirty="0"/>
              <a:t> </a:t>
            </a: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tách</a:t>
            </a:r>
            <a:r>
              <a:rPr lang="en-US" sz="2200" dirty="0"/>
              <a:t> </a:t>
            </a:r>
            <a:r>
              <a:rPr lang="en-US" sz="2200" dirty="0" err="1"/>
              <a:t>chuỗi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Java.</a:t>
            </a:r>
            <a:endParaRPr dirty="0"/>
          </a:p>
          <a:p>
            <a:pPr marL="457200" lvl="1" indent="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FDBA14"/>
              </a:buClr>
              <a:buSzPts val="1900"/>
              <a:buNone/>
            </a:pPr>
            <a:r>
              <a:rPr lang="en-US" sz="1900" b="1" dirty="0" err="1">
                <a:solidFill>
                  <a:srgbClr val="FDBA14"/>
                </a:solidFill>
              </a:rPr>
              <a:t>StringTokenizer</a:t>
            </a:r>
            <a:r>
              <a:rPr lang="en-US" sz="1900" b="1" dirty="0">
                <a:solidFill>
                  <a:srgbClr val="FDBA14"/>
                </a:solidFill>
              </a:rPr>
              <a:t> </a:t>
            </a:r>
            <a:r>
              <a:rPr lang="en-US" sz="1900" b="1" dirty="0" err="1">
                <a:solidFill>
                  <a:srgbClr val="7030A0"/>
                </a:solidFill>
              </a:rPr>
              <a:t>stk</a:t>
            </a:r>
            <a:r>
              <a:rPr lang="en-US" sz="1900" b="1" dirty="0">
                <a:solidFill>
                  <a:srgbClr val="7030A0"/>
                </a:solidFill>
              </a:rPr>
              <a:t> </a:t>
            </a:r>
            <a:r>
              <a:rPr lang="en-US" sz="1900" b="1" dirty="0"/>
              <a:t>= </a:t>
            </a:r>
            <a:r>
              <a:rPr lang="en-US" sz="1900" b="1" dirty="0">
                <a:solidFill>
                  <a:srgbClr val="00B050"/>
                </a:solidFill>
              </a:rPr>
              <a:t>new</a:t>
            </a:r>
            <a:r>
              <a:rPr lang="en-US" sz="1900" b="1" dirty="0"/>
              <a:t> </a:t>
            </a:r>
            <a:r>
              <a:rPr lang="en-US" sz="1900" b="1" dirty="0" err="1">
                <a:solidFill>
                  <a:srgbClr val="FDBA14"/>
                </a:solidFill>
              </a:rPr>
              <a:t>StringTokenizer</a:t>
            </a:r>
            <a:r>
              <a:rPr lang="en-US" sz="1900" b="1" dirty="0"/>
              <a:t>(“</a:t>
            </a:r>
            <a:r>
              <a:rPr lang="en-US" sz="1900" b="1" dirty="0">
                <a:solidFill>
                  <a:srgbClr val="C00000"/>
                </a:solidFill>
              </a:rPr>
              <a:t>Value</a:t>
            </a:r>
            <a:r>
              <a:rPr lang="en-US" sz="1900" b="1" dirty="0"/>
              <a:t>”, “</a:t>
            </a:r>
            <a:r>
              <a:rPr lang="en-US" sz="1900" b="1" dirty="0" err="1">
                <a:solidFill>
                  <a:srgbClr val="600477"/>
                </a:solidFill>
              </a:rPr>
              <a:t>Delemiter</a:t>
            </a:r>
            <a:r>
              <a:rPr lang="en-US" sz="1900" b="1" dirty="0"/>
              <a:t>”);</a:t>
            </a:r>
            <a:endParaRPr dirty="0"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⮚"/>
            </a:pPr>
            <a:r>
              <a:rPr lang="en-US" sz="2300" b="1" dirty="0"/>
              <a:t> Value: </a:t>
            </a:r>
            <a:r>
              <a:rPr lang="en-US" sz="2300" dirty="0" err="1"/>
              <a:t>Biến</a:t>
            </a:r>
            <a:r>
              <a:rPr lang="en-US" sz="2300" dirty="0"/>
              <a:t> </a:t>
            </a:r>
            <a:r>
              <a:rPr lang="en-US" sz="2300" dirty="0" err="1"/>
              <a:t>kiểu</a:t>
            </a:r>
            <a:r>
              <a:rPr lang="en-US" sz="2300" dirty="0"/>
              <a:t> </a:t>
            </a:r>
            <a:r>
              <a:rPr lang="en-US" sz="2300" dirty="0" err="1"/>
              <a:t>chuỗi</a:t>
            </a:r>
            <a:r>
              <a:rPr lang="en-US" sz="2300" dirty="0"/>
              <a:t> </a:t>
            </a:r>
            <a:r>
              <a:rPr lang="en-US" sz="2300" dirty="0" err="1"/>
              <a:t>hoặc</a:t>
            </a:r>
            <a:r>
              <a:rPr lang="en-US" sz="2300" dirty="0"/>
              <a:t> </a:t>
            </a:r>
            <a:r>
              <a:rPr lang="en-US" sz="2300" dirty="0" err="1"/>
              <a:t>giá</a:t>
            </a:r>
            <a:r>
              <a:rPr lang="en-US" sz="2300" dirty="0"/>
              <a:t> </a:t>
            </a:r>
            <a:r>
              <a:rPr lang="en-US" sz="2300" dirty="0" err="1"/>
              <a:t>trị</a:t>
            </a:r>
            <a:r>
              <a:rPr lang="en-US" sz="2300" dirty="0"/>
              <a:t> </a:t>
            </a:r>
            <a:r>
              <a:rPr lang="en-US" sz="2300" dirty="0" err="1"/>
              <a:t>hằng</a:t>
            </a:r>
            <a:r>
              <a:rPr lang="en-US" sz="2300" dirty="0"/>
              <a:t> </a:t>
            </a:r>
            <a:r>
              <a:rPr lang="en-US" sz="2300" dirty="0" err="1"/>
              <a:t>số</a:t>
            </a:r>
            <a:r>
              <a:rPr lang="en-US" sz="2300" dirty="0"/>
              <a:t> </a:t>
            </a:r>
            <a:r>
              <a:rPr lang="en-US" sz="2300" dirty="0" err="1"/>
              <a:t>chuỗi</a:t>
            </a:r>
            <a:r>
              <a:rPr lang="en-US" sz="2300" dirty="0"/>
              <a:t> </a:t>
            </a:r>
            <a:r>
              <a:rPr lang="en-US" sz="2300" dirty="0" err="1"/>
              <a:t>cần</a:t>
            </a:r>
            <a:r>
              <a:rPr lang="en-US" sz="2300" dirty="0"/>
              <a:t> </a:t>
            </a:r>
            <a:r>
              <a:rPr lang="en-US" sz="2300" dirty="0" err="1"/>
              <a:t>tách</a:t>
            </a:r>
            <a:r>
              <a:rPr lang="en-US" sz="2300" dirty="0"/>
              <a:t>.</a:t>
            </a:r>
            <a:endParaRPr dirty="0"/>
          </a:p>
          <a:p>
            <a:pPr marL="228600" lvl="0" indent="-2286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⮚"/>
            </a:pPr>
            <a:r>
              <a:rPr lang="en-US" sz="2300" b="1" dirty="0"/>
              <a:t> </a:t>
            </a:r>
            <a:r>
              <a:rPr lang="en-US" sz="2300" b="1" dirty="0" err="1"/>
              <a:t>Delemiter</a:t>
            </a:r>
            <a:r>
              <a:rPr lang="en-US" sz="2300" b="1" dirty="0"/>
              <a:t>: </a:t>
            </a:r>
            <a:r>
              <a:rPr lang="en-US" sz="2300" dirty="0" err="1"/>
              <a:t>Dấu</a:t>
            </a:r>
            <a:r>
              <a:rPr lang="en-US" sz="2300" dirty="0"/>
              <a:t> </a:t>
            </a:r>
            <a:r>
              <a:rPr lang="en-US" sz="2300" dirty="0" err="1"/>
              <a:t>phân</a:t>
            </a:r>
            <a:r>
              <a:rPr lang="en-US" sz="2300" dirty="0"/>
              <a:t> </a:t>
            </a:r>
            <a:r>
              <a:rPr lang="en-US" sz="2300" dirty="0" err="1"/>
              <a:t>tách</a:t>
            </a:r>
            <a:r>
              <a:rPr lang="en-US" sz="2300" dirty="0"/>
              <a:t>. </a:t>
            </a:r>
            <a:r>
              <a:rPr lang="en-US" sz="2300" dirty="0" err="1"/>
              <a:t>Mặc</a:t>
            </a:r>
            <a:r>
              <a:rPr lang="en-US" sz="2300" dirty="0"/>
              <a:t> </a:t>
            </a:r>
            <a:r>
              <a:rPr lang="en-US" sz="2300" dirty="0" err="1"/>
              <a:t>định</a:t>
            </a:r>
            <a:r>
              <a:rPr lang="en-US" sz="2300" dirty="0"/>
              <a:t> </a:t>
            </a:r>
            <a:r>
              <a:rPr lang="en-US" sz="2300" dirty="0" err="1"/>
              <a:t>là</a:t>
            </a:r>
            <a:r>
              <a:rPr lang="en-US" sz="2300" dirty="0"/>
              <a:t> </a:t>
            </a:r>
            <a:r>
              <a:rPr lang="en-US" sz="2300" dirty="0" err="1"/>
              <a:t>tách</a:t>
            </a:r>
            <a:r>
              <a:rPr lang="en-US" sz="2300" dirty="0"/>
              <a:t> </a:t>
            </a:r>
            <a:r>
              <a:rPr lang="en-US" sz="2300" dirty="0" err="1"/>
              <a:t>theo</a:t>
            </a:r>
            <a:r>
              <a:rPr lang="en-US" sz="2300" dirty="0"/>
              <a:t> </a:t>
            </a:r>
            <a:r>
              <a:rPr lang="en-US" sz="2300" dirty="0" err="1"/>
              <a:t>dấu</a:t>
            </a:r>
            <a:r>
              <a:rPr lang="en-US" sz="2300" dirty="0"/>
              <a:t> </a:t>
            </a:r>
            <a:r>
              <a:rPr lang="en-US" sz="2300" dirty="0" err="1"/>
              <a:t>cách</a:t>
            </a:r>
            <a:endParaRPr sz="2300" b="1" dirty="0"/>
          </a:p>
        </p:txBody>
      </p:sp>
      <p:sp>
        <p:nvSpPr>
          <p:cNvPr id="299" name="Google Shape;299;p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graphicFrame>
        <p:nvGraphicFramePr>
          <p:cNvPr id="297" name="Google Shape;297;p12"/>
          <p:cNvGraphicFramePr/>
          <p:nvPr>
            <p:extLst>
              <p:ext uri="{D42A27DB-BD31-4B8C-83A1-F6EECF244321}">
                <p14:modId xmlns:p14="http://schemas.microsoft.com/office/powerpoint/2010/main" val="2747355006"/>
              </p:ext>
            </p:extLst>
          </p:nvPr>
        </p:nvGraphicFramePr>
        <p:xfrm>
          <a:off x="5969978" y="1573744"/>
          <a:ext cx="6010150" cy="3840540"/>
        </p:xfrm>
        <a:graphic>
          <a:graphicData uri="http://schemas.openxmlformats.org/drawingml/2006/table">
            <a:tbl>
              <a:tblPr firstRow="1" bandRow="1">
                <a:noFill/>
                <a:tableStyleId>{02832495-521E-47C8-A613-11C4D8B15ADD}</a:tableStyleId>
              </a:tblPr>
              <a:tblGrid>
                <a:gridCol w="279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5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latin typeface="Arial"/>
                          <a:ea typeface="Arial"/>
                          <a:cs typeface="Arial"/>
                          <a:sym typeface="Arial"/>
                        </a:rPr>
                        <a:t>Các phương thức</a:t>
                      </a:r>
                      <a:endParaRPr sz="1800" b="1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countTokens()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Tổng số token tương ứng số phần tử tách được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hasMoreElements()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Còn phần tử để trả ra nữa hay không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nextElement</a:t>
                      </a:r>
                      <a:r>
                        <a:rPr lang="en-US" sz="16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()</a:t>
                      </a:r>
                      <a:endParaRPr sz="16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Trả ra phần tử tiếp theo trong dãy phần tử tách được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nextToken</a:t>
                      </a:r>
                      <a:r>
                        <a:rPr lang="en-US" sz="16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()</a:t>
                      </a:r>
                      <a:endParaRPr sz="16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Trả ra token tiếp theo cũng tương ứng với phần tử trả về tiếp theo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nextToken(String delim)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Trả</a:t>
                      </a:r>
                      <a:r>
                        <a:rPr lang="en-US" sz="1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ra</a:t>
                      </a:r>
                      <a:r>
                        <a:rPr lang="en-US" sz="1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token </a:t>
                      </a:r>
                      <a:r>
                        <a:rPr lang="en-US" sz="1800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tiếp</a:t>
                      </a:r>
                      <a:r>
                        <a:rPr lang="en-US" sz="1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theo</a:t>
                      </a:r>
                      <a:r>
                        <a:rPr lang="en-US" sz="1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theo</a:t>
                      </a:r>
                      <a:r>
                        <a:rPr lang="en-US" sz="1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ký</a:t>
                      </a:r>
                      <a:r>
                        <a:rPr lang="en-US" sz="1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tự</a:t>
                      </a:r>
                      <a:r>
                        <a:rPr lang="en-US" sz="1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phân</a:t>
                      </a:r>
                      <a:r>
                        <a:rPr lang="en-US" sz="1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tách</a:t>
                      </a:r>
                      <a:r>
                        <a:rPr lang="en-US" sz="1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dirty="0" err="1">
                          <a:latin typeface="Arial"/>
                          <a:ea typeface="Arial"/>
                          <a:cs typeface="Arial"/>
                          <a:sym typeface="Arial"/>
                        </a:rPr>
                        <a:t>delim</a:t>
                      </a:r>
                      <a:endParaRPr sz="18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3"/>
          <p:cNvSpPr txBox="1">
            <a:spLocks noGrp="1"/>
          </p:cNvSpPr>
          <p:nvPr>
            <p:ph type="title"/>
          </p:nvPr>
        </p:nvSpPr>
        <p:spPr>
          <a:xfrm>
            <a:off x="161925" y="133973"/>
            <a:ext cx="9245844" cy="532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 dirty="0" err="1"/>
              <a:t>Ví</a:t>
            </a:r>
            <a:r>
              <a:rPr lang="en-US" sz="3200" dirty="0"/>
              <a:t> </a:t>
            </a:r>
            <a:r>
              <a:rPr lang="en-US" sz="3200" dirty="0" err="1"/>
              <a:t>dụ</a:t>
            </a:r>
            <a:r>
              <a:rPr lang="en-US" sz="3200" dirty="0"/>
              <a:t> minh </a:t>
            </a:r>
            <a:r>
              <a:rPr lang="en-US" sz="3200" dirty="0" err="1"/>
              <a:t>họa</a:t>
            </a:r>
            <a:r>
              <a:rPr lang="en-US" sz="3200" dirty="0"/>
              <a:t> – </a:t>
            </a:r>
            <a:r>
              <a:rPr lang="en-US" sz="3200" dirty="0" err="1"/>
              <a:t>Tách</a:t>
            </a:r>
            <a:r>
              <a:rPr lang="en-US" sz="3200" dirty="0"/>
              <a:t> </a:t>
            </a:r>
            <a:r>
              <a:rPr lang="en-US" sz="3200" dirty="0" err="1"/>
              <a:t>chuỗi</a:t>
            </a:r>
            <a:r>
              <a:rPr lang="en-US" sz="3200" dirty="0"/>
              <a:t> </a:t>
            </a:r>
            <a:r>
              <a:rPr lang="en-US" sz="3200" dirty="0" err="1"/>
              <a:t>bằng</a:t>
            </a:r>
            <a:r>
              <a:rPr lang="en-US" sz="3200" dirty="0"/>
              <a:t> </a:t>
            </a:r>
            <a:r>
              <a:rPr lang="en-US" sz="3200" dirty="0" err="1"/>
              <a:t>Stringtokenizer</a:t>
            </a:r>
            <a:endParaRPr sz="3200" dirty="0"/>
          </a:p>
        </p:txBody>
      </p:sp>
      <p:sp>
        <p:nvSpPr>
          <p:cNvPr id="305" name="Google Shape;305;p13"/>
          <p:cNvSpPr txBox="1">
            <a:spLocks noGrp="1"/>
          </p:cNvSpPr>
          <p:nvPr>
            <p:ph sz="half" idx="1"/>
          </p:nvPr>
        </p:nvSpPr>
        <p:spPr>
          <a:xfrm>
            <a:off x="-1" y="679509"/>
            <a:ext cx="12117712" cy="505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200"/>
              <a:t>Bài toán: Nhập vào họ tên và tách ra các từ trong chuỗi được nhập vào</a:t>
            </a:r>
            <a:endParaRPr sz="1900" b="1"/>
          </a:p>
        </p:txBody>
      </p:sp>
      <p:sp>
        <p:nvSpPr>
          <p:cNvPr id="307" name="Google Shape;307;p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308" name="Google Shape;308;p13"/>
          <p:cNvPicPr preferRelativeResize="0"/>
          <p:nvPr/>
        </p:nvPicPr>
        <p:blipFill rotWithShape="1">
          <a:blip r:embed="rId3">
            <a:alphaModFix/>
          </a:blip>
          <a:srcRect t="8583" b="24515"/>
          <a:stretch/>
        </p:blipFill>
        <p:spPr>
          <a:xfrm>
            <a:off x="77273" y="1197733"/>
            <a:ext cx="12062370" cy="4537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4"/>
          <p:cNvSpPr txBox="1">
            <a:spLocks noGrp="1"/>
          </p:cNvSpPr>
          <p:nvPr>
            <p:ph type="ctrTitle"/>
          </p:nvPr>
        </p:nvSpPr>
        <p:spPr>
          <a:xfrm>
            <a:off x="1662953" y="687141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HỎI ĐÁP</a:t>
            </a:r>
            <a:endParaRPr/>
          </a:p>
        </p:txBody>
      </p:sp>
      <p:sp>
        <p:nvSpPr>
          <p:cNvPr id="317" name="Google Shape;317;p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314" name="Google Shape;31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57438" y="2260601"/>
            <a:ext cx="3975100" cy="3276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"/>
          <p:cNvSpPr txBox="1">
            <a:spLocks noGrp="1"/>
          </p:cNvSpPr>
          <p:nvPr>
            <p:ph type="title"/>
          </p:nvPr>
        </p:nvSpPr>
        <p:spPr>
          <a:xfrm>
            <a:off x="256758" y="198602"/>
            <a:ext cx="9017244" cy="532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MỤC TIÊU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1313" lvl="0" indent="-34131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Giới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thiệu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về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mảng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341313" lvl="0" indent="-341313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chiều</a:t>
            </a:r>
            <a:endParaRPr dirty="0"/>
          </a:p>
          <a:p>
            <a:pPr marL="341313" lvl="0" indent="-341313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US" dirty="0" err="1" smtClean="0">
                <a:latin typeface="Arial"/>
                <a:ea typeface="Arial"/>
                <a:cs typeface="Arial"/>
                <a:sym typeface="Arial"/>
              </a:rPr>
              <a:t>Chuỗi</a:t>
            </a:r>
            <a:r>
              <a:rPr lang="en-US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- String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341313" lvl="0" indent="-341313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US" dirty="0" err="1"/>
              <a:t>StringBuilder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StringBuffer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"/>
          <p:cNvSpPr txBox="1">
            <a:spLocks noGrp="1"/>
          </p:cNvSpPr>
          <p:nvPr>
            <p:ph type="title"/>
          </p:nvPr>
        </p:nvSpPr>
        <p:spPr>
          <a:xfrm>
            <a:off x="170719" y="159798"/>
            <a:ext cx="9103284" cy="532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mảng</a:t>
            </a:r>
            <a:endParaRPr dirty="0"/>
          </a:p>
        </p:txBody>
      </p:sp>
      <p:sp>
        <p:nvSpPr>
          <p:cNvPr id="213" name="Google Shape;213;p3"/>
          <p:cNvSpPr txBox="1">
            <a:spLocks noGrp="1"/>
          </p:cNvSpPr>
          <p:nvPr>
            <p:ph idx="1"/>
          </p:nvPr>
        </p:nvSpPr>
        <p:spPr>
          <a:xfrm>
            <a:off x="20827" y="692458"/>
            <a:ext cx="6942035" cy="548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b="1" dirty="0" err="1"/>
              <a:t>Mảng</a:t>
            </a:r>
            <a:r>
              <a:rPr lang="en-US" b="1" dirty="0"/>
              <a:t> – Array: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b="1" dirty="0" err="1">
                <a:solidFill>
                  <a:srgbClr val="E14A30"/>
                </a:solidFill>
              </a:rPr>
              <a:t>các</a:t>
            </a:r>
            <a:r>
              <a:rPr lang="en-US" b="1" dirty="0">
                <a:solidFill>
                  <a:srgbClr val="E14A30"/>
                </a:solidFill>
              </a:rPr>
              <a:t> </a:t>
            </a:r>
            <a:r>
              <a:rPr lang="en-US" b="1" dirty="0" err="1">
                <a:solidFill>
                  <a:srgbClr val="E14A30"/>
                </a:solidFill>
              </a:rPr>
              <a:t>phần</a:t>
            </a:r>
            <a:r>
              <a:rPr lang="en-US" b="1" dirty="0">
                <a:solidFill>
                  <a:srgbClr val="E14A30"/>
                </a:solidFill>
              </a:rPr>
              <a:t> </a:t>
            </a:r>
            <a:r>
              <a:rPr lang="en-US" b="1" dirty="0" err="1">
                <a:solidFill>
                  <a:srgbClr val="E14A30"/>
                </a:solidFill>
              </a:rPr>
              <a:t>tử</a:t>
            </a:r>
            <a:r>
              <a:rPr lang="en-US" b="1" dirty="0">
                <a:solidFill>
                  <a:srgbClr val="E14A30"/>
                </a:solidFill>
              </a:rPr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b="1" dirty="0" err="1">
                <a:solidFill>
                  <a:srgbClr val="FFCE33"/>
                </a:solidFill>
              </a:rPr>
              <a:t>cùng</a:t>
            </a:r>
            <a:r>
              <a:rPr lang="en-US" b="1" dirty="0">
                <a:solidFill>
                  <a:srgbClr val="FFCE33"/>
                </a:solidFill>
              </a:rPr>
              <a:t> </a:t>
            </a:r>
            <a:r>
              <a:rPr lang="en-US" b="1" dirty="0" err="1">
                <a:solidFill>
                  <a:srgbClr val="FFCE33"/>
                </a:solidFill>
              </a:rPr>
              <a:t>kiểu</a:t>
            </a:r>
            <a:r>
              <a:rPr lang="en-US" b="1" dirty="0">
                <a:solidFill>
                  <a:srgbClr val="FFCE33"/>
                </a:solidFill>
              </a:rPr>
              <a:t> </a:t>
            </a:r>
            <a:r>
              <a:rPr lang="en-US" b="1" dirty="0" err="1">
                <a:solidFill>
                  <a:srgbClr val="FFCE33"/>
                </a:solidFill>
              </a:rPr>
              <a:t>dữ</a:t>
            </a:r>
            <a:r>
              <a:rPr lang="en-US" b="1" dirty="0">
                <a:solidFill>
                  <a:srgbClr val="FFCE33"/>
                </a:solidFill>
              </a:rPr>
              <a:t> </a:t>
            </a:r>
            <a:r>
              <a:rPr lang="en-US" b="1" dirty="0" err="1">
                <a:solidFill>
                  <a:srgbClr val="FFCE33"/>
                </a:solidFill>
              </a:rPr>
              <a:t>liệu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b="1" dirty="0" err="1">
                <a:solidFill>
                  <a:srgbClr val="92D050"/>
                </a:solidFill>
              </a:rPr>
              <a:t>địa</a:t>
            </a:r>
            <a:r>
              <a:rPr lang="en-US" b="1" dirty="0">
                <a:solidFill>
                  <a:srgbClr val="92D050"/>
                </a:solidFill>
              </a:rPr>
              <a:t> </a:t>
            </a:r>
            <a:r>
              <a:rPr lang="en-US" b="1" dirty="0" err="1">
                <a:solidFill>
                  <a:srgbClr val="92D050"/>
                </a:solidFill>
              </a:rPr>
              <a:t>chỉ</a:t>
            </a:r>
            <a:r>
              <a:rPr lang="en-US" b="1" dirty="0">
                <a:solidFill>
                  <a:srgbClr val="92D050"/>
                </a:solidFill>
              </a:rPr>
              <a:t> </a:t>
            </a:r>
            <a:r>
              <a:rPr lang="en-US" b="1" dirty="0" err="1">
                <a:solidFill>
                  <a:srgbClr val="92D050"/>
                </a:solidFill>
              </a:rPr>
              <a:t>liền</a:t>
            </a:r>
            <a:r>
              <a:rPr lang="en-US" b="1" dirty="0">
                <a:solidFill>
                  <a:srgbClr val="92D050"/>
                </a:solidFill>
              </a:rPr>
              <a:t> </a:t>
            </a:r>
            <a:r>
              <a:rPr lang="en-US" b="1" dirty="0" err="1">
                <a:solidFill>
                  <a:srgbClr val="92D050"/>
                </a:solidFill>
              </a:rPr>
              <a:t>kề</a:t>
            </a:r>
            <a:r>
              <a:rPr lang="en-US" b="1" dirty="0">
                <a:solidFill>
                  <a:srgbClr val="92D050"/>
                </a:solidFill>
              </a:rPr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.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b="1" dirty="0" err="1">
                <a:solidFill>
                  <a:srgbClr val="00B0F0"/>
                </a:solidFill>
              </a:rPr>
              <a:t>số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err="1">
                <a:solidFill>
                  <a:srgbClr val="00B0F0"/>
                </a:solidFill>
              </a:rPr>
              <a:t>phần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err="1">
                <a:solidFill>
                  <a:srgbClr val="00B0F0"/>
                </a:solidFill>
              </a:rPr>
              <a:t>tử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err="1">
                <a:solidFill>
                  <a:srgbClr val="00B0F0"/>
                </a:solidFill>
              </a:rPr>
              <a:t>cố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err="1">
                <a:solidFill>
                  <a:srgbClr val="00B0F0"/>
                </a:solidFill>
              </a:rPr>
              <a:t>định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b="1" dirty="0" err="1">
                <a:solidFill>
                  <a:srgbClr val="7030A0"/>
                </a:solidFill>
              </a:rPr>
              <a:t>không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thể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thay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đổi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kích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thước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nó</a:t>
            </a:r>
            <a:endParaRPr dirty="0"/>
          </a:p>
          <a:p>
            <a:pPr lvl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loại</a:t>
            </a:r>
            <a:r>
              <a:rPr lang="en-US" b="1" dirty="0"/>
              <a:t> </a:t>
            </a:r>
            <a:r>
              <a:rPr lang="en-US" b="1" dirty="0" err="1"/>
              <a:t>mảng</a:t>
            </a:r>
            <a:r>
              <a:rPr lang="en-US" b="1" dirty="0"/>
              <a:t>:</a:t>
            </a:r>
            <a:endParaRPr dirty="0"/>
          </a:p>
          <a:p>
            <a:pPr lvl="1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chiều</a:t>
            </a:r>
            <a:endParaRPr dirty="0"/>
          </a:p>
          <a:p>
            <a:pPr lvl="1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chiều</a:t>
            </a:r>
            <a:endParaRPr dirty="0"/>
          </a:p>
          <a:p>
            <a:pPr lvl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b="1" dirty="0" err="1"/>
              <a:t>Ưu</a:t>
            </a:r>
            <a:r>
              <a:rPr lang="en-US" b="1" dirty="0"/>
              <a:t> </a:t>
            </a:r>
            <a:r>
              <a:rPr lang="en-US" b="1" dirty="0" err="1"/>
              <a:t>điểm</a:t>
            </a:r>
            <a:r>
              <a:rPr lang="en-US" b="1" dirty="0"/>
              <a:t>: </a:t>
            </a:r>
            <a:endParaRPr dirty="0"/>
          </a:p>
          <a:p>
            <a:pPr lvl="1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code: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endParaRPr dirty="0"/>
          </a:p>
          <a:p>
            <a:pPr lvl="1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: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cứ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nó</a:t>
            </a:r>
            <a:endParaRPr dirty="0"/>
          </a:p>
          <a:p>
            <a:pPr lvl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b="1" dirty="0" err="1"/>
              <a:t>Nhược</a:t>
            </a:r>
            <a:r>
              <a:rPr lang="en-US" b="1" dirty="0"/>
              <a:t> </a:t>
            </a:r>
            <a:r>
              <a:rPr lang="en-US" b="1" dirty="0" err="1"/>
              <a:t>điểm</a:t>
            </a:r>
            <a:r>
              <a:rPr lang="en-US" b="1" dirty="0"/>
              <a:t>:</a:t>
            </a:r>
            <a:endParaRPr dirty="0"/>
          </a:p>
          <a:p>
            <a:pPr lvl="1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: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cỡ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mảng</a:t>
            </a:r>
            <a:endParaRPr dirty="0"/>
          </a:p>
        </p:txBody>
      </p:sp>
      <p:sp>
        <p:nvSpPr>
          <p:cNvPr id="215" name="Google Shape;215;p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216" name="Google Shape;21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76759" y="1457594"/>
            <a:ext cx="3400007" cy="2071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"/>
          <p:cNvSpPr txBox="1">
            <a:spLocks noGrp="1"/>
          </p:cNvSpPr>
          <p:nvPr>
            <p:ph type="title"/>
          </p:nvPr>
        </p:nvSpPr>
        <p:spPr>
          <a:xfrm>
            <a:off x="179511" y="130070"/>
            <a:ext cx="9094492" cy="532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 dirty="0" err="1"/>
              <a:t>Mảng</a:t>
            </a:r>
            <a:r>
              <a:rPr lang="en-US" sz="3200" dirty="0"/>
              <a:t> </a:t>
            </a:r>
            <a:r>
              <a:rPr lang="en-US" sz="3200" dirty="0" err="1"/>
              <a:t>đơn</a:t>
            </a:r>
            <a:r>
              <a:rPr lang="en-US" sz="3200" dirty="0"/>
              <a:t> </a:t>
            </a:r>
            <a:r>
              <a:rPr lang="en-US" sz="3200" dirty="0" err="1"/>
              <a:t>chiều</a:t>
            </a:r>
            <a:endParaRPr sz="3200" dirty="0"/>
          </a:p>
        </p:txBody>
      </p:sp>
      <p:sp>
        <p:nvSpPr>
          <p:cNvPr id="222" name="Google Shape;222;p4"/>
          <p:cNvSpPr txBox="1">
            <a:spLocks noGrp="1"/>
          </p:cNvSpPr>
          <p:nvPr>
            <p:ph sz="half" idx="1"/>
          </p:nvPr>
        </p:nvSpPr>
        <p:spPr>
          <a:xfrm>
            <a:off x="-1" y="662730"/>
            <a:ext cx="7004807" cy="3640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32500" lnSpcReduction="20000"/>
          </a:bodyPr>
          <a:lstStyle/>
          <a:p>
            <a:pPr marL="228600" lvl="0" indent="-228600" algn="l" rtl="0">
              <a:lnSpc>
                <a:spcPct val="13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700" dirty="0" err="1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3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700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3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700" dirty="0" err="1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endParaRPr sz="3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13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7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37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DataType</a:t>
            </a:r>
            <a:r>
              <a:rPr lang="en-US" sz="37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 ]</a:t>
            </a:r>
            <a:r>
              <a:rPr lang="en-US" sz="37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7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arrayName</a:t>
            </a:r>
            <a:endParaRPr sz="3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 algn="l" rtl="0">
              <a:lnSpc>
                <a:spcPct val="13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700" dirty="0" err="1">
                <a:latin typeface="Arial" panose="020B0604020202020204" pitchFamily="34" charset="0"/>
                <a:cs typeface="Arial" panose="020B0604020202020204" pitchFamily="34" charset="0"/>
              </a:rPr>
              <a:t>Khởi</a:t>
            </a:r>
            <a:r>
              <a:rPr lang="en-US" sz="3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700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3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700" dirty="0" err="1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endParaRPr sz="3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13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7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37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arrayName</a:t>
            </a:r>
            <a:r>
              <a:rPr lang="en-US" sz="37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37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sz="37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7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DataType</a:t>
            </a:r>
            <a:r>
              <a:rPr lang="en-US" sz="37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37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en-US" sz="37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sz="3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 algn="l" rtl="0">
              <a:lnSpc>
                <a:spcPct val="13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700" dirty="0" err="1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3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700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3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7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700" dirty="0" err="1">
                <a:latin typeface="Arial" panose="020B0604020202020204" pitchFamily="34" charset="0"/>
                <a:cs typeface="Arial" panose="020B0604020202020204" pitchFamily="34" charset="0"/>
              </a:rPr>
              <a:t>khởi</a:t>
            </a:r>
            <a:r>
              <a:rPr lang="en-US" sz="3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700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3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700" dirty="0" err="1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endParaRPr sz="3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13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7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37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DataType</a:t>
            </a:r>
            <a:r>
              <a:rPr lang="en-US" sz="37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 ] </a:t>
            </a:r>
            <a:r>
              <a:rPr lang="en-US" sz="37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arrayName</a:t>
            </a:r>
            <a:r>
              <a:rPr lang="en-US" sz="37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700" b="1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37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en-US" sz="37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7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DataType</a:t>
            </a:r>
            <a:r>
              <a:rPr lang="en-US" sz="37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37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en-US" sz="37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sz="3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 algn="l" rtl="0">
              <a:lnSpc>
                <a:spcPct val="13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700" dirty="0" err="1">
                <a:latin typeface="Arial" panose="020B0604020202020204" pitchFamily="34" charset="0"/>
                <a:cs typeface="Arial" panose="020B0604020202020204" pitchFamily="34" charset="0"/>
              </a:rPr>
              <a:t>Gán</a:t>
            </a:r>
            <a:r>
              <a:rPr lang="en-US" sz="3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7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3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7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3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7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3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7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3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7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endParaRPr sz="3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13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7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37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arrayName</a:t>
            </a:r>
            <a:r>
              <a:rPr lang="en-US" sz="37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37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</a:t>
            </a:r>
            <a:r>
              <a:rPr lang="en-US" sz="37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n-US" sz="37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37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endParaRPr sz="3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 algn="l" rtl="0">
              <a:lnSpc>
                <a:spcPct val="13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700" dirty="0" err="1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3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700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37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700" dirty="0" err="1">
                <a:latin typeface="Arial" panose="020B0604020202020204" pitchFamily="34" charset="0"/>
                <a:cs typeface="Arial" panose="020B0604020202020204" pitchFamily="34" charset="0"/>
              </a:rPr>
              <a:t>khởi</a:t>
            </a:r>
            <a:r>
              <a:rPr lang="en-US" sz="3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700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3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7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700" dirty="0" err="1">
                <a:latin typeface="Arial" panose="020B0604020202020204" pitchFamily="34" charset="0"/>
                <a:cs typeface="Arial" panose="020B0604020202020204" pitchFamily="34" charset="0"/>
              </a:rPr>
              <a:t>gán</a:t>
            </a:r>
            <a:r>
              <a:rPr lang="en-US" sz="3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7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3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700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sz="3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7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3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7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3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700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3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700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3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7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3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700" dirty="0" err="1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endParaRPr sz="3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13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7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37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DataType</a:t>
            </a:r>
            <a:r>
              <a:rPr lang="en-US" sz="37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 ] </a:t>
            </a:r>
            <a:r>
              <a:rPr lang="en-US" sz="37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arrayName</a:t>
            </a:r>
            <a:r>
              <a:rPr lang="en-US" sz="37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700" b="1" dirty="0">
                <a:latin typeface="Arial" panose="020B0604020202020204" pitchFamily="34" charset="0"/>
                <a:cs typeface="Arial" panose="020B0604020202020204" pitchFamily="34" charset="0"/>
              </a:rPr>
              <a:t>= {</a:t>
            </a:r>
            <a:r>
              <a:rPr lang="en-US" sz="37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value1</a:t>
            </a:r>
            <a:r>
              <a:rPr lang="en-US" sz="3700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37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value2</a:t>
            </a:r>
            <a:r>
              <a:rPr lang="en-US" sz="3700" b="1" dirty="0">
                <a:latin typeface="Arial" panose="020B0604020202020204" pitchFamily="34" charset="0"/>
                <a:cs typeface="Arial" panose="020B0604020202020204" pitchFamily="34" charset="0"/>
              </a:rPr>
              <a:t>,….,</a:t>
            </a:r>
            <a:r>
              <a:rPr lang="en-US" sz="37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valueN</a:t>
            </a:r>
            <a:r>
              <a:rPr lang="en-US" sz="37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sz="3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14414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</p:txBody>
      </p:sp>
      <p:sp>
        <p:nvSpPr>
          <p:cNvPr id="223" name="Google Shape;223;p4"/>
          <p:cNvSpPr txBox="1">
            <a:spLocks noGrp="1"/>
          </p:cNvSpPr>
          <p:nvPr>
            <p:ph sz="half" idx="2"/>
          </p:nvPr>
        </p:nvSpPr>
        <p:spPr>
          <a:xfrm>
            <a:off x="6414236" y="662730"/>
            <a:ext cx="5036191" cy="3640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32500" lnSpcReduction="20000"/>
          </a:bodyPr>
          <a:lstStyle/>
          <a:p>
            <a:pPr marL="228600" lvl="0" indent="-228631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5100" b="1" dirty="0" err="1"/>
              <a:t>Ví</a:t>
            </a:r>
            <a:r>
              <a:rPr lang="en-US" sz="5100" b="1" dirty="0"/>
              <a:t> </a:t>
            </a:r>
            <a:r>
              <a:rPr lang="en-US" sz="5100" b="1" dirty="0" err="1"/>
              <a:t>dụ</a:t>
            </a:r>
            <a:r>
              <a:rPr lang="en-US" sz="5100" b="1" dirty="0"/>
              <a:t>:</a:t>
            </a:r>
            <a:endParaRPr dirty="0"/>
          </a:p>
          <a:p>
            <a:pPr marL="685800" lvl="1" indent="-228600" algn="l" rtl="0">
              <a:lnSpc>
                <a:spcPct val="170000"/>
              </a:lnSpc>
              <a:spcBef>
                <a:spcPts val="500"/>
              </a:spcBef>
              <a:spcAft>
                <a:spcPts val="0"/>
              </a:spcAft>
              <a:buClr>
                <a:srgbClr val="00B0F0"/>
              </a:buClr>
              <a:buSzPct val="100000"/>
              <a:buChar char="•"/>
            </a:pPr>
            <a:r>
              <a:rPr lang="en-US" sz="4200" dirty="0" err="1">
                <a:solidFill>
                  <a:srgbClr val="00B0F0"/>
                </a:solidFill>
              </a:rPr>
              <a:t>int</a:t>
            </a:r>
            <a:r>
              <a:rPr lang="en-US" sz="4200" dirty="0">
                <a:solidFill>
                  <a:srgbClr val="FFC000"/>
                </a:solidFill>
              </a:rPr>
              <a:t>[ ] </a:t>
            </a:r>
            <a:r>
              <a:rPr lang="en-US" sz="4200" dirty="0" err="1">
                <a:solidFill>
                  <a:srgbClr val="7030A0"/>
                </a:solidFill>
              </a:rPr>
              <a:t>arrAge</a:t>
            </a:r>
            <a:endParaRPr sz="4200" dirty="0">
              <a:solidFill>
                <a:srgbClr val="7030A0"/>
              </a:solidFill>
            </a:endParaRPr>
          </a:p>
          <a:p>
            <a:pPr marL="685800" lvl="1" indent="-228600" algn="l" rtl="0">
              <a:lnSpc>
                <a:spcPct val="17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ct val="100000"/>
              <a:buChar char="•"/>
            </a:pPr>
            <a:r>
              <a:rPr lang="en-US" sz="4200" dirty="0" err="1">
                <a:solidFill>
                  <a:srgbClr val="7030A0"/>
                </a:solidFill>
              </a:rPr>
              <a:t>arrAge</a:t>
            </a:r>
            <a:r>
              <a:rPr lang="en-US" sz="4200" dirty="0"/>
              <a:t> = </a:t>
            </a:r>
            <a:r>
              <a:rPr lang="en-US" sz="4200" dirty="0">
                <a:solidFill>
                  <a:srgbClr val="00B050"/>
                </a:solidFill>
              </a:rPr>
              <a:t>new</a:t>
            </a:r>
            <a:r>
              <a:rPr lang="en-US" sz="4200" dirty="0"/>
              <a:t> </a:t>
            </a:r>
            <a:r>
              <a:rPr lang="en-US" sz="4200" dirty="0" err="1">
                <a:solidFill>
                  <a:srgbClr val="00B0F0"/>
                </a:solidFill>
              </a:rPr>
              <a:t>int</a:t>
            </a:r>
            <a:r>
              <a:rPr lang="en-US" sz="4200" dirty="0">
                <a:solidFill>
                  <a:srgbClr val="FFC000"/>
                </a:solidFill>
              </a:rPr>
              <a:t>[</a:t>
            </a:r>
            <a:r>
              <a:rPr lang="en-US" sz="4200" dirty="0">
                <a:solidFill>
                  <a:srgbClr val="FF0000"/>
                </a:solidFill>
              </a:rPr>
              <a:t>10</a:t>
            </a:r>
            <a:r>
              <a:rPr lang="en-US" sz="4200" dirty="0">
                <a:solidFill>
                  <a:srgbClr val="FFC000"/>
                </a:solidFill>
              </a:rPr>
              <a:t>]</a:t>
            </a:r>
            <a:endParaRPr dirty="0"/>
          </a:p>
          <a:p>
            <a:pPr marL="685800" lvl="1" indent="-228600" algn="l" rtl="0">
              <a:lnSpc>
                <a:spcPct val="170000"/>
              </a:lnSpc>
              <a:spcBef>
                <a:spcPts val="500"/>
              </a:spcBef>
              <a:spcAft>
                <a:spcPts val="0"/>
              </a:spcAft>
              <a:buClr>
                <a:srgbClr val="00B0F0"/>
              </a:buClr>
              <a:buSzPct val="100000"/>
              <a:buChar char="•"/>
            </a:pPr>
            <a:r>
              <a:rPr lang="en-US" sz="4200" dirty="0" err="1">
                <a:solidFill>
                  <a:srgbClr val="00B0F0"/>
                </a:solidFill>
              </a:rPr>
              <a:t>int</a:t>
            </a:r>
            <a:r>
              <a:rPr lang="en-US" sz="4200" dirty="0">
                <a:solidFill>
                  <a:srgbClr val="FFC000"/>
                </a:solidFill>
              </a:rPr>
              <a:t>[ ] </a:t>
            </a:r>
            <a:r>
              <a:rPr lang="en-US" sz="4200" dirty="0" err="1">
                <a:solidFill>
                  <a:srgbClr val="7030A0"/>
                </a:solidFill>
              </a:rPr>
              <a:t>arrAge</a:t>
            </a:r>
            <a:r>
              <a:rPr lang="en-US" sz="4200" dirty="0"/>
              <a:t> = </a:t>
            </a:r>
            <a:r>
              <a:rPr lang="en-US" sz="4200" dirty="0">
                <a:solidFill>
                  <a:srgbClr val="00B050"/>
                </a:solidFill>
              </a:rPr>
              <a:t>new</a:t>
            </a:r>
            <a:r>
              <a:rPr lang="en-US" sz="4200" dirty="0"/>
              <a:t> </a:t>
            </a:r>
            <a:r>
              <a:rPr lang="en-US" sz="4200" dirty="0" err="1">
                <a:solidFill>
                  <a:srgbClr val="00B0F0"/>
                </a:solidFill>
              </a:rPr>
              <a:t>int</a:t>
            </a:r>
            <a:r>
              <a:rPr lang="en-US" sz="4200" dirty="0">
                <a:solidFill>
                  <a:srgbClr val="FFC000"/>
                </a:solidFill>
              </a:rPr>
              <a:t>[</a:t>
            </a:r>
            <a:r>
              <a:rPr lang="en-US" sz="4200" dirty="0">
                <a:solidFill>
                  <a:srgbClr val="FF0000"/>
                </a:solidFill>
              </a:rPr>
              <a:t>10</a:t>
            </a:r>
            <a:r>
              <a:rPr lang="en-US" sz="4200" dirty="0">
                <a:solidFill>
                  <a:srgbClr val="FFC000"/>
                </a:solidFill>
              </a:rPr>
              <a:t>]</a:t>
            </a:r>
            <a:endParaRPr dirty="0"/>
          </a:p>
          <a:p>
            <a:pPr marL="685800" lvl="1" indent="-228600" algn="l" rtl="0">
              <a:lnSpc>
                <a:spcPct val="17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ct val="100000"/>
              <a:buChar char="•"/>
            </a:pPr>
            <a:r>
              <a:rPr lang="en-US" sz="4200" dirty="0" err="1">
                <a:solidFill>
                  <a:srgbClr val="7030A0"/>
                </a:solidFill>
              </a:rPr>
              <a:t>arrAge</a:t>
            </a:r>
            <a:r>
              <a:rPr lang="en-US" sz="4200" dirty="0">
                <a:solidFill>
                  <a:srgbClr val="FFC000"/>
                </a:solidFill>
              </a:rPr>
              <a:t>[</a:t>
            </a:r>
            <a:r>
              <a:rPr lang="en-US" sz="4200" dirty="0">
                <a:solidFill>
                  <a:srgbClr val="FFFF00"/>
                </a:solidFill>
              </a:rPr>
              <a:t>2</a:t>
            </a:r>
            <a:r>
              <a:rPr lang="en-US" sz="4200" dirty="0">
                <a:solidFill>
                  <a:srgbClr val="FFC000"/>
                </a:solidFill>
              </a:rPr>
              <a:t>]</a:t>
            </a:r>
            <a:r>
              <a:rPr lang="en-US" sz="4200" dirty="0"/>
              <a:t> = </a:t>
            </a:r>
            <a:r>
              <a:rPr lang="en-US" sz="4200" dirty="0">
                <a:solidFill>
                  <a:srgbClr val="C00000"/>
                </a:solidFill>
              </a:rPr>
              <a:t>18</a:t>
            </a:r>
            <a:endParaRPr dirty="0"/>
          </a:p>
          <a:p>
            <a:pPr marL="685800" lvl="1" indent="-228600" algn="l" rtl="0">
              <a:lnSpc>
                <a:spcPct val="170000"/>
              </a:lnSpc>
              <a:spcBef>
                <a:spcPts val="500"/>
              </a:spcBef>
              <a:spcAft>
                <a:spcPts val="0"/>
              </a:spcAft>
              <a:buClr>
                <a:srgbClr val="00B0F0"/>
              </a:buClr>
              <a:buSzPct val="100000"/>
              <a:buChar char="•"/>
            </a:pPr>
            <a:r>
              <a:rPr lang="en-US" sz="4200" dirty="0" err="1">
                <a:solidFill>
                  <a:srgbClr val="00B0F0"/>
                </a:solidFill>
              </a:rPr>
              <a:t>int</a:t>
            </a:r>
            <a:r>
              <a:rPr lang="en-US" sz="4200" dirty="0">
                <a:solidFill>
                  <a:srgbClr val="FFC000"/>
                </a:solidFill>
              </a:rPr>
              <a:t>[ ] </a:t>
            </a:r>
            <a:r>
              <a:rPr lang="en-US" sz="4200" dirty="0" err="1">
                <a:solidFill>
                  <a:srgbClr val="7030A0"/>
                </a:solidFill>
              </a:rPr>
              <a:t>arrAge</a:t>
            </a:r>
            <a:r>
              <a:rPr lang="en-US" sz="4200" dirty="0"/>
              <a:t> = {</a:t>
            </a:r>
            <a:r>
              <a:rPr lang="en-US" sz="4200" dirty="0">
                <a:solidFill>
                  <a:srgbClr val="C00000"/>
                </a:solidFill>
              </a:rPr>
              <a:t>18</a:t>
            </a:r>
            <a:r>
              <a:rPr lang="en-US" sz="4200" dirty="0"/>
              <a:t>,</a:t>
            </a:r>
            <a:r>
              <a:rPr lang="en-US" sz="4200" dirty="0">
                <a:solidFill>
                  <a:srgbClr val="C00000"/>
                </a:solidFill>
              </a:rPr>
              <a:t>20</a:t>
            </a:r>
            <a:r>
              <a:rPr lang="en-US" sz="4200" dirty="0"/>
              <a:t>,</a:t>
            </a:r>
            <a:r>
              <a:rPr lang="en-US" sz="4200" dirty="0">
                <a:solidFill>
                  <a:srgbClr val="C00000"/>
                </a:solidFill>
              </a:rPr>
              <a:t>19</a:t>
            </a:r>
            <a:r>
              <a:rPr lang="en-US" sz="4200" dirty="0"/>
              <a:t>,</a:t>
            </a:r>
            <a:r>
              <a:rPr lang="en-US" sz="4200" dirty="0">
                <a:solidFill>
                  <a:srgbClr val="C00000"/>
                </a:solidFill>
              </a:rPr>
              <a:t>22</a:t>
            </a:r>
            <a:r>
              <a:rPr lang="en-US" sz="4200" dirty="0"/>
              <a:t>,</a:t>
            </a:r>
            <a:r>
              <a:rPr lang="en-US" sz="4200" dirty="0">
                <a:solidFill>
                  <a:srgbClr val="C00000"/>
                </a:solidFill>
              </a:rPr>
              <a:t>25</a:t>
            </a:r>
            <a:r>
              <a:rPr lang="en-US" sz="4200" dirty="0"/>
              <a:t>}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</p:txBody>
      </p:sp>
      <p:sp>
        <p:nvSpPr>
          <p:cNvPr id="225" name="Google Shape;225;p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226" name="Google Shape;22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3618" y="4211678"/>
            <a:ext cx="8840382" cy="1327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"/>
          <p:cNvSpPr txBox="1">
            <a:spLocks noGrp="1"/>
          </p:cNvSpPr>
          <p:nvPr>
            <p:ph type="title"/>
          </p:nvPr>
        </p:nvSpPr>
        <p:spPr>
          <a:xfrm>
            <a:off x="107739" y="127302"/>
            <a:ext cx="9166264" cy="532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 dirty="0" err="1"/>
              <a:t>Ví</a:t>
            </a:r>
            <a:r>
              <a:rPr lang="en-US" sz="3200" dirty="0"/>
              <a:t> </a:t>
            </a:r>
            <a:r>
              <a:rPr lang="en-US" sz="3200" dirty="0" err="1"/>
              <a:t>dụ</a:t>
            </a:r>
            <a:r>
              <a:rPr lang="en-US" sz="3200" dirty="0"/>
              <a:t> minh </a:t>
            </a:r>
            <a:r>
              <a:rPr lang="en-US" sz="3200" dirty="0" err="1"/>
              <a:t>họa</a:t>
            </a:r>
            <a:r>
              <a:rPr lang="en-US" sz="3200" dirty="0"/>
              <a:t> – </a:t>
            </a:r>
            <a:r>
              <a:rPr lang="en-US" sz="3200" dirty="0" err="1"/>
              <a:t>Mảng</a:t>
            </a:r>
            <a:r>
              <a:rPr lang="en-US" sz="3200" dirty="0"/>
              <a:t> 1 </a:t>
            </a:r>
            <a:r>
              <a:rPr lang="en-US" sz="3200" dirty="0" err="1"/>
              <a:t>chiều</a:t>
            </a:r>
            <a:endParaRPr sz="3200" dirty="0"/>
          </a:p>
        </p:txBody>
      </p:sp>
      <p:sp>
        <p:nvSpPr>
          <p:cNvPr id="232" name="Google Shape;232;p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Bài 8 - Mảng và chuỗi</a:t>
            </a:r>
            <a:endParaRPr/>
          </a:p>
        </p:txBody>
      </p:sp>
      <p:sp>
        <p:nvSpPr>
          <p:cNvPr id="233" name="Google Shape;233;p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34" name="Google Shape;234;p5"/>
          <p:cNvSpPr txBox="1"/>
          <p:nvPr/>
        </p:nvSpPr>
        <p:spPr>
          <a:xfrm>
            <a:off x="107738" y="695459"/>
            <a:ext cx="1190825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Khai báo, nhập và hiển thị mảng có n phần tử các số nguyên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p5"/>
          <p:cNvPicPr preferRelativeResize="0"/>
          <p:nvPr/>
        </p:nvPicPr>
        <p:blipFill rotWithShape="1">
          <a:blip r:embed="rId3">
            <a:alphaModFix/>
          </a:blip>
          <a:srcRect t="9111" b="9022"/>
          <a:stretch/>
        </p:blipFill>
        <p:spPr>
          <a:xfrm>
            <a:off x="496808" y="1157124"/>
            <a:ext cx="11163347" cy="5138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6"/>
          <p:cNvSpPr txBox="1">
            <a:spLocks noGrp="1"/>
          </p:cNvSpPr>
          <p:nvPr>
            <p:ph type="title"/>
          </p:nvPr>
        </p:nvSpPr>
        <p:spPr>
          <a:xfrm>
            <a:off x="151251" y="134689"/>
            <a:ext cx="9122751" cy="532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– </a:t>
            </a:r>
            <a:r>
              <a:rPr lang="en-US" dirty="0" err="1"/>
              <a:t>Mảng</a:t>
            </a:r>
            <a:r>
              <a:rPr lang="en-US" dirty="0"/>
              <a:t> 2 </a:t>
            </a:r>
            <a:r>
              <a:rPr lang="en-US" dirty="0" err="1"/>
              <a:t>chiều</a:t>
            </a:r>
            <a:endParaRPr dirty="0"/>
          </a:p>
        </p:txBody>
      </p:sp>
      <p:sp>
        <p:nvSpPr>
          <p:cNvPr id="241" name="Google Shape;241;p6"/>
          <p:cNvSpPr txBox="1">
            <a:spLocks noGrp="1"/>
          </p:cNvSpPr>
          <p:nvPr>
            <p:ph sz="half" idx="1"/>
          </p:nvPr>
        </p:nvSpPr>
        <p:spPr>
          <a:xfrm>
            <a:off x="0" y="713064"/>
            <a:ext cx="7222920" cy="5620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lvl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 dirty="0" err="1"/>
              <a:t>Khai</a:t>
            </a:r>
            <a:r>
              <a:rPr lang="en-US" sz="2200" dirty="0"/>
              <a:t> </a:t>
            </a:r>
            <a:r>
              <a:rPr lang="en-US" sz="2200" dirty="0" err="1"/>
              <a:t>báo</a:t>
            </a:r>
            <a:r>
              <a:rPr lang="en-US" sz="2200" dirty="0"/>
              <a:t> </a:t>
            </a:r>
            <a:r>
              <a:rPr lang="en-US" sz="2200" dirty="0" err="1"/>
              <a:t>mảng</a:t>
            </a:r>
            <a:endParaRPr sz="2200" dirty="0"/>
          </a:p>
          <a:p>
            <a:pPr lvl="1" algn="l" rtl="0">
              <a:lnSpc>
                <a:spcPct val="124000"/>
              </a:lnSpc>
              <a:spcBef>
                <a:spcPts val="50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900" b="1" dirty="0" err="1">
                <a:solidFill>
                  <a:srgbClr val="00B0F0"/>
                </a:solidFill>
              </a:rPr>
              <a:t>DataType</a:t>
            </a:r>
            <a:r>
              <a:rPr lang="en-US" sz="1900" b="1" dirty="0">
                <a:solidFill>
                  <a:srgbClr val="FFC000"/>
                </a:solidFill>
              </a:rPr>
              <a:t>[ ][ ] </a:t>
            </a:r>
            <a:r>
              <a:rPr lang="en-US" sz="1900" b="1" dirty="0" err="1">
                <a:solidFill>
                  <a:srgbClr val="7030A0"/>
                </a:solidFill>
              </a:rPr>
              <a:t>arrayName</a:t>
            </a:r>
            <a:endParaRPr sz="1900" b="1" dirty="0">
              <a:solidFill>
                <a:srgbClr val="7030A0"/>
              </a:solidFill>
            </a:endParaRPr>
          </a:p>
          <a:p>
            <a:pPr lvl="0" algn="l" rtl="0">
              <a:lnSpc>
                <a:spcPct val="12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 dirty="0" err="1"/>
              <a:t>Khởi</a:t>
            </a:r>
            <a:r>
              <a:rPr lang="en-US" sz="2200" dirty="0"/>
              <a:t> </a:t>
            </a:r>
            <a:r>
              <a:rPr lang="en-US" sz="2200" dirty="0" err="1"/>
              <a:t>tạo</a:t>
            </a:r>
            <a:r>
              <a:rPr lang="en-US" sz="2200" dirty="0"/>
              <a:t> </a:t>
            </a:r>
            <a:r>
              <a:rPr lang="en-US" sz="2200" dirty="0" err="1"/>
              <a:t>mảng</a:t>
            </a:r>
            <a:endParaRPr sz="2200" dirty="0"/>
          </a:p>
          <a:p>
            <a:pPr lvl="1" algn="l" rtl="0">
              <a:lnSpc>
                <a:spcPct val="124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900" b="1" dirty="0" err="1">
                <a:solidFill>
                  <a:srgbClr val="7030A0"/>
                </a:solidFill>
              </a:rPr>
              <a:t>arrayName</a:t>
            </a:r>
            <a:r>
              <a:rPr lang="en-US" sz="1900" b="1" dirty="0">
                <a:solidFill>
                  <a:srgbClr val="7030A0"/>
                </a:solidFill>
              </a:rPr>
              <a:t> </a:t>
            </a:r>
            <a:r>
              <a:rPr lang="en-US" sz="1900" b="1" dirty="0"/>
              <a:t>= </a:t>
            </a:r>
            <a:r>
              <a:rPr lang="en-US" sz="1900" b="1" dirty="0">
                <a:solidFill>
                  <a:srgbClr val="00B050"/>
                </a:solidFill>
              </a:rPr>
              <a:t>new</a:t>
            </a:r>
            <a:r>
              <a:rPr lang="en-US" sz="1900" b="1" dirty="0"/>
              <a:t> </a:t>
            </a:r>
            <a:r>
              <a:rPr lang="en-US" sz="1900" b="1" dirty="0" err="1">
                <a:solidFill>
                  <a:srgbClr val="00B0F0"/>
                </a:solidFill>
              </a:rPr>
              <a:t>DataType</a:t>
            </a:r>
            <a:r>
              <a:rPr lang="en-US" sz="1900" b="1" dirty="0">
                <a:solidFill>
                  <a:srgbClr val="FFC000"/>
                </a:solidFill>
              </a:rPr>
              <a:t>[</a:t>
            </a:r>
            <a:r>
              <a:rPr lang="en-US" sz="1900" b="1" dirty="0">
                <a:solidFill>
                  <a:srgbClr val="FF0000"/>
                </a:solidFill>
              </a:rPr>
              <a:t>row</a:t>
            </a:r>
            <a:r>
              <a:rPr lang="en-US" sz="1900" b="1" dirty="0">
                <a:solidFill>
                  <a:srgbClr val="FFC000"/>
                </a:solidFill>
              </a:rPr>
              <a:t>][</a:t>
            </a:r>
            <a:r>
              <a:rPr lang="en-US" sz="1900" b="1" dirty="0">
                <a:solidFill>
                  <a:srgbClr val="FF0000"/>
                </a:solidFill>
              </a:rPr>
              <a:t>col</a:t>
            </a:r>
            <a:r>
              <a:rPr lang="en-US" sz="1900" b="1" dirty="0">
                <a:solidFill>
                  <a:srgbClr val="FFC000"/>
                </a:solidFill>
              </a:rPr>
              <a:t>]</a:t>
            </a:r>
            <a:endParaRPr dirty="0"/>
          </a:p>
          <a:p>
            <a:pPr lvl="0" algn="l" rtl="0">
              <a:lnSpc>
                <a:spcPct val="12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 dirty="0" err="1"/>
              <a:t>Khai</a:t>
            </a:r>
            <a:r>
              <a:rPr lang="en-US" sz="2200" dirty="0"/>
              <a:t> </a:t>
            </a:r>
            <a:r>
              <a:rPr lang="en-US" sz="2200" dirty="0" err="1"/>
              <a:t>báo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khởi</a:t>
            </a:r>
            <a:r>
              <a:rPr lang="en-US" sz="2200" dirty="0"/>
              <a:t> </a:t>
            </a:r>
            <a:r>
              <a:rPr lang="en-US" sz="2200" dirty="0" err="1"/>
              <a:t>tạo</a:t>
            </a:r>
            <a:r>
              <a:rPr lang="en-US" sz="2200" dirty="0"/>
              <a:t> </a:t>
            </a:r>
            <a:r>
              <a:rPr lang="en-US" sz="2200" dirty="0" err="1"/>
              <a:t>mảng</a:t>
            </a:r>
            <a:endParaRPr sz="2200" dirty="0"/>
          </a:p>
          <a:p>
            <a:pPr lvl="1" algn="l" rtl="0">
              <a:lnSpc>
                <a:spcPct val="124000"/>
              </a:lnSpc>
              <a:spcBef>
                <a:spcPts val="50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900" b="1" dirty="0" err="1">
                <a:solidFill>
                  <a:srgbClr val="00B0F0"/>
                </a:solidFill>
              </a:rPr>
              <a:t>DataType</a:t>
            </a:r>
            <a:r>
              <a:rPr lang="en-US" sz="1900" b="1" dirty="0">
                <a:solidFill>
                  <a:srgbClr val="FFC000"/>
                </a:solidFill>
              </a:rPr>
              <a:t>[ ][ ] </a:t>
            </a:r>
            <a:r>
              <a:rPr lang="en-US" sz="1900" b="1" dirty="0" err="1">
                <a:solidFill>
                  <a:srgbClr val="7030A0"/>
                </a:solidFill>
              </a:rPr>
              <a:t>arrayName</a:t>
            </a:r>
            <a:r>
              <a:rPr lang="en-US" sz="1900" b="1" dirty="0">
                <a:solidFill>
                  <a:srgbClr val="7030A0"/>
                </a:solidFill>
              </a:rPr>
              <a:t> </a:t>
            </a:r>
            <a:r>
              <a:rPr lang="en-US" sz="1900" b="1" dirty="0"/>
              <a:t>= </a:t>
            </a:r>
            <a:r>
              <a:rPr lang="en-US" sz="1900" b="1" dirty="0">
                <a:solidFill>
                  <a:srgbClr val="00B050"/>
                </a:solidFill>
              </a:rPr>
              <a:t>new </a:t>
            </a:r>
            <a:r>
              <a:rPr lang="en-US" sz="1900" b="1" dirty="0" err="1">
                <a:solidFill>
                  <a:srgbClr val="00B0F0"/>
                </a:solidFill>
              </a:rPr>
              <a:t>DataType</a:t>
            </a:r>
            <a:r>
              <a:rPr lang="en-US" sz="1900" b="1" dirty="0">
                <a:solidFill>
                  <a:srgbClr val="FFC000"/>
                </a:solidFill>
              </a:rPr>
              <a:t>[</a:t>
            </a:r>
            <a:r>
              <a:rPr lang="en-US" sz="1900" b="1" dirty="0">
                <a:solidFill>
                  <a:srgbClr val="FF0000"/>
                </a:solidFill>
              </a:rPr>
              <a:t>row</a:t>
            </a:r>
            <a:r>
              <a:rPr lang="en-US" sz="1900" b="1" dirty="0">
                <a:solidFill>
                  <a:srgbClr val="FFC000"/>
                </a:solidFill>
              </a:rPr>
              <a:t>][</a:t>
            </a:r>
            <a:r>
              <a:rPr lang="en-US" sz="1900" b="1" dirty="0">
                <a:solidFill>
                  <a:srgbClr val="FF0000"/>
                </a:solidFill>
              </a:rPr>
              <a:t>col</a:t>
            </a:r>
            <a:r>
              <a:rPr lang="en-US" sz="1900" b="1" dirty="0">
                <a:solidFill>
                  <a:srgbClr val="FFC000"/>
                </a:solidFill>
              </a:rPr>
              <a:t>]</a:t>
            </a:r>
            <a:endParaRPr dirty="0"/>
          </a:p>
          <a:p>
            <a:pPr lvl="0" algn="l" rtl="0">
              <a:lnSpc>
                <a:spcPct val="12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 dirty="0" err="1"/>
              <a:t>Gán</a:t>
            </a:r>
            <a:r>
              <a:rPr lang="en-US" sz="2200" dirty="0"/>
              <a:t> </a:t>
            </a:r>
            <a:r>
              <a:rPr lang="en-US" sz="2200" dirty="0" err="1"/>
              <a:t>giá</a:t>
            </a:r>
            <a:r>
              <a:rPr lang="en-US" sz="2200" dirty="0"/>
              <a:t> </a:t>
            </a:r>
            <a:r>
              <a:rPr lang="en-US" sz="2200" dirty="0" err="1"/>
              <a:t>trị</a:t>
            </a:r>
            <a:r>
              <a:rPr lang="en-US" sz="2200" dirty="0"/>
              <a:t> </a:t>
            </a:r>
            <a:r>
              <a:rPr lang="en-US" sz="2200" dirty="0" err="1"/>
              <a:t>cho</a:t>
            </a:r>
            <a:r>
              <a:rPr lang="en-US" sz="2200" dirty="0"/>
              <a:t> </a:t>
            </a:r>
            <a:r>
              <a:rPr lang="en-US" sz="2200" dirty="0" err="1"/>
              <a:t>phần</a:t>
            </a:r>
            <a:r>
              <a:rPr lang="en-US" sz="2200" dirty="0"/>
              <a:t> </a:t>
            </a:r>
            <a:r>
              <a:rPr lang="en-US" sz="2200" dirty="0" err="1"/>
              <a:t>tử</a:t>
            </a:r>
            <a:r>
              <a:rPr lang="en-US" sz="2200" dirty="0"/>
              <a:t> </a:t>
            </a:r>
            <a:r>
              <a:rPr lang="en-US" sz="2200" dirty="0" err="1"/>
              <a:t>mảng</a:t>
            </a:r>
            <a:endParaRPr sz="2200" dirty="0"/>
          </a:p>
          <a:p>
            <a:pPr lvl="1" algn="l" rtl="0">
              <a:lnSpc>
                <a:spcPct val="124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100" b="1" dirty="0" err="1">
                <a:solidFill>
                  <a:srgbClr val="7030A0"/>
                </a:solidFill>
              </a:rPr>
              <a:t>arrayName</a:t>
            </a:r>
            <a:r>
              <a:rPr lang="en-US" sz="2100" b="1" dirty="0">
                <a:solidFill>
                  <a:srgbClr val="FFC000"/>
                </a:solidFill>
              </a:rPr>
              <a:t>[</a:t>
            </a:r>
            <a:r>
              <a:rPr lang="en-US" sz="2100" b="1" dirty="0" err="1">
                <a:solidFill>
                  <a:srgbClr val="FFFF00"/>
                </a:solidFill>
              </a:rPr>
              <a:t>rowIndex</a:t>
            </a:r>
            <a:r>
              <a:rPr lang="en-US" sz="2100" b="1" dirty="0">
                <a:solidFill>
                  <a:srgbClr val="FFC000"/>
                </a:solidFill>
              </a:rPr>
              <a:t>][</a:t>
            </a:r>
            <a:r>
              <a:rPr lang="en-US" sz="2100" b="1" dirty="0" err="1">
                <a:solidFill>
                  <a:srgbClr val="FFFF00"/>
                </a:solidFill>
              </a:rPr>
              <a:t>colIndex</a:t>
            </a:r>
            <a:r>
              <a:rPr lang="en-US" sz="2100" b="1" dirty="0">
                <a:solidFill>
                  <a:srgbClr val="FFC000"/>
                </a:solidFill>
              </a:rPr>
              <a:t>]</a:t>
            </a:r>
            <a:r>
              <a:rPr lang="en-US" sz="2100" b="1" dirty="0"/>
              <a:t> = </a:t>
            </a:r>
            <a:r>
              <a:rPr lang="en-US" sz="2100" b="1" dirty="0">
                <a:solidFill>
                  <a:srgbClr val="C00000"/>
                </a:solidFill>
              </a:rPr>
              <a:t>value</a:t>
            </a:r>
            <a:endParaRPr dirty="0"/>
          </a:p>
          <a:p>
            <a:pPr lvl="0" algn="l" rtl="0">
              <a:lnSpc>
                <a:spcPct val="12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 dirty="0" err="1"/>
              <a:t>Khai</a:t>
            </a:r>
            <a:r>
              <a:rPr lang="en-US" sz="2200" dirty="0"/>
              <a:t> </a:t>
            </a:r>
            <a:r>
              <a:rPr lang="en-US" sz="2200" dirty="0" err="1"/>
              <a:t>báo</a:t>
            </a:r>
            <a:r>
              <a:rPr lang="en-US" sz="2200" dirty="0"/>
              <a:t>, </a:t>
            </a:r>
            <a:r>
              <a:rPr lang="en-US" sz="2200" dirty="0" err="1"/>
              <a:t>khởi</a:t>
            </a:r>
            <a:r>
              <a:rPr lang="en-US" sz="2200" dirty="0"/>
              <a:t> </a:t>
            </a:r>
            <a:r>
              <a:rPr lang="en-US" sz="2200" dirty="0" err="1"/>
              <a:t>tạo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gán</a:t>
            </a:r>
            <a:r>
              <a:rPr lang="en-US" sz="2200" dirty="0"/>
              <a:t> </a:t>
            </a:r>
            <a:r>
              <a:rPr lang="en-US" sz="2200" dirty="0" err="1"/>
              <a:t>giá</a:t>
            </a:r>
            <a:r>
              <a:rPr lang="en-US" sz="2200" dirty="0"/>
              <a:t> </a:t>
            </a:r>
            <a:r>
              <a:rPr lang="en-US" sz="2200" dirty="0" err="1"/>
              <a:t>trị</a:t>
            </a:r>
            <a:r>
              <a:rPr lang="en-US" sz="2200" dirty="0"/>
              <a:t> </a:t>
            </a:r>
            <a:r>
              <a:rPr lang="en-US" sz="2200" dirty="0" err="1"/>
              <a:t>cho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phần</a:t>
            </a:r>
            <a:r>
              <a:rPr lang="en-US" sz="2200" dirty="0"/>
              <a:t> </a:t>
            </a:r>
            <a:r>
              <a:rPr lang="en-US" sz="2200" dirty="0" err="1"/>
              <a:t>tử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mảng</a:t>
            </a:r>
            <a:endParaRPr sz="2200" dirty="0"/>
          </a:p>
          <a:p>
            <a:pPr lvl="1" algn="l" rtl="0">
              <a:lnSpc>
                <a:spcPct val="124000"/>
              </a:lnSpc>
              <a:spcBef>
                <a:spcPts val="50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100" b="1" dirty="0" err="1">
                <a:solidFill>
                  <a:srgbClr val="00B0F0"/>
                </a:solidFill>
              </a:rPr>
              <a:t>DataType</a:t>
            </a:r>
            <a:r>
              <a:rPr lang="en-US" sz="2100" b="1" dirty="0">
                <a:solidFill>
                  <a:srgbClr val="FFC000"/>
                </a:solidFill>
              </a:rPr>
              <a:t>[ ][ ] </a:t>
            </a:r>
            <a:r>
              <a:rPr lang="en-US" sz="2100" b="1" dirty="0" err="1">
                <a:solidFill>
                  <a:srgbClr val="7030A0"/>
                </a:solidFill>
              </a:rPr>
              <a:t>arrayName</a:t>
            </a:r>
            <a:r>
              <a:rPr lang="en-US" sz="2100" b="1" dirty="0"/>
              <a:t> = </a:t>
            </a:r>
            <a:r>
              <a:rPr lang="en-US" sz="2100" b="1" dirty="0">
                <a:solidFill>
                  <a:srgbClr val="00B050"/>
                </a:solidFill>
              </a:rPr>
              <a:t>new</a:t>
            </a:r>
            <a:r>
              <a:rPr lang="en-US" sz="2100" b="1" dirty="0"/>
              <a:t> </a:t>
            </a:r>
            <a:r>
              <a:rPr lang="en-US" sz="2100" b="1" dirty="0" err="1">
                <a:solidFill>
                  <a:srgbClr val="00B0F0"/>
                </a:solidFill>
              </a:rPr>
              <a:t>DataType</a:t>
            </a:r>
            <a:r>
              <a:rPr lang="en-US" sz="2100" b="1" dirty="0">
                <a:solidFill>
                  <a:srgbClr val="FFC000"/>
                </a:solidFill>
              </a:rPr>
              <a:t>[ ][ ] </a:t>
            </a:r>
            <a:r>
              <a:rPr lang="en-US" sz="2100" b="1" dirty="0"/>
              <a:t>{</a:t>
            </a:r>
            <a:r>
              <a:rPr lang="en-US" sz="2100" b="1" dirty="0">
                <a:solidFill>
                  <a:srgbClr val="C00000"/>
                </a:solidFill>
              </a:rPr>
              <a:t>{value1,value2,…</a:t>
            </a:r>
            <a:r>
              <a:rPr lang="en-US" sz="2100" b="1" dirty="0" err="1">
                <a:solidFill>
                  <a:srgbClr val="C00000"/>
                </a:solidFill>
              </a:rPr>
              <a:t>valueN</a:t>
            </a:r>
            <a:r>
              <a:rPr lang="en-US" sz="2100" b="1" dirty="0">
                <a:solidFill>
                  <a:srgbClr val="C00000"/>
                </a:solidFill>
              </a:rPr>
              <a:t>}</a:t>
            </a:r>
            <a:r>
              <a:rPr lang="en-US" sz="2100" b="1" dirty="0"/>
              <a:t>,…,</a:t>
            </a:r>
            <a:r>
              <a:rPr lang="en-US" sz="2100" b="1" dirty="0">
                <a:solidFill>
                  <a:srgbClr val="C00000"/>
                </a:solidFill>
              </a:rPr>
              <a:t>{value1,value2,…,</a:t>
            </a:r>
            <a:r>
              <a:rPr lang="en-US" sz="2100" b="1" dirty="0" err="1">
                <a:solidFill>
                  <a:srgbClr val="C00000"/>
                </a:solidFill>
              </a:rPr>
              <a:t>valueN</a:t>
            </a:r>
            <a:r>
              <a:rPr lang="en-US" sz="2100" b="1" dirty="0">
                <a:solidFill>
                  <a:srgbClr val="C00000"/>
                </a:solidFill>
              </a:rPr>
              <a:t>}</a:t>
            </a:r>
            <a:r>
              <a:rPr lang="en-US" sz="2100" b="1" dirty="0"/>
              <a:t>}</a:t>
            </a:r>
            <a:endParaRPr sz="2100" b="1" dirty="0"/>
          </a:p>
        </p:txBody>
      </p:sp>
      <p:sp>
        <p:nvSpPr>
          <p:cNvPr id="242" name="Google Shape;242;p6"/>
          <p:cNvSpPr txBox="1">
            <a:spLocks noGrp="1"/>
          </p:cNvSpPr>
          <p:nvPr>
            <p:ph sz="half" idx="2"/>
          </p:nvPr>
        </p:nvSpPr>
        <p:spPr>
          <a:xfrm>
            <a:off x="7222920" y="738232"/>
            <a:ext cx="4969079" cy="301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  <a:endParaRPr dirty="0"/>
          </a:p>
          <a:p>
            <a:pPr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00B0F0"/>
                </a:solidFill>
              </a:rPr>
              <a:t>int</a:t>
            </a:r>
            <a:r>
              <a:rPr lang="en-US" dirty="0">
                <a:solidFill>
                  <a:srgbClr val="FFC000"/>
                </a:solidFill>
              </a:rPr>
              <a:t>[ ][ ] </a:t>
            </a:r>
            <a:r>
              <a:rPr lang="en-US" dirty="0" err="1">
                <a:solidFill>
                  <a:srgbClr val="7030A0"/>
                </a:solidFill>
              </a:rPr>
              <a:t>arrAge</a:t>
            </a:r>
            <a:endParaRPr dirty="0">
              <a:solidFill>
                <a:srgbClr val="7030A0"/>
              </a:solidFill>
            </a:endParaRPr>
          </a:p>
          <a:p>
            <a:pPr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7030A0"/>
                </a:solidFill>
              </a:rPr>
              <a:t>arrAge</a:t>
            </a:r>
            <a:r>
              <a:rPr lang="en-US" dirty="0"/>
              <a:t> = </a:t>
            </a:r>
            <a:r>
              <a:rPr lang="en-US" dirty="0">
                <a:solidFill>
                  <a:srgbClr val="00B050"/>
                </a:solidFill>
              </a:rPr>
              <a:t>new</a:t>
            </a:r>
            <a:r>
              <a:rPr lang="en-US" dirty="0"/>
              <a:t> </a:t>
            </a:r>
            <a:r>
              <a:rPr lang="en-US" dirty="0" err="1">
                <a:solidFill>
                  <a:srgbClr val="00B0F0"/>
                </a:solidFill>
              </a:rPr>
              <a:t>int</a:t>
            </a:r>
            <a:r>
              <a:rPr lang="en-US" dirty="0">
                <a:solidFill>
                  <a:srgbClr val="FFC000"/>
                </a:solidFill>
              </a:rPr>
              <a:t>[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rgbClr val="FFC000"/>
                </a:solidFill>
              </a:rPr>
              <a:t>][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C000"/>
                </a:solidFill>
              </a:rPr>
              <a:t>]</a:t>
            </a:r>
            <a:endParaRPr dirty="0"/>
          </a:p>
          <a:p>
            <a:pPr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00B0F0"/>
                </a:solidFill>
              </a:rPr>
              <a:t>int</a:t>
            </a:r>
            <a:r>
              <a:rPr lang="en-US" dirty="0">
                <a:solidFill>
                  <a:srgbClr val="FFC000"/>
                </a:solidFill>
              </a:rPr>
              <a:t>[ ][ ] </a:t>
            </a:r>
            <a:r>
              <a:rPr lang="en-US" dirty="0" err="1">
                <a:solidFill>
                  <a:srgbClr val="7030A0"/>
                </a:solidFill>
              </a:rPr>
              <a:t>arrAge</a:t>
            </a:r>
            <a:r>
              <a:rPr lang="en-US" dirty="0"/>
              <a:t> = </a:t>
            </a:r>
            <a:r>
              <a:rPr lang="en-US" dirty="0">
                <a:solidFill>
                  <a:srgbClr val="00B050"/>
                </a:solidFill>
              </a:rPr>
              <a:t>new</a:t>
            </a:r>
            <a:r>
              <a:rPr lang="en-US" dirty="0"/>
              <a:t> </a:t>
            </a:r>
            <a:r>
              <a:rPr lang="en-US" dirty="0" err="1">
                <a:solidFill>
                  <a:srgbClr val="00B0F0"/>
                </a:solidFill>
              </a:rPr>
              <a:t>int</a:t>
            </a:r>
            <a:r>
              <a:rPr lang="en-US" dirty="0">
                <a:solidFill>
                  <a:srgbClr val="FFC000"/>
                </a:solidFill>
              </a:rPr>
              <a:t>[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rgbClr val="FFC000"/>
                </a:solidFill>
              </a:rPr>
              <a:t>][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C000"/>
                </a:solidFill>
              </a:rPr>
              <a:t>]</a:t>
            </a:r>
            <a:endParaRPr dirty="0"/>
          </a:p>
          <a:p>
            <a:pPr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7030A0"/>
                </a:solidFill>
              </a:rPr>
              <a:t>arrAge</a:t>
            </a:r>
            <a:r>
              <a:rPr lang="en-US" dirty="0">
                <a:solidFill>
                  <a:srgbClr val="FFC000"/>
                </a:solidFill>
              </a:rPr>
              <a:t>[</a:t>
            </a:r>
            <a:r>
              <a:rPr lang="en-US" dirty="0">
                <a:solidFill>
                  <a:srgbClr val="FFFF00"/>
                </a:solidFill>
              </a:rPr>
              <a:t>1</a:t>
            </a:r>
            <a:r>
              <a:rPr lang="en-US" dirty="0">
                <a:solidFill>
                  <a:srgbClr val="FFC000"/>
                </a:solidFill>
              </a:rPr>
              <a:t>][</a:t>
            </a:r>
            <a:r>
              <a:rPr lang="en-US" dirty="0">
                <a:solidFill>
                  <a:srgbClr val="FFFF00"/>
                </a:solidFill>
              </a:rPr>
              <a:t>0</a:t>
            </a:r>
            <a:r>
              <a:rPr lang="en-US" dirty="0">
                <a:solidFill>
                  <a:srgbClr val="FFC000"/>
                </a:solidFill>
              </a:rPr>
              <a:t>]</a:t>
            </a:r>
            <a:r>
              <a:rPr lang="en-US" dirty="0"/>
              <a:t> =  </a:t>
            </a:r>
            <a:r>
              <a:rPr lang="en-US" dirty="0">
                <a:solidFill>
                  <a:srgbClr val="C00000"/>
                </a:solidFill>
              </a:rPr>
              <a:t>8</a:t>
            </a:r>
            <a:endParaRPr dirty="0"/>
          </a:p>
          <a:p>
            <a:pPr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00B0F0"/>
                </a:solidFill>
              </a:rPr>
              <a:t>int</a:t>
            </a:r>
            <a:r>
              <a:rPr lang="en-US" dirty="0">
                <a:solidFill>
                  <a:srgbClr val="FFC000"/>
                </a:solidFill>
              </a:rPr>
              <a:t>[ ][ ] </a:t>
            </a:r>
            <a:r>
              <a:rPr lang="en-US" dirty="0" err="1">
                <a:solidFill>
                  <a:srgbClr val="7030A0"/>
                </a:solidFill>
              </a:rPr>
              <a:t>arrAge</a:t>
            </a:r>
            <a:r>
              <a:rPr lang="en-US" dirty="0"/>
              <a:t> = </a:t>
            </a:r>
            <a:r>
              <a:rPr lang="en-US" dirty="0">
                <a:solidFill>
                  <a:srgbClr val="00B050"/>
                </a:solidFill>
              </a:rPr>
              <a:t>new</a:t>
            </a:r>
            <a:r>
              <a:rPr lang="en-US" dirty="0"/>
              <a:t> </a:t>
            </a:r>
            <a:r>
              <a:rPr lang="en-US" dirty="0" err="1">
                <a:solidFill>
                  <a:srgbClr val="00B0F0"/>
                </a:solidFill>
              </a:rPr>
              <a:t>int</a:t>
            </a:r>
            <a:r>
              <a:rPr lang="en-US" dirty="0">
                <a:solidFill>
                  <a:srgbClr val="FFC000"/>
                </a:solidFill>
              </a:rPr>
              <a:t>[ ][ ] </a:t>
            </a:r>
            <a:r>
              <a:rPr lang="en-US" dirty="0"/>
              <a:t>{</a:t>
            </a:r>
            <a:r>
              <a:rPr lang="en-US" dirty="0">
                <a:solidFill>
                  <a:srgbClr val="C00000"/>
                </a:solidFill>
              </a:rPr>
              <a:t>{5,7}</a:t>
            </a:r>
            <a:r>
              <a:rPr lang="en-US" dirty="0"/>
              <a:t>,</a:t>
            </a:r>
            <a:r>
              <a:rPr lang="en-US" dirty="0">
                <a:solidFill>
                  <a:srgbClr val="C00000"/>
                </a:solidFill>
              </a:rPr>
              <a:t>{4,9}</a:t>
            </a:r>
            <a:r>
              <a:rPr lang="en-US" dirty="0"/>
              <a:t>,</a:t>
            </a:r>
            <a:r>
              <a:rPr lang="en-US" dirty="0">
                <a:solidFill>
                  <a:srgbClr val="C00000"/>
                </a:solidFill>
              </a:rPr>
              <a:t>{8,3}</a:t>
            </a:r>
            <a:r>
              <a:rPr lang="en-US" dirty="0"/>
              <a:t>}</a:t>
            </a:r>
            <a:endParaRPr dirty="0"/>
          </a:p>
        </p:txBody>
      </p:sp>
      <p:sp>
        <p:nvSpPr>
          <p:cNvPr id="244" name="Google Shape;244;p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245" name="Google Shape;24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91035" y="4176669"/>
            <a:ext cx="4969080" cy="2567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"/>
          <p:cNvSpPr txBox="1">
            <a:spLocks noGrp="1"/>
          </p:cNvSpPr>
          <p:nvPr>
            <p:ph type="title"/>
          </p:nvPr>
        </p:nvSpPr>
        <p:spPr>
          <a:xfrm>
            <a:off x="166420" y="124943"/>
            <a:ext cx="9171011" cy="532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minh </a:t>
            </a:r>
            <a:r>
              <a:rPr lang="en-US" dirty="0" err="1"/>
              <a:t>họa</a:t>
            </a:r>
            <a:r>
              <a:rPr lang="en-US" dirty="0"/>
              <a:t> – </a:t>
            </a:r>
            <a:r>
              <a:rPr lang="en-US" dirty="0" err="1"/>
              <a:t>Mảng</a:t>
            </a:r>
            <a:r>
              <a:rPr lang="en-US" dirty="0"/>
              <a:t> 2 </a:t>
            </a:r>
            <a:r>
              <a:rPr lang="en-US" dirty="0" err="1"/>
              <a:t>chiều</a:t>
            </a:r>
            <a:endParaRPr dirty="0"/>
          </a:p>
        </p:txBody>
      </p:sp>
      <p:sp>
        <p:nvSpPr>
          <p:cNvPr id="253" name="Google Shape;253;p7"/>
          <p:cNvSpPr txBox="1">
            <a:spLocks noGrp="1"/>
          </p:cNvSpPr>
          <p:nvPr>
            <p:ph sz="half" idx="1"/>
          </p:nvPr>
        </p:nvSpPr>
        <p:spPr>
          <a:xfrm>
            <a:off x="166420" y="740283"/>
            <a:ext cx="11810932" cy="560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Nhập và hiển thị mảng 2 chiều có m dòng, n cột các phần tử là số nguyên</a:t>
            </a:r>
            <a:endParaRPr sz="2400"/>
          </a:p>
        </p:txBody>
      </p:sp>
      <p:sp>
        <p:nvSpPr>
          <p:cNvPr id="251" name="Google Shape;251;p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Bài 8 - Mảng và chuỗi</a:t>
            </a:r>
            <a:endParaRPr/>
          </a:p>
        </p:txBody>
      </p:sp>
      <p:sp>
        <p:nvSpPr>
          <p:cNvPr id="252" name="Google Shape;252;p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254" name="Google Shape;254;p7"/>
          <p:cNvPicPr preferRelativeResize="0"/>
          <p:nvPr/>
        </p:nvPicPr>
        <p:blipFill rotWithShape="1">
          <a:blip r:embed="rId3">
            <a:alphaModFix/>
          </a:blip>
          <a:srcRect t="9110" b="8319"/>
          <a:stretch/>
        </p:blipFill>
        <p:spPr>
          <a:xfrm>
            <a:off x="427551" y="1107582"/>
            <a:ext cx="11346611" cy="5267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0"/>
          <p:cNvSpPr txBox="1">
            <a:spLocks noGrp="1"/>
          </p:cNvSpPr>
          <p:nvPr>
            <p:ph type="title"/>
          </p:nvPr>
        </p:nvSpPr>
        <p:spPr>
          <a:xfrm>
            <a:off x="152917" y="163626"/>
            <a:ext cx="9026036" cy="532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US" dirty="0" err="1"/>
              <a:t>Chuỗi</a:t>
            </a:r>
            <a:r>
              <a:rPr lang="en-US" dirty="0"/>
              <a:t> - String</a:t>
            </a:r>
            <a:endParaRPr dirty="0"/>
          </a:p>
        </p:txBody>
      </p:sp>
      <p:sp>
        <p:nvSpPr>
          <p:cNvPr id="278" name="Google Shape;278;p10"/>
          <p:cNvSpPr txBox="1">
            <a:spLocks noGrp="1"/>
          </p:cNvSpPr>
          <p:nvPr>
            <p:ph sz="half" idx="1"/>
          </p:nvPr>
        </p:nvSpPr>
        <p:spPr>
          <a:xfrm>
            <a:off x="0" y="696286"/>
            <a:ext cx="6019800" cy="5578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2600" dirty="0"/>
              <a:t>String </a:t>
            </a:r>
            <a:r>
              <a:rPr lang="en-US" sz="2600" dirty="0" err="1"/>
              <a:t>là</a:t>
            </a:r>
            <a:r>
              <a:rPr lang="en-US" sz="2600" dirty="0"/>
              <a:t> </a:t>
            </a:r>
            <a:r>
              <a:rPr lang="en-US" sz="2600" dirty="0" err="1"/>
              <a:t>đối</a:t>
            </a:r>
            <a:r>
              <a:rPr lang="en-US" sz="2600" dirty="0"/>
              <a:t> </a:t>
            </a:r>
            <a:r>
              <a:rPr lang="en-US" sz="2600" dirty="0" err="1"/>
              <a:t>tượng</a:t>
            </a:r>
            <a:r>
              <a:rPr lang="en-US" sz="2600" dirty="0"/>
              <a:t> </a:t>
            </a:r>
            <a:r>
              <a:rPr lang="en-US" sz="2600" dirty="0" err="1"/>
              <a:t>biểu</a:t>
            </a:r>
            <a:r>
              <a:rPr lang="en-US" sz="2600" dirty="0"/>
              <a:t> </a:t>
            </a:r>
            <a:r>
              <a:rPr lang="en-US" sz="2600" dirty="0" err="1"/>
              <a:t>diễn</a:t>
            </a:r>
            <a:r>
              <a:rPr lang="en-US" sz="2600" dirty="0"/>
              <a:t> </a:t>
            </a:r>
            <a:r>
              <a:rPr lang="en-US" sz="2600" dirty="0" err="1"/>
              <a:t>mảng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ký</a:t>
            </a:r>
            <a:r>
              <a:rPr lang="en-US" sz="2600" dirty="0"/>
              <a:t> </a:t>
            </a:r>
            <a:r>
              <a:rPr lang="en-US" sz="2600" dirty="0" err="1"/>
              <a:t>tự</a:t>
            </a:r>
            <a:r>
              <a:rPr lang="en-US" sz="2600" dirty="0"/>
              <a:t> </a:t>
            </a:r>
            <a:r>
              <a:rPr lang="en-US" sz="2600" dirty="0" err="1"/>
              <a:t>liên</a:t>
            </a:r>
            <a:r>
              <a:rPr lang="en-US" sz="2600" dirty="0"/>
              <a:t> </a:t>
            </a:r>
            <a:r>
              <a:rPr lang="en-US" sz="2600" dirty="0" err="1"/>
              <a:t>tục</a:t>
            </a:r>
            <a:endParaRPr sz="2600" dirty="0"/>
          </a:p>
          <a:p>
            <a:pPr lvl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2600" dirty="0" err="1"/>
              <a:t>Khởi</a:t>
            </a:r>
            <a:r>
              <a:rPr lang="en-US" sz="2600" dirty="0"/>
              <a:t> </a:t>
            </a:r>
            <a:r>
              <a:rPr lang="en-US" sz="2600" dirty="0" err="1"/>
              <a:t>tạo</a:t>
            </a:r>
            <a:r>
              <a:rPr lang="en-US" sz="2600" dirty="0"/>
              <a:t> </a:t>
            </a:r>
            <a:r>
              <a:rPr lang="en-US" sz="2600" dirty="0" err="1"/>
              <a:t>đối</a:t>
            </a:r>
            <a:r>
              <a:rPr lang="en-US" sz="2600" dirty="0"/>
              <a:t> </a:t>
            </a:r>
            <a:r>
              <a:rPr lang="en-US" sz="2600" dirty="0" err="1"/>
              <a:t>tượng</a:t>
            </a:r>
            <a:r>
              <a:rPr lang="en-US" sz="2600" dirty="0"/>
              <a:t> String</a:t>
            </a:r>
            <a:endParaRPr dirty="0"/>
          </a:p>
          <a:p>
            <a:pPr lvl="1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2200" dirty="0" err="1"/>
              <a:t>Sử</a:t>
            </a:r>
            <a:r>
              <a:rPr lang="en-US" sz="2200" dirty="0"/>
              <a:t> </a:t>
            </a:r>
            <a:r>
              <a:rPr lang="en-US" sz="2200" dirty="0" err="1"/>
              <a:t>dụng</a:t>
            </a:r>
            <a:r>
              <a:rPr lang="en-US" sz="2200" dirty="0"/>
              <a:t> </a:t>
            </a:r>
            <a:r>
              <a:rPr lang="en-US" sz="2200" b="1" dirty="0">
                <a:solidFill>
                  <a:srgbClr val="FF0000"/>
                </a:solidFill>
              </a:rPr>
              <a:t>String Literal</a:t>
            </a:r>
            <a:endParaRPr dirty="0"/>
          </a:p>
          <a:p>
            <a:pPr lvl="1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2200" dirty="0"/>
              <a:t>	</a:t>
            </a:r>
            <a:r>
              <a:rPr lang="en-US" sz="2200" b="1" dirty="0">
                <a:solidFill>
                  <a:srgbClr val="FF0000"/>
                </a:solidFill>
              </a:rPr>
              <a:t>String</a:t>
            </a:r>
            <a:r>
              <a:rPr lang="en-US" sz="2200" b="1" dirty="0"/>
              <a:t> </a:t>
            </a:r>
            <a:r>
              <a:rPr lang="en-US" sz="2200" b="1" dirty="0" err="1">
                <a:solidFill>
                  <a:srgbClr val="7030A0"/>
                </a:solidFill>
              </a:rPr>
              <a:t>strName</a:t>
            </a:r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b="1" dirty="0"/>
              <a:t>= “</a:t>
            </a:r>
            <a:r>
              <a:rPr lang="en-US" sz="2200" b="1" dirty="0">
                <a:solidFill>
                  <a:srgbClr val="C00000"/>
                </a:solidFill>
              </a:rPr>
              <a:t>value</a:t>
            </a:r>
            <a:r>
              <a:rPr lang="en-US" sz="2200" b="1" dirty="0"/>
              <a:t>”</a:t>
            </a:r>
            <a:endParaRPr dirty="0"/>
          </a:p>
          <a:p>
            <a:pPr lvl="1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2200" dirty="0" err="1"/>
              <a:t>Sử</a:t>
            </a:r>
            <a:r>
              <a:rPr lang="en-US" sz="2200" dirty="0"/>
              <a:t> </a:t>
            </a:r>
            <a:r>
              <a:rPr lang="en-US" sz="2200" dirty="0" err="1"/>
              <a:t>dụng</a:t>
            </a:r>
            <a:r>
              <a:rPr lang="en-US" sz="2200" dirty="0"/>
              <a:t> </a:t>
            </a:r>
            <a:r>
              <a:rPr lang="en-US" sz="2200" dirty="0" err="1"/>
              <a:t>từ</a:t>
            </a:r>
            <a:r>
              <a:rPr lang="en-US" sz="2200" dirty="0"/>
              <a:t> </a:t>
            </a:r>
            <a:r>
              <a:rPr lang="en-US" sz="2200" dirty="0" err="1"/>
              <a:t>khóa</a:t>
            </a:r>
            <a:r>
              <a:rPr lang="en-US" sz="2200" dirty="0"/>
              <a:t> </a:t>
            </a:r>
            <a:r>
              <a:rPr lang="en-US" sz="2200" b="1" dirty="0">
                <a:solidFill>
                  <a:srgbClr val="00B050"/>
                </a:solidFill>
              </a:rPr>
              <a:t>new</a:t>
            </a:r>
            <a:endParaRPr dirty="0"/>
          </a:p>
          <a:p>
            <a:pPr lvl="1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2200" b="1" dirty="0"/>
              <a:t>	</a:t>
            </a:r>
            <a:r>
              <a:rPr lang="en-US" sz="2200" b="1" dirty="0">
                <a:solidFill>
                  <a:srgbClr val="FF0000"/>
                </a:solidFill>
              </a:rPr>
              <a:t>String</a:t>
            </a:r>
            <a:r>
              <a:rPr lang="en-US" sz="2200" b="1" dirty="0"/>
              <a:t> </a:t>
            </a:r>
            <a:r>
              <a:rPr lang="en-US" sz="2200" b="1" dirty="0" err="1">
                <a:solidFill>
                  <a:srgbClr val="7030A0"/>
                </a:solidFill>
              </a:rPr>
              <a:t>strName</a:t>
            </a:r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b="1" dirty="0"/>
              <a:t>= </a:t>
            </a:r>
            <a:r>
              <a:rPr lang="en-US" sz="2200" b="1" dirty="0">
                <a:solidFill>
                  <a:srgbClr val="00B050"/>
                </a:solidFill>
              </a:rPr>
              <a:t>new</a:t>
            </a:r>
            <a:r>
              <a:rPr lang="en-US" sz="2200" b="1" dirty="0"/>
              <a:t> </a:t>
            </a:r>
            <a:r>
              <a:rPr lang="en-US" sz="2200" b="1" dirty="0">
                <a:solidFill>
                  <a:srgbClr val="FF0000"/>
                </a:solidFill>
              </a:rPr>
              <a:t>String</a:t>
            </a:r>
            <a:r>
              <a:rPr lang="en-US" sz="2200" b="1" dirty="0"/>
              <a:t>(“</a:t>
            </a:r>
            <a:r>
              <a:rPr lang="en-US" sz="2200" b="1" dirty="0">
                <a:solidFill>
                  <a:srgbClr val="C00000"/>
                </a:solidFill>
              </a:rPr>
              <a:t>value</a:t>
            </a:r>
            <a:r>
              <a:rPr lang="en-US" sz="2200" b="1" dirty="0"/>
              <a:t>”)</a:t>
            </a:r>
            <a:endParaRPr dirty="0"/>
          </a:p>
          <a:p>
            <a:pPr lvl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sz="2600" i="1" u="sng" dirty="0" err="1"/>
              <a:t>Lưu</a:t>
            </a:r>
            <a:r>
              <a:rPr lang="en-US" sz="2600" i="1" u="sng" dirty="0"/>
              <a:t> ý: </a:t>
            </a:r>
            <a:r>
              <a:rPr lang="en-US" sz="2600" i="1" dirty="0" err="1"/>
              <a:t>Nên</a:t>
            </a:r>
            <a:r>
              <a:rPr lang="en-US" sz="2600" i="1" dirty="0"/>
              <a:t> </a:t>
            </a:r>
            <a:r>
              <a:rPr lang="en-US" sz="2600" i="1" dirty="0" err="1"/>
              <a:t>sử</a:t>
            </a:r>
            <a:r>
              <a:rPr lang="en-US" sz="2600" i="1" dirty="0"/>
              <a:t> </a:t>
            </a:r>
            <a:r>
              <a:rPr lang="en-US" sz="2600" i="1" dirty="0" err="1"/>
              <a:t>dụng</a:t>
            </a:r>
            <a:r>
              <a:rPr lang="en-US" sz="2600" i="1" dirty="0"/>
              <a:t> String Literal </a:t>
            </a:r>
            <a:r>
              <a:rPr lang="en-US" sz="2600" i="1" dirty="0" err="1"/>
              <a:t>để</a:t>
            </a:r>
            <a:r>
              <a:rPr lang="en-US" sz="2600" i="1" dirty="0"/>
              <a:t> </a:t>
            </a:r>
            <a:r>
              <a:rPr lang="en-US" sz="2600" i="1" dirty="0" err="1"/>
              <a:t>khởi</a:t>
            </a:r>
            <a:r>
              <a:rPr lang="en-US" sz="2600" i="1" dirty="0"/>
              <a:t> </a:t>
            </a:r>
            <a:r>
              <a:rPr lang="en-US" sz="2600" i="1" dirty="0" err="1"/>
              <a:t>tạo</a:t>
            </a:r>
            <a:r>
              <a:rPr lang="en-US" sz="2600" i="1" dirty="0"/>
              <a:t> </a:t>
            </a:r>
            <a:r>
              <a:rPr lang="en-US" sz="2600" i="1" dirty="0" err="1"/>
              <a:t>chuỗi</a:t>
            </a:r>
            <a:r>
              <a:rPr lang="en-US" sz="2600" i="1" dirty="0"/>
              <a:t> </a:t>
            </a:r>
            <a:r>
              <a:rPr lang="en-US" sz="2600" i="1" dirty="0" err="1"/>
              <a:t>vì</a:t>
            </a:r>
            <a:r>
              <a:rPr lang="en-US" sz="2600" i="1" dirty="0"/>
              <a:t> </a:t>
            </a:r>
            <a:r>
              <a:rPr lang="en-US" sz="2600" i="1" dirty="0" err="1"/>
              <a:t>nó</a:t>
            </a:r>
            <a:r>
              <a:rPr lang="en-US" sz="2600" i="1" dirty="0"/>
              <a:t> </a:t>
            </a:r>
            <a:r>
              <a:rPr lang="en-US" sz="2600" i="1" dirty="0" err="1"/>
              <a:t>hiệu</a:t>
            </a:r>
            <a:r>
              <a:rPr lang="en-US" sz="2600" i="1" dirty="0"/>
              <a:t> </a:t>
            </a:r>
            <a:r>
              <a:rPr lang="en-US" sz="2600" i="1" dirty="0" err="1"/>
              <a:t>quả</a:t>
            </a:r>
            <a:r>
              <a:rPr lang="en-US" sz="2600" i="1" dirty="0"/>
              <a:t> </a:t>
            </a:r>
            <a:r>
              <a:rPr lang="en-US" sz="2600" i="1" dirty="0" err="1"/>
              <a:t>hơn</a:t>
            </a:r>
            <a:r>
              <a:rPr lang="en-US" sz="2600" i="1" dirty="0"/>
              <a:t> </a:t>
            </a:r>
            <a:r>
              <a:rPr lang="en-US" sz="2600" i="1" dirty="0" err="1"/>
              <a:t>trong</a:t>
            </a:r>
            <a:r>
              <a:rPr lang="en-US" sz="2600" i="1" dirty="0"/>
              <a:t> </a:t>
            </a:r>
            <a:r>
              <a:rPr lang="en-US" sz="2600" i="1" dirty="0" err="1"/>
              <a:t>việc</a:t>
            </a:r>
            <a:r>
              <a:rPr lang="en-US" sz="2600" i="1" dirty="0"/>
              <a:t> </a:t>
            </a:r>
            <a:r>
              <a:rPr lang="en-US" sz="2600" i="1" dirty="0" err="1"/>
              <a:t>sử</a:t>
            </a:r>
            <a:r>
              <a:rPr lang="en-US" sz="2600" i="1" dirty="0"/>
              <a:t> </a:t>
            </a:r>
            <a:r>
              <a:rPr lang="en-US" sz="2600" i="1" dirty="0" err="1"/>
              <a:t>dụng</a:t>
            </a:r>
            <a:r>
              <a:rPr lang="en-US" sz="2600" i="1" dirty="0"/>
              <a:t> </a:t>
            </a:r>
            <a:r>
              <a:rPr lang="en-US" sz="2600" i="1" dirty="0" err="1"/>
              <a:t>bộ</a:t>
            </a:r>
            <a:r>
              <a:rPr lang="en-US" sz="2600" i="1" dirty="0"/>
              <a:t> </a:t>
            </a:r>
            <a:r>
              <a:rPr lang="en-US" sz="2600" i="1" dirty="0" err="1"/>
              <a:t>nhớ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280" name="Google Shape;280;p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281" name="Google Shape;281;p10" descr="Kết quả hình ảnh cho string manipulation method list in jav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65907" y="812191"/>
            <a:ext cx="6026093" cy="5353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1"/>
          <p:cNvSpPr txBox="1">
            <a:spLocks noGrp="1"/>
          </p:cNvSpPr>
          <p:nvPr>
            <p:ph type="title"/>
          </p:nvPr>
        </p:nvSpPr>
        <p:spPr>
          <a:xfrm>
            <a:off x="135549" y="146848"/>
            <a:ext cx="9061205" cy="532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 dirty="0" err="1"/>
              <a:t>StringBuilder</a:t>
            </a:r>
            <a:r>
              <a:rPr lang="en-US" sz="3200" dirty="0"/>
              <a:t>, </a:t>
            </a:r>
            <a:r>
              <a:rPr lang="en-US" sz="3200" dirty="0" err="1"/>
              <a:t>StringBuffer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StringTokenizer</a:t>
            </a:r>
            <a:endParaRPr sz="3200" dirty="0"/>
          </a:p>
        </p:txBody>
      </p:sp>
      <p:sp>
        <p:nvSpPr>
          <p:cNvPr id="287" name="Google Shape;287;p11"/>
          <p:cNvSpPr txBox="1">
            <a:spLocks noGrp="1"/>
          </p:cNvSpPr>
          <p:nvPr>
            <p:ph sz="half" idx="1"/>
          </p:nvPr>
        </p:nvSpPr>
        <p:spPr>
          <a:xfrm>
            <a:off x="-1" y="679508"/>
            <a:ext cx="6308521" cy="5629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200" dirty="0" err="1"/>
              <a:t>StringBuilder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StringBuffer</a:t>
            </a:r>
            <a:r>
              <a:rPr lang="en-US" sz="2200" dirty="0"/>
              <a:t> </a:t>
            </a:r>
            <a:r>
              <a:rPr lang="en-US" sz="2200" dirty="0" err="1"/>
              <a:t>khá</a:t>
            </a:r>
            <a:r>
              <a:rPr lang="en-US" sz="2200" dirty="0"/>
              <a:t> </a:t>
            </a:r>
            <a:r>
              <a:rPr lang="en-US" sz="2200" dirty="0" err="1"/>
              <a:t>giống</a:t>
            </a:r>
            <a:r>
              <a:rPr lang="en-US" sz="2200" dirty="0"/>
              <a:t> </a:t>
            </a:r>
            <a:r>
              <a:rPr lang="en-US" sz="2200" dirty="0" err="1"/>
              <a:t>nhau</a:t>
            </a:r>
            <a:r>
              <a:rPr lang="en-US" sz="2200" dirty="0"/>
              <a:t>, </a:t>
            </a:r>
            <a:r>
              <a:rPr lang="en-US" sz="2200" dirty="0" err="1"/>
              <a:t>chỉ</a:t>
            </a:r>
            <a:r>
              <a:rPr lang="en-US" sz="2200" dirty="0"/>
              <a:t> </a:t>
            </a:r>
            <a:r>
              <a:rPr lang="en-US" sz="2200" dirty="0" err="1"/>
              <a:t>khác</a:t>
            </a:r>
            <a:r>
              <a:rPr lang="en-US" sz="2200" dirty="0"/>
              <a:t> </a:t>
            </a:r>
            <a:r>
              <a:rPr lang="en-US" sz="2200" dirty="0" err="1"/>
              <a:t>nhau</a:t>
            </a:r>
            <a:r>
              <a:rPr lang="en-US" sz="2200" dirty="0"/>
              <a:t> ở: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phương</a:t>
            </a:r>
            <a:r>
              <a:rPr lang="en-US" sz="2200" dirty="0"/>
              <a:t> </a:t>
            </a:r>
            <a:r>
              <a:rPr lang="en-US" sz="2200" dirty="0" err="1"/>
              <a:t>thức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StringBuffer</a:t>
            </a:r>
            <a:r>
              <a:rPr lang="en-US" sz="2200" dirty="0"/>
              <a:t> </a:t>
            </a:r>
            <a:r>
              <a:rPr lang="en-US" sz="2200" dirty="0" err="1"/>
              <a:t>đồng</a:t>
            </a:r>
            <a:r>
              <a:rPr lang="en-US" sz="2200" dirty="0"/>
              <a:t> </a:t>
            </a:r>
            <a:r>
              <a:rPr lang="en-US" sz="2200" dirty="0" err="1"/>
              <a:t>bộ</a:t>
            </a:r>
            <a:r>
              <a:rPr lang="en-US" sz="2200" dirty="0"/>
              <a:t> </a:t>
            </a:r>
            <a:r>
              <a:rPr lang="en-US" sz="2200" dirty="0" err="1"/>
              <a:t>nên</a:t>
            </a:r>
            <a:r>
              <a:rPr lang="en-US" sz="2200" dirty="0"/>
              <a:t> </a:t>
            </a:r>
            <a:r>
              <a:rPr lang="en-US" sz="2200" dirty="0" err="1"/>
              <a:t>thích</a:t>
            </a:r>
            <a:r>
              <a:rPr lang="en-US" sz="2200" dirty="0"/>
              <a:t> </a:t>
            </a:r>
            <a:r>
              <a:rPr lang="en-US" sz="2200" dirty="0" err="1"/>
              <a:t>hợp</a:t>
            </a:r>
            <a:r>
              <a:rPr lang="en-US" sz="2200" dirty="0"/>
              <a:t> </a:t>
            </a:r>
            <a:r>
              <a:rPr lang="en-US" sz="2200" dirty="0" err="1"/>
              <a:t>khi</a:t>
            </a:r>
            <a:r>
              <a:rPr lang="en-US" sz="2200" dirty="0"/>
              <a:t> </a:t>
            </a:r>
            <a:r>
              <a:rPr lang="en-US" sz="2200" dirty="0" err="1"/>
              <a:t>làm</a:t>
            </a:r>
            <a:r>
              <a:rPr lang="en-US" sz="2200" dirty="0"/>
              <a:t> </a:t>
            </a:r>
            <a:r>
              <a:rPr lang="en-US" sz="2200" dirty="0" err="1"/>
              <a:t>việc</a:t>
            </a:r>
            <a:r>
              <a:rPr lang="en-US" sz="2200" dirty="0"/>
              <a:t> </a:t>
            </a:r>
            <a:r>
              <a:rPr lang="en-US" sz="2200" dirty="0" err="1"/>
              <a:t>với</a:t>
            </a:r>
            <a:r>
              <a:rPr lang="en-US" sz="2200" dirty="0"/>
              <a:t> </a:t>
            </a:r>
            <a:r>
              <a:rPr lang="en-US" sz="2200" dirty="0" err="1"/>
              <a:t>ứng</a:t>
            </a:r>
            <a:r>
              <a:rPr lang="en-US" sz="2200" dirty="0"/>
              <a:t> </a:t>
            </a:r>
            <a:r>
              <a:rPr lang="en-US" sz="2200" dirty="0" err="1"/>
              <a:t>dụng</a:t>
            </a:r>
            <a:r>
              <a:rPr lang="en-US" sz="2200" dirty="0"/>
              <a:t> </a:t>
            </a:r>
            <a:r>
              <a:rPr lang="en-US" sz="2200" dirty="0" err="1"/>
              <a:t>đa</a:t>
            </a:r>
            <a:r>
              <a:rPr lang="en-US" sz="2200" dirty="0"/>
              <a:t> </a:t>
            </a:r>
            <a:r>
              <a:rPr lang="en-US" sz="2200" dirty="0" err="1"/>
              <a:t>luồng</a:t>
            </a:r>
            <a:endParaRPr sz="2200" dirty="0"/>
          </a:p>
          <a:p>
            <a:pPr lvl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200" dirty="0" err="1">
                <a:solidFill>
                  <a:srgbClr val="FF0000"/>
                </a:solidFill>
              </a:rPr>
              <a:t>StringBuffer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– </a:t>
            </a:r>
            <a:r>
              <a:rPr lang="en-US" sz="2200" dirty="0" err="1">
                <a:solidFill>
                  <a:srgbClr val="FF0000"/>
                </a:solidFill>
              </a:rPr>
              <a:t>đồng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bộ</a:t>
            </a:r>
            <a:r>
              <a:rPr lang="en-US" sz="2200" dirty="0"/>
              <a:t>, </a:t>
            </a:r>
            <a:r>
              <a:rPr lang="en-US" sz="2200" dirty="0" err="1">
                <a:solidFill>
                  <a:srgbClr val="FDBA14"/>
                </a:solidFill>
              </a:rPr>
              <a:t>StringBuilder</a:t>
            </a:r>
            <a:r>
              <a:rPr lang="en-US" sz="2200" dirty="0"/>
              <a:t> – </a:t>
            </a:r>
            <a:r>
              <a:rPr lang="en-US" sz="2200" dirty="0" err="1">
                <a:solidFill>
                  <a:srgbClr val="FDBA14"/>
                </a:solidFill>
              </a:rPr>
              <a:t>bất</a:t>
            </a:r>
            <a:r>
              <a:rPr lang="en-US" sz="2200" dirty="0">
                <a:solidFill>
                  <a:srgbClr val="FDBA14"/>
                </a:solidFill>
              </a:rPr>
              <a:t> </a:t>
            </a:r>
            <a:r>
              <a:rPr lang="en-US" sz="2200" dirty="0" err="1">
                <a:solidFill>
                  <a:srgbClr val="FDBA14"/>
                </a:solidFill>
              </a:rPr>
              <a:t>đồng</a:t>
            </a:r>
            <a:r>
              <a:rPr lang="en-US" sz="2200" dirty="0">
                <a:solidFill>
                  <a:srgbClr val="FDBA14"/>
                </a:solidFill>
              </a:rPr>
              <a:t> </a:t>
            </a:r>
            <a:r>
              <a:rPr lang="en-US" sz="2200" dirty="0" err="1">
                <a:solidFill>
                  <a:srgbClr val="FDBA14"/>
                </a:solidFill>
              </a:rPr>
              <a:t>bộ</a:t>
            </a:r>
            <a:endParaRPr sz="2200" dirty="0">
              <a:solidFill>
                <a:srgbClr val="FDBA14"/>
              </a:solidFill>
            </a:endParaRPr>
          </a:p>
          <a:p>
            <a:pPr lvl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200" dirty="0" err="1"/>
              <a:t>StringBuilder</a:t>
            </a:r>
            <a:endParaRPr sz="2200" dirty="0"/>
          </a:p>
          <a:p>
            <a:pPr lvl="1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FDBA14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1900" b="1" dirty="0" err="1">
                <a:solidFill>
                  <a:srgbClr val="FDBA14"/>
                </a:solidFill>
              </a:rPr>
              <a:t>StringBuilder</a:t>
            </a:r>
            <a:r>
              <a:rPr lang="en-US" sz="1900" b="1" dirty="0">
                <a:solidFill>
                  <a:srgbClr val="FDBA14"/>
                </a:solidFill>
              </a:rPr>
              <a:t> </a:t>
            </a:r>
            <a:r>
              <a:rPr lang="en-US" sz="1900" b="1" dirty="0" err="1">
                <a:solidFill>
                  <a:srgbClr val="7030A0"/>
                </a:solidFill>
              </a:rPr>
              <a:t>strName</a:t>
            </a:r>
            <a:r>
              <a:rPr lang="en-US" sz="1900" b="1" dirty="0">
                <a:solidFill>
                  <a:srgbClr val="7030A0"/>
                </a:solidFill>
              </a:rPr>
              <a:t> </a:t>
            </a:r>
            <a:r>
              <a:rPr lang="en-US" sz="1900" b="1" dirty="0"/>
              <a:t>= </a:t>
            </a:r>
            <a:r>
              <a:rPr lang="en-US" sz="1900" b="1" dirty="0">
                <a:solidFill>
                  <a:srgbClr val="00B050"/>
                </a:solidFill>
              </a:rPr>
              <a:t>new</a:t>
            </a:r>
            <a:r>
              <a:rPr lang="en-US" sz="1900" b="1" dirty="0"/>
              <a:t> </a:t>
            </a:r>
            <a:r>
              <a:rPr lang="en-US" sz="1900" b="1" dirty="0" err="1">
                <a:solidFill>
                  <a:srgbClr val="FDBA14"/>
                </a:solidFill>
              </a:rPr>
              <a:t>StringBuilder</a:t>
            </a:r>
            <a:r>
              <a:rPr lang="en-US" sz="1900" b="1" dirty="0"/>
              <a:t>(“</a:t>
            </a:r>
            <a:r>
              <a:rPr lang="en-US" sz="1900" b="1" dirty="0">
                <a:solidFill>
                  <a:srgbClr val="C00000"/>
                </a:solidFill>
              </a:rPr>
              <a:t>Value</a:t>
            </a:r>
            <a:r>
              <a:rPr lang="en-US" sz="1900" b="1" dirty="0"/>
              <a:t>”)</a:t>
            </a:r>
            <a:endParaRPr dirty="0"/>
          </a:p>
          <a:p>
            <a:pPr lvl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2200" dirty="0" err="1"/>
              <a:t>StringBuffer</a:t>
            </a:r>
            <a:endParaRPr sz="2200" dirty="0"/>
          </a:p>
          <a:p>
            <a:pPr lvl="1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1900" b="1" dirty="0" err="1">
                <a:solidFill>
                  <a:srgbClr val="FF0000"/>
                </a:solidFill>
              </a:rPr>
              <a:t>StringBuffer</a:t>
            </a:r>
            <a:r>
              <a:rPr lang="en-US" sz="1900" b="1" dirty="0">
                <a:solidFill>
                  <a:srgbClr val="FF0000"/>
                </a:solidFill>
              </a:rPr>
              <a:t> </a:t>
            </a:r>
            <a:r>
              <a:rPr lang="en-US" sz="1900" b="1" dirty="0" err="1">
                <a:solidFill>
                  <a:srgbClr val="7030A0"/>
                </a:solidFill>
              </a:rPr>
              <a:t>strName</a:t>
            </a:r>
            <a:r>
              <a:rPr lang="en-US" sz="1900" b="1" dirty="0">
                <a:solidFill>
                  <a:srgbClr val="7030A0"/>
                </a:solidFill>
              </a:rPr>
              <a:t> </a:t>
            </a:r>
            <a:r>
              <a:rPr lang="en-US" sz="1900" b="1" dirty="0"/>
              <a:t>= </a:t>
            </a:r>
            <a:r>
              <a:rPr lang="en-US" sz="1900" b="1" dirty="0">
                <a:solidFill>
                  <a:srgbClr val="00B050"/>
                </a:solidFill>
              </a:rPr>
              <a:t>new</a:t>
            </a:r>
            <a:r>
              <a:rPr lang="en-US" sz="1900" b="1" dirty="0"/>
              <a:t> </a:t>
            </a:r>
            <a:r>
              <a:rPr lang="en-US" sz="1900" b="1" dirty="0" err="1">
                <a:solidFill>
                  <a:srgbClr val="FF0000"/>
                </a:solidFill>
              </a:rPr>
              <a:t>StringBuffer</a:t>
            </a:r>
            <a:r>
              <a:rPr lang="en-US" sz="1900" b="1" dirty="0"/>
              <a:t>(“</a:t>
            </a:r>
            <a:r>
              <a:rPr lang="en-US" sz="1900" b="1" dirty="0">
                <a:solidFill>
                  <a:srgbClr val="C00000"/>
                </a:solidFill>
              </a:rPr>
              <a:t>Value</a:t>
            </a:r>
            <a:r>
              <a:rPr lang="en-US" sz="1900" b="1" dirty="0"/>
              <a:t>”)</a:t>
            </a:r>
            <a:endParaRPr sz="1900" b="1" dirty="0"/>
          </a:p>
        </p:txBody>
      </p:sp>
      <p:sp>
        <p:nvSpPr>
          <p:cNvPr id="290" name="Google Shape;290;p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graphicFrame>
        <p:nvGraphicFramePr>
          <p:cNvPr id="288" name="Google Shape;288;p11"/>
          <p:cNvGraphicFramePr/>
          <p:nvPr/>
        </p:nvGraphicFramePr>
        <p:xfrm>
          <a:off x="6400800" y="958850"/>
          <a:ext cx="5791200" cy="4038680"/>
        </p:xfrm>
        <a:graphic>
          <a:graphicData uri="http://schemas.openxmlformats.org/drawingml/2006/table">
            <a:tbl>
              <a:tblPr firstRow="1" bandRow="1">
                <a:noFill/>
                <a:tableStyleId>{02832495-521E-47C8-A613-11C4D8B15ADD}</a:tableStyleId>
              </a:tblPr>
              <a:tblGrid>
                <a:gridCol w="269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8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Các phương thức</a:t>
                      </a:r>
                      <a:endParaRPr sz="18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append(value)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Nối chuỗi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insert(int index,String str)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Chèn chuỗi str vào vị trí index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delete(int start, int end)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Xóa từ ký tự có vị trí start đến ký tự có vị trí end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deleteCharAt(int index)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Xóa ký tự có vị trí index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reverse()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Đảo ngược chuỗi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replace(int start, int end, String str)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Thay chuỗi str vào từ vị trí start đến vị trí end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Arial"/>
                          <a:ea typeface="Arial"/>
                          <a:cs typeface="Arial"/>
                          <a:sym typeface="Arial"/>
                        </a:rPr>
                        <a:t>subsequence(int start, int end)</a:t>
                      </a:r>
                      <a:endParaRPr sz="16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Lấy chuỗi từ vị trí start đến vị trí end</a:t>
                      </a:r>
                      <a:endParaRPr sz="18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728</Words>
  <Application>Microsoft Office PowerPoint</Application>
  <PresentationFormat>Widescreen</PresentationFormat>
  <Paragraphs>118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Noto Sans Symbols</vt:lpstr>
      <vt:lpstr>Trebuchet MS</vt:lpstr>
      <vt:lpstr>Wingdings</vt:lpstr>
      <vt:lpstr>Wingdings 3</vt:lpstr>
      <vt:lpstr>Facet</vt:lpstr>
      <vt:lpstr>Bài 2  Mảng và chuỗi</vt:lpstr>
      <vt:lpstr>MỤC TIÊU</vt:lpstr>
      <vt:lpstr>Giới thiệu về mảng</vt:lpstr>
      <vt:lpstr>Mảng đơn chiều</vt:lpstr>
      <vt:lpstr>Ví dụ minh họa – Mảng 1 chiều</vt:lpstr>
      <vt:lpstr>Mảng đa chiều – Mảng 2 chiều</vt:lpstr>
      <vt:lpstr>Ví dụ minh họa – Mảng 2 chiều</vt:lpstr>
      <vt:lpstr>Chuỗi - String</vt:lpstr>
      <vt:lpstr>StringBuilder, StringBuffer và StringTokenizer</vt:lpstr>
      <vt:lpstr>StringBuilder, StringBuffer và StringTokenizer</vt:lpstr>
      <vt:lpstr>Ví dụ minh họa – Tách chuỗi bằng Stringtokenizer</vt:lpstr>
      <vt:lpstr>HỎI ĐÁP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2  Mảng và chuỗi</dc:title>
  <dc:creator>Bùi Thanh Hải</dc:creator>
  <cp:lastModifiedBy>Trung Hoàng</cp:lastModifiedBy>
  <cp:revision>7</cp:revision>
  <dcterms:created xsi:type="dcterms:W3CDTF">2018-01-11T08:27:42Z</dcterms:created>
  <dcterms:modified xsi:type="dcterms:W3CDTF">2025-03-28T14:24:48Z</dcterms:modified>
</cp:coreProperties>
</file>