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699" r:id="rId2"/>
    <p:sldId id="700" r:id="rId3"/>
    <p:sldId id="703" r:id="rId4"/>
    <p:sldId id="704" r:id="rId5"/>
    <p:sldId id="705" r:id="rId6"/>
    <p:sldId id="706" r:id="rId7"/>
    <p:sldId id="707" r:id="rId8"/>
    <p:sldId id="708" r:id="rId9"/>
    <p:sldId id="709" r:id="rId10"/>
    <p:sldId id="710" r:id="rId11"/>
    <p:sldId id="711" r:id="rId12"/>
    <p:sldId id="712" r:id="rId13"/>
    <p:sldId id="713" r:id="rId14"/>
    <p:sldId id="714" r:id="rId15"/>
    <p:sldId id="715" r:id="rId16"/>
    <p:sldId id="716" r:id="rId17"/>
    <p:sldId id="717" r:id="rId18"/>
    <p:sldId id="718" r:id="rId19"/>
    <p:sldId id="701" r:id="rId2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462B0"/>
    <a:srgbClr val="499DCC"/>
    <a:srgbClr val="FFCE33"/>
    <a:srgbClr val="22B1BF"/>
    <a:srgbClr val="E14A30"/>
    <a:srgbClr val="D83F3F"/>
    <a:srgbClr val="600477"/>
    <a:srgbClr val="FDBA14"/>
    <a:srgbClr val="FFCC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30" autoAdjust="0"/>
    <p:restoredTop sz="86447" autoAdjust="0"/>
  </p:normalViewPr>
  <p:slideViewPr>
    <p:cSldViewPr snapToGrid="0">
      <p:cViewPr varScale="1">
        <p:scale>
          <a:sx n="115" d="100"/>
          <a:sy n="115" d="100"/>
        </p:scale>
        <p:origin x="54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A8BF3-28B4-4D29-8143-291BBD75E4ED}" type="datetimeFigureOut">
              <a:rPr lang="vi-VN" smtClean="0"/>
              <a:t>19/05/2025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7BCFDA-27A2-45EC-9890-6B4CDA215AA0}" type="slidenum">
              <a:rPr lang="vi-VN" smtClean="0"/>
              <a:t>‹#›</a:t>
            </a:fld>
            <a:endParaRPr lang="vi-VN"/>
          </a:p>
        </p:txBody>
      </p:sp>
    </p:spTree>
    <p:extLst>
      <p:ext uri="{BB962C8B-B14F-4D97-AF65-F5344CB8AC3E}">
        <p14:creationId xmlns:p14="http://schemas.microsoft.com/office/powerpoint/2010/main" val="3975822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7BCFDA-27A2-45EC-9890-6B4CDA215AA0}" type="slidenum">
              <a:rPr lang="vi-VN" smtClean="0"/>
              <a:t>1</a:t>
            </a:fld>
            <a:endParaRPr lang="vi-VN"/>
          </a:p>
        </p:txBody>
      </p:sp>
    </p:spTree>
    <p:extLst>
      <p:ext uri="{BB962C8B-B14F-4D97-AF65-F5344CB8AC3E}">
        <p14:creationId xmlns:p14="http://schemas.microsoft.com/office/powerpoint/2010/main" val="1831348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637211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Tree>
    <p:extLst>
      <p:ext uri="{BB962C8B-B14F-4D97-AF65-F5344CB8AC3E}">
        <p14:creationId xmlns:p14="http://schemas.microsoft.com/office/powerpoint/2010/main" val="274700065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5218574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Tree>
    <p:extLst>
      <p:ext uri="{BB962C8B-B14F-4D97-AF65-F5344CB8AC3E}">
        <p14:creationId xmlns:p14="http://schemas.microsoft.com/office/powerpoint/2010/main" val="185476367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9496255"/>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pPr/>
              <a:t>‹#›</a:t>
            </a:fld>
            <a:endParaRPr lang="vi-VN"/>
          </a:p>
        </p:txBody>
      </p:sp>
    </p:spTree>
    <p:extLst>
      <p:ext uri="{BB962C8B-B14F-4D97-AF65-F5344CB8AC3E}">
        <p14:creationId xmlns:p14="http://schemas.microsoft.com/office/powerpoint/2010/main" val="3067194364"/>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55C6B4A9-1611-4792-9094-5F34BCA07E0B}" type="datetimeFigureOut">
              <a:rPr lang="en-US" dirty="0"/>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4200961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5" name="Footer Placeholder 4"/>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332410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087740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6" name="Slide Number Placeholder 5"/>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944908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lide Number Placeholder 6"/>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903785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Slide Number Placeholder 8"/>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317329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5" name="Slide Number Placeholder 4"/>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717208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3" name="Footer Placeholder 2"/>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4" name="Slide Number Placeholder 3"/>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168841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42A54C80-263E-416B-A8E0-580EDEADCBDC}" type="datetimeFigureOut">
              <a:rPr lang="en-US" dirty="0"/>
              <a:t>5/19/2025</a:t>
            </a:fld>
            <a:endParaRPr lang="en-US" dirty="0"/>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7" name="Slide Number Placeholder 6"/>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3750388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7205133" y="6041362"/>
            <a:ext cx="911939" cy="365125"/>
          </a:xfrm>
          <a:prstGeom prst="rect">
            <a:avLst/>
          </a:prstGeom>
        </p:spPr>
        <p:txBody>
          <a:bodyPr/>
          <a:lstStyle/>
          <a:p>
            <a:fld id="{B61BEF0D-F0BB-DE4B-95CE-6DB70DBA9567}" type="datetimeFigureOut">
              <a:rPr lang="en-US" dirty="0"/>
              <a:pPr/>
              <a:t>5/19/2025</a:t>
            </a:fld>
            <a:endParaRPr lang="en-US" dirty="0"/>
          </a:p>
        </p:txBody>
      </p:sp>
      <p:sp>
        <p:nvSpPr>
          <p:cNvPr id="6" name="Footer Placeholder 5"/>
          <p:cNvSpPr>
            <a:spLocks noGrp="1"/>
          </p:cNvSpPr>
          <p:nvPr>
            <p:ph type="ftr" sz="quarter" idx="11"/>
          </p:nvPr>
        </p:nvSpPr>
        <p:spPr>
          <a:xfrm>
            <a:off x="677334" y="6041362"/>
            <a:ext cx="6297612" cy="365125"/>
          </a:xfrm>
          <a:prstGeom prst="rect">
            <a:avLst/>
          </a:prstGeom>
        </p:spPr>
        <p:txBody>
          <a:bodyPr/>
          <a:lstStyle/>
          <a:p>
            <a:r>
              <a:rPr lang="vi-VN" smtClean="0"/>
              <a:t>Bài 2 - ValidateForm_UploadFile</a:t>
            </a:r>
            <a:endParaRPr lang="vi-VN"/>
          </a:p>
        </p:txBody>
      </p:sp>
      <p:sp>
        <p:nvSpPr>
          <p:cNvPr id="7" name="Slide Number Placeholder 6"/>
          <p:cNvSpPr>
            <a:spLocks noGrp="1"/>
          </p:cNvSpPr>
          <p:nvPr>
            <p:ph type="sldNum" sz="quarter" idx="12"/>
          </p:nvPr>
        </p:nvSpPr>
        <p:spPr/>
        <p:txBody>
          <a:bodyPr/>
          <a:lstStyle/>
          <a:p>
            <a:fld id="{201540FA-0942-482B-9F37-EA3921DFDA04}" type="slidenum">
              <a:rPr lang="vi-VN" smtClean="0"/>
              <a:t>‹#›</a:t>
            </a:fld>
            <a:endParaRPr lang="vi-VN"/>
          </a:p>
        </p:txBody>
      </p:sp>
    </p:spTree>
    <p:extLst>
      <p:ext uri="{BB962C8B-B14F-4D97-AF65-F5344CB8AC3E}">
        <p14:creationId xmlns:p14="http://schemas.microsoft.com/office/powerpoint/2010/main" val="2668241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126700" y="91614"/>
            <a:ext cx="9204626" cy="5427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01540FA-0942-482B-9F37-EA3921DFDA04}" type="slidenum">
              <a:rPr lang="vi-VN" smtClean="0"/>
              <a:pPr/>
              <a:t>‹#›</a:t>
            </a:fld>
            <a:endParaRPr lang="vi-VN"/>
          </a:p>
        </p:txBody>
      </p:sp>
    </p:spTree>
    <p:extLst>
      <p:ext uri="{BB962C8B-B14F-4D97-AF65-F5344CB8AC3E}">
        <p14:creationId xmlns:p14="http://schemas.microsoft.com/office/powerpoint/2010/main" val="314293869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ctrTitle"/>
          </p:nvPr>
        </p:nvSpPr>
        <p:spPr>
          <a:xfrm>
            <a:off x="1524000" y="2106706"/>
            <a:ext cx="9144000" cy="2504097"/>
          </a:xfrm>
        </p:spPr>
        <p:txBody>
          <a:bodyPr/>
          <a:lstStyle/>
          <a:p>
            <a:pPr algn="ctr"/>
            <a:r>
              <a:rPr lang="en-US" sz="4000" b="1" dirty="0" err="1">
                <a:solidFill>
                  <a:schemeClr val="tx1"/>
                </a:solidFill>
              </a:rPr>
              <a:t>Bài</a:t>
            </a:r>
            <a:r>
              <a:rPr lang="en-US" sz="4000" b="1" dirty="0">
                <a:solidFill>
                  <a:schemeClr val="tx1"/>
                </a:solidFill>
              </a:rPr>
              <a:t> </a:t>
            </a:r>
            <a:r>
              <a:rPr lang="en-US" sz="4000" b="1" dirty="0" smtClean="0">
                <a:solidFill>
                  <a:schemeClr val="tx1"/>
                </a:solidFill>
              </a:rPr>
              <a:t>21 </a:t>
            </a:r>
            <a:r>
              <a:rPr lang="en-US" sz="4000" dirty="0">
                <a:solidFill>
                  <a:schemeClr val="tx1"/>
                </a:solidFill>
              </a:rPr>
              <a:t/>
            </a:r>
            <a:br>
              <a:rPr lang="en-US" sz="4000" dirty="0">
                <a:solidFill>
                  <a:schemeClr val="tx1"/>
                </a:solidFill>
              </a:rPr>
            </a:br>
            <a:r>
              <a:rPr lang="en-US" sz="4000" dirty="0" smtClean="0">
                <a:solidFill>
                  <a:schemeClr val="tx1"/>
                </a:solidFill>
              </a:rPr>
              <a:t>Validate Form – Upload File </a:t>
            </a:r>
            <a:endParaRPr lang="en-US" sz="4000" dirty="0">
              <a:solidFill>
                <a:schemeClr val="tx1"/>
              </a:solidFill>
            </a:endParaRPr>
          </a:p>
        </p:txBody>
      </p:sp>
      <p:sp>
        <p:nvSpPr>
          <p:cNvPr id="10" name="Slide Number Placeholder 9"/>
          <p:cNvSpPr>
            <a:spLocks noGrp="1"/>
          </p:cNvSpPr>
          <p:nvPr>
            <p:ph type="sldNum" sz="quarter" idx="12"/>
          </p:nvPr>
        </p:nvSpPr>
        <p:spPr/>
        <p:txBody>
          <a:bodyPr/>
          <a:lstStyle/>
          <a:p>
            <a:fld id="{201540FA-0942-482B-9F37-EA3921DFDA04}" type="slidenum">
              <a:rPr lang="vi-VN" smtClean="0"/>
              <a:t>1</a:t>
            </a:fld>
            <a:endParaRPr lang="vi-VN"/>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034" y="128569"/>
            <a:ext cx="3276600" cy="1390650"/>
          </a:xfrm>
          <a:prstGeom prst="rect">
            <a:avLst/>
          </a:prstGeom>
        </p:spPr>
      </p:pic>
    </p:spTree>
    <p:extLst>
      <p:ext uri="{BB962C8B-B14F-4D97-AF65-F5344CB8AC3E}">
        <p14:creationId xmlns:p14="http://schemas.microsoft.com/office/powerpoint/2010/main" val="2191924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Validate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10</a:t>
            </a:fld>
            <a:endParaRPr lang="vi-VN"/>
          </a:p>
        </p:txBody>
      </p:sp>
      <p:sp>
        <p:nvSpPr>
          <p:cNvPr id="8" name="object 2"/>
          <p:cNvSpPr txBox="1"/>
          <p:nvPr/>
        </p:nvSpPr>
        <p:spPr>
          <a:xfrm>
            <a:off x="33226" y="591345"/>
            <a:ext cx="12084485" cy="3127138"/>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Thêm tham số và lệnh sau trong hàm xử lý của controller</a:t>
            </a:r>
          </a:p>
          <a:p>
            <a:pPr marL="355600" indent="-342900" algn="just">
              <a:spcBef>
                <a:spcPts val="625"/>
              </a:spcBef>
              <a:buClr>
                <a:srgbClr val="10243E"/>
              </a:buClr>
              <a:buSzPct val="68181"/>
              <a:buFont typeface="Wingdings"/>
              <a:buChar char=""/>
              <a:tabLst>
                <a:tab pos="354965" algn="l"/>
                <a:tab pos="355600" algn="l"/>
              </a:tabLst>
            </a:pPr>
            <a:endParaRPr lang="en-US" sz="2400" b="1">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b="1" smtClean="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b="1">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b="1" smtClean="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b="1">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Kết quả khi dữ liệu chưa được nhập</a:t>
            </a:r>
            <a:endParaRPr sz="2000" dirty="0">
              <a:latin typeface="Calibri"/>
              <a:cs typeface="Calibri"/>
            </a:endParaRPr>
          </a:p>
        </p:txBody>
      </p:sp>
      <p:pic>
        <p:nvPicPr>
          <p:cNvPr id="3" name="Picture 2"/>
          <p:cNvPicPr>
            <a:picLocks noChangeAspect="1"/>
          </p:cNvPicPr>
          <p:nvPr/>
        </p:nvPicPr>
        <p:blipFill rotWithShape="1">
          <a:blip r:embed="rId2"/>
          <a:srcRect l="26211" t="58405" r="27168" b="23591"/>
          <a:stretch/>
        </p:blipFill>
        <p:spPr>
          <a:xfrm>
            <a:off x="1509915" y="1040827"/>
            <a:ext cx="9172170" cy="1908435"/>
          </a:xfrm>
          <a:prstGeom prst="rect">
            <a:avLst/>
          </a:prstGeom>
        </p:spPr>
      </p:pic>
    </p:spTree>
    <p:extLst>
      <p:ext uri="{BB962C8B-B14F-4D97-AF65-F5344CB8AC3E}">
        <p14:creationId xmlns:p14="http://schemas.microsoft.com/office/powerpoint/2010/main" val="38746836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Validate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11</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Kết quả</a:t>
            </a:r>
            <a:endParaRPr sz="2000" dirty="0">
              <a:latin typeface="Calibri"/>
              <a:cs typeface="Calibri"/>
            </a:endParaRPr>
          </a:p>
        </p:txBody>
      </p:sp>
      <p:pic>
        <p:nvPicPr>
          <p:cNvPr id="4" name="Picture 3"/>
          <p:cNvPicPr>
            <a:picLocks noChangeAspect="1"/>
          </p:cNvPicPr>
          <p:nvPr/>
        </p:nvPicPr>
        <p:blipFill rotWithShape="1">
          <a:blip r:embed="rId2"/>
          <a:srcRect l="38881" t="13179" r="38947" b="35931"/>
          <a:stretch/>
        </p:blipFill>
        <p:spPr>
          <a:xfrm>
            <a:off x="3301284" y="803207"/>
            <a:ext cx="4426040" cy="5413997"/>
          </a:xfrm>
          <a:prstGeom prst="rect">
            <a:avLst/>
          </a:prstGeom>
        </p:spPr>
      </p:pic>
    </p:spTree>
    <p:extLst>
      <p:ext uri="{BB962C8B-B14F-4D97-AF65-F5344CB8AC3E}">
        <p14:creationId xmlns:p14="http://schemas.microsoft.com/office/powerpoint/2010/main" val="3137710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12</a:t>
            </a:fld>
            <a:endParaRPr lang="vi-VN"/>
          </a:p>
        </p:txBody>
      </p:sp>
      <p:sp>
        <p:nvSpPr>
          <p:cNvPr id="8" name="object 2"/>
          <p:cNvSpPr txBox="1"/>
          <p:nvPr/>
        </p:nvSpPr>
        <p:spPr>
          <a:xfrm>
            <a:off x="33226" y="591345"/>
            <a:ext cx="12084485" cy="4558299"/>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Upload file là bước xử lý để đẩy một file từ client lên server. Trong việc hiển thị ảnh lên ứng dụng, các ảnh sẽ được upload lên một thư mục trên ứng dụng, tên ảnh hoặc đường dẫn của ảnh sẽ được lưu vào trong database tương ứng với sản phẩm</a:t>
            </a: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Các thư viện khi thực hiện upload file</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400" smtClean="0">
                <a:latin typeface="Calibri" pitchFamily="34" charset="0"/>
                <a:cs typeface="Calibri"/>
              </a:rPr>
              <a:t>Commons-fileupload</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400" smtClean="0">
                <a:latin typeface="Calibri" pitchFamily="34" charset="0"/>
                <a:cs typeface="Calibri"/>
              </a:rPr>
              <a:t>Commons-io</a:t>
            </a: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Form có chức năng upload file phải thêm thuộc tính multiprt/form-data</a:t>
            </a:r>
          </a:p>
          <a:p>
            <a:pPr marL="812800" lvl="1" indent="-342900" algn="just">
              <a:spcBef>
                <a:spcPts val="625"/>
              </a:spcBef>
              <a:buClr>
                <a:srgbClr val="10243E"/>
              </a:buClr>
              <a:buSzPct val="68181"/>
              <a:buFont typeface="Wingdings"/>
              <a:buChar char=""/>
              <a:tabLst>
                <a:tab pos="354965" algn="l"/>
                <a:tab pos="355600" algn="l"/>
              </a:tabLst>
            </a:pPr>
            <a:r>
              <a:rPr lang="en-US" sz="2000"/>
              <a:t>&lt;form:form action=</a:t>
            </a:r>
            <a:r>
              <a:rPr lang="en-US" sz="2000" i="1"/>
              <a:t>"insertProduct" modelAttribute="p" method="post" enctype="multipart/form-data</a:t>
            </a:r>
            <a:r>
              <a:rPr lang="en-US" sz="2000" i="1" smtClean="0"/>
              <a:t>"&gt;</a:t>
            </a: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Dữ liệu file truyền lên controller là MultipartFile có thể là một thuộc tính của class hoặc một tham số của hàm trong controller</a:t>
            </a:r>
            <a:endParaRPr lang="en-US" sz="2400" b="1">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000" b="1" smtClean="0">
              <a:latin typeface="Calibri" pitchFamily="34" charset="0"/>
              <a:cs typeface="Calibri"/>
            </a:endParaRPr>
          </a:p>
        </p:txBody>
      </p:sp>
    </p:spTree>
    <p:extLst>
      <p:ext uri="{BB962C8B-B14F-4D97-AF65-F5344CB8AC3E}">
        <p14:creationId xmlns:p14="http://schemas.microsoft.com/office/powerpoint/2010/main" val="15345612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13</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Thêm thuộc tính multipart/form-data vào form insert</a:t>
            </a:r>
            <a:endParaRPr lang="en-US" sz="2000" b="1" smtClean="0">
              <a:latin typeface="Calibri" pitchFamily="34" charset="0"/>
              <a:cs typeface="Calibri"/>
            </a:endParaRPr>
          </a:p>
        </p:txBody>
      </p:sp>
      <p:pic>
        <p:nvPicPr>
          <p:cNvPr id="5" name="Picture 4"/>
          <p:cNvPicPr>
            <a:picLocks noChangeAspect="1"/>
          </p:cNvPicPr>
          <p:nvPr/>
        </p:nvPicPr>
        <p:blipFill rotWithShape="1">
          <a:blip r:embed="rId2"/>
          <a:srcRect l="24854" t="9770" r="4868" b="14166"/>
          <a:stretch/>
        </p:blipFill>
        <p:spPr>
          <a:xfrm>
            <a:off x="1523999" y="1037066"/>
            <a:ext cx="9144001" cy="5274366"/>
          </a:xfrm>
          <a:prstGeom prst="rect">
            <a:avLst/>
          </a:prstGeom>
        </p:spPr>
      </p:pic>
      <p:sp>
        <p:nvSpPr>
          <p:cNvPr id="4" name="Rectangle 3"/>
          <p:cNvSpPr/>
          <p:nvPr/>
        </p:nvSpPr>
        <p:spPr>
          <a:xfrm>
            <a:off x="2362993" y="1578316"/>
            <a:ext cx="6608730" cy="1577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449670" y="5699742"/>
            <a:ext cx="3481216" cy="18578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791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14</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Sử dụng thuộc tính trong class là MultipartFile để truyền dữ liệu của file upload lên</a:t>
            </a:r>
            <a:endParaRPr lang="en-US" sz="2000" b="1" smtClean="0">
              <a:latin typeface="Calibri" pitchFamily="34" charset="0"/>
              <a:cs typeface="Calibri"/>
            </a:endParaRPr>
          </a:p>
        </p:txBody>
      </p:sp>
      <p:pic>
        <p:nvPicPr>
          <p:cNvPr id="5" name="Picture 4"/>
          <p:cNvPicPr>
            <a:picLocks noChangeAspect="1"/>
          </p:cNvPicPr>
          <p:nvPr/>
        </p:nvPicPr>
        <p:blipFill rotWithShape="1">
          <a:blip r:embed="rId2"/>
          <a:srcRect l="26508" t="9093" r="4896" b="27759"/>
          <a:stretch/>
        </p:blipFill>
        <p:spPr>
          <a:xfrm>
            <a:off x="730023" y="1040827"/>
            <a:ext cx="10731954" cy="5265316"/>
          </a:xfrm>
          <a:prstGeom prst="rect">
            <a:avLst/>
          </a:prstGeom>
        </p:spPr>
      </p:pic>
      <p:sp>
        <p:nvSpPr>
          <p:cNvPr id="4" name="Rectangle 3"/>
          <p:cNvSpPr/>
          <p:nvPr/>
        </p:nvSpPr>
        <p:spPr>
          <a:xfrm>
            <a:off x="1365161" y="5525036"/>
            <a:ext cx="3090931" cy="2575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7382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15</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Hàm xử lý trên controller</a:t>
            </a:r>
            <a:endParaRPr lang="en-US" sz="2000" b="1" smtClean="0">
              <a:latin typeface="Calibri" pitchFamily="34" charset="0"/>
              <a:cs typeface="Calibri"/>
            </a:endParaRPr>
          </a:p>
        </p:txBody>
      </p:sp>
      <p:pic>
        <p:nvPicPr>
          <p:cNvPr id="3" name="Picture 2"/>
          <p:cNvPicPr>
            <a:picLocks noChangeAspect="1"/>
          </p:cNvPicPr>
          <p:nvPr/>
        </p:nvPicPr>
        <p:blipFill rotWithShape="1">
          <a:blip r:embed="rId2"/>
          <a:srcRect l="25914" t="9279" r="4897" b="28130"/>
          <a:stretch/>
        </p:blipFill>
        <p:spPr>
          <a:xfrm>
            <a:off x="522083" y="1056088"/>
            <a:ext cx="10921234" cy="5265316"/>
          </a:xfrm>
          <a:prstGeom prst="rect">
            <a:avLst/>
          </a:prstGeom>
        </p:spPr>
      </p:pic>
    </p:spTree>
    <p:extLst>
      <p:ext uri="{BB962C8B-B14F-4D97-AF65-F5344CB8AC3E}">
        <p14:creationId xmlns:p14="http://schemas.microsoft.com/office/powerpoint/2010/main" val="15748938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16</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Thêm cấu hình trong file spring-config.xml</a:t>
            </a:r>
            <a:endParaRPr lang="en-US" sz="2000" b="1" smtClean="0">
              <a:latin typeface="Calibri" pitchFamily="34" charset="0"/>
              <a:cs typeface="Calibri"/>
            </a:endParaRPr>
          </a:p>
        </p:txBody>
      </p:sp>
      <p:pic>
        <p:nvPicPr>
          <p:cNvPr id="4" name="Picture 3"/>
          <p:cNvPicPr>
            <a:picLocks noChangeAspect="1"/>
          </p:cNvPicPr>
          <p:nvPr/>
        </p:nvPicPr>
        <p:blipFill rotWithShape="1">
          <a:blip r:embed="rId2"/>
          <a:srcRect l="25599" t="9465" r="4204" b="30359"/>
          <a:stretch/>
        </p:blipFill>
        <p:spPr>
          <a:xfrm>
            <a:off x="371060" y="1099563"/>
            <a:ext cx="11396439" cy="5206580"/>
          </a:xfrm>
          <a:prstGeom prst="rect">
            <a:avLst/>
          </a:prstGeom>
        </p:spPr>
      </p:pic>
      <p:sp>
        <p:nvSpPr>
          <p:cNvPr id="9" name="Rectangle 8"/>
          <p:cNvSpPr/>
          <p:nvPr/>
        </p:nvSpPr>
        <p:spPr>
          <a:xfrm>
            <a:off x="901335" y="3212226"/>
            <a:ext cx="6625900" cy="23333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1335" y="5166922"/>
            <a:ext cx="8759500" cy="558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3411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17</a:t>
            </a:fld>
            <a:endParaRPr lang="vi-VN"/>
          </a:p>
        </p:txBody>
      </p:sp>
      <p:sp>
        <p:nvSpPr>
          <p:cNvPr id="8" name="object 2"/>
          <p:cNvSpPr txBox="1"/>
          <p:nvPr/>
        </p:nvSpPr>
        <p:spPr>
          <a:xfrm>
            <a:off x="33226" y="591345"/>
            <a:ext cx="12084485" cy="818814"/>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Dữ liệu file upload được upload lên vị trí thư mục chạy của project, trang JSP hiển thị ảnh như sau:</a:t>
            </a:r>
            <a:endParaRPr lang="en-US" sz="2000" b="1" smtClean="0">
              <a:latin typeface="Calibri" pitchFamily="34" charset="0"/>
              <a:cs typeface="Calibri"/>
            </a:endParaRPr>
          </a:p>
        </p:txBody>
      </p:sp>
      <p:pic>
        <p:nvPicPr>
          <p:cNvPr id="3" name="Picture 2"/>
          <p:cNvPicPr>
            <a:picLocks noChangeAspect="1"/>
          </p:cNvPicPr>
          <p:nvPr/>
        </p:nvPicPr>
        <p:blipFill rotWithShape="1">
          <a:blip r:embed="rId2"/>
          <a:srcRect l="25046" t="9341" r="4675" b="27401"/>
          <a:stretch/>
        </p:blipFill>
        <p:spPr>
          <a:xfrm>
            <a:off x="1073427" y="1436664"/>
            <a:ext cx="9766852" cy="4685258"/>
          </a:xfrm>
          <a:prstGeom prst="rect">
            <a:avLst/>
          </a:prstGeom>
        </p:spPr>
      </p:pic>
      <p:sp>
        <p:nvSpPr>
          <p:cNvPr id="10" name="Rectangle 9"/>
          <p:cNvSpPr/>
          <p:nvPr/>
        </p:nvSpPr>
        <p:spPr>
          <a:xfrm>
            <a:off x="2398643" y="4956313"/>
            <a:ext cx="7407966" cy="3445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39506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Upload File</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18</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Kết quả hiển thị</a:t>
            </a:r>
            <a:endParaRPr lang="en-US" sz="2000" b="1" smtClean="0">
              <a:latin typeface="Calibri" pitchFamily="34" charset="0"/>
              <a:cs typeface="Calibri"/>
            </a:endParaRPr>
          </a:p>
        </p:txBody>
      </p:sp>
      <p:pic>
        <p:nvPicPr>
          <p:cNvPr id="4" name="Picture 3"/>
          <p:cNvPicPr>
            <a:picLocks noChangeAspect="1"/>
          </p:cNvPicPr>
          <p:nvPr/>
        </p:nvPicPr>
        <p:blipFill rotWithShape="1">
          <a:blip r:embed="rId2"/>
          <a:srcRect l="27597" t="12622" r="28158" b="33330"/>
          <a:stretch/>
        </p:blipFill>
        <p:spPr>
          <a:xfrm>
            <a:off x="2125013" y="1265740"/>
            <a:ext cx="7116731" cy="4633041"/>
          </a:xfrm>
          <a:prstGeom prst="rect">
            <a:avLst/>
          </a:prstGeom>
        </p:spPr>
      </p:pic>
    </p:spTree>
    <p:extLst>
      <p:ext uri="{BB962C8B-B14F-4D97-AF65-F5344CB8AC3E}">
        <p14:creationId xmlns:p14="http://schemas.microsoft.com/office/powerpoint/2010/main" val="26946857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1662953" y="687141"/>
            <a:ext cx="7772400" cy="1470025"/>
          </a:xfrm>
        </p:spPr>
        <p:txBody>
          <a:bodyPr/>
          <a:lstStyle/>
          <a:p>
            <a:pPr algn="ctr">
              <a:defRPr/>
            </a:pPr>
            <a:r>
              <a:rPr lang="en-US" smtClean="0"/>
              <a:t>HỎI ĐÁP</a:t>
            </a:r>
            <a:endParaRPr lang="en-US" dirty="0"/>
          </a:p>
        </p:txBody>
      </p:sp>
      <p:sp>
        <p:nvSpPr>
          <p:cNvPr id="5" name="Slide Number Placeholder 4"/>
          <p:cNvSpPr>
            <a:spLocks noGrp="1"/>
          </p:cNvSpPr>
          <p:nvPr>
            <p:ph type="sldNum" sz="quarter" idx="12"/>
          </p:nvPr>
        </p:nvSpPr>
        <p:spPr/>
        <p:txBody>
          <a:bodyPr/>
          <a:lstStyle/>
          <a:p>
            <a:fld id="{201540FA-0942-482B-9F37-EA3921DFDA04}" type="slidenum">
              <a:rPr lang="vi-VN" smtClean="0"/>
              <a:t>19</a:t>
            </a:fld>
            <a:endParaRPr lang="vi-V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438" y="2260601"/>
            <a:ext cx="3975100" cy="3276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7619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Arial" panose="020B0604020202020204" pitchFamily="34" charset="0"/>
                <a:cs typeface="Arial" panose="020B0604020202020204" pitchFamily="34" charset="0"/>
              </a:rPr>
              <a:t>MỤC TIÊU</a:t>
            </a:r>
            <a:endParaRPr lang="en-US">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430679" y="955244"/>
            <a:ext cx="8596668" cy="3880773"/>
          </a:xfrm>
        </p:spPr>
        <p:txBody>
          <a:bodyPr>
            <a:normAutofit/>
          </a:bodyPr>
          <a:lstStyle/>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Arial" panose="020B0604020202020204" pitchFamily="34" charset="0"/>
                <a:cs typeface="Arial" panose="020B0604020202020204" pitchFamily="34" charset="0"/>
              </a:rPr>
              <a:t>Biết</a:t>
            </a:r>
            <a:r>
              <a:rPr lang="en-US" sz="2400" spc="-10" dirty="0" smtClean="0">
                <a:solidFill>
                  <a:schemeClr val="tx1"/>
                </a:solidFill>
                <a:latin typeface="Arial" panose="020B0604020202020204" pitchFamily="34" charset="0"/>
                <a:cs typeface="Arial" panose="020B0604020202020204" pitchFamily="34" charset="0"/>
              </a:rPr>
              <a:t> validate </a:t>
            </a:r>
            <a:r>
              <a:rPr lang="en-US" sz="2400" spc="-10" dirty="0" err="1" smtClean="0">
                <a:solidFill>
                  <a:schemeClr val="tx1"/>
                </a:solidFill>
                <a:latin typeface="Arial" panose="020B0604020202020204" pitchFamily="34" charset="0"/>
                <a:cs typeface="Arial" panose="020B0604020202020204" pitchFamily="34" charset="0"/>
              </a:rPr>
              <a:t>các</a:t>
            </a:r>
            <a:r>
              <a:rPr lang="en-US" sz="2400" spc="-10" dirty="0" smtClean="0">
                <a:solidFill>
                  <a:schemeClr val="tx1"/>
                </a:solidFill>
                <a:latin typeface="Arial" panose="020B0604020202020204" pitchFamily="34" charset="0"/>
                <a:cs typeface="Arial" panose="020B0604020202020204" pitchFamily="34" charset="0"/>
              </a:rPr>
              <a:t> form </a:t>
            </a:r>
            <a:r>
              <a:rPr lang="en-US" sz="2400" spc="-10" dirty="0" err="1" smtClean="0">
                <a:solidFill>
                  <a:schemeClr val="tx1"/>
                </a:solidFill>
                <a:latin typeface="Arial" panose="020B0604020202020204" pitchFamily="34" charset="0"/>
                <a:cs typeface="Arial" panose="020B0604020202020204" pitchFamily="34" charset="0"/>
              </a:rPr>
              <a:t>trong</a:t>
            </a:r>
            <a:r>
              <a:rPr lang="en-US" sz="2400" spc="-10" dirty="0" smtClean="0">
                <a:solidFill>
                  <a:schemeClr val="tx1"/>
                </a:solidFill>
                <a:latin typeface="Arial" panose="020B0604020202020204" pitchFamily="34" charset="0"/>
                <a:cs typeface="Arial" panose="020B0604020202020204" pitchFamily="34" charset="0"/>
              </a:rPr>
              <a:t> </a:t>
            </a:r>
            <a:r>
              <a:rPr lang="en-US" sz="2400" spc="-10" dirty="0" err="1" smtClean="0">
                <a:solidFill>
                  <a:schemeClr val="tx1"/>
                </a:solidFill>
                <a:latin typeface="Arial" panose="020B0604020202020204" pitchFamily="34" charset="0"/>
                <a:cs typeface="Arial" panose="020B0604020202020204" pitchFamily="34" charset="0"/>
              </a:rPr>
              <a:t>ứng</a:t>
            </a:r>
            <a:r>
              <a:rPr lang="en-US" sz="2400" spc="-10" dirty="0" smtClean="0">
                <a:solidFill>
                  <a:schemeClr val="tx1"/>
                </a:solidFill>
                <a:latin typeface="Arial" panose="020B0604020202020204" pitchFamily="34" charset="0"/>
                <a:cs typeface="Arial" panose="020B0604020202020204" pitchFamily="34" charset="0"/>
              </a:rPr>
              <a:t> </a:t>
            </a:r>
            <a:r>
              <a:rPr lang="en-US" sz="2400" spc="-10" dirty="0" err="1" smtClean="0">
                <a:solidFill>
                  <a:schemeClr val="tx1"/>
                </a:solidFill>
                <a:latin typeface="Arial" panose="020B0604020202020204" pitchFamily="34" charset="0"/>
                <a:cs typeface="Arial" panose="020B0604020202020204" pitchFamily="34" charset="0"/>
              </a:rPr>
              <a:t>dụng</a:t>
            </a:r>
            <a:r>
              <a:rPr lang="en-US" sz="2400" spc="-10" dirty="0" smtClean="0">
                <a:solidFill>
                  <a:schemeClr val="tx1"/>
                </a:solidFill>
                <a:latin typeface="Arial" panose="020B0604020202020204" pitchFamily="34" charset="0"/>
                <a:cs typeface="Arial" panose="020B0604020202020204" pitchFamily="34" charset="0"/>
              </a:rPr>
              <a:t> Spring Web MVC</a:t>
            </a:r>
          </a:p>
          <a:p>
            <a:pPr marL="355600" indent="-342900" algn="just">
              <a:lnSpc>
                <a:spcPct val="100000"/>
              </a:lnSpc>
              <a:spcBef>
                <a:spcPts val="625"/>
              </a:spcBef>
              <a:buClr>
                <a:srgbClr val="10243E"/>
              </a:buClr>
              <a:buSzPct val="68181"/>
              <a:buFont typeface="Wingdings"/>
              <a:buChar char=""/>
              <a:tabLst>
                <a:tab pos="354965" algn="l"/>
                <a:tab pos="355600" algn="l"/>
              </a:tabLst>
            </a:pPr>
            <a:r>
              <a:rPr lang="en-US" sz="2400" spc="-10" dirty="0" err="1" smtClean="0">
                <a:solidFill>
                  <a:schemeClr val="tx1"/>
                </a:solidFill>
                <a:latin typeface="Arial" panose="020B0604020202020204" pitchFamily="34" charset="0"/>
                <a:cs typeface="Arial" panose="020B0604020202020204" pitchFamily="34" charset="0"/>
              </a:rPr>
              <a:t>Xử</a:t>
            </a:r>
            <a:r>
              <a:rPr lang="en-US" sz="2400" spc="-10" dirty="0" smtClean="0">
                <a:solidFill>
                  <a:schemeClr val="tx1"/>
                </a:solidFill>
                <a:latin typeface="Arial" panose="020B0604020202020204" pitchFamily="34" charset="0"/>
                <a:cs typeface="Arial" panose="020B0604020202020204" pitchFamily="34" charset="0"/>
              </a:rPr>
              <a:t> </a:t>
            </a:r>
            <a:r>
              <a:rPr lang="en-US" sz="2400" spc="-10" dirty="0" err="1" smtClean="0">
                <a:solidFill>
                  <a:schemeClr val="tx1"/>
                </a:solidFill>
                <a:latin typeface="Arial" panose="020B0604020202020204" pitchFamily="34" charset="0"/>
                <a:cs typeface="Arial" panose="020B0604020202020204" pitchFamily="34" charset="0"/>
              </a:rPr>
              <a:t>lý</a:t>
            </a:r>
            <a:r>
              <a:rPr lang="en-US" sz="2400" spc="-10" dirty="0" smtClean="0">
                <a:solidFill>
                  <a:schemeClr val="tx1"/>
                </a:solidFill>
                <a:latin typeface="Arial" panose="020B0604020202020204" pitchFamily="34" charset="0"/>
                <a:cs typeface="Arial" panose="020B0604020202020204" pitchFamily="34" charset="0"/>
              </a:rPr>
              <a:t> </a:t>
            </a:r>
            <a:r>
              <a:rPr lang="en-US" sz="2400" spc="-10" dirty="0" err="1" smtClean="0">
                <a:solidFill>
                  <a:schemeClr val="tx1"/>
                </a:solidFill>
                <a:latin typeface="Arial" panose="020B0604020202020204" pitchFamily="34" charset="0"/>
                <a:cs typeface="Arial" panose="020B0604020202020204" pitchFamily="34" charset="0"/>
              </a:rPr>
              <a:t>kỹ</a:t>
            </a:r>
            <a:r>
              <a:rPr lang="en-US" sz="2400" spc="-10" dirty="0" smtClean="0">
                <a:solidFill>
                  <a:schemeClr val="tx1"/>
                </a:solidFill>
                <a:latin typeface="Arial" panose="020B0604020202020204" pitchFamily="34" charset="0"/>
                <a:cs typeface="Arial" panose="020B0604020202020204" pitchFamily="34" charset="0"/>
              </a:rPr>
              <a:t> </a:t>
            </a:r>
            <a:r>
              <a:rPr lang="en-US" sz="2400" spc="-10" dirty="0" err="1" smtClean="0">
                <a:solidFill>
                  <a:schemeClr val="tx1"/>
                </a:solidFill>
                <a:latin typeface="Arial" panose="020B0604020202020204" pitchFamily="34" charset="0"/>
                <a:cs typeface="Arial" panose="020B0604020202020204" pitchFamily="34" charset="0"/>
              </a:rPr>
              <a:t>thuật</a:t>
            </a:r>
            <a:r>
              <a:rPr lang="en-US" sz="2400" spc="-10" dirty="0" smtClean="0">
                <a:solidFill>
                  <a:schemeClr val="tx1"/>
                </a:solidFill>
                <a:latin typeface="Arial" panose="020B0604020202020204" pitchFamily="34" charset="0"/>
                <a:cs typeface="Arial" panose="020B0604020202020204" pitchFamily="34" charset="0"/>
              </a:rPr>
              <a:t> upload file</a:t>
            </a:r>
          </a:p>
          <a:p>
            <a:pPr marL="355600" indent="-342900" algn="just">
              <a:lnSpc>
                <a:spcPct val="100000"/>
              </a:lnSpc>
              <a:spcBef>
                <a:spcPts val="625"/>
              </a:spcBef>
              <a:buClr>
                <a:srgbClr val="10243E"/>
              </a:buClr>
              <a:buSzPct val="68181"/>
              <a:buFont typeface="Wingdings"/>
              <a:buChar char=""/>
              <a:tabLst>
                <a:tab pos="354965" algn="l"/>
                <a:tab pos="355600" algn="l"/>
              </a:tabLst>
            </a:pPr>
            <a:endParaRPr lang="vi-VN" sz="2400" dirty="0">
              <a:solidFill>
                <a:schemeClr val="tx1"/>
              </a:solidFill>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2</a:t>
            </a:fld>
            <a:endParaRPr lang="vi-VN"/>
          </a:p>
        </p:txBody>
      </p:sp>
    </p:spTree>
    <p:extLst>
      <p:ext uri="{BB962C8B-B14F-4D97-AF65-F5344CB8AC3E}">
        <p14:creationId xmlns:p14="http://schemas.microsoft.com/office/powerpoint/2010/main" val="20578966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Form và xử lý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3</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Bước 1: Luồng chạy của chức năng xử lý 1 form:</a:t>
            </a:r>
          </a:p>
        </p:txBody>
      </p:sp>
      <p:sp>
        <p:nvSpPr>
          <p:cNvPr id="3" name="Oval 2"/>
          <p:cNvSpPr/>
          <p:nvPr/>
        </p:nvSpPr>
        <p:spPr>
          <a:xfrm>
            <a:off x="759854" y="1202088"/>
            <a:ext cx="2215166" cy="148107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Bắt đầu từ 1 liên kết</a:t>
            </a:r>
            <a:endParaRPr lang="en-US"/>
          </a:p>
        </p:txBody>
      </p:sp>
      <p:sp>
        <p:nvSpPr>
          <p:cNvPr id="4" name="Rounded Rectangle 3"/>
          <p:cNvSpPr/>
          <p:nvPr/>
        </p:nvSpPr>
        <p:spPr>
          <a:xfrm>
            <a:off x="4043966" y="1223493"/>
            <a:ext cx="2511380" cy="1429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Gọi đến hàm trong controller để khởi tạo đối tượng lưu trữ của form</a:t>
            </a:r>
            <a:endParaRPr lang="en-US"/>
          </a:p>
        </p:txBody>
      </p:sp>
      <p:sp>
        <p:nvSpPr>
          <p:cNvPr id="5" name="Oval 4"/>
          <p:cNvSpPr/>
          <p:nvPr/>
        </p:nvSpPr>
        <p:spPr>
          <a:xfrm>
            <a:off x="8139447" y="1111937"/>
            <a:ext cx="2511381" cy="1661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Tạo form trong các trang view</a:t>
            </a:r>
            <a:endParaRPr lang="en-US"/>
          </a:p>
        </p:txBody>
      </p:sp>
      <p:sp>
        <p:nvSpPr>
          <p:cNvPr id="10" name="Rounded Rectangle 9"/>
          <p:cNvSpPr/>
          <p:nvPr/>
        </p:nvSpPr>
        <p:spPr>
          <a:xfrm>
            <a:off x="8152325" y="3799447"/>
            <a:ext cx="2511380" cy="1429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Gọi đến hàm trong controller để nhận và xử lý dữ liệu form được submit lên</a:t>
            </a:r>
            <a:endParaRPr lang="en-US"/>
          </a:p>
        </p:txBody>
      </p:sp>
      <p:sp>
        <p:nvSpPr>
          <p:cNvPr id="11" name="Oval 10"/>
          <p:cNvSpPr/>
          <p:nvPr/>
        </p:nvSpPr>
        <p:spPr>
          <a:xfrm>
            <a:off x="4159875" y="2877426"/>
            <a:ext cx="2511381" cy="1661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Gọi view để hiển thị kết quả xử lý cho người dùng</a:t>
            </a:r>
            <a:endParaRPr lang="en-US"/>
          </a:p>
        </p:txBody>
      </p:sp>
      <p:sp>
        <p:nvSpPr>
          <p:cNvPr id="12" name="Oval 11"/>
          <p:cNvSpPr/>
          <p:nvPr/>
        </p:nvSpPr>
        <p:spPr>
          <a:xfrm>
            <a:off x="4244433" y="4662945"/>
            <a:ext cx="2511381" cy="1661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t>Điều hướng sang controller khác để xử lý tiếp</a:t>
            </a:r>
            <a:endParaRPr lang="en-US"/>
          </a:p>
        </p:txBody>
      </p:sp>
      <p:cxnSp>
        <p:nvCxnSpPr>
          <p:cNvPr id="13" name="Straight Arrow Connector 12"/>
          <p:cNvCxnSpPr>
            <a:stCxn id="3" idx="6"/>
          </p:cNvCxnSpPr>
          <p:nvPr/>
        </p:nvCxnSpPr>
        <p:spPr>
          <a:xfrm flipV="1">
            <a:off x="2975020" y="1942623"/>
            <a:ext cx="10689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5" idx="2"/>
          </p:cNvCxnSpPr>
          <p:nvPr/>
        </p:nvCxnSpPr>
        <p:spPr>
          <a:xfrm>
            <a:off x="6555346" y="1938271"/>
            <a:ext cx="1584101" cy="4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4"/>
          </p:cNvCxnSpPr>
          <p:nvPr/>
        </p:nvCxnSpPr>
        <p:spPr>
          <a:xfrm flipH="1">
            <a:off x="9395137" y="2773312"/>
            <a:ext cx="1" cy="1026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0" idx="1"/>
            <a:endCxn id="11" idx="6"/>
          </p:cNvCxnSpPr>
          <p:nvPr/>
        </p:nvCxnSpPr>
        <p:spPr>
          <a:xfrm flipH="1" flipV="1">
            <a:off x="6671256" y="3708114"/>
            <a:ext cx="1481069" cy="806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0" idx="1"/>
            <a:endCxn id="12" idx="6"/>
          </p:cNvCxnSpPr>
          <p:nvPr/>
        </p:nvCxnSpPr>
        <p:spPr>
          <a:xfrm flipH="1">
            <a:off x="6755814" y="4514225"/>
            <a:ext cx="1396511" cy="979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2374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Form và xử lý dữ liệu form</a:t>
            </a:r>
            <a:endParaRPr lang="en-US" dirty="0">
              <a:latin typeface="Arial" panose="020B0604020202020204" pitchFamily="34" charset="0"/>
              <a:cs typeface="Arial" panose="020B0604020202020204" pitchFamily="34" charset="0"/>
            </a:endParaRPr>
          </a:p>
        </p:txBody>
      </p:sp>
      <p:sp>
        <p:nvSpPr>
          <p:cNvPr id="6" name="Footer Placeholder 5"/>
          <p:cNvSpPr>
            <a:spLocks noGrp="1"/>
          </p:cNvSpPr>
          <p:nvPr>
            <p:ph type="ftr" sz="quarter" idx="4294967295"/>
          </p:nvPr>
        </p:nvSpPr>
        <p:spPr>
          <a:xfrm>
            <a:off x="677334" y="6041362"/>
            <a:ext cx="6297612" cy="365125"/>
          </a:xfrm>
          <a:prstGeom prst="rect">
            <a:avLst/>
          </a:prstGeom>
        </p:spPr>
        <p:txBody>
          <a:bodyPr/>
          <a:lstStyle/>
          <a:p>
            <a:r>
              <a:rPr lang="vi-VN" smtClean="0"/>
              <a:t>Bài 2 - ValidateForm_UploadFile</a:t>
            </a:r>
            <a:endParaRPr lang="vi-VN" dirty="0"/>
          </a:p>
        </p:txBody>
      </p:sp>
      <p:sp>
        <p:nvSpPr>
          <p:cNvPr id="7" name="Slide Number Placeholder 6"/>
          <p:cNvSpPr>
            <a:spLocks noGrp="1"/>
          </p:cNvSpPr>
          <p:nvPr>
            <p:ph type="sldNum" sz="quarter" idx="12"/>
          </p:nvPr>
        </p:nvSpPr>
        <p:spPr/>
        <p:txBody>
          <a:bodyPr/>
          <a:lstStyle/>
          <a:p>
            <a:fld id="{201540FA-0942-482B-9F37-EA3921DFDA04}" type="slidenum">
              <a:rPr lang="vi-VN" smtClean="0"/>
              <a:t>4</a:t>
            </a:fld>
            <a:endParaRPr lang="vi-VN"/>
          </a:p>
        </p:txBody>
      </p:sp>
      <p:sp>
        <p:nvSpPr>
          <p:cNvPr id="8" name="object 2"/>
          <p:cNvSpPr txBox="1"/>
          <p:nvPr/>
        </p:nvSpPr>
        <p:spPr>
          <a:xfrm>
            <a:off x="33226" y="591345"/>
            <a:ext cx="12084485" cy="5235408"/>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Bước 2: Tạo điểm bắt đầu để gọi tới form</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000" smtClean="0">
                <a:latin typeface="Calibri" pitchFamily="34" charset="0"/>
                <a:cs typeface="Calibri" pitchFamily="34" charset="0"/>
              </a:rPr>
              <a:t>Thường chúng ta sẽ tạo liên kết theo thẻ &lt;a&gt;</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000" b="1" smtClean="0">
                <a:latin typeface="Calibri" pitchFamily="34" charset="0"/>
                <a:cs typeface="Calibri"/>
              </a:rPr>
              <a:t>&lt;a href="initInsertProduct"&gt;Add New Product&lt;/a&gt;</a:t>
            </a:r>
          </a:p>
          <a:p>
            <a:pPr marL="355600" indent="-342900" algn="just">
              <a:spcBef>
                <a:spcPts val="625"/>
              </a:spcBef>
              <a:buClr>
                <a:srgbClr val="10243E"/>
              </a:buClr>
              <a:buSzPct val="68181"/>
              <a:buFont typeface="Wingdings"/>
              <a:buChar char=""/>
              <a:tabLst>
                <a:tab pos="354965" algn="l"/>
                <a:tab pos="355600" algn="l"/>
              </a:tabLst>
            </a:pPr>
            <a:r>
              <a:rPr lang="en-US" sz="2400" smtClean="0">
                <a:latin typeface="Calibri" pitchFamily="34" charset="0"/>
                <a:cs typeface="Calibri"/>
              </a:rPr>
              <a:t>Bước 3: Tạo hàm khởi tạo form trong controller</a:t>
            </a:r>
          </a:p>
          <a:p>
            <a:pPr marL="355600" indent="-342900" algn="just">
              <a:spcBef>
                <a:spcPts val="625"/>
              </a:spcBef>
              <a:buClr>
                <a:srgbClr val="10243E"/>
              </a:buClr>
              <a:buSzPct val="68181"/>
              <a:buFont typeface="Wingdings"/>
              <a:buChar char=""/>
              <a:tabLst>
                <a:tab pos="354965" algn="l"/>
                <a:tab pos="355600" algn="l"/>
              </a:tabLst>
            </a:pPr>
            <a:endParaRPr lang="en-US" sz="240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smtClean="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smtClean="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r>
              <a:rPr lang="en-US" sz="2400" smtClean="0">
                <a:latin typeface="Calibri" pitchFamily="34" charset="0"/>
                <a:cs typeface="Calibri"/>
              </a:rPr>
              <a:t>Bước 4: Tạo form trong trang insertProduct.jsp</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000" smtClean="0">
                <a:latin typeface="Calibri" pitchFamily="34" charset="0"/>
                <a:cs typeface="Calibri"/>
              </a:rPr>
              <a:t>Thêm chỉ thị xử lý để đưa bộ thẻ tạo form của spring web mvc vào</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000" b="1"/>
              <a:t>&lt;%@taglib prefix=</a:t>
            </a:r>
            <a:r>
              <a:rPr lang="en-US" sz="2000" b="1" i="1"/>
              <a:t>"form" uri="http://www.springframework.org/tags/form" %&gt;</a:t>
            </a:r>
            <a:endParaRPr lang="en-US" sz="2000" b="1" smtClean="0">
              <a:latin typeface="Calibri" pitchFamily="34" charset="0"/>
              <a:cs typeface="Calibri"/>
            </a:endParaRPr>
          </a:p>
          <a:p>
            <a:pPr marL="812800" lvl="1" indent="-342900" algn="just">
              <a:spcBef>
                <a:spcPts val="625"/>
              </a:spcBef>
              <a:buClr>
                <a:srgbClr val="10243E"/>
              </a:buClr>
              <a:buSzPct val="68181"/>
              <a:buFont typeface="Wingdings"/>
              <a:buChar char=""/>
              <a:tabLst>
                <a:tab pos="354965" algn="l"/>
                <a:tab pos="355600" algn="l"/>
              </a:tabLst>
            </a:pPr>
            <a:endParaRPr sz="2400" dirty="0">
              <a:latin typeface="Calibri"/>
              <a:cs typeface="Calibri"/>
            </a:endParaRPr>
          </a:p>
        </p:txBody>
      </p:sp>
      <p:pic>
        <p:nvPicPr>
          <p:cNvPr id="3" name="Picture 2"/>
          <p:cNvPicPr>
            <a:picLocks noChangeAspect="1"/>
          </p:cNvPicPr>
          <p:nvPr/>
        </p:nvPicPr>
        <p:blipFill rotWithShape="1">
          <a:blip r:embed="rId2"/>
          <a:srcRect l="23934" t="36176" r="43698" b="49127"/>
          <a:stretch/>
        </p:blipFill>
        <p:spPr>
          <a:xfrm>
            <a:off x="2459864" y="2297916"/>
            <a:ext cx="6516710" cy="1594304"/>
          </a:xfrm>
          <a:prstGeom prst="rect">
            <a:avLst/>
          </a:prstGeom>
        </p:spPr>
      </p:pic>
    </p:spTree>
    <p:extLst>
      <p:ext uri="{BB962C8B-B14F-4D97-AF65-F5344CB8AC3E}">
        <p14:creationId xmlns:p14="http://schemas.microsoft.com/office/powerpoint/2010/main" val="12546634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Form và xử lý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5</a:t>
            </a:fld>
            <a:endParaRPr lang="vi-VN"/>
          </a:p>
        </p:txBody>
      </p:sp>
      <p:pic>
        <p:nvPicPr>
          <p:cNvPr id="4" name="Picture 3"/>
          <p:cNvPicPr>
            <a:picLocks noChangeAspect="1"/>
          </p:cNvPicPr>
          <p:nvPr/>
        </p:nvPicPr>
        <p:blipFill rotWithShape="1">
          <a:blip r:embed="rId2"/>
          <a:srcRect l="30962" t="9721" r="28059" b="9997"/>
          <a:stretch/>
        </p:blipFill>
        <p:spPr>
          <a:xfrm>
            <a:off x="3412899" y="631064"/>
            <a:ext cx="5386354" cy="5685597"/>
          </a:xfrm>
          <a:prstGeom prst="rect">
            <a:avLst/>
          </a:prstGeom>
        </p:spPr>
      </p:pic>
    </p:spTree>
    <p:extLst>
      <p:ext uri="{BB962C8B-B14F-4D97-AF65-F5344CB8AC3E}">
        <p14:creationId xmlns:p14="http://schemas.microsoft.com/office/powerpoint/2010/main" val="11883482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Form và xử lý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6</a:t>
            </a:fld>
            <a:endParaRPr lang="vi-VN"/>
          </a:p>
        </p:txBody>
      </p:sp>
      <p:sp>
        <p:nvSpPr>
          <p:cNvPr id="8" name="object 2"/>
          <p:cNvSpPr txBox="1"/>
          <p:nvPr/>
        </p:nvSpPr>
        <p:spPr>
          <a:xfrm>
            <a:off x="33226" y="591345"/>
            <a:ext cx="12084485" cy="2619307"/>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Tạo hàm xử lý trong controller</a:t>
            </a:r>
          </a:p>
          <a:p>
            <a:pPr marL="355600" indent="-342900" algn="just">
              <a:spcBef>
                <a:spcPts val="625"/>
              </a:spcBef>
              <a:buClr>
                <a:srgbClr val="10243E"/>
              </a:buClr>
              <a:buSzPct val="68181"/>
              <a:buFont typeface="Wingdings"/>
              <a:buChar char=""/>
              <a:tabLst>
                <a:tab pos="354965" algn="l"/>
                <a:tab pos="355600" algn="l"/>
              </a:tabLst>
            </a:pPr>
            <a:endParaRPr lang="en-US" sz="2400" b="1">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b="1" smtClean="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lang="en-US" sz="2400" b="1">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Cài đặt hàm chuyển đổi kiểu ngày tháng trong controller</a:t>
            </a:r>
          </a:p>
          <a:p>
            <a:pPr marL="355600" indent="-342900" algn="just">
              <a:spcBef>
                <a:spcPts val="625"/>
              </a:spcBef>
              <a:buClr>
                <a:srgbClr val="10243E"/>
              </a:buClr>
              <a:buSzPct val="68181"/>
              <a:buFont typeface="Wingdings"/>
              <a:buChar char=""/>
              <a:tabLst>
                <a:tab pos="354965" algn="l"/>
                <a:tab pos="355600" algn="l"/>
              </a:tabLst>
            </a:pPr>
            <a:endParaRPr sz="2000" dirty="0">
              <a:latin typeface="Calibri"/>
              <a:cs typeface="Calibri"/>
            </a:endParaRPr>
          </a:p>
        </p:txBody>
      </p:sp>
      <p:pic>
        <p:nvPicPr>
          <p:cNvPr id="3" name="Picture 2"/>
          <p:cNvPicPr>
            <a:picLocks noChangeAspect="1"/>
          </p:cNvPicPr>
          <p:nvPr/>
        </p:nvPicPr>
        <p:blipFill rotWithShape="1">
          <a:blip r:embed="rId2"/>
          <a:srcRect l="30665" t="57486" r="35185" b="32594"/>
          <a:stretch/>
        </p:blipFill>
        <p:spPr>
          <a:xfrm>
            <a:off x="2305318" y="1099563"/>
            <a:ext cx="7868001" cy="1231513"/>
          </a:xfrm>
          <a:prstGeom prst="rect">
            <a:avLst/>
          </a:prstGeom>
        </p:spPr>
      </p:pic>
      <p:pic>
        <p:nvPicPr>
          <p:cNvPr id="4" name="Picture 3"/>
          <p:cNvPicPr>
            <a:picLocks noChangeAspect="1"/>
          </p:cNvPicPr>
          <p:nvPr/>
        </p:nvPicPr>
        <p:blipFill rotWithShape="1">
          <a:blip r:embed="rId3"/>
          <a:srcRect l="30863" t="58038" r="35384" b="31123"/>
          <a:stretch/>
        </p:blipFill>
        <p:spPr>
          <a:xfrm>
            <a:off x="2305318" y="3042990"/>
            <a:ext cx="7812708" cy="1351760"/>
          </a:xfrm>
          <a:prstGeom prst="rect">
            <a:avLst/>
          </a:prstGeom>
        </p:spPr>
      </p:pic>
    </p:spTree>
    <p:extLst>
      <p:ext uri="{BB962C8B-B14F-4D97-AF65-F5344CB8AC3E}">
        <p14:creationId xmlns:p14="http://schemas.microsoft.com/office/powerpoint/2010/main" val="33929989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Form và xử lý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7</a:t>
            </a:fld>
            <a:endParaRPr lang="vi-VN"/>
          </a:p>
        </p:txBody>
      </p:sp>
      <p:sp>
        <p:nvSpPr>
          <p:cNvPr id="8" name="object 2"/>
          <p:cNvSpPr txBox="1"/>
          <p:nvPr/>
        </p:nvSpPr>
        <p:spPr>
          <a:xfrm>
            <a:off x="33226" y="591345"/>
            <a:ext cx="12084485" cy="834203"/>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Tạo trang JSP để hiển thị dữ liệu</a:t>
            </a:r>
            <a:endParaRPr lang="en-US" sz="2400" b="1" smtClean="0">
              <a:latin typeface="Calibri" pitchFamily="34" charset="0"/>
              <a:cs typeface="Calibri"/>
            </a:endParaRPr>
          </a:p>
          <a:p>
            <a:pPr marL="355600" indent="-342900" algn="just">
              <a:spcBef>
                <a:spcPts val="625"/>
              </a:spcBef>
              <a:buClr>
                <a:srgbClr val="10243E"/>
              </a:buClr>
              <a:buSzPct val="68181"/>
              <a:buFont typeface="Wingdings"/>
              <a:buChar char=""/>
              <a:tabLst>
                <a:tab pos="354965" algn="l"/>
                <a:tab pos="355600" algn="l"/>
              </a:tabLst>
            </a:pPr>
            <a:endParaRPr sz="2000" dirty="0">
              <a:latin typeface="Calibri"/>
              <a:cs typeface="Calibri"/>
            </a:endParaRPr>
          </a:p>
        </p:txBody>
      </p:sp>
      <p:pic>
        <p:nvPicPr>
          <p:cNvPr id="9" name="Picture 8"/>
          <p:cNvPicPr>
            <a:picLocks noChangeAspect="1"/>
          </p:cNvPicPr>
          <p:nvPr/>
        </p:nvPicPr>
        <p:blipFill rotWithShape="1">
          <a:blip r:embed="rId2"/>
          <a:srcRect l="30566" t="19458" r="27761" b="31124"/>
          <a:stretch/>
        </p:blipFill>
        <p:spPr>
          <a:xfrm>
            <a:off x="2601532" y="1124356"/>
            <a:ext cx="7532308" cy="4812805"/>
          </a:xfrm>
          <a:prstGeom prst="rect">
            <a:avLst/>
          </a:prstGeom>
        </p:spPr>
      </p:pic>
    </p:spTree>
    <p:extLst>
      <p:ext uri="{BB962C8B-B14F-4D97-AF65-F5344CB8AC3E}">
        <p14:creationId xmlns:p14="http://schemas.microsoft.com/office/powerpoint/2010/main" val="1281923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Validate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8</a:t>
            </a:fld>
            <a:endParaRPr lang="vi-VN"/>
          </a:p>
        </p:txBody>
      </p:sp>
      <p:sp>
        <p:nvSpPr>
          <p:cNvPr id="8" name="object 2"/>
          <p:cNvSpPr txBox="1"/>
          <p:nvPr/>
        </p:nvSpPr>
        <p:spPr>
          <a:xfrm>
            <a:off x="33226" y="591345"/>
            <a:ext cx="12084485" cy="2234586"/>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Validate dữ liệu là để yêu cầu người dùng phải nhập đúng và đầy đủ dữ liệu cho form</a:t>
            </a: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Validate thêm vào các thư viện sau:</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400" smtClean="0">
                <a:latin typeface="Calibri" pitchFamily="34" charset="0"/>
                <a:cs typeface="Calibri"/>
              </a:rPr>
              <a:t>Validation-api</a:t>
            </a:r>
          </a:p>
          <a:p>
            <a:pPr marL="812800" lvl="1" indent="-342900" algn="just">
              <a:spcBef>
                <a:spcPts val="625"/>
              </a:spcBef>
              <a:buClr>
                <a:srgbClr val="10243E"/>
              </a:buClr>
              <a:buSzPct val="68181"/>
              <a:buFont typeface="Wingdings" panose="05000000000000000000" pitchFamily="2" charset="2"/>
              <a:buChar char="Ø"/>
              <a:tabLst>
                <a:tab pos="354965" algn="l"/>
                <a:tab pos="355600" algn="l"/>
              </a:tabLst>
            </a:pPr>
            <a:r>
              <a:rPr lang="en-US" sz="2400" smtClean="0">
                <a:latin typeface="Calibri" pitchFamily="34" charset="0"/>
                <a:cs typeface="Calibri"/>
              </a:rPr>
              <a:t>Hibernate-validator</a:t>
            </a:r>
          </a:p>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a:rPr>
              <a:t>Thực thi validate vào các thuộc tính của class</a:t>
            </a:r>
            <a:endParaRPr sz="2000" dirty="0">
              <a:latin typeface="Calibri"/>
              <a:cs typeface="Calibri"/>
            </a:endParaRPr>
          </a:p>
        </p:txBody>
      </p:sp>
      <p:pic>
        <p:nvPicPr>
          <p:cNvPr id="3" name="Picture 2"/>
          <p:cNvPicPr>
            <a:picLocks noChangeAspect="1"/>
          </p:cNvPicPr>
          <p:nvPr/>
        </p:nvPicPr>
        <p:blipFill rotWithShape="1">
          <a:blip r:embed="rId2"/>
          <a:srcRect l="30863" t="31583" r="47163" b="44167"/>
          <a:stretch/>
        </p:blipFill>
        <p:spPr>
          <a:xfrm>
            <a:off x="3322750" y="2878950"/>
            <a:ext cx="5619869" cy="3341546"/>
          </a:xfrm>
          <a:prstGeom prst="rect">
            <a:avLst/>
          </a:prstGeom>
        </p:spPr>
      </p:pic>
    </p:spTree>
    <p:extLst>
      <p:ext uri="{BB962C8B-B14F-4D97-AF65-F5344CB8AC3E}">
        <p14:creationId xmlns:p14="http://schemas.microsoft.com/office/powerpoint/2010/main" val="2217661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Validate dữ liệu form</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201540FA-0942-482B-9F37-EA3921DFDA04}" type="slidenum">
              <a:rPr lang="vi-VN" smtClean="0"/>
              <a:t>9</a:t>
            </a:fld>
            <a:endParaRPr lang="vi-VN"/>
          </a:p>
        </p:txBody>
      </p:sp>
      <p:sp>
        <p:nvSpPr>
          <p:cNvPr id="8" name="object 2"/>
          <p:cNvSpPr txBox="1"/>
          <p:nvPr/>
        </p:nvSpPr>
        <p:spPr>
          <a:xfrm>
            <a:off x="33226" y="591345"/>
            <a:ext cx="12084485" cy="449482"/>
          </a:xfrm>
          <a:prstGeom prst="rect">
            <a:avLst/>
          </a:prstGeom>
        </p:spPr>
        <p:txBody>
          <a:bodyPr vert="horz" wrap="square" lIns="0" tIns="79375" rIns="0" bIns="0" rtlCol="0">
            <a:spAutoFit/>
          </a:bodyPr>
          <a:lstStyle/>
          <a:p>
            <a:pPr marL="355600" indent="-342900" algn="just">
              <a:spcBef>
                <a:spcPts val="625"/>
              </a:spcBef>
              <a:buClr>
                <a:srgbClr val="10243E"/>
              </a:buClr>
              <a:buSzPct val="68181"/>
              <a:buFont typeface="Wingdings"/>
              <a:buChar char=""/>
              <a:tabLst>
                <a:tab pos="354965" algn="l"/>
                <a:tab pos="355600" algn="l"/>
              </a:tabLst>
            </a:pPr>
            <a:r>
              <a:rPr lang="en-US" sz="2400" b="1" smtClean="0">
                <a:latin typeface="Calibri" pitchFamily="34" charset="0"/>
                <a:cs typeface="Calibri" pitchFamily="34" charset="0"/>
              </a:rPr>
              <a:t>Hiển thị thông báo lỗi trong form ở trang JSP</a:t>
            </a:r>
            <a:endParaRPr sz="2000" dirty="0">
              <a:latin typeface="Calibri"/>
              <a:cs typeface="Calibri"/>
            </a:endParaRPr>
          </a:p>
        </p:txBody>
      </p:sp>
      <p:pic>
        <p:nvPicPr>
          <p:cNvPr id="4" name="Picture 3"/>
          <p:cNvPicPr>
            <a:picLocks noChangeAspect="1"/>
          </p:cNvPicPr>
          <p:nvPr/>
        </p:nvPicPr>
        <p:blipFill rotWithShape="1">
          <a:blip r:embed="rId2"/>
          <a:srcRect l="24429" t="9465" r="4896" b="33888"/>
          <a:stretch/>
        </p:blipFill>
        <p:spPr>
          <a:xfrm>
            <a:off x="478553" y="1099563"/>
            <a:ext cx="11234893" cy="4799218"/>
          </a:xfrm>
          <a:prstGeom prst="rect">
            <a:avLst/>
          </a:prstGeom>
        </p:spPr>
      </p:pic>
    </p:spTree>
    <p:extLst>
      <p:ext uri="{BB962C8B-B14F-4D97-AF65-F5344CB8AC3E}">
        <p14:creationId xmlns:p14="http://schemas.microsoft.com/office/powerpoint/2010/main" val="483466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8328</TotalTime>
  <Words>542</Words>
  <Application>Microsoft Office PowerPoint</Application>
  <PresentationFormat>Widescreen</PresentationFormat>
  <Paragraphs>93</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Trebuchet MS</vt:lpstr>
      <vt:lpstr>Wingdings</vt:lpstr>
      <vt:lpstr>Wingdings 3</vt:lpstr>
      <vt:lpstr>Facet</vt:lpstr>
      <vt:lpstr>Bài 21  Validate Form – Upload File </vt:lpstr>
      <vt:lpstr>MỤC TIÊU</vt:lpstr>
      <vt:lpstr>Form và xử lý dữ liệu form</vt:lpstr>
      <vt:lpstr>Form và xử lý dữ liệu form</vt:lpstr>
      <vt:lpstr>Form và xử lý dữ liệu form</vt:lpstr>
      <vt:lpstr>Form và xử lý dữ liệu form</vt:lpstr>
      <vt:lpstr>Form và xử lý dữ liệu form</vt:lpstr>
      <vt:lpstr>Validate dữ liệu form</vt:lpstr>
      <vt:lpstr>Validate dữ liệu form</vt:lpstr>
      <vt:lpstr>Validate dữ liệu form</vt:lpstr>
      <vt:lpstr>Validate dữ liệu form</vt:lpstr>
      <vt:lpstr>Upload File</vt:lpstr>
      <vt:lpstr>Upload File</vt:lpstr>
      <vt:lpstr>Upload File</vt:lpstr>
      <vt:lpstr>Upload File</vt:lpstr>
      <vt:lpstr>Upload File</vt:lpstr>
      <vt:lpstr>Upload File</vt:lpstr>
      <vt:lpstr>Upload File</vt:lpstr>
      <vt:lpstr>HỎI ĐÁP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Bùi Thanh Hải</dc:creator>
  <cp:lastModifiedBy>Trung Hoàng</cp:lastModifiedBy>
  <cp:revision>2089</cp:revision>
  <dcterms:created xsi:type="dcterms:W3CDTF">2018-01-11T08:27:42Z</dcterms:created>
  <dcterms:modified xsi:type="dcterms:W3CDTF">2025-05-19T11:27:13Z</dcterms:modified>
</cp:coreProperties>
</file>