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699" r:id="rId2"/>
    <p:sldId id="700" r:id="rId3"/>
    <p:sldId id="704" r:id="rId4"/>
    <p:sldId id="705" r:id="rId5"/>
    <p:sldId id="706" r:id="rId6"/>
    <p:sldId id="707" r:id="rId7"/>
    <p:sldId id="708" r:id="rId8"/>
    <p:sldId id="709" r:id="rId9"/>
    <p:sldId id="710" r:id="rId10"/>
    <p:sldId id="711" r:id="rId11"/>
    <p:sldId id="712" r:id="rId12"/>
    <p:sldId id="721" r:id="rId13"/>
    <p:sldId id="703" r:id="rId14"/>
    <p:sldId id="701" r:id="rId1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4A30"/>
    <a:srgbClr val="FDBA14"/>
    <a:srgbClr val="22B1BF"/>
    <a:srgbClr val="D83F3F"/>
    <a:srgbClr val="600477"/>
    <a:srgbClr val="2462B0"/>
    <a:srgbClr val="000000"/>
    <a:srgbClr val="FFCE33"/>
    <a:srgbClr val="499D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16" autoAdjust="0"/>
    <p:restoredTop sz="86447" autoAdjust="0"/>
  </p:normalViewPr>
  <p:slideViewPr>
    <p:cSldViewPr snapToGrid="0">
      <p:cViewPr varScale="1">
        <p:scale>
          <a:sx n="115" d="100"/>
          <a:sy n="115" d="100"/>
        </p:scale>
        <p:origin x="54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A8BF3-28B4-4D29-8143-291BBD75E4ED}" type="datetimeFigureOut">
              <a:rPr lang="vi-VN" smtClean="0"/>
              <a:t>04/04/2025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BCFDA-27A2-45EC-9890-6B4CDA215AA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5822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7BCFDA-27A2-45EC-9890-6B4CDA215AA0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1348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344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4077162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70279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7303981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675028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93458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123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15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9615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849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3370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175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324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8937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12012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4829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1540FA-0942-482B-9F37-EA3921DFDA04}" type="slidenum">
              <a:rPr lang="vi-VN" smtClean="0"/>
              <a:pPr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4920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ctrTitle"/>
          </p:nvPr>
        </p:nvSpPr>
        <p:spPr>
          <a:xfrm>
            <a:off x="1524000" y="2106706"/>
            <a:ext cx="9144000" cy="2504097"/>
          </a:xfrm>
        </p:spPr>
        <p:txBody>
          <a:bodyPr/>
          <a:lstStyle/>
          <a:p>
            <a:pPr algn="ctr"/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14 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 err="1" smtClean="0">
                <a:solidFill>
                  <a:schemeClr val="tx1"/>
                </a:solidFill>
              </a:rPr>
              <a:t>Khái</a:t>
            </a:r>
            <a:r>
              <a:rPr lang="en-US" sz="4000" dirty="0" smtClean="0">
                <a:solidFill>
                  <a:schemeClr val="tx1"/>
                </a:solidFill>
              </a:rPr>
              <a:t> </a:t>
            </a:r>
            <a:r>
              <a:rPr lang="en-US" sz="4000" dirty="0" err="1" smtClean="0">
                <a:solidFill>
                  <a:schemeClr val="tx1"/>
                </a:solidFill>
              </a:rPr>
              <a:t>niệm</a:t>
            </a:r>
            <a:r>
              <a:rPr lang="en-US" sz="4000" dirty="0" smtClean="0">
                <a:solidFill>
                  <a:schemeClr val="tx1"/>
                </a:solidFill>
              </a:rPr>
              <a:t> Collection </a:t>
            </a:r>
            <a:r>
              <a:rPr lang="en-US" sz="4000" dirty="0" err="1" smtClean="0">
                <a:solidFill>
                  <a:schemeClr val="tx1"/>
                </a:solidFill>
              </a:rPr>
              <a:t>và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smtClean="0">
                <a:solidFill>
                  <a:schemeClr val="tx1"/>
                </a:solidFill>
              </a:rPr>
              <a:t>Generic</a:t>
            </a:r>
            <a:r>
              <a:rPr lang="en-US" sz="4000" dirty="0">
                <a:solidFill>
                  <a:schemeClr val="tx1"/>
                </a:solidFill>
              </a:rPr>
              <a:t/>
            </a:r>
            <a:br>
              <a:rPr lang="en-US" sz="4000" dirty="0">
                <a:solidFill>
                  <a:schemeClr val="tx1"/>
                </a:solidFill>
              </a:rPr>
            </a:b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</a:t>
            </a:fld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712" y="174567"/>
            <a:ext cx="3615655" cy="170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2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F3A0-1CCF-444C-8628-F9D60F73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44" y="94211"/>
            <a:ext cx="9098432" cy="50430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Set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SortedSet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B9122-0BAB-4881-82FA-88B8F0FC9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64" y="822240"/>
            <a:ext cx="8596668" cy="3880773"/>
          </a:xfrm>
        </p:spPr>
        <p:txBody>
          <a:bodyPr>
            <a:normAutofit/>
          </a:bodyPr>
          <a:lstStyle/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Interface </a:t>
            </a:r>
            <a:r>
              <a:rPr lang="en-US" b="1" dirty="0" err="1">
                <a:solidFill>
                  <a:srgbClr val="C00000"/>
                </a:solidFill>
                <a:ea typeface="Verdana" pitchFamily="34" charset="0"/>
              </a:rPr>
              <a:t>SortedSet</a:t>
            </a: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kế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thừa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interface Set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sắp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xếp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thứ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theo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tăng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  <a:ea typeface="Verdana" pitchFamily="34" charset="0"/>
              </a:rPr>
              <a:t>Sắp</a:t>
            </a:r>
            <a:r>
              <a:rPr lang="en-US" b="1" dirty="0">
                <a:solidFill>
                  <a:srgbClr val="FF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ea typeface="Verdana" pitchFamily="34" charset="0"/>
              </a:rPr>
              <a:t>xếp</a:t>
            </a:r>
            <a:r>
              <a:rPr lang="en-US" b="1" dirty="0">
                <a:solidFill>
                  <a:srgbClr val="FF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hiện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động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hoặc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Comparator</a:t>
            </a:r>
            <a:r>
              <a:rPr lang="en-US" dirty="0">
                <a:solidFill>
                  <a:srgbClr val="0070C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SortedSet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SortedSet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được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muốn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phần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tử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không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trùng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lặp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được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sắp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xếp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F4FA-0E3F-4E59-AB10-E977BDD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157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F3A0-1CCF-444C-8628-F9D60F73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6" y="77831"/>
            <a:ext cx="9170246" cy="43087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Map </a:t>
            </a:r>
            <a:r>
              <a:rPr lang="en-US" sz="3200" dirty="0" err="1"/>
              <a:t>và</a:t>
            </a:r>
            <a:r>
              <a:rPr lang="en-US" sz="3200" dirty="0"/>
              <a:t> HashMap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B9122-0BAB-4881-82FA-88B8F0FC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169" y="738231"/>
            <a:ext cx="5843631" cy="5438732"/>
          </a:xfrm>
        </p:spPr>
        <p:txBody>
          <a:bodyPr>
            <a:normAutofit fontScale="70000" lnSpcReduction="20000"/>
          </a:bodyPr>
          <a:lstStyle/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7030A0"/>
                </a:solidFill>
                <a:ea typeface="Verdana" pitchFamily="34" charset="0"/>
              </a:rPr>
              <a:t>Map</a:t>
            </a:r>
            <a:r>
              <a:rPr lang="en-US" dirty="0">
                <a:solidFill>
                  <a:srgbClr val="7030A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lưu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trữ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dữ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liệu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dưới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dạng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quan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hệ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ea typeface="Verdana" pitchFamily="34" charset="0"/>
              </a:rPr>
              <a:t>KHÓA</a:t>
            </a:r>
            <a:r>
              <a:rPr lang="en-US" dirty="0">
                <a:solidFill>
                  <a:srgbClr val="FF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GIÁ TRỊ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Mỗi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Khóa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(key)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sẽ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chỉ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(value)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Khóa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không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được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trùng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lặp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–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phải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duy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nhất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Map </a:t>
            </a:r>
            <a:r>
              <a:rPr lang="en-US" b="1" dirty="0" err="1">
                <a:solidFill>
                  <a:srgbClr val="C00000"/>
                </a:solidFill>
                <a:ea typeface="Verdana" pitchFamily="34" charset="0"/>
              </a:rPr>
              <a:t>không</a:t>
            </a: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a typeface="Verdana" pitchFamily="34" charset="0"/>
              </a:rPr>
              <a:t>kế</a:t>
            </a: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a typeface="Verdana" pitchFamily="34" charset="0"/>
              </a:rPr>
              <a:t>thừa</a:t>
            </a: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interface Collection.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0CEEC-FFA5-4083-8529-89E9A893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38231"/>
            <a:ext cx="5843631" cy="5438732"/>
          </a:xfrm>
        </p:spPr>
        <p:txBody>
          <a:bodyPr>
            <a:normAutofit fontScale="70000" lnSpcReduction="20000"/>
          </a:bodyPr>
          <a:lstStyle/>
          <a:p>
            <a:pPr marL="7620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600" b="1" dirty="0">
                <a:solidFill>
                  <a:srgbClr val="C00000"/>
                </a:solidFill>
                <a:ea typeface="Verdana" pitchFamily="34" charset="0"/>
              </a:rPr>
              <a:t>Collection API </a:t>
            </a:r>
            <a:r>
              <a:rPr lang="en-US" sz="2600" dirty="0" err="1">
                <a:ea typeface="Verdana" pitchFamily="34" charset="0"/>
              </a:rPr>
              <a:t>có</a:t>
            </a:r>
            <a:r>
              <a:rPr lang="en-US" sz="2600" dirty="0">
                <a:ea typeface="Verdana" pitchFamily="34" charset="0"/>
              </a:rPr>
              <a:t> 3 </a:t>
            </a:r>
            <a:r>
              <a:rPr lang="en-US" sz="2600" dirty="0" err="1">
                <a:ea typeface="Verdana" pitchFamily="34" charset="0"/>
              </a:rPr>
              <a:t>cách</a:t>
            </a:r>
            <a:r>
              <a:rPr lang="en-US" sz="2600" dirty="0">
                <a:ea typeface="Verdana" pitchFamily="34" charset="0"/>
              </a:rPr>
              <a:t> </a:t>
            </a:r>
            <a:r>
              <a:rPr lang="en-US" sz="2600" dirty="0" err="1">
                <a:ea typeface="Verdana" pitchFamily="34" charset="0"/>
              </a:rPr>
              <a:t>tiếp</a:t>
            </a:r>
            <a:r>
              <a:rPr lang="en-US" sz="2600" dirty="0">
                <a:ea typeface="Verdana" pitchFamily="34" charset="0"/>
              </a:rPr>
              <a:t> </a:t>
            </a:r>
            <a:r>
              <a:rPr lang="en-US" sz="2600" dirty="0" err="1">
                <a:ea typeface="Verdana" pitchFamily="34" charset="0"/>
              </a:rPr>
              <a:t>cận</a:t>
            </a:r>
            <a:r>
              <a:rPr lang="en-US" sz="2600" dirty="0">
                <a:ea typeface="Verdana" pitchFamily="34" charset="0"/>
              </a:rPr>
              <a:t> </a:t>
            </a:r>
            <a:r>
              <a:rPr lang="en-US" sz="2600" dirty="0" err="1">
                <a:ea typeface="Verdana" pitchFamily="34" charset="0"/>
              </a:rPr>
              <a:t>với</a:t>
            </a:r>
            <a:r>
              <a:rPr lang="en-US" sz="2600" dirty="0">
                <a:ea typeface="Verdana" pitchFamily="34" charset="0"/>
              </a:rPr>
              <a:t> Map </a:t>
            </a:r>
            <a:r>
              <a:rPr lang="en-US" sz="2600" dirty="0" err="1">
                <a:ea typeface="Verdana" pitchFamily="34" charset="0"/>
              </a:rPr>
              <a:t>thông</a:t>
            </a:r>
            <a:r>
              <a:rPr lang="en-US" sz="2600" dirty="0">
                <a:ea typeface="Verdana" pitchFamily="34" charset="0"/>
              </a:rPr>
              <a:t> qua: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/>
              <a:t>HashMap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TreeMap</a:t>
            </a:r>
            <a:r>
              <a:rPr lang="en-US" sz="2500" dirty="0"/>
              <a:t>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LinkedHashMap</a:t>
            </a:r>
            <a:r>
              <a:rPr lang="en-US" sz="2500" dirty="0"/>
              <a:t> </a:t>
            </a:r>
          </a:p>
          <a:p>
            <a:pPr marL="76200" lvl="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600" b="1" dirty="0" err="1">
                <a:ea typeface="Verdana" pitchFamily="34" charset="0"/>
              </a:rPr>
              <a:t>Các</a:t>
            </a:r>
            <a:r>
              <a:rPr lang="en-US" sz="2600" b="1" dirty="0">
                <a:ea typeface="Verdana" pitchFamily="34" charset="0"/>
              </a:rPr>
              <a:t> </a:t>
            </a:r>
            <a:r>
              <a:rPr lang="en-US" sz="2600" b="1" dirty="0" err="1">
                <a:ea typeface="Verdana" pitchFamily="34" charset="0"/>
              </a:rPr>
              <a:t>phương</a:t>
            </a:r>
            <a:r>
              <a:rPr lang="en-US" sz="2600" b="1" dirty="0">
                <a:ea typeface="Verdana" pitchFamily="34" charset="0"/>
              </a:rPr>
              <a:t> </a:t>
            </a:r>
            <a:r>
              <a:rPr lang="en-US" sz="2600" b="1" dirty="0" err="1">
                <a:ea typeface="Verdana" pitchFamily="34" charset="0"/>
              </a:rPr>
              <a:t>thức</a:t>
            </a:r>
            <a:r>
              <a:rPr lang="en-US" sz="2600" b="1" dirty="0">
                <a:ea typeface="Verdana" pitchFamily="34" charset="0"/>
              </a:rPr>
              <a:t>: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/>
              <a:t>put(K key, V value)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/>
              <a:t>get(Object key)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containsKey</a:t>
            </a:r>
            <a:r>
              <a:rPr lang="en-US" sz="2500" dirty="0"/>
              <a:t>(Object key)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containsValue</a:t>
            </a:r>
            <a:r>
              <a:rPr lang="en-US" sz="2500" dirty="0"/>
              <a:t>(Object value)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/>
              <a:t>size()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/>
              <a:t>values() </a:t>
            </a:r>
            <a:endParaRPr lang="en-GB" sz="2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F4FA-0E3F-4E59-AB10-E977BDD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4204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DE44-5678-42DD-8688-721D7AF66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18" y="152400"/>
            <a:ext cx="9128683" cy="540059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Comparable interface </a:t>
            </a:r>
            <a:r>
              <a:rPr lang="en-US" dirty="0" err="1"/>
              <a:t>và</a:t>
            </a:r>
            <a:r>
              <a:rPr lang="en-US" dirty="0"/>
              <a:t> Comparator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BB0AD1-F744-405E-AE6F-5FC175362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7" y="692459"/>
            <a:ext cx="12096884" cy="355237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FFC000"/>
                </a:solidFill>
              </a:rPr>
              <a:t>Comparable</a:t>
            </a:r>
            <a:r>
              <a:rPr lang="en-US" b="1" dirty="0"/>
              <a:t> interface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do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java.lang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lvl="2">
              <a:lnSpc>
                <a:spcPct val="170000"/>
              </a:lnSpc>
            </a:pPr>
            <a:r>
              <a:rPr lang="en-US" b="1" dirty="0">
                <a:solidFill>
                  <a:srgbClr val="FF0000"/>
                </a:solidFill>
              </a:rPr>
              <a:t>int </a:t>
            </a:r>
            <a:r>
              <a:rPr lang="en-US" b="1" dirty="0" err="1">
                <a:solidFill>
                  <a:srgbClr val="FF0000"/>
                </a:solidFill>
              </a:rPr>
              <a:t>compareTo</a:t>
            </a:r>
            <a:r>
              <a:rPr lang="en-US" b="1" dirty="0">
                <a:solidFill>
                  <a:srgbClr val="FF0000"/>
                </a:solidFill>
              </a:rPr>
              <a:t>(Object obj)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– 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>
                <a:solidFill>
                  <a:srgbClr val="00B0F0"/>
                </a:solidFill>
              </a:rPr>
              <a:t>Comparator</a:t>
            </a:r>
            <a:r>
              <a:rPr lang="en-US" b="1" dirty="0"/>
              <a:t> interface</a:t>
            </a:r>
          </a:p>
          <a:p>
            <a:pPr lvl="1">
              <a:lnSpc>
                <a:spcPct val="170000"/>
              </a:lnSpc>
            </a:pP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do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java.util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2">
              <a:lnSpc>
                <a:spcPct val="170000"/>
              </a:lnSpc>
            </a:pPr>
            <a:r>
              <a:rPr lang="en-US" b="1" dirty="0">
                <a:solidFill>
                  <a:srgbClr val="7030A0"/>
                </a:solidFill>
              </a:rPr>
              <a:t>int compare(Object obj1, Object obj2): 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obj1 </a:t>
            </a:r>
            <a:r>
              <a:rPr lang="en-US" dirty="0" err="1"/>
              <a:t>với</a:t>
            </a:r>
            <a:r>
              <a:rPr lang="en-US" dirty="0"/>
              <a:t> obj2</a:t>
            </a:r>
          </a:p>
          <a:p>
            <a:pPr lvl="2">
              <a:lnSpc>
                <a:spcPct val="170000"/>
              </a:lnSpc>
            </a:pPr>
            <a:r>
              <a:rPr lang="en-US" b="1" dirty="0" err="1">
                <a:solidFill>
                  <a:srgbClr val="E14A30"/>
                </a:solidFill>
              </a:rPr>
              <a:t>boolean</a:t>
            </a:r>
            <a:r>
              <a:rPr lang="en-US" b="1" dirty="0">
                <a:solidFill>
                  <a:srgbClr val="E14A30"/>
                </a:solidFill>
              </a:rPr>
              <a:t> equals(Object obj): </a:t>
            </a:r>
            <a:r>
              <a:rPr lang="en-US" dirty="0"/>
              <a:t>so </a:t>
            </a:r>
            <a:r>
              <a:rPr lang="en-US" dirty="0" err="1"/>
              <a:t>sánh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So </a:t>
            </a:r>
            <a:r>
              <a:rPr lang="en-US" b="1" dirty="0" err="1"/>
              <a:t>sánh</a:t>
            </a:r>
            <a:r>
              <a:rPr lang="en-US" b="1" dirty="0"/>
              <a:t> </a:t>
            </a:r>
            <a:r>
              <a:rPr lang="en-US" b="1" dirty="0">
                <a:solidFill>
                  <a:srgbClr val="FFC000"/>
                </a:solidFill>
              </a:rPr>
              <a:t>Comparable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comparator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3BEC6-D3B4-450D-B7D7-21CB7293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12</a:t>
            </a:fld>
            <a:endParaRPr lang="vi-VN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7B2D84E-E928-439D-92D9-B31F38CED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820888"/>
              </p:ext>
            </p:extLst>
          </p:nvPr>
        </p:nvGraphicFramePr>
        <p:xfrm>
          <a:off x="398434" y="4244829"/>
          <a:ext cx="8462934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1467">
                  <a:extLst>
                    <a:ext uri="{9D8B030D-6E8A-4147-A177-3AD203B41FA5}">
                      <a16:colId xmlns:a16="http://schemas.microsoft.com/office/drawing/2014/main" val="2548733095"/>
                    </a:ext>
                  </a:extLst>
                </a:gridCol>
                <a:gridCol w="4231467">
                  <a:extLst>
                    <a:ext uri="{9D8B030D-6E8A-4147-A177-3AD203B41FA5}">
                      <a16:colId xmlns:a16="http://schemas.microsoft.com/office/drawing/2014/main" val="1240382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11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Comparable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Comparator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66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r>
                        <a:rPr lang="vi-V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compareTo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</a:t>
                      </a:r>
                      <a:r>
                        <a:rPr lang="vi-V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ơng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thức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compare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94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java.lang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Thuộc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java.util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68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Collections.sort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(List)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Collections.sort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List,Comparator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71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8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6" y="94148"/>
            <a:ext cx="9136995" cy="412252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cs typeface="Arial" pitchFamily="34" charset="0"/>
              </a:rPr>
              <a:t>Gi</a:t>
            </a:r>
            <a:r>
              <a:rPr lang="en-US" dirty="0" err="1"/>
              <a:t>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Generics</a:t>
            </a:r>
            <a:endParaRPr lang="en-US" dirty="0"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692459"/>
            <a:ext cx="8983056" cy="58080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0070C0"/>
                </a:solidFill>
              </a:rPr>
              <a:t>Generic</a:t>
            </a:r>
            <a:r>
              <a:rPr lang="en-US" sz="1200" b="1" dirty="0"/>
              <a:t> </a:t>
            </a:r>
            <a:r>
              <a:rPr lang="en-US" sz="1200" b="1" dirty="0" err="1"/>
              <a:t>là</a:t>
            </a:r>
            <a:r>
              <a:rPr lang="en-US" sz="1200" b="1" dirty="0"/>
              <a:t> </a:t>
            </a:r>
            <a:r>
              <a:rPr lang="en-US" sz="1200" b="1" dirty="0" err="1"/>
              <a:t>gì</a:t>
            </a:r>
            <a:r>
              <a:rPr lang="en-US" sz="12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năng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Java </a:t>
            </a:r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phép</a:t>
            </a:r>
            <a:r>
              <a:rPr lang="en-US" sz="1200" dirty="0"/>
              <a:t> ng</a:t>
            </a:r>
            <a:r>
              <a:rPr lang="vi-VN" sz="1200" dirty="0"/>
              <a:t>ư</a:t>
            </a:r>
            <a:r>
              <a:rPr lang="en-US" sz="1200" dirty="0" err="1"/>
              <a:t>ời</a:t>
            </a:r>
            <a:r>
              <a:rPr lang="en-US" sz="1200" dirty="0"/>
              <a:t> </a:t>
            </a:r>
            <a:r>
              <a:rPr lang="en-US" sz="1200" dirty="0" err="1"/>
              <a:t>lập</a:t>
            </a:r>
            <a:r>
              <a:rPr lang="en-US" sz="1200" dirty="0"/>
              <a:t> </a:t>
            </a:r>
            <a:r>
              <a:rPr lang="en-US" sz="1200" dirty="0" err="1"/>
              <a:t>trình</a:t>
            </a:r>
            <a:r>
              <a:rPr lang="en-US" sz="1200" dirty="0"/>
              <a:t>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chỉ</a:t>
            </a:r>
            <a:r>
              <a:rPr lang="en-US" sz="1200" dirty="0"/>
              <a:t> </a:t>
            </a:r>
            <a:r>
              <a:rPr lang="en-US" sz="1200" dirty="0" err="1"/>
              <a:t>định</a:t>
            </a:r>
            <a:r>
              <a:rPr lang="en-US" sz="1200" dirty="0"/>
              <a:t> </a:t>
            </a:r>
            <a:r>
              <a:rPr lang="en-US" sz="1200" dirty="0" err="1"/>
              <a:t>rõ</a:t>
            </a:r>
            <a:r>
              <a:rPr lang="en-US" sz="1200" dirty="0"/>
              <a:t> </a:t>
            </a:r>
            <a:r>
              <a:rPr lang="en-US" sz="1200" dirty="0" err="1"/>
              <a:t>kiểu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mà</a:t>
            </a:r>
            <a:r>
              <a:rPr lang="en-US" sz="1200" dirty="0"/>
              <a:t> </a:t>
            </a:r>
            <a:r>
              <a:rPr lang="en-US" sz="1200" dirty="0" err="1"/>
              <a:t>họ</a:t>
            </a:r>
            <a:r>
              <a:rPr lang="en-US" sz="1200" dirty="0"/>
              <a:t> </a:t>
            </a:r>
            <a:r>
              <a:rPr lang="en-US" sz="1200" dirty="0" err="1"/>
              <a:t>muốn</a:t>
            </a:r>
            <a:r>
              <a:rPr lang="en-US" sz="1200" dirty="0"/>
              <a:t> </a:t>
            </a:r>
            <a:r>
              <a:rPr lang="en-US" sz="1200" dirty="0" err="1"/>
              <a:t>làm</a:t>
            </a:r>
            <a:r>
              <a:rPr lang="en-US" sz="1200" dirty="0"/>
              <a:t> </a:t>
            </a:r>
            <a:r>
              <a:rPr lang="en-US" sz="1200" dirty="0" err="1"/>
              <a:t>việc</a:t>
            </a:r>
            <a:r>
              <a:rPr lang="en-US" sz="1200" dirty="0"/>
              <a:t> </a:t>
            </a:r>
            <a:r>
              <a:rPr lang="en-US" sz="1200" dirty="0" err="1"/>
              <a:t>với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method, class </a:t>
            </a:r>
            <a:r>
              <a:rPr lang="en-US" sz="1200" dirty="0" err="1"/>
              <a:t>và</a:t>
            </a:r>
            <a:r>
              <a:rPr lang="en-US" sz="1200" dirty="0"/>
              <a:t> interface</a:t>
            </a:r>
          </a:p>
          <a:p>
            <a:pPr>
              <a:lnSpc>
                <a:spcPct val="150000"/>
              </a:lnSpc>
            </a:pPr>
            <a:r>
              <a:rPr lang="en-US" sz="1200" b="1" dirty="0" err="1"/>
              <a:t>Tại</a:t>
            </a:r>
            <a:r>
              <a:rPr lang="en-US" sz="1200" b="1" dirty="0"/>
              <a:t> </a:t>
            </a:r>
            <a:r>
              <a:rPr lang="en-US" sz="1200" b="1" dirty="0" err="1"/>
              <a:t>sao</a:t>
            </a:r>
            <a:r>
              <a:rPr lang="en-US" sz="1200" b="1" dirty="0"/>
              <a:t> </a:t>
            </a:r>
            <a:r>
              <a:rPr lang="en-US" sz="1200" b="1" dirty="0" err="1"/>
              <a:t>cần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Generic</a:t>
            </a:r>
            <a:r>
              <a:rPr lang="en-US" sz="1200" b="1" dirty="0"/>
              <a:t>?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/>
              <a:t>Xây</a:t>
            </a:r>
            <a:r>
              <a:rPr lang="en-US" sz="1200" dirty="0"/>
              <a:t> </a:t>
            </a:r>
            <a:r>
              <a:rPr lang="en-US" sz="1200" dirty="0" err="1"/>
              <a:t>dựng</a:t>
            </a:r>
            <a:r>
              <a:rPr lang="en-US" sz="1200" dirty="0"/>
              <a:t> </a:t>
            </a:r>
            <a:r>
              <a:rPr lang="en-US" sz="1200" dirty="0" err="1"/>
              <a:t>ph</a:t>
            </a:r>
            <a:r>
              <a:rPr lang="vi-VN" sz="1200" dirty="0"/>
              <a:t>ư</a:t>
            </a:r>
            <a:r>
              <a:rPr lang="en-US" sz="1200" dirty="0" err="1"/>
              <a:t>ơng</a:t>
            </a:r>
            <a:r>
              <a:rPr lang="en-US" sz="1200" dirty="0"/>
              <a:t> </a:t>
            </a:r>
            <a:r>
              <a:rPr lang="en-US" sz="1200" dirty="0" err="1"/>
              <a:t>thức</a:t>
            </a:r>
            <a:r>
              <a:rPr lang="en-US" sz="1200" dirty="0"/>
              <a:t>, </a:t>
            </a:r>
            <a:r>
              <a:rPr lang="en-US" sz="1200" dirty="0" err="1"/>
              <a:t>lớp</a:t>
            </a:r>
            <a:r>
              <a:rPr lang="en-US" sz="1200" dirty="0"/>
              <a:t>, interface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tính</a:t>
            </a:r>
            <a:r>
              <a:rPr lang="en-US" sz="1200" dirty="0"/>
              <a:t> </a:t>
            </a:r>
            <a:r>
              <a:rPr lang="en-US" sz="1200" dirty="0" err="1"/>
              <a:t>chất</a:t>
            </a:r>
            <a:r>
              <a:rPr lang="en-US" sz="1200" dirty="0"/>
              <a:t> t</a:t>
            </a:r>
            <a:r>
              <a:rPr lang="vi-VN" sz="1200" dirty="0"/>
              <a:t>ư</a:t>
            </a:r>
            <a:r>
              <a:rPr lang="en-US" sz="1200" dirty="0" err="1"/>
              <a:t>ơng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r>
              <a:rPr lang="en-US" sz="1200" dirty="0"/>
              <a:t> </a:t>
            </a:r>
            <a:r>
              <a:rPr lang="en-US" sz="1200" dirty="0" err="1"/>
              <a:t>nhưng</a:t>
            </a:r>
            <a:r>
              <a:rPr lang="en-US" sz="1200" dirty="0"/>
              <a:t> </a:t>
            </a:r>
            <a:r>
              <a:rPr lang="en-US" sz="1200" dirty="0" err="1"/>
              <a:t>trên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kiểu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r>
              <a:rPr lang="en-US" sz="1200" dirty="0"/>
              <a:t> </a:t>
            </a:r>
            <a:r>
              <a:rPr lang="en-US" sz="1200" dirty="0" err="1"/>
              <a:t>nhau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 err="1"/>
              <a:t>Quy</a:t>
            </a:r>
            <a:r>
              <a:rPr lang="en-US" sz="1200" b="1" dirty="0"/>
              <a:t> </a:t>
            </a:r>
            <a:r>
              <a:rPr lang="en-US" sz="1200" b="1" dirty="0" err="1"/>
              <a:t>ước</a:t>
            </a:r>
            <a:r>
              <a:rPr lang="en-US" sz="1200" b="1" dirty="0"/>
              <a:t> </a:t>
            </a:r>
            <a:r>
              <a:rPr lang="en-US" sz="1200" b="1" dirty="0" err="1"/>
              <a:t>đặt</a:t>
            </a:r>
            <a:r>
              <a:rPr lang="en-US" sz="1200" b="1" dirty="0"/>
              <a:t> </a:t>
            </a:r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kiểu</a:t>
            </a:r>
            <a:r>
              <a:rPr lang="en-US" sz="1200" b="1" dirty="0"/>
              <a:t> </a:t>
            </a:r>
            <a:r>
              <a:rPr lang="en-US" sz="1200" b="1" dirty="0" err="1"/>
              <a:t>tham</a:t>
            </a:r>
            <a:r>
              <a:rPr lang="en-US" sz="1200" b="1" dirty="0"/>
              <a:t>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0070C0"/>
                </a:solidFill>
              </a:rPr>
              <a:t>Generic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E – Element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K – Key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V – Value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N – Number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T – Type – </a:t>
            </a:r>
            <a:r>
              <a:rPr lang="en-US" sz="1200" dirty="0" err="1"/>
              <a:t>Kiểu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bất</a:t>
            </a:r>
            <a:r>
              <a:rPr lang="en-US" sz="1200" dirty="0"/>
              <a:t> </a:t>
            </a:r>
            <a:r>
              <a:rPr lang="en-US" sz="1200" dirty="0" err="1"/>
              <a:t>kỳ</a:t>
            </a:r>
            <a:r>
              <a:rPr lang="en-US" sz="1200" dirty="0"/>
              <a:t> </a:t>
            </a:r>
            <a:r>
              <a:rPr lang="en-US" sz="1200" dirty="0" err="1"/>
              <a:t>thuộc</a:t>
            </a:r>
            <a:r>
              <a:rPr lang="en-US" sz="1200" dirty="0"/>
              <a:t> Wrapper Class: String, Integer, Long, Float...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/>
              <a:t>S,U,V.... –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kiểu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khác</a:t>
            </a: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1200" b="1" dirty="0" err="1"/>
              <a:t>Ký</a:t>
            </a:r>
            <a:r>
              <a:rPr lang="en-US" sz="1200" b="1" dirty="0"/>
              <a:t> </a:t>
            </a:r>
            <a:r>
              <a:rPr lang="en-US" sz="1200" b="1" dirty="0" err="1"/>
              <a:t>tự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rgbClr val="FFC000"/>
                </a:solidFill>
              </a:rPr>
              <a:t>Diamond &lt;&gt;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200" dirty="0" err="1"/>
              <a:t>Từ</a:t>
            </a:r>
            <a:r>
              <a:rPr lang="en-US" sz="1200" dirty="0"/>
              <a:t> Java 7 </a:t>
            </a:r>
            <a:r>
              <a:rPr lang="en-US" sz="1200" dirty="0" err="1"/>
              <a:t>trở</a:t>
            </a:r>
            <a:r>
              <a:rPr lang="en-US" sz="1200" dirty="0"/>
              <a:t> </a:t>
            </a:r>
            <a:r>
              <a:rPr lang="en-US" sz="1200" dirty="0" err="1"/>
              <a:t>lại</a:t>
            </a:r>
            <a:r>
              <a:rPr lang="en-US" sz="1200" dirty="0"/>
              <a:t> </a:t>
            </a:r>
            <a:r>
              <a:rPr lang="en-US" sz="1200" dirty="0" err="1"/>
              <a:t>đây</a:t>
            </a:r>
            <a:r>
              <a:rPr lang="en-US" sz="1200" dirty="0"/>
              <a:t>, </a:t>
            </a:r>
            <a:r>
              <a:rPr lang="en-US" sz="1200" dirty="0" err="1"/>
              <a:t>có</a:t>
            </a:r>
            <a:r>
              <a:rPr lang="en-US" sz="1200" dirty="0"/>
              <a:t> </a:t>
            </a:r>
            <a:r>
              <a:rPr lang="en-US" sz="1200" dirty="0" err="1"/>
              <a:t>thể</a:t>
            </a:r>
            <a:r>
              <a:rPr lang="en-US" sz="1200" dirty="0"/>
              <a:t> </a:t>
            </a:r>
            <a:r>
              <a:rPr lang="en-US" sz="1200" dirty="0" err="1"/>
              <a:t>thay</a:t>
            </a:r>
            <a:r>
              <a:rPr lang="en-US" sz="1200" dirty="0"/>
              <a:t> </a:t>
            </a:r>
            <a:r>
              <a:rPr lang="en-US" sz="1200" dirty="0" err="1"/>
              <a:t>thế</a:t>
            </a:r>
            <a:r>
              <a:rPr lang="en-US" sz="1200" dirty="0"/>
              <a:t> </a:t>
            </a:r>
            <a:r>
              <a:rPr lang="en-US" sz="1200" dirty="0" err="1"/>
              <a:t>các</a:t>
            </a:r>
            <a:r>
              <a:rPr lang="en-US" sz="1200" dirty="0"/>
              <a:t> </a:t>
            </a:r>
            <a:r>
              <a:rPr lang="en-US" sz="1200" dirty="0" err="1"/>
              <a:t>đối</a:t>
            </a:r>
            <a:r>
              <a:rPr lang="en-US" sz="1200" dirty="0"/>
              <a:t> </a:t>
            </a:r>
            <a:r>
              <a:rPr lang="en-US" sz="1200" dirty="0" err="1"/>
              <a:t>số</a:t>
            </a:r>
            <a:r>
              <a:rPr lang="en-US" sz="1200" dirty="0"/>
              <a:t> </a:t>
            </a:r>
            <a:r>
              <a:rPr lang="en-US" sz="1200" dirty="0" err="1"/>
              <a:t>kiểu</a:t>
            </a:r>
            <a:r>
              <a:rPr lang="en-US" sz="1200" dirty="0"/>
              <a:t> </a:t>
            </a:r>
            <a:r>
              <a:rPr lang="en-US" sz="1200" dirty="0" err="1"/>
              <a:t>dữ</a:t>
            </a:r>
            <a:r>
              <a:rPr lang="en-US" sz="1200" dirty="0"/>
              <a:t> </a:t>
            </a:r>
            <a:r>
              <a:rPr lang="en-US" sz="1200" dirty="0" err="1"/>
              <a:t>liệu</a:t>
            </a:r>
            <a:r>
              <a:rPr lang="en-US" sz="1200" dirty="0"/>
              <a:t> </a:t>
            </a:r>
            <a:r>
              <a:rPr lang="en-US" sz="1200" dirty="0" err="1"/>
              <a:t>cần</a:t>
            </a:r>
            <a:r>
              <a:rPr lang="en-US" sz="1200" dirty="0"/>
              <a:t> </a:t>
            </a:r>
            <a:r>
              <a:rPr lang="en-US" sz="1200" dirty="0" err="1"/>
              <a:t>thiết</a:t>
            </a:r>
            <a:r>
              <a:rPr lang="en-US" sz="1200" dirty="0"/>
              <a:t> </a:t>
            </a:r>
            <a:r>
              <a:rPr lang="en-US" sz="1200" dirty="0" err="1"/>
              <a:t>để</a:t>
            </a:r>
            <a:r>
              <a:rPr lang="en-US" sz="1200" dirty="0"/>
              <a:t> </a:t>
            </a:r>
            <a:r>
              <a:rPr lang="en-US" sz="1200" dirty="0" err="1"/>
              <a:t>gọi</a:t>
            </a:r>
            <a:r>
              <a:rPr lang="en-US" sz="1200" dirty="0"/>
              <a:t> </a:t>
            </a:r>
            <a:r>
              <a:rPr lang="en-US" sz="1200" dirty="0" err="1"/>
              <a:t>hàm</a:t>
            </a:r>
            <a:r>
              <a:rPr lang="en-US" sz="1200" dirty="0"/>
              <a:t> </a:t>
            </a:r>
            <a:r>
              <a:rPr lang="en-US" sz="1200" dirty="0" err="1"/>
              <a:t>khởi</a:t>
            </a:r>
            <a:r>
              <a:rPr lang="en-US" sz="1200" dirty="0"/>
              <a:t> </a:t>
            </a:r>
            <a:r>
              <a:rPr lang="en-US" sz="1200" dirty="0" err="1"/>
              <a:t>tạo</a:t>
            </a:r>
            <a:r>
              <a:rPr lang="en-US" sz="1200" dirty="0"/>
              <a:t> </a:t>
            </a:r>
            <a:r>
              <a:rPr lang="en-US" sz="1200" dirty="0" err="1"/>
              <a:t>của</a:t>
            </a:r>
            <a:r>
              <a:rPr lang="en-US" sz="1200" dirty="0"/>
              <a:t> </a:t>
            </a:r>
            <a:r>
              <a:rPr lang="en-US" sz="1200" dirty="0" err="1"/>
              <a:t>một</a:t>
            </a:r>
            <a:r>
              <a:rPr lang="en-US" sz="1200" dirty="0"/>
              <a:t> </a:t>
            </a:r>
            <a:r>
              <a:rPr lang="en-US" sz="1200" dirty="0" err="1"/>
              <a:t>lớp</a:t>
            </a:r>
            <a:r>
              <a:rPr lang="en-US" sz="1200" dirty="0"/>
              <a:t> Generic </a:t>
            </a:r>
            <a:r>
              <a:rPr lang="en-US" sz="1200" dirty="0" err="1"/>
              <a:t>bằng</a:t>
            </a:r>
            <a:r>
              <a:rPr lang="en-US" sz="1200" dirty="0"/>
              <a:t> </a:t>
            </a:r>
            <a:r>
              <a:rPr lang="en-US" sz="1200" dirty="0" err="1"/>
              <a:t>ký</a:t>
            </a:r>
            <a:r>
              <a:rPr lang="en-US" sz="1200" dirty="0"/>
              <a:t> </a:t>
            </a:r>
            <a:r>
              <a:rPr lang="en-US" sz="1200" dirty="0" err="1"/>
              <a:t>tự</a:t>
            </a:r>
            <a:r>
              <a:rPr lang="en-US" sz="1200" dirty="0"/>
              <a:t> Diamond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44824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</p:spPr>
        <p:txBody>
          <a:bodyPr/>
          <a:lstStyle/>
          <a:p>
            <a:pPr algn="ctr">
              <a:defRPr/>
            </a:pPr>
            <a:r>
              <a:rPr lang="en-US"/>
              <a:t>HỎI ĐÁP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14</a:t>
            </a:fld>
            <a:endParaRPr lang="vi-V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076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Generics</a:t>
            </a:r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Collections</a:t>
            </a:r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/>
              <a:t>List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ArrayList</a:t>
            </a:r>
            <a:endParaRPr lang="en-US" dirty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/>
              <a:t>Set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SortedSet</a:t>
            </a:r>
            <a:endParaRPr lang="en-US" dirty="0"/>
          </a:p>
          <a:p>
            <a:pPr marL="341313" indent="-3413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Calibri" pitchFamily="34" charset="0"/>
              <a:buChar char="●"/>
            </a:pPr>
            <a:r>
              <a:rPr lang="en-US" dirty="0"/>
              <a:t>Map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HashMap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78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2006-87BE-4333-92D8-50D154577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7" y="160981"/>
            <a:ext cx="9023618" cy="43123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1C17-6287-4469-ADDC-08105BDE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" y="692458"/>
            <a:ext cx="8032604" cy="548450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Framework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(library)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đ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framework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tắc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tuân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thủ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Framework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(Class)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interface (Class)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Algorithms: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sắp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ợng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BE9514-E4D5-4392-8855-7F5BCB98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3</a:t>
            </a:fld>
            <a:endParaRPr lang="vi-V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42E3D0-8EB2-4410-A000-0D061C5687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09" y="1911928"/>
            <a:ext cx="2487882" cy="32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9F337-628C-4A1D-A0F4-843F949A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56" y="119149"/>
            <a:ext cx="9170246" cy="50020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Collections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188DE0-6B5D-4114-8D67-0B2307F67F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6" y="1265728"/>
            <a:ext cx="8750155" cy="43204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6F35C-2FBA-4DDA-B5B4-FBADC4C7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1438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A69E-C14B-43EE-9A1A-57F140D4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81" y="122077"/>
            <a:ext cx="8898928" cy="50969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Collections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83163E5-3FD4-454B-973D-DC728DD467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789459"/>
              </p:ext>
            </p:extLst>
          </p:nvPr>
        </p:nvGraphicFramePr>
        <p:xfrm>
          <a:off x="271689" y="725929"/>
          <a:ext cx="8596312" cy="2595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63778">
                  <a:extLst>
                    <a:ext uri="{9D8B030D-6E8A-4147-A177-3AD203B41FA5}">
                      <a16:colId xmlns:a16="http://schemas.microsoft.com/office/drawing/2014/main" val="2472615700"/>
                    </a:ext>
                  </a:extLst>
                </a:gridCol>
                <a:gridCol w="7132534">
                  <a:extLst>
                    <a:ext uri="{9D8B030D-6E8A-4147-A177-3AD203B41FA5}">
                      <a16:colId xmlns:a16="http://schemas.microsoft.com/office/drawing/2014/main" val="16105366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Interfaces</a:t>
                      </a:r>
                    </a:p>
                  </a:txBody>
                  <a:tcPr marL="64980" marR="6498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Interface</a:t>
                      </a:r>
                    </a:p>
                  </a:txBody>
                  <a:tcPr marL="64980" marR="6498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extLst>
                  <a:ext uri="{0D108BD9-81ED-4DB2-BD59-A6C34878D82A}">
                    <a16:rowId xmlns:a16="http://schemas.microsoft.com/office/drawing/2014/main" val="33457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</a:p>
                  </a:txBody>
                  <a:tcPr marL="64980" marR="64980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List interface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giống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extLst>
                  <a:ext uri="{0D108BD9-81ED-4DB2-BD59-A6C34878D82A}">
                    <a16:rowId xmlns:a16="http://schemas.microsoft.com/office/drawing/2014/main" val="224136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</a:t>
                      </a:r>
                    </a:p>
                  </a:txBody>
                  <a:tcPr marL="64980" marR="64980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giống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extLst>
                  <a:ext uri="{0D108BD9-81ED-4DB2-BD59-A6C34878D82A}">
                    <a16:rowId xmlns:a16="http://schemas.microsoft.com/office/drawing/2014/main" val="2240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 Set</a:t>
                      </a:r>
                    </a:p>
                  </a:txBody>
                  <a:tcPr marL="64980" marR="64980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Set,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dần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extLst>
                  <a:ext uri="{0D108BD9-81ED-4DB2-BD59-A6C34878D82A}">
                    <a16:rowId xmlns:a16="http://schemas.microsoft.com/office/drawing/2014/main" val="40437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</a:t>
                      </a:r>
                    </a:p>
                  </a:txBody>
                  <a:tcPr marL="64980" marR="64980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Mỗi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cặp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Key,Value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&gt;, Key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extLst>
                  <a:ext uri="{0D108BD9-81ED-4DB2-BD59-A6C34878D82A}">
                    <a16:rowId xmlns:a16="http://schemas.microsoft.com/office/drawing/2014/main" val="354633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SortedMap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thừa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Map, Key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tang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dần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80" marR="64980"/>
                </a:tc>
                <a:extLst>
                  <a:ext uri="{0D108BD9-81ED-4DB2-BD59-A6C34878D82A}">
                    <a16:rowId xmlns:a16="http://schemas.microsoft.com/office/drawing/2014/main" val="340290348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DCEC4-CE83-45B6-92C8-CD12E5EF3F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Bài 14 - Khái niệm Collection và Generic</a:t>
            </a:r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151E7-5A9A-435B-8209-7AD693DD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5</a:t>
            </a:fld>
            <a:endParaRPr lang="vi-VN"/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31D4DE5-968B-47B2-8214-99D66B21B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5905794"/>
              </p:ext>
            </p:extLst>
          </p:nvPr>
        </p:nvGraphicFramePr>
        <p:xfrm>
          <a:off x="271689" y="3630960"/>
          <a:ext cx="11632136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3736">
                  <a:extLst>
                    <a:ext uri="{9D8B030D-6E8A-4147-A177-3AD203B41FA5}">
                      <a16:colId xmlns:a16="http://schemas.microsoft.com/office/drawing/2014/main" val="2472615700"/>
                    </a:ext>
                  </a:extLst>
                </a:gridCol>
                <a:gridCol w="10058400">
                  <a:extLst>
                    <a:ext uri="{9D8B030D-6E8A-4147-A177-3AD203B41FA5}">
                      <a16:colId xmlns:a16="http://schemas.microsoft.com/office/drawing/2014/main" val="16105366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82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Đặc</a:t>
                      </a:r>
                      <a:r>
                        <a:rPr lang="en-US" sz="13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điểm</a:t>
                      </a:r>
                      <a:endParaRPr lang="en-US" sz="13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7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LinkedList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ới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dạng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giống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366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ArrayList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trữ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theo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lúc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giái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trùng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nhau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99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dựa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thứ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tự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lúc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thêm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17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TreeSet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mặc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định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tang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33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cặp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Key,Value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Cho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trực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 Key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903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TreeMap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một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cặp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&lt;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Key,Value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Key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nhất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các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phần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tử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đ</a:t>
                      </a:r>
                      <a:r>
                        <a:rPr lang="vi-VN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ư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ợc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sắp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tăng</a:t>
                      </a:r>
                      <a:r>
                        <a:rPr lang="en-US" sz="13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dần</a:t>
                      </a:r>
                      <a:endParaRPr lang="en-US" sz="13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462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8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35BA1-D297-4CAF-A9DE-77EAA8C9F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06" y="119149"/>
            <a:ext cx="9136995" cy="47936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B3FB-40B7-4B4A-95AA-3070178B6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28" y="692458"/>
            <a:ext cx="6807812" cy="548450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Thao </a:t>
            </a:r>
            <a:r>
              <a:rPr lang="en-US" b="1" dirty="0" err="1"/>
              <a:t>tác</a:t>
            </a:r>
            <a:r>
              <a:rPr lang="en-US" b="1" dirty="0"/>
              <a:t> </a:t>
            </a: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tử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collections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b="1" dirty="0">
                <a:solidFill>
                  <a:srgbClr val="00B0F0"/>
                </a:solidFill>
              </a:rPr>
              <a:t>Iterator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b="1" dirty="0" err="1">
                <a:solidFill>
                  <a:srgbClr val="0070C0"/>
                </a:solidFill>
              </a:rPr>
              <a:t>ListIterator</a:t>
            </a: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ph</a:t>
            </a:r>
            <a:r>
              <a:rPr lang="vi-VN" b="1" dirty="0"/>
              <a:t>ư</a:t>
            </a:r>
            <a:r>
              <a:rPr lang="en-US" b="1" dirty="0" err="1"/>
              <a:t>ơng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khai</a:t>
            </a:r>
            <a:r>
              <a:rPr lang="en-US" b="1" dirty="0"/>
              <a:t> </a:t>
            </a:r>
            <a:r>
              <a:rPr lang="en-US" b="1" dirty="0" err="1"/>
              <a:t>báo</a:t>
            </a:r>
            <a:r>
              <a:rPr lang="en-US" b="1" dirty="0"/>
              <a:t> </a:t>
            </a:r>
            <a:r>
              <a:rPr lang="en-US" b="1" dirty="0" err="1"/>
              <a:t>trong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Iterator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</a:t>
            </a:r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/>
              <a:t>hastNext</a:t>
            </a:r>
            <a:r>
              <a:rPr lang="en-US" b="1" dirty="0"/>
              <a:t>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true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, ng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false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Object next():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ném</a:t>
            </a:r>
            <a:r>
              <a:rPr lang="en-US" dirty="0"/>
              <a:t> ra </a:t>
            </a:r>
            <a:r>
              <a:rPr lang="en-US" dirty="0" err="1"/>
              <a:t>NoSuchElementException</a:t>
            </a:r>
            <a:endParaRPr lang="en-US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/>
              <a:t>void remove():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898ED-D74E-41A9-A27E-B5DC82F19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880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F3A0-1CCF-444C-8628-F9D60F73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18" y="77831"/>
            <a:ext cx="9195184" cy="52899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List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ArrayList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B9122-0BAB-4881-82FA-88B8F0FC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169" y="738231"/>
            <a:ext cx="5843631" cy="5438732"/>
          </a:xfrm>
        </p:spPr>
        <p:txBody>
          <a:bodyPr>
            <a:normAutofit fontScale="70000" lnSpcReduction="20000"/>
          </a:bodyPr>
          <a:lstStyle/>
          <a:p>
            <a:pPr marL="457200" lvl="0" indent="-381000">
              <a:lnSpc>
                <a:spcPct val="17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Interface List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Collection.</a:t>
            </a:r>
          </a:p>
          <a:p>
            <a:pPr marL="457200" lvl="0" indent="-381000">
              <a:lnSpc>
                <a:spcPct val="17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phép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thêm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(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kể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cả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trùng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lặp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17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List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phép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thêm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Verdana" pitchFamily="34" charset="0"/>
              </a:rPr>
              <a:t>vị</a:t>
            </a:r>
            <a:r>
              <a:rPr lang="en-US" b="1" dirty="0">
                <a:solidFill>
                  <a:srgbClr val="00B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Verdana" pitchFamily="34" charset="0"/>
              </a:rPr>
              <a:t>trí</a:t>
            </a:r>
            <a:r>
              <a:rPr lang="en-US" b="1" dirty="0">
                <a:solidFill>
                  <a:srgbClr val="00B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Verdana" pitchFamily="34" charset="0"/>
              </a:rPr>
              <a:t>chỉ</a:t>
            </a:r>
            <a:r>
              <a:rPr lang="en-US" b="1" dirty="0">
                <a:solidFill>
                  <a:srgbClr val="00B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Verdana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17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List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dụng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Verdana" pitchFamily="34" charset="0"/>
              </a:rPr>
              <a:t>chỉ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Verdana" pitchFamily="34" charset="0"/>
              </a:rPr>
              <a:t>mục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 (index)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để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xác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định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vị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của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bắt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đầu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0).</a:t>
            </a:r>
          </a:p>
          <a:p>
            <a:pPr marL="457200" lvl="0" indent="-381000">
              <a:lnSpc>
                <a:spcPct val="170000"/>
              </a:lnSpc>
              <a:buClr>
                <a:srgbClr val="00000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List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tuần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nên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truy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cập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bằng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ea typeface="Verdana" pitchFamily="34" charset="0"/>
              </a:rPr>
              <a:t>iterator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  <a:endParaRPr lang="vi" dirty="0">
              <a:solidFill>
                <a:srgbClr val="000000"/>
              </a:solidFill>
              <a:ea typeface="Verdana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0CEEC-FFA5-4083-8529-89E9A893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38231"/>
            <a:ext cx="5843631" cy="5438732"/>
          </a:xfrm>
        </p:spPr>
        <p:txBody>
          <a:bodyPr>
            <a:normAutofit fontScale="70000" lnSpcReduction="20000"/>
          </a:bodyPr>
          <a:lstStyle/>
          <a:p>
            <a:pPr marL="7620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900" b="1" dirty="0">
                <a:solidFill>
                  <a:srgbClr val="C00000"/>
                </a:solidFill>
                <a:ea typeface="Verdana" pitchFamily="34" charset="0"/>
              </a:rPr>
              <a:t>Interface List </a:t>
            </a:r>
            <a:r>
              <a:rPr lang="en-US" sz="2900" dirty="0" err="1">
                <a:ea typeface="Verdana" pitchFamily="34" charset="0"/>
              </a:rPr>
              <a:t>có</a:t>
            </a:r>
            <a:r>
              <a:rPr lang="en-US" sz="2900" dirty="0">
                <a:ea typeface="Verdana" pitchFamily="34" charset="0"/>
              </a:rPr>
              <a:t> </a:t>
            </a:r>
            <a:r>
              <a:rPr lang="en-US" sz="2900" dirty="0" err="1">
                <a:ea typeface="Verdana" pitchFamily="34" charset="0"/>
              </a:rPr>
              <a:t>các</a:t>
            </a:r>
            <a:r>
              <a:rPr lang="en-US" sz="2900" dirty="0">
                <a:ea typeface="Verdana" pitchFamily="34" charset="0"/>
              </a:rPr>
              <a:t> </a:t>
            </a:r>
            <a:r>
              <a:rPr lang="en-US" sz="2900" dirty="0" err="1">
                <a:ea typeface="Verdana" pitchFamily="34" charset="0"/>
              </a:rPr>
              <a:t>ph</a:t>
            </a:r>
            <a:r>
              <a:rPr lang="vi-VN" sz="2900" dirty="0">
                <a:ea typeface="Verdana" pitchFamily="34" charset="0"/>
              </a:rPr>
              <a:t>ư</a:t>
            </a:r>
            <a:r>
              <a:rPr lang="en-US" sz="2900" dirty="0" err="1">
                <a:ea typeface="Verdana" pitchFamily="34" charset="0"/>
              </a:rPr>
              <a:t>ơng</a:t>
            </a:r>
            <a:r>
              <a:rPr lang="en-US" sz="2900" dirty="0">
                <a:ea typeface="Verdana" pitchFamily="34" charset="0"/>
              </a:rPr>
              <a:t> </a:t>
            </a:r>
            <a:r>
              <a:rPr lang="en-US" sz="2900" dirty="0" err="1">
                <a:ea typeface="Verdana" pitchFamily="34" charset="0"/>
              </a:rPr>
              <a:t>thức</a:t>
            </a:r>
            <a:r>
              <a:rPr lang="en-US" sz="2900" dirty="0">
                <a:ea typeface="Verdana" pitchFamily="34" charset="0"/>
              </a:rPr>
              <a:t>: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add(int index, E element)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</a:t>
            </a:r>
            <a:r>
              <a:rPr lang="en-US" sz="2700" dirty="0" err="1"/>
              <a:t>addAll</a:t>
            </a:r>
            <a:r>
              <a:rPr lang="en-US" sz="2700" dirty="0"/>
              <a:t>(int index, Collection&lt;? extends E&gt; c)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get(int index)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set(int index, E element)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remove(int index)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</a:t>
            </a:r>
            <a:r>
              <a:rPr lang="en-US" sz="2700" dirty="0" err="1"/>
              <a:t>subList</a:t>
            </a:r>
            <a:r>
              <a:rPr lang="en-US" sz="2700" dirty="0"/>
              <a:t>(int start, int end)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</a:t>
            </a:r>
            <a:r>
              <a:rPr lang="en-US" sz="2700" dirty="0" err="1"/>
              <a:t>indexOf</a:t>
            </a:r>
            <a:r>
              <a:rPr lang="en-US" sz="2700" dirty="0"/>
              <a:t>(Object o) 	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700" dirty="0"/>
              <a:t> </a:t>
            </a:r>
            <a:r>
              <a:rPr lang="en-US" sz="2700" dirty="0" err="1"/>
              <a:t>lastIndexOf</a:t>
            </a:r>
            <a:r>
              <a:rPr lang="en-US" sz="2700" dirty="0"/>
              <a:t>(Object o)</a:t>
            </a:r>
            <a:endParaRPr lang="vi" sz="27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F4FA-0E3F-4E59-AB10-E977BDD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313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F3A0-1CCF-444C-8628-F9D60F73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30" y="77831"/>
            <a:ext cx="9186872" cy="50406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List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ArrayList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B9122-0BAB-4881-82FA-88B8F0FC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169" y="738231"/>
            <a:ext cx="5843631" cy="5438732"/>
          </a:xfrm>
        </p:spPr>
        <p:txBody>
          <a:bodyPr>
            <a:normAutofit fontScale="85000" lnSpcReduction="20000"/>
          </a:bodyPr>
          <a:lstStyle/>
          <a:p>
            <a:pPr marL="457200" lvl="0" indent="-3810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Lớp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ea typeface="Verdana" pitchFamily="34" charset="0"/>
              </a:rPr>
              <a:t>ArrayList</a:t>
            </a: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thực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interface List.</a:t>
            </a:r>
          </a:p>
          <a:p>
            <a:pPr marL="457200" lvl="0" indent="-3810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mảng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kích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thước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có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thể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thay</a:t>
            </a:r>
            <a:r>
              <a:rPr lang="en-US" b="1" dirty="0">
                <a:solidFill>
                  <a:srgbClr val="92D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92D050"/>
                </a:solidFill>
                <a:ea typeface="Verdana" pitchFamily="34" charset="0"/>
              </a:rPr>
              <a:t>đổi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trong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thể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là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null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17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phù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hợp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với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việc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truy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cập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ngẫu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nhiên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vào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bất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kỳ</a:t>
            </a:r>
            <a:endParaRPr lang="vi" dirty="0">
              <a:solidFill>
                <a:srgbClr val="000000"/>
              </a:solidFill>
              <a:ea typeface="Verdana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0CEEC-FFA5-4083-8529-89E9A893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38231"/>
            <a:ext cx="5843631" cy="5438732"/>
          </a:xfrm>
        </p:spPr>
        <p:txBody>
          <a:bodyPr>
            <a:normAutofit fontScale="85000" lnSpcReduction="20000"/>
          </a:bodyPr>
          <a:lstStyle/>
          <a:p>
            <a:pPr marL="76200" lvl="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200" b="1" dirty="0" err="1">
                <a:solidFill>
                  <a:srgbClr val="C00000"/>
                </a:solidFill>
                <a:ea typeface="Verdana" pitchFamily="34" charset="0"/>
              </a:rPr>
              <a:t>ArrayList</a:t>
            </a:r>
            <a:r>
              <a:rPr lang="en-US" sz="2200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a typeface="Verdana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ea typeface="Verdana" pitchFamily="34" charset="0"/>
              </a:rPr>
              <a:t> constructor </a:t>
            </a:r>
            <a:r>
              <a:rPr lang="en-US" sz="2200" dirty="0" err="1">
                <a:solidFill>
                  <a:srgbClr val="000000"/>
                </a:solidFill>
                <a:ea typeface="Verdana" pitchFamily="34" charset="0"/>
              </a:rPr>
              <a:t>như</a:t>
            </a:r>
            <a:r>
              <a:rPr lang="en-US" sz="2200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ea typeface="Verdana" pitchFamily="34" charset="0"/>
              </a:rPr>
              <a:t>sau</a:t>
            </a:r>
            <a:r>
              <a:rPr lang="en-US" sz="2200" dirty="0">
                <a:solidFill>
                  <a:srgbClr val="000000"/>
                </a:solidFill>
                <a:ea typeface="Verdana" pitchFamily="34" charset="0"/>
              </a:rPr>
              <a:t>: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/>
              <a:t>ArrayList</a:t>
            </a:r>
            <a:r>
              <a:rPr lang="en-US" sz="2000" dirty="0"/>
              <a:t>()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/>
              <a:t>ArrayList</a:t>
            </a:r>
            <a:r>
              <a:rPr lang="en-US" sz="2000" dirty="0"/>
              <a:t>(Collection &lt;? extends E&gt; c)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/>
              <a:t>ArrayList</a:t>
            </a:r>
            <a:r>
              <a:rPr lang="en-US" sz="2000" dirty="0"/>
              <a:t>(int </a:t>
            </a:r>
            <a:r>
              <a:rPr lang="en-US" sz="2000" dirty="0" err="1"/>
              <a:t>initialCapacity</a:t>
            </a:r>
            <a:r>
              <a:rPr lang="en-US" sz="2000" dirty="0"/>
              <a:t>) </a:t>
            </a:r>
          </a:p>
          <a:p>
            <a:pPr marL="7620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200" b="1" dirty="0" err="1">
                <a:solidFill>
                  <a:srgbClr val="C00000"/>
                </a:solidFill>
                <a:ea typeface="Verdana" pitchFamily="34" charset="0"/>
              </a:rPr>
              <a:t>ArrayList</a:t>
            </a:r>
            <a:r>
              <a:rPr lang="en-US" sz="2200" b="1" dirty="0">
                <a:solidFill>
                  <a:srgbClr val="C00000"/>
                </a:solidFill>
                <a:ea typeface="Verdana" pitchFamily="34" charset="0"/>
              </a:rPr>
              <a:t> </a:t>
            </a:r>
            <a:r>
              <a:rPr lang="en-US" sz="2200" dirty="0" err="1">
                <a:ea typeface="Verdana" pitchFamily="34" charset="0"/>
              </a:rPr>
              <a:t>có</a:t>
            </a:r>
            <a:r>
              <a:rPr lang="en-US" sz="2200" dirty="0">
                <a:ea typeface="Verdana" pitchFamily="34" charset="0"/>
              </a:rPr>
              <a:t> </a:t>
            </a:r>
            <a:r>
              <a:rPr lang="en-US" sz="2200" dirty="0" err="1">
                <a:ea typeface="Verdana" pitchFamily="34" charset="0"/>
              </a:rPr>
              <a:t>các</a:t>
            </a:r>
            <a:r>
              <a:rPr lang="en-US" sz="2200" dirty="0">
                <a:ea typeface="Verdana" pitchFamily="34" charset="0"/>
              </a:rPr>
              <a:t> </a:t>
            </a:r>
            <a:r>
              <a:rPr lang="en-US" sz="2200" dirty="0" err="1">
                <a:ea typeface="Verdana" pitchFamily="34" charset="0"/>
              </a:rPr>
              <a:t>phương</a:t>
            </a:r>
            <a:r>
              <a:rPr lang="en-US" sz="2200" dirty="0">
                <a:ea typeface="Verdana" pitchFamily="34" charset="0"/>
              </a:rPr>
              <a:t> </a:t>
            </a:r>
            <a:r>
              <a:rPr lang="en-US" sz="2200" dirty="0" err="1">
                <a:ea typeface="Verdana" pitchFamily="34" charset="0"/>
              </a:rPr>
              <a:t>thức</a:t>
            </a:r>
            <a:r>
              <a:rPr lang="en-US" sz="2200" dirty="0">
                <a:ea typeface="Verdana" pitchFamily="34" charset="0"/>
              </a:rPr>
              <a:t>: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add(E obj)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 err="1"/>
              <a:t>trimToSize</a:t>
            </a:r>
            <a:r>
              <a:rPr lang="en-US" sz="2100" dirty="0"/>
              <a:t>()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 err="1"/>
              <a:t>ensureCapacity</a:t>
            </a:r>
            <a:r>
              <a:rPr lang="en-US" sz="2100" dirty="0"/>
              <a:t>(int </a:t>
            </a:r>
            <a:r>
              <a:rPr lang="en-US" sz="2100" dirty="0" err="1"/>
              <a:t>minCap</a:t>
            </a:r>
            <a:r>
              <a:rPr lang="en-US" sz="2100" dirty="0"/>
              <a:t>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clear()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contains(Object obj)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100" dirty="0"/>
              <a:t>size() 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q"/>
            </a:pPr>
            <a:endParaRPr lang="vi" sz="2800" dirty="0">
              <a:solidFill>
                <a:srgbClr val="000000"/>
              </a:solidFill>
              <a:ea typeface="Verdana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F4FA-0E3F-4E59-AB10-E977BDD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5171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3F3A0-1CCF-444C-8628-F9D60F730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68" y="152400"/>
            <a:ext cx="9097833" cy="48768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Set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SortedSet</a:t>
            </a:r>
            <a:endParaRPr lang="en-US" sz="32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FB9122-0BAB-4881-82FA-88B8F0FC93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6169" y="738231"/>
            <a:ext cx="5843631" cy="5438732"/>
          </a:xfrm>
        </p:spPr>
        <p:txBody>
          <a:bodyPr>
            <a:normAutofit/>
          </a:bodyPr>
          <a:lstStyle/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ea typeface="Verdana" pitchFamily="34" charset="0"/>
              </a:rPr>
              <a:t>Interface Set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tạo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ra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một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danh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sách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đối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tượng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có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thứ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tự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Set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chứa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dữ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liệu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trùng</a:t>
            </a:r>
            <a:r>
              <a:rPr lang="en-US" b="1" dirty="0">
                <a:solidFill>
                  <a:srgbClr val="FFC00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FFC000"/>
                </a:solidFill>
                <a:ea typeface="Verdana" pitchFamily="34" charset="0"/>
              </a:rPr>
              <a:t>lặp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b="1" dirty="0" err="1">
                <a:solidFill>
                  <a:srgbClr val="0070C0"/>
                </a:solidFill>
                <a:ea typeface="Verdana" pitchFamily="34" charset="0"/>
              </a:rPr>
              <a:t>Kế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Verdana" pitchFamily="34" charset="0"/>
              </a:rPr>
              <a:t>thừa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Verdana" pitchFamily="34" charset="0"/>
              </a:rPr>
              <a:t>đầy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70C0"/>
                </a:solidFill>
                <a:ea typeface="Verdana" pitchFamily="34" charset="0"/>
              </a:rPr>
              <a:t>đủ</a:t>
            </a:r>
            <a:r>
              <a:rPr lang="en-US" b="1" dirty="0">
                <a:solidFill>
                  <a:srgbClr val="0070C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các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phương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thức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từ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interface Collection.</a:t>
            </a:r>
          </a:p>
          <a:p>
            <a:pPr marL="457200" lvl="0" indent="-38100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Font typeface="Wingdings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Về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cơ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bản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00B050"/>
                </a:solidFill>
                <a:ea typeface="Verdana" pitchFamily="34" charset="0"/>
              </a:rPr>
              <a:t>Set </a:t>
            </a:r>
            <a:r>
              <a:rPr lang="en-US" b="1" dirty="0" err="1">
                <a:solidFill>
                  <a:srgbClr val="00B050"/>
                </a:solidFill>
                <a:ea typeface="Verdana" pitchFamily="34" charset="0"/>
              </a:rPr>
              <a:t>tương</a:t>
            </a:r>
            <a:r>
              <a:rPr lang="en-US" b="1" dirty="0">
                <a:solidFill>
                  <a:srgbClr val="00B050"/>
                </a:solidFill>
                <a:ea typeface="Verdana" pitchFamily="34" charset="0"/>
              </a:rPr>
              <a:t> </a:t>
            </a:r>
            <a:r>
              <a:rPr lang="en-US" b="1" dirty="0" err="1">
                <a:solidFill>
                  <a:srgbClr val="00B050"/>
                </a:solidFill>
                <a:ea typeface="Verdana" pitchFamily="34" charset="0"/>
              </a:rPr>
              <a:t>tự</a:t>
            </a:r>
            <a:r>
              <a:rPr lang="en-US" b="1" dirty="0">
                <a:solidFill>
                  <a:srgbClr val="00B050"/>
                </a:solidFill>
                <a:ea typeface="Verdana" pitchFamily="34" charset="0"/>
              </a:rPr>
              <a:t> List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ngoại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trừ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phương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thức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thêm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phần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tử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ea typeface="Verdana" pitchFamily="34" charset="0"/>
              </a:rPr>
              <a:t>add()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không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chấp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nhận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giá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trị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trùng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Verdana" pitchFamily="34" charset="0"/>
              </a:rPr>
              <a:t>lặp</a:t>
            </a:r>
            <a:r>
              <a:rPr lang="en-US" dirty="0">
                <a:solidFill>
                  <a:srgbClr val="000000"/>
                </a:solidFill>
                <a:ea typeface="Verdana" pitchFamily="34" charset="0"/>
              </a:rPr>
              <a:t>.</a:t>
            </a:r>
            <a:endParaRPr lang="vi" dirty="0">
              <a:solidFill>
                <a:srgbClr val="000000"/>
              </a:solidFill>
              <a:ea typeface="Verdana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E60CEEC-FFA5-4083-8529-89E9A893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738231"/>
            <a:ext cx="5843631" cy="5438732"/>
          </a:xfrm>
        </p:spPr>
        <p:txBody>
          <a:bodyPr>
            <a:normAutofit/>
          </a:bodyPr>
          <a:lstStyle/>
          <a:p>
            <a:pPr marL="76200" lvl="0" indent="0">
              <a:lnSpc>
                <a:spcPct val="200000"/>
              </a:lnSpc>
              <a:spcBef>
                <a:spcPts val="0"/>
              </a:spcBef>
              <a:buClr>
                <a:srgbClr val="000000"/>
              </a:buClr>
              <a:buSzPct val="100000"/>
              <a:buNone/>
            </a:pPr>
            <a:r>
              <a:rPr lang="en-US" sz="2600" b="1" dirty="0">
                <a:solidFill>
                  <a:srgbClr val="C00000"/>
                </a:solidFill>
                <a:ea typeface="Verdana" pitchFamily="34" charset="0"/>
              </a:rPr>
              <a:t>Interface Set </a:t>
            </a:r>
            <a:r>
              <a:rPr lang="en-US" sz="2600" dirty="0" err="1">
                <a:ea typeface="Verdana" pitchFamily="34" charset="0"/>
              </a:rPr>
              <a:t>có</a:t>
            </a:r>
            <a:r>
              <a:rPr lang="en-US" sz="2600" dirty="0">
                <a:ea typeface="Verdana" pitchFamily="34" charset="0"/>
              </a:rPr>
              <a:t> </a:t>
            </a:r>
            <a:r>
              <a:rPr lang="en-US" sz="2600" dirty="0" err="1">
                <a:ea typeface="Verdana" pitchFamily="34" charset="0"/>
              </a:rPr>
              <a:t>các</a:t>
            </a:r>
            <a:r>
              <a:rPr lang="en-US" sz="2600" dirty="0">
                <a:ea typeface="Verdana" pitchFamily="34" charset="0"/>
              </a:rPr>
              <a:t> </a:t>
            </a:r>
            <a:r>
              <a:rPr lang="en-US" sz="2600" dirty="0" err="1">
                <a:ea typeface="Verdana" pitchFamily="34" charset="0"/>
              </a:rPr>
              <a:t>phương</a:t>
            </a:r>
            <a:r>
              <a:rPr lang="en-US" sz="2600" dirty="0">
                <a:ea typeface="Verdana" pitchFamily="34" charset="0"/>
              </a:rPr>
              <a:t> </a:t>
            </a:r>
            <a:r>
              <a:rPr lang="en-US" sz="2600" dirty="0" err="1">
                <a:ea typeface="Verdana" pitchFamily="34" charset="0"/>
              </a:rPr>
              <a:t>thức</a:t>
            </a:r>
            <a:r>
              <a:rPr lang="en-US" sz="2600" dirty="0">
                <a:ea typeface="Verdana" pitchFamily="34" charset="0"/>
              </a:rPr>
              <a:t>: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containsAll</a:t>
            </a:r>
            <a:r>
              <a:rPr lang="en-US" sz="2500" dirty="0"/>
              <a:t>(Collection&lt;?&gt; obj)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addAll</a:t>
            </a:r>
            <a:r>
              <a:rPr lang="en-US" sz="2500" dirty="0"/>
              <a:t>(Collection&lt;? extends E&gt; obj)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retainAll</a:t>
            </a:r>
            <a:r>
              <a:rPr lang="en-US" sz="2500" dirty="0"/>
              <a:t>(Collection&lt;?&gt; obj) </a:t>
            </a:r>
          </a:p>
          <a:p>
            <a:pPr marL="631825" lvl="1" indent="-4572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500" dirty="0" err="1"/>
              <a:t>removeAll</a:t>
            </a:r>
            <a:r>
              <a:rPr lang="en-US" sz="2500" dirty="0"/>
              <a:t>(Collection&lt;?&gt; obj)  </a:t>
            </a:r>
          </a:p>
          <a:p>
            <a:pPr marL="457200" lvl="1" indent="0">
              <a:lnSpc>
                <a:spcPct val="170000"/>
              </a:lnSpc>
              <a:buNone/>
            </a:pPr>
            <a:endParaRPr lang="vi" sz="2800" dirty="0">
              <a:solidFill>
                <a:srgbClr val="000000"/>
              </a:solidFill>
              <a:ea typeface="Verdana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7F4FA-0E3F-4E59-AB10-E977BDD4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540FA-0942-482B-9F37-EA3921DFDA04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9126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7051</TotalTime>
  <Words>1400</Words>
  <Application>Microsoft Office PowerPoint</Application>
  <PresentationFormat>Widescreen</PresentationFormat>
  <Paragraphs>174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Trebuchet MS</vt:lpstr>
      <vt:lpstr>Verdana</vt:lpstr>
      <vt:lpstr>Wingdings</vt:lpstr>
      <vt:lpstr>Wingdings 3</vt:lpstr>
      <vt:lpstr>Facet</vt:lpstr>
      <vt:lpstr>Bài 14  Khái niệm Collection và Generic </vt:lpstr>
      <vt:lpstr>MỤC TIÊU</vt:lpstr>
      <vt:lpstr>Giới thiệu Collections</vt:lpstr>
      <vt:lpstr>Giới thiệu Collections</vt:lpstr>
      <vt:lpstr>Giới thiệu Collections</vt:lpstr>
      <vt:lpstr>Giới thiệu Collections</vt:lpstr>
      <vt:lpstr>List và ArrayList</vt:lpstr>
      <vt:lpstr>List và ArrayList</vt:lpstr>
      <vt:lpstr>Set và SortedSet</vt:lpstr>
      <vt:lpstr>Set và SortedSet</vt:lpstr>
      <vt:lpstr>Map và HashMap</vt:lpstr>
      <vt:lpstr>Comparable interface và Comparator interface</vt:lpstr>
      <vt:lpstr>Giới thiệu Generics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Duy Quang</dc:creator>
  <cp:lastModifiedBy>Trung Hoàng</cp:lastModifiedBy>
  <cp:revision>1997</cp:revision>
  <dcterms:created xsi:type="dcterms:W3CDTF">2018-01-11T08:27:42Z</dcterms:created>
  <dcterms:modified xsi:type="dcterms:W3CDTF">2025-04-04T11:26:12Z</dcterms:modified>
</cp:coreProperties>
</file>