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1"/>
  </p:notesMasterIdLst>
  <p:sldIdLst>
    <p:sldId id="699" r:id="rId2"/>
    <p:sldId id="700" r:id="rId3"/>
    <p:sldId id="703" r:id="rId4"/>
    <p:sldId id="705" r:id="rId5"/>
    <p:sldId id="706" r:id="rId6"/>
    <p:sldId id="707" r:id="rId7"/>
    <p:sldId id="712" r:id="rId8"/>
    <p:sldId id="708" r:id="rId9"/>
    <p:sldId id="709" r:id="rId10"/>
    <p:sldId id="710" r:id="rId11"/>
    <p:sldId id="713" r:id="rId12"/>
    <p:sldId id="714" r:id="rId13"/>
    <p:sldId id="715" r:id="rId14"/>
    <p:sldId id="716" r:id="rId15"/>
    <p:sldId id="717" r:id="rId16"/>
    <p:sldId id="718" r:id="rId17"/>
    <p:sldId id="719" r:id="rId18"/>
    <p:sldId id="720" r:id="rId19"/>
    <p:sldId id="701" r:id="rId20"/>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462B0"/>
    <a:srgbClr val="499DCC"/>
    <a:srgbClr val="FFCE33"/>
    <a:srgbClr val="22B1BF"/>
    <a:srgbClr val="E14A30"/>
    <a:srgbClr val="D83F3F"/>
    <a:srgbClr val="600477"/>
    <a:srgbClr val="FDBA14"/>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30" autoAdjust="0"/>
    <p:restoredTop sz="86447" autoAdjust="0"/>
  </p:normalViewPr>
  <p:slideViewPr>
    <p:cSldViewPr snapToGrid="0">
      <p:cViewPr varScale="1">
        <p:scale>
          <a:sx n="115" d="100"/>
          <a:sy n="115" d="100"/>
        </p:scale>
        <p:origin x="546"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A8BF3-28B4-4D29-8143-291BBD75E4ED}" type="datetimeFigureOut">
              <a:rPr lang="vi-VN" smtClean="0"/>
              <a:t>07/05/2025</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7BCFDA-27A2-45EC-9890-6B4CDA215AA0}" type="slidenum">
              <a:rPr lang="vi-VN" smtClean="0"/>
              <a:t>‹#›</a:t>
            </a:fld>
            <a:endParaRPr lang="vi-VN"/>
          </a:p>
        </p:txBody>
      </p:sp>
    </p:spTree>
    <p:extLst>
      <p:ext uri="{BB962C8B-B14F-4D97-AF65-F5344CB8AC3E}">
        <p14:creationId xmlns:p14="http://schemas.microsoft.com/office/powerpoint/2010/main" val="3975822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7BCFDA-27A2-45EC-9890-6B4CDA215AA0}" type="slidenum">
              <a:rPr lang="vi-VN" smtClean="0"/>
              <a:t>1</a:t>
            </a:fld>
            <a:endParaRPr lang="vi-VN"/>
          </a:p>
        </p:txBody>
      </p:sp>
    </p:spTree>
    <p:extLst>
      <p:ext uri="{BB962C8B-B14F-4D97-AF65-F5344CB8AC3E}">
        <p14:creationId xmlns:p14="http://schemas.microsoft.com/office/powerpoint/2010/main" val="1831348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6" name="Slide Number Placeholder 5"/>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707038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r>
              <a:rPr lang="vi-VN" smtClean="0"/>
              <a:t>Bài 1 - Giới Thiệu Ứng Dụng Web Tìm Hiểu Java Servlet</a:t>
            </a:r>
            <a:endParaRPr lang="vi-VN"/>
          </a:p>
        </p:txBody>
      </p:sp>
      <p:sp>
        <p:nvSpPr>
          <p:cNvPr id="6" name="Slide Number Placeholder 5"/>
          <p:cNvSpPr>
            <a:spLocks noGrp="1"/>
          </p:cNvSpPr>
          <p:nvPr>
            <p:ph type="sldNum" sz="quarter" idx="12"/>
          </p:nvPr>
        </p:nvSpPr>
        <p:spPr/>
        <p:txBody>
          <a:bodyPr/>
          <a:lstStyle/>
          <a:p>
            <a:fld id="{201540FA-0942-482B-9F37-EA3921DFDA04}" type="slidenum">
              <a:rPr lang="vi-VN" smtClean="0"/>
              <a:pPr/>
              <a:t>‹#›</a:t>
            </a:fld>
            <a:endParaRPr lang="vi-VN"/>
          </a:p>
        </p:txBody>
      </p:sp>
    </p:spTree>
    <p:extLst>
      <p:ext uri="{BB962C8B-B14F-4D97-AF65-F5344CB8AC3E}">
        <p14:creationId xmlns:p14="http://schemas.microsoft.com/office/powerpoint/2010/main" val="119816503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r>
              <a:rPr lang="vi-VN" smtClean="0"/>
              <a:t>Bài 1 - Giới Thiệu Ứng Dụng Web Tìm Hiểu Java Servlet</a:t>
            </a:r>
            <a:endParaRPr lang="vi-VN"/>
          </a:p>
        </p:txBody>
      </p:sp>
      <p:sp>
        <p:nvSpPr>
          <p:cNvPr id="6" name="Slide Number Placeholder 5"/>
          <p:cNvSpPr>
            <a:spLocks noGrp="1"/>
          </p:cNvSpPr>
          <p:nvPr>
            <p:ph type="sldNum" sz="quarter" idx="12"/>
          </p:nvPr>
        </p:nvSpPr>
        <p:spPr/>
        <p:txBody>
          <a:bodyPr/>
          <a:lstStyle/>
          <a:p>
            <a:fld id="{201540FA-0942-482B-9F37-EA3921DFDA04}" type="slidenum">
              <a:rPr lang="vi-VN" smtClean="0"/>
              <a:pPr/>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506151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r>
              <a:rPr lang="vi-VN" smtClean="0"/>
              <a:t>Bài 1 - Giới Thiệu Ứng Dụng Web Tìm Hiểu Java Servlet</a:t>
            </a:r>
            <a:endParaRPr lang="vi-VN"/>
          </a:p>
        </p:txBody>
      </p:sp>
      <p:sp>
        <p:nvSpPr>
          <p:cNvPr id="6" name="Slide Number Placeholder 5"/>
          <p:cNvSpPr>
            <a:spLocks noGrp="1"/>
          </p:cNvSpPr>
          <p:nvPr>
            <p:ph type="sldNum" sz="quarter" idx="12"/>
          </p:nvPr>
        </p:nvSpPr>
        <p:spPr/>
        <p:txBody>
          <a:bodyPr/>
          <a:lstStyle/>
          <a:p>
            <a:fld id="{201540FA-0942-482B-9F37-EA3921DFDA04}" type="slidenum">
              <a:rPr lang="vi-VN" smtClean="0"/>
              <a:pPr/>
              <a:t>‹#›</a:t>
            </a:fld>
            <a:endParaRPr lang="vi-VN"/>
          </a:p>
        </p:txBody>
      </p:sp>
    </p:spTree>
    <p:extLst>
      <p:ext uri="{BB962C8B-B14F-4D97-AF65-F5344CB8AC3E}">
        <p14:creationId xmlns:p14="http://schemas.microsoft.com/office/powerpoint/2010/main" val="1342320545"/>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r>
              <a:rPr lang="vi-VN" smtClean="0"/>
              <a:t>Bài 1 - Giới Thiệu Ứng Dụng Web Tìm Hiểu Java Servlet</a:t>
            </a:r>
            <a:endParaRPr lang="vi-VN"/>
          </a:p>
        </p:txBody>
      </p:sp>
      <p:sp>
        <p:nvSpPr>
          <p:cNvPr id="6" name="Slide Number Placeholder 5"/>
          <p:cNvSpPr>
            <a:spLocks noGrp="1"/>
          </p:cNvSpPr>
          <p:nvPr>
            <p:ph type="sldNum" sz="quarter" idx="12"/>
          </p:nvPr>
        </p:nvSpPr>
        <p:spPr/>
        <p:txBody>
          <a:bodyPr/>
          <a:lstStyle/>
          <a:p>
            <a:fld id="{201540FA-0942-482B-9F37-EA3921DFDA04}" type="slidenum">
              <a:rPr lang="vi-VN" smtClean="0"/>
              <a:pPr/>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33526581"/>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r>
              <a:rPr lang="vi-VN" smtClean="0"/>
              <a:t>Bài 1 - Giới Thiệu Ứng Dụng Web Tìm Hiểu Java Servlet</a:t>
            </a:r>
            <a:endParaRPr lang="vi-VN"/>
          </a:p>
        </p:txBody>
      </p:sp>
      <p:sp>
        <p:nvSpPr>
          <p:cNvPr id="6" name="Slide Number Placeholder 5"/>
          <p:cNvSpPr>
            <a:spLocks noGrp="1"/>
          </p:cNvSpPr>
          <p:nvPr>
            <p:ph type="sldNum" sz="quarter" idx="12"/>
          </p:nvPr>
        </p:nvSpPr>
        <p:spPr/>
        <p:txBody>
          <a:bodyPr/>
          <a:lstStyle/>
          <a:p>
            <a:fld id="{201540FA-0942-482B-9F37-EA3921DFDA04}" type="slidenum">
              <a:rPr lang="vi-VN" smtClean="0"/>
              <a:pPr/>
              <a:t>‹#›</a:t>
            </a:fld>
            <a:endParaRPr lang="vi-VN"/>
          </a:p>
        </p:txBody>
      </p:sp>
    </p:spTree>
    <p:extLst>
      <p:ext uri="{BB962C8B-B14F-4D97-AF65-F5344CB8AC3E}">
        <p14:creationId xmlns:p14="http://schemas.microsoft.com/office/powerpoint/2010/main" val="2829236791"/>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5/7/2025</a:t>
            </a:fld>
            <a:endParaRPr lang="en-US" dirty="0"/>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r>
              <a:rPr lang="vi-VN" smtClean="0"/>
              <a:t>Bài 1 - Giới Thiệu Ứng Dụng Web Tìm Hiểu Java Servlet</a:t>
            </a:r>
            <a:endParaRPr lang="vi-VN"/>
          </a:p>
        </p:txBody>
      </p:sp>
      <p:sp>
        <p:nvSpPr>
          <p:cNvPr id="6" name="Slide Number Placeholder 5"/>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3442075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r>
              <a:rPr lang="vi-VN" smtClean="0"/>
              <a:t>Bài 1 - Giới Thiệu Ứng Dụng Web Tìm Hiểu Java Servlet</a:t>
            </a:r>
            <a:endParaRPr lang="vi-VN"/>
          </a:p>
        </p:txBody>
      </p:sp>
      <p:sp>
        <p:nvSpPr>
          <p:cNvPr id="6" name="Slide Number Placeholder 5"/>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11535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972" y="57665"/>
            <a:ext cx="9198030" cy="535459"/>
          </a:xfrm>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6" name="Slide Number Placeholder 5"/>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451226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6" name="Slide Number Placeholder 5"/>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2878006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7160" y="98853"/>
            <a:ext cx="9156841" cy="49427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5/7/2025</a:t>
            </a:fld>
            <a:endParaRPr lang="en-US" dirty="0"/>
          </a:p>
        </p:txBody>
      </p:sp>
      <p:sp>
        <p:nvSpPr>
          <p:cNvPr id="7" name="Slide Number Placeholder 6"/>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287694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vi-VN"/>
          </a:p>
        </p:txBody>
      </p:sp>
      <p:sp>
        <p:nvSpPr>
          <p:cNvPr id="8" name="Footer Placeholder 7"/>
          <p:cNvSpPr>
            <a:spLocks noGrp="1"/>
          </p:cNvSpPr>
          <p:nvPr>
            <p:ph type="ftr" sz="quarter" idx="11"/>
          </p:nvPr>
        </p:nvSpPr>
        <p:spPr>
          <a:xfrm>
            <a:off x="677334" y="6041362"/>
            <a:ext cx="6297612" cy="365125"/>
          </a:xfrm>
          <a:prstGeom prst="rect">
            <a:avLst/>
          </a:prstGeom>
        </p:spPr>
        <p:txBody>
          <a:bodyPr/>
          <a:lstStyle/>
          <a:p>
            <a:r>
              <a:rPr lang="vi-VN" smtClean="0"/>
              <a:t>Bài 1 - Giới Thiệu Ứng Dụng Web Tìm Hiểu Java Servlet</a:t>
            </a:r>
            <a:endParaRPr lang="vi-VN"/>
          </a:p>
        </p:txBody>
      </p:sp>
      <p:sp>
        <p:nvSpPr>
          <p:cNvPr id="9" name="Slide Number Placeholder 8"/>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2478039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4" name="Footer Placeholder 3"/>
          <p:cNvSpPr>
            <a:spLocks noGrp="1"/>
          </p:cNvSpPr>
          <p:nvPr>
            <p:ph type="ftr" sz="quarter" idx="11"/>
          </p:nvPr>
        </p:nvSpPr>
        <p:spPr>
          <a:xfrm>
            <a:off x="677334" y="6041362"/>
            <a:ext cx="6297612" cy="365125"/>
          </a:xfrm>
          <a:prstGeom prst="rect">
            <a:avLst/>
          </a:prstGeom>
        </p:spPr>
        <p:txBody>
          <a:bodyPr/>
          <a:lstStyle/>
          <a:p>
            <a:r>
              <a:rPr lang="vi-VN" smtClean="0"/>
              <a:t>Bài 1 - Giới Thiệu Ứng Dụng Web Tìm Hiểu Java Servlet</a:t>
            </a:r>
            <a:endParaRPr lang="vi-VN"/>
          </a:p>
        </p:txBody>
      </p:sp>
      <p:sp>
        <p:nvSpPr>
          <p:cNvPr id="5" name="Slide Number Placeholder 4"/>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3612485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3" name="Footer Placeholder 2"/>
          <p:cNvSpPr>
            <a:spLocks noGrp="1"/>
          </p:cNvSpPr>
          <p:nvPr>
            <p:ph type="ftr" sz="quarter" idx="11"/>
          </p:nvPr>
        </p:nvSpPr>
        <p:spPr>
          <a:xfrm>
            <a:off x="677334" y="6041362"/>
            <a:ext cx="6297612" cy="365125"/>
          </a:xfrm>
          <a:prstGeom prst="rect">
            <a:avLst/>
          </a:prstGeom>
        </p:spPr>
        <p:txBody>
          <a:bodyPr/>
          <a:lstStyle/>
          <a:p>
            <a:r>
              <a:rPr lang="vi-VN" smtClean="0"/>
              <a:t>Bài 1 - Giới Thiệu Ứng Dụng Web Tìm Hiểu Java Servlet</a:t>
            </a:r>
            <a:endParaRPr lang="vi-VN"/>
          </a:p>
        </p:txBody>
      </p:sp>
      <p:sp>
        <p:nvSpPr>
          <p:cNvPr id="4" name="Slide Number Placeholder 3"/>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1315441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5/7/2025</a:t>
            </a:fld>
            <a:endParaRPr lang="en-US" dirty="0"/>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r>
              <a:rPr lang="vi-VN" smtClean="0"/>
              <a:t>Bài 1 - Giới Thiệu Ứng Dụng Web Tìm Hiểu Java Servlet</a:t>
            </a:r>
            <a:endParaRPr lang="vi-VN"/>
          </a:p>
        </p:txBody>
      </p:sp>
      <p:sp>
        <p:nvSpPr>
          <p:cNvPr id="7" name="Slide Number Placeholder 6"/>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2931428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r>
              <a:rPr lang="vi-VN" smtClean="0"/>
              <a:t>Bài 1 - Giới Thiệu Ứng Dụng Web Tìm Hiểu Java Servlet</a:t>
            </a:r>
            <a:endParaRPr lang="vi-VN"/>
          </a:p>
        </p:txBody>
      </p:sp>
      <p:sp>
        <p:nvSpPr>
          <p:cNvPr id="7" name="Slide Number Placeholder 6"/>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3722962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5/7/2025</a:t>
            </a:fld>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01540FA-0942-482B-9F37-EA3921DFDA04}" type="slidenum">
              <a:rPr lang="vi-VN" smtClean="0"/>
              <a:pPr/>
              <a:t>‹#›</a:t>
            </a:fld>
            <a:endParaRPr lang="vi-VN"/>
          </a:p>
        </p:txBody>
      </p:sp>
    </p:spTree>
    <p:extLst>
      <p:ext uri="{BB962C8B-B14F-4D97-AF65-F5344CB8AC3E}">
        <p14:creationId xmlns:p14="http://schemas.microsoft.com/office/powerpoint/2010/main" val="35089589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ctrTitle"/>
          </p:nvPr>
        </p:nvSpPr>
        <p:spPr>
          <a:xfrm>
            <a:off x="1524000" y="2106706"/>
            <a:ext cx="9144000" cy="2504097"/>
          </a:xfrm>
        </p:spPr>
        <p:txBody>
          <a:bodyPr/>
          <a:lstStyle/>
          <a:p>
            <a:pPr algn="ctr"/>
            <a:r>
              <a:rPr lang="en-US" sz="4000" b="1" dirty="0" err="1">
                <a:solidFill>
                  <a:schemeClr val="tx1"/>
                </a:solidFill>
              </a:rPr>
              <a:t>Bài</a:t>
            </a:r>
            <a:r>
              <a:rPr lang="en-US" sz="4000" b="1" dirty="0">
                <a:solidFill>
                  <a:schemeClr val="tx1"/>
                </a:solidFill>
              </a:rPr>
              <a:t> </a:t>
            </a:r>
            <a:r>
              <a:rPr lang="en-US" sz="4000" b="1" dirty="0" smtClean="0">
                <a:solidFill>
                  <a:schemeClr val="tx1"/>
                </a:solidFill>
              </a:rPr>
              <a:t>16 </a:t>
            </a:r>
            <a:r>
              <a:rPr lang="en-US" sz="4000" b="1" dirty="0">
                <a:solidFill>
                  <a:schemeClr val="tx1"/>
                </a:solidFill>
              </a:rPr>
              <a:t/>
            </a:r>
            <a:br>
              <a:rPr lang="en-US" sz="4000" b="1" dirty="0">
                <a:solidFill>
                  <a:schemeClr val="tx1"/>
                </a:solidFill>
              </a:rPr>
            </a:br>
            <a:r>
              <a:rPr lang="en-US" sz="4000" b="1" dirty="0" err="1" smtClean="0">
                <a:solidFill>
                  <a:schemeClr val="tx1"/>
                </a:solidFill>
              </a:rPr>
              <a:t>Giới</a:t>
            </a:r>
            <a:r>
              <a:rPr lang="en-US" sz="4000" b="1" dirty="0" smtClean="0">
                <a:solidFill>
                  <a:schemeClr val="tx1"/>
                </a:solidFill>
              </a:rPr>
              <a:t> </a:t>
            </a:r>
            <a:r>
              <a:rPr lang="en-US" sz="4000" b="1" dirty="0" err="1" smtClean="0">
                <a:solidFill>
                  <a:schemeClr val="tx1"/>
                </a:solidFill>
              </a:rPr>
              <a:t>Thiệu</a:t>
            </a:r>
            <a:r>
              <a:rPr lang="en-US" sz="4000" b="1" dirty="0" smtClean="0">
                <a:solidFill>
                  <a:schemeClr val="tx1"/>
                </a:solidFill>
              </a:rPr>
              <a:t> </a:t>
            </a:r>
            <a:r>
              <a:rPr lang="en-US" sz="4000" b="1" dirty="0" err="1" smtClean="0">
                <a:solidFill>
                  <a:schemeClr val="tx1"/>
                </a:solidFill>
              </a:rPr>
              <a:t>Ứng</a:t>
            </a:r>
            <a:r>
              <a:rPr lang="en-US" sz="4000" b="1" dirty="0" smtClean="0">
                <a:solidFill>
                  <a:schemeClr val="tx1"/>
                </a:solidFill>
              </a:rPr>
              <a:t> </a:t>
            </a:r>
            <a:r>
              <a:rPr lang="en-US" sz="4000" b="1" dirty="0" err="1" smtClean="0">
                <a:solidFill>
                  <a:schemeClr val="tx1"/>
                </a:solidFill>
              </a:rPr>
              <a:t>Dụng</a:t>
            </a:r>
            <a:r>
              <a:rPr lang="en-US" sz="4000" b="1" dirty="0" smtClean="0">
                <a:solidFill>
                  <a:schemeClr val="tx1"/>
                </a:solidFill>
              </a:rPr>
              <a:t> Web</a:t>
            </a:r>
            <a:br>
              <a:rPr lang="en-US" sz="4000" b="1" dirty="0" smtClean="0">
                <a:solidFill>
                  <a:schemeClr val="tx1"/>
                </a:solidFill>
              </a:rPr>
            </a:br>
            <a:r>
              <a:rPr lang="en-US" sz="4000" b="1" dirty="0" err="1" smtClean="0">
                <a:solidFill>
                  <a:schemeClr val="tx1"/>
                </a:solidFill>
              </a:rPr>
              <a:t>Tìm</a:t>
            </a:r>
            <a:r>
              <a:rPr lang="en-US" sz="4000" b="1" dirty="0" smtClean="0">
                <a:solidFill>
                  <a:schemeClr val="tx1"/>
                </a:solidFill>
              </a:rPr>
              <a:t> </a:t>
            </a:r>
            <a:r>
              <a:rPr lang="en-US" sz="4000" b="1" dirty="0" err="1" smtClean="0">
                <a:solidFill>
                  <a:schemeClr val="tx1"/>
                </a:solidFill>
              </a:rPr>
              <a:t>Hiểu</a:t>
            </a:r>
            <a:r>
              <a:rPr lang="en-US" sz="4000" b="1" dirty="0" smtClean="0">
                <a:solidFill>
                  <a:schemeClr val="tx1"/>
                </a:solidFill>
              </a:rPr>
              <a:t> Java Servlet</a:t>
            </a:r>
            <a:endParaRPr lang="en-US" sz="4000" b="1" dirty="0">
              <a:solidFill>
                <a:schemeClr val="tx1"/>
              </a:solidFill>
            </a:endParaRPr>
          </a:p>
        </p:txBody>
      </p:sp>
      <p:sp>
        <p:nvSpPr>
          <p:cNvPr id="10" name="Slide Number Placeholder 9"/>
          <p:cNvSpPr>
            <a:spLocks noGrp="1"/>
          </p:cNvSpPr>
          <p:nvPr>
            <p:ph type="sldNum" sz="quarter" idx="12"/>
          </p:nvPr>
        </p:nvSpPr>
        <p:spPr/>
        <p:txBody>
          <a:bodyPr/>
          <a:lstStyle/>
          <a:p>
            <a:fld id="{201540FA-0942-482B-9F37-EA3921DFDA04}" type="slidenum">
              <a:rPr lang="vi-VN" smtClean="0"/>
              <a:t>1</a:t>
            </a:fld>
            <a:endParaRPr lang="vi-V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536" y="170132"/>
            <a:ext cx="3276600" cy="1390650"/>
          </a:xfrm>
          <a:prstGeom prst="rect">
            <a:avLst/>
          </a:prstGeom>
        </p:spPr>
      </p:pic>
    </p:spTree>
    <p:extLst>
      <p:ext uri="{BB962C8B-B14F-4D97-AF65-F5344CB8AC3E}">
        <p14:creationId xmlns:p14="http://schemas.microsoft.com/office/powerpoint/2010/main" val="2191924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Vòng đời của một ứng dụng web</a:t>
            </a:r>
            <a:endParaRPr lang="en-US">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201540FA-0942-482B-9F37-EA3921DFDA04}" type="slidenum">
              <a:rPr lang="vi-VN" smtClean="0"/>
              <a:t>10</a:t>
            </a:fld>
            <a:endParaRPr lang="vi-VN"/>
          </a:p>
        </p:txBody>
      </p:sp>
      <p:sp>
        <p:nvSpPr>
          <p:cNvPr id="8" name="object 2"/>
          <p:cNvSpPr txBox="1"/>
          <p:nvPr/>
        </p:nvSpPr>
        <p:spPr>
          <a:xfrm>
            <a:off x="33227" y="668619"/>
            <a:ext cx="11957004" cy="1044517"/>
          </a:xfrm>
          <a:prstGeom prst="rect">
            <a:avLst/>
          </a:prstGeom>
        </p:spPr>
        <p:txBody>
          <a:bodyPr vert="horz" wrap="square" lIns="0" tIns="79375" rIns="0" bIns="0" rtlCol="0">
            <a:spAutoFit/>
          </a:bodyPr>
          <a:lstStyle/>
          <a:p>
            <a:pPr marL="355600" indent="-342900" algn="just">
              <a:lnSpc>
                <a:spcPct val="150000"/>
              </a:lnSpc>
              <a:spcBef>
                <a:spcPts val="625"/>
              </a:spcBef>
              <a:buClr>
                <a:srgbClr val="10243E"/>
              </a:buClr>
              <a:buSzPct val="68181"/>
              <a:buFont typeface="Wingdings"/>
              <a:buChar char=""/>
              <a:tabLst>
                <a:tab pos="354965" algn="l"/>
                <a:tab pos="355600" algn="l"/>
              </a:tabLst>
            </a:pPr>
            <a:r>
              <a:rPr lang="en-US" sz="2300" b="1" smtClean="0">
                <a:latin typeface="Calibri" pitchFamily="34" charset="0"/>
                <a:cs typeface="Calibri" pitchFamily="34" charset="0"/>
              </a:rPr>
              <a:t>Hình sau mô tả vòng đời của một ứng dụng web</a:t>
            </a:r>
            <a:endParaRPr sz="2300" b="1" smtClean="0">
              <a:latin typeface="Calibri" pitchFamily="34" charset="0"/>
              <a:cs typeface="Calibri" pitchFamily="34" charset="0"/>
            </a:endParaRPr>
          </a:p>
          <a:p>
            <a:pPr marL="12700" algn="just">
              <a:lnSpc>
                <a:spcPct val="100000"/>
              </a:lnSpc>
              <a:spcBef>
                <a:spcPts val="525"/>
              </a:spcBef>
              <a:buClr>
                <a:srgbClr val="10243E"/>
              </a:buClr>
              <a:buSzPct val="68181"/>
              <a:tabLst>
                <a:tab pos="354965" algn="l"/>
                <a:tab pos="355600" algn="l"/>
              </a:tabLst>
            </a:pPr>
            <a:r>
              <a:rPr lang="en-US" sz="2400" spc="-5" smtClean="0">
                <a:latin typeface="Calibri"/>
                <a:cs typeface="Calibri"/>
              </a:rPr>
              <a:t>	</a:t>
            </a:r>
            <a:endParaRPr sz="2400">
              <a:latin typeface="Calibri"/>
              <a:cs typeface="Calibri"/>
            </a:endParaRPr>
          </a:p>
        </p:txBody>
      </p:sp>
      <p:sp>
        <p:nvSpPr>
          <p:cNvPr id="9" name="object 4"/>
          <p:cNvSpPr/>
          <p:nvPr/>
        </p:nvSpPr>
        <p:spPr>
          <a:xfrm>
            <a:off x="2155211" y="1275738"/>
            <a:ext cx="7713035" cy="504092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34936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Giao diện ServletRequest</a:t>
            </a:r>
            <a:endParaRPr lang="en-US">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201540FA-0942-482B-9F37-EA3921DFDA04}" type="slidenum">
              <a:rPr lang="vi-VN" smtClean="0"/>
              <a:t>11</a:t>
            </a:fld>
            <a:endParaRPr lang="vi-VN"/>
          </a:p>
        </p:txBody>
      </p:sp>
      <p:sp>
        <p:nvSpPr>
          <p:cNvPr id="8" name="object 2"/>
          <p:cNvSpPr txBox="1"/>
          <p:nvPr/>
        </p:nvSpPr>
        <p:spPr>
          <a:xfrm>
            <a:off x="33227" y="668619"/>
            <a:ext cx="12084484" cy="5281574"/>
          </a:xfrm>
          <a:prstGeom prst="rect">
            <a:avLst/>
          </a:prstGeom>
        </p:spPr>
        <p:txBody>
          <a:bodyPr vert="horz" wrap="square" lIns="0" tIns="79375" rIns="0" bIns="0" rtlCol="0">
            <a:spAutoFit/>
          </a:bodyPr>
          <a:lstStyle/>
          <a:p>
            <a:pPr marL="355600" indent="-342900" algn="just">
              <a:lnSpc>
                <a:spcPct val="150000"/>
              </a:lnSpc>
              <a:spcBef>
                <a:spcPts val="625"/>
              </a:spcBef>
              <a:buClr>
                <a:srgbClr val="10243E"/>
              </a:buClr>
              <a:buSzPct val="68181"/>
              <a:buFont typeface="Wingdings"/>
              <a:buChar char=""/>
              <a:tabLst>
                <a:tab pos="354965" algn="l"/>
                <a:tab pos="355600" algn="l"/>
              </a:tabLst>
            </a:pPr>
            <a:r>
              <a:rPr lang="en-US" sz="2300" b="1" smtClean="0">
                <a:latin typeface="Calibri" pitchFamily="34" charset="0"/>
                <a:cs typeface="Calibri" pitchFamily="34" charset="0"/>
              </a:rPr>
              <a:t>Là giao diện định nghĩa các phương thức để xử lý request từ client. Các phương thức được định nghĩa trong giao diện này:</a:t>
            </a:r>
          </a:p>
          <a:p>
            <a:pPr marL="812800" lvl="1" indent="-342900" algn="just">
              <a:lnSpc>
                <a:spcPct val="150000"/>
              </a:lnSpc>
              <a:spcBef>
                <a:spcPts val="625"/>
              </a:spcBef>
              <a:buClr>
                <a:srgbClr val="10243E"/>
              </a:buClr>
              <a:buSzPct val="68181"/>
              <a:buFont typeface="Wingdings" panose="05000000000000000000" pitchFamily="2" charset="2"/>
              <a:buChar char="q"/>
              <a:tabLst>
                <a:tab pos="354965" algn="l"/>
                <a:tab pos="355600" algn="l"/>
              </a:tabLst>
            </a:pPr>
            <a:r>
              <a:rPr lang="en-US" sz="2200" b="1" spc="-5">
                <a:latin typeface="Courier New"/>
                <a:cs typeface="Courier New"/>
              </a:rPr>
              <a:t>public String</a:t>
            </a:r>
            <a:r>
              <a:rPr lang="en-US" sz="2200" b="1">
                <a:latin typeface="Courier New"/>
                <a:cs typeface="Courier New"/>
              </a:rPr>
              <a:t> </a:t>
            </a:r>
            <a:r>
              <a:rPr lang="en-US" sz="2200" b="1" spc="-5">
                <a:latin typeface="Courier New"/>
                <a:cs typeface="Courier New"/>
              </a:rPr>
              <a:t>getParameter(Strings</a:t>
            </a:r>
            <a:r>
              <a:rPr lang="en-US" sz="2200" b="1" spc="-5" smtClean="0">
                <a:latin typeface="Courier New"/>
                <a:cs typeface="Courier New"/>
              </a:rPr>
              <a:t>)</a:t>
            </a:r>
          </a:p>
          <a:p>
            <a:pPr marL="812800" lvl="1" indent="-342900">
              <a:lnSpc>
                <a:spcPct val="150000"/>
              </a:lnSpc>
              <a:spcBef>
                <a:spcPts val="625"/>
              </a:spcBef>
              <a:buClr>
                <a:srgbClr val="10243E"/>
              </a:buClr>
              <a:buSzPct val="68181"/>
              <a:buFont typeface="Wingdings" panose="05000000000000000000" pitchFamily="2" charset="2"/>
              <a:buChar char="q"/>
              <a:tabLst>
                <a:tab pos="354965" algn="l"/>
                <a:tab pos="355600" algn="l"/>
              </a:tabLst>
            </a:pPr>
            <a:r>
              <a:rPr lang="en-US" sz="2200" b="1" spc="-5" smtClean="0">
                <a:latin typeface="Courier New"/>
                <a:cs typeface="Courier New"/>
              </a:rPr>
              <a:t>public java.lang.String</a:t>
            </a:r>
            <a:r>
              <a:rPr lang="en-US" sz="2200" b="1" spc="-5">
                <a:latin typeface="Courier New"/>
                <a:cs typeface="Courier New"/>
              </a:rPr>
              <a:t>[] </a:t>
            </a:r>
            <a:r>
              <a:rPr lang="en-US" sz="2200" b="1" spc="-5" smtClean="0">
                <a:latin typeface="Courier New"/>
                <a:cs typeface="Courier New"/>
              </a:rPr>
              <a:t>getParameterValues(java.lang.Stringname)</a:t>
            </a:r>
            <a:endParaRPr lang="en-US" sz="2200">
              <a:latin typeface="Courier New"/>
              <a:cs typeface="Courier New"/>
            </a:endParaRPr>
          </a:p>
          <a:p>
            <a:pPr marL="812800" lvl="1" indent="-342900" algn="just">
              <a:lnSpc>
                <a:spcPct val="150000"/>
              </a:lnSpc>
              <a:spcBef>
                <a:spcPts val="625"/>
              </a:spcBef>
              <a:buClr>
                <a:srgbClr val="10243E"/>
              </a:buClr>
              <a:buSzPct val="68181"/>
              <a:buFont typeface="Wingdings" panose="05000000000000000000" pitchFamily="2" charset="2"/>
              <a:buChar char="q"/>
              <a:tabLst>
                <a:tab pos="354965" algn="l"/>
                <a:tab pos="355600" algn="l"/>
              </a:tabLst>
            </a:pPr>
            <a:r>
              <a:rPr lang="en-US" sz="2200" b="1" spc="-5">
                <a:latin typeface="Courier New"/>
                <a:cs typeface="Courier New"/>
              </a:rPr>
              <a:t>public</a:t>
            </a:r>
            <a:r>
              <a:rPr lang="en-US" sz="2200" b="1">
                <a:latin typeface="Courier New"/>
                <a:cs typeface="Courier New"/>
              </a:rPr>
              <a:t> </a:t>
            </a:r>
            <a:r>
              <a:rPr lang="en-US" sz="2200" b="1" spc="-5">
                <a:latin typeface="Courier New"/>
                <a:cs typeface="Courier New"/>
              </a:rPr>
              <a:t>java.util.Enumeration getParameterNames()</a:t>
            </a:r>
            <a:endParaRPr lang="en-US" sz="2200" b="1" spc="-5" smtClean="0">
              <a:latin typeface="Courier New"/>
              <a:cs typeface="Courier New"/>
            </a:endParaRPr>
          </a:p>
          <a:p>
            <a:pPr marL="812800" lvl="1" indent="-342900" algn="just">
              <a:lnSpc>
                <a:spcPct val="150000"/>
              </a:lnSpc>
              <a:spcBef>
                <a:spcPts val="625"/>
              </a:spcBef>
              <a:buClr>
                <a:srgbClr val="10243E"/>
              </a:buClr>
              <a:buSzPct val="68181"/>
              <a:buFont typeface="Wingdings" panose="05000000000000000000" pitchFamily="2" charset="2"/>
              <a:buChar char="q"/>
              <a:tabLst>
                <a:tab pos="354965" algn="l"/>
                <a:tab pos="355600" algn="l"/>
              </a:tabLst>
            </a:pPr>
            <a:r>
              <a:rPr lang="en-US" sz="2200" b="1" spc="-5" smtClean="0">
                <a:latin typeface="Courier New"/>
                <a:cs typeface="Courier New"/>
              </a:rPr>
              <a:t>public </a:t>
            </a:r>
            <a:r>
              <a:rPr lang="en-US" sz="2200" b="1" spc="-5">
                <a:latin typeface="Courier New"/>
                <a:cs typeface="Courier New"/>
              </a:rPr>
              <a:t>String</a:t>
            </a:r>
            <a:r>
              <a:rPr lang="en-US" sz="2200" b="1">
                <a:latin typeface="Courier New"/>
                <a:cs typeface="Courier New"/>
              </a:rPr>
              <a:t> </a:t>
            </a:r>
            <a:r>
              <a:rPr lang="en-US" sz="2200" b="1" spc="-5" smtClean="0">
                <a:latin typeface="Courier New"/>
                <a:cs typeface="Courier New"/>
              </a:rPr>
              <a:t>getAttribute(Strings)</a:t>
            </a:r>
          </a:p>
          <a:p>
            <a:pPr marL="812800" lvl="1" indent="-342900" algn="just">
              <a:lnSpc>
                <a:spcPct val="150000"/>
              </a:lnSpc>
              <a:spcBef>
                <a:spcPts val="625"/>
              </a:spcBef>
              <a:buClr>
                <a:srgbClr val="10243E"/>
              </a:buClr>
              <a:buSzPct val="68181"/>
              <a:buFont typeface="Wingdings" panose="05000000000000000000" pitchFamily="2" charset="2"/>
              <a:buChar char="q"/>
              <a:tabLst>
                <a:tab pos="354965" algn="l"/>
                <a:tab pos="355600" algn="l"/>
              </a:tabLst>
            </a:pPr>
            <a:r>
              <a:rPr lang="en-US" sz="2200" b="1" spc="-5">
                <a:latin typeface="Courier New"/>
                <a:cs typeface="Courier New"/>
              </a:rPr>
              <a:t>public int</a:t>
            </a:r>
            <a:r>
              <a:rPr lang="en-US" sz="2200" b="1" spc="-25">
                <a:latin typeface="Courier New"/>
                <a:cs typeface="Courier New"/>
              </a:rPr>
              <a:t> </a:t>
            </a:r>
            <a:r>
              <a:rPr lang="en-US" sz="2200" b="1" spc="-5">
                <a:latin typeface="Courier New"/>
                <a:cs typeface="Courier New"/>
              </a:rPr>
              <a:t>getContentLength()</a:t>
            </a:r>
            <a:endParaRPr lang="en-US" sz="2200">
              <a:latin typeface="Courier New"/>
              <a:cs typeface="Courier New"/>
            </a:endParaRPr>
          </a:p>
          <a:p>
            <a:pPr marL="812800" lvl="1" indent="-342900" algn="just">
              <a:lnSpc>
                <a:spcPct val="150000"/>
              </a:lnSpc>
              <a:spcBef>
                <a:spcPts val="625"/>
              </a:spcBef>
              <a:buClr>
                <a:srgbClr val="10243E"/>
              </a:buClr>
              <a:buSzPct val="68181"/>
              <a:buFont typeface="Wingdings" panose="05000000000000000000" pitchFamily="2" charset="2"/>
              <a:buChar char="q"/>
              <a:tabLst>
                <a:tab pos="354965" algn="l"/>
                <a:tab pos="355600" algn="l"/>
              </a:tabLst>
            </a:pPr>
            <a:r>
              <a:rPr lang="en-US" sz="2200" b="1" spc="-5">
                <a:latin typeface="Courier New"/>
                <a:cs typeface="Courier New"/>
              </a:rPr>
              <a:t>public ServletInputStream getInputStream() throws </a:t>
            </a:r>
            <a:r>
              <a:rPr lang="en-US" sz="2200" b="1" spc="-5" smtClean="0">
                <a:latin typeface="Courier New"/>
                <a:cs typeface="Courier New"/>
              </a:rPr>
              <a:t>IOException</a:t>
            </a:r>
          </a:p>
          <a:p>
            <a:pPr marL="812800" lvl="1" indent="-342900" algn="just">
              <a:lnSpc>
                <a:spcPct val="150000"/>
              </a:lnSpc>
              <a:spcBef>
                <a:spcPts val="625"/>
              </a:spcBef>
              <a:buClr>
                <a:srgbClr val="10243E"/>
              </a:buClr>
              <a:buSzPct val="68181"/>
              <a:buFont typeface="Wingdings" panose="05000000000000000000" pitchFamily="2" charset="2"/>
              <a:buChar char="q"/>
              <a:tabLst>
                <a:tab pos="354965" algn="l"/>
                <a:tab pos="355600" algn="l"/>
              </a:tabLst>
            </a:pPr>
            <a:r>
              <a:rPr lang="en-US" sz="2200" b="1" spc="-5">
                <a:latin typeface="Courier New"/>
                <a:cs typeface="Courier New"/>
              </a:rPr>
              <a:t>public String</a:t>
            </a:r>
            <a:r>
              <a:rPr lang="en-US" sz="2200" b="1">
                <a:latin typeface="Courier New"/>
                <a:cs typeface="Courier New"/>
              </a:rPr>
              <a:t> </a:t>
            </a:r>
            <a:r>
              <a:rPr lang="en-US" sz="2200" b="1" spc="-5">
                <a:latin typeface="Courier New"/>
                <a:cs typeface="Courier New"/>
              </a:rPr>
              <a:t>getServerName</a:t>
            </a:r>
            <a:r>
              <a:rPr lang="en-US" sz="2200" b="1" spc="-5" smtClean="0">
                <a:latin typeface="Courier New"/>
                <a:cs typeface="Courier New"/>
              </a:rPr>
              <a:t>()</a:t>
            </a:r>
            <a:r>
              <a:rPr lang="en-US" sz="2400" spc="-5" smtClean="0">
                <a:latin typeface="Calibri"/>
                <a:cs typeface="Calibri"/>
              </a:rPr>
              <a:t>	</a:t>
            </a:r>
            <a:endParaRPr sz="2400">
              <a:latin typeface="Calibri"/>
              <a:cs typeface="Calibri"/>
            </a:endParaRPr>
          </a:p>
        </p:txBody>
      </p:sp>
    </p:spTree>
    <p:extLst>
      <p:ext uri="{BB962C8B-B14F-4D97-AF65-F5344CB8AC3E}">
        <p14:creationId xmlns:p14="http://schemas.microsoft.com/office/powerpoint/2010/main" val="2715909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Giao diện HttpServletRequest</a:t>
            </a:r>
            <a:endParaRPr lang="en-US">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201540FA-0942-482B-9F37-EA3921DFDA04}" type="slidenum">
              <a:rPr lang="vi-VN" smtClean="0"/>
              <a:t>12</a:t>
            </a:fld>
            <a:endParaRPr lang="vi-VN"/>
          </a:p>
        </p:txBody>
      </p:sp>
      <p:sp>
        <p:nvSpPr>
          <p:cNvPr id="8" name="object 2"/>
          <p:cNvSpPr txBox="1"/>
          <p:nvPr/>
        </p:nvSpPr>
        <p:spPr>
          <a:xfrm>
            <a:off x="33227" y="668619"/>
            <a:ext cx="11957004" cy="4296689"/>
          </a:xfrm>
          <a:prstGeom prst="rect">
            <a:avLst/>
          </a:prstGeom>
        </p:spPr>
        <p:txBody>
          <a:bodyPr vert="horz" wrap="square" lIns="0" tIns="79375" rIns="0" bIns="0" rtlCol="0">
            <a:spAutoFit/>
          </a:bodyPr>
          <a:lstStyle/>
          <a:p>
            <a:pPr marL="355600" indent="-342900" algn="just">
              <a:lnSpc>
                <a:spcPct val="150000"/>
              </a:lnSpc>
              <a:spcBef>
                <a:spcPts val="625"/>
              </a:spcBef>
              <a:buClr>
                <a:srgbClr val="10243E"/>
              </a:buClr>
              <a:buSzPct val="68181"/>
              <a:buFont typeface="Wingdings"/>
              <a:buChar char=""/>
              <a:tabLst>
                <a:tab pos="354965" algn="l"/>
                <a:tab pos="355600" algn="l"/>
              </a:tabLst>
            </a:pPr>
            <a:r>
              <a:rPr lang="en-US" sz="2300" b="1" smtClean="0">
                <a:latin typeface="Calibri" pitchFamily="34" charset="0"/>
                <a:cs typeface="Calibri" pitchFamily="34" charset="0"/>
              </a:rPr>
              <a:t>Là giao diện định nghĩa các phương thức để xử lý request từ client sử dụng với giao thức Http. Các phương thức được định nghĩa trong giao diện này:</a:t>
            </a:r>
          </a:p>
          <a:p>
            <a:pPr marL="812800" lvl="1" indent="-342900" algn="just">
              <a:lnSpc>
                <a:spcPct val="150000"/>
              </a:lnSpc>
              <a:spcBef>
                <a:spcPts val="625"/>
              </a:spcBef>
              <a:buClr>
                <a:srgbClr val="10243E"/>
              </a:buClr>
              <a:buSzPct val="68181"/>
              <a:buFont typeface="Wingdings" panose="05000000000000000000" pitchFamily="2" charset="2"/>
              <a:buChar char="q"/>
              <a:tabLst>
                <a:tab pos="354965" algn="l"/>
                <a:tab pos="355600" algn="l"/>
              </a:tabLst>
            </a:pPr>
            <a:r>
              <a:rPr lang="en-US" sz="2400" b="1" spc="-5">
                <a:latin typeface="Courier New"/>
                <a:cs typeface="Courier New"/>
              </a:rPr>
              <a:t>public Cookie[] getCookies</a:t>
            </a:r>
            <a:r>
              <a:rPr lang="en-US" sz="2400" b="1" spc="-5" smtClean="0">
                <a:latin typeface="Courier New"/>
                <a:cs typeface="Courier New"/>
              </a:rPr>
              <a:t>()</a:t>
            </a:r>
            <a:endParaRPr lang="en-US" sz="2200">
              <a:latin typeface="Courier New"/>
              <a:cs typeface="Courier New"/>
            </a:endParaRPr>
          </a:p>
          <a:p>
            <a:pPr marL="812800" lvl="1" indent="-342900" algn="just">
              <a:lnSpc>
                <a:spcPct val="150000"/>
              </a:lnSpc>
              <a:spcBef>
                <a:spcPts val="625"/>
              </a:spcBef>
              <a:buClr>
                <a:srgbClr val="10243E"/>
              </a:buClr>
              <a:buSzPct val="68181"/>
              <a:buFont typeface="Wingdings" panose="05000000000000000000" pitchFamily="2" charset="2"/>
              <a:buChar char="q"/>
              <a:tabLst>
                <a:tab pos="354965" algn="l"/>
                <a:tab pos="355600" algn="l"/>
              </a:tabLst>
            </a:pPr>
            <a:r>
              <a:rPr lang="en-US" sz="2400" b="1" spc="-5">
                <a:latin typeface="Courier New"/>
                <a:cs typeface="Courier New"/>
              </a:rPr>
              <a:t>public String getHeader (String</a:t>
            </a:r>
            <a:r>
              <a:rPr lang="en-US" sz="2400" b="1">
                <a:latin typeface="Courier New"/>
                <a:cs typeface="Courier New"/>
              </a:rPr>
              <a:t> </a:t>
            </a:r>
            <a:r>
              <a:rPr lang="en-US" sz="2400" b="1" spc="-5">
                <a:latin typeface="Courier New"/>
                <a:cs typeface="Courier New"/>
              </a:rPr>
              <a:t>name)</a:t>
            </a:r>
            <a:endParaRPr lang="en-US" sz="2200" b="1" spc="-5" smtClean="0">
              <a:latin typeface="Courier New"/>
              <a:cs typeface="Courier New"/>
            </a:endParaRPr>
          </a:p>
          <a:p>
            <a:pPr marL="812800" lvl="1" indent="-342900" algn="just">
              <a:lnSpc>
                <a:spcPct val="150000"/>
              </a:lnSpc>
              <a:spcBef>
                <a:spcPts val="625"/>
              </a:spcBef>
              <a:buClr>
                <a:srgbClr val="10243E"/>
              </a:buClr>
              <a:buSzPct val="68181"/>
              <a:buFont typeface="Wingdings" panose="05000000000000000000" pitchFamily="2" charset="2"/>
              <a:buChar char="q"/>
              <a:tabLst>
                <a:tab pos="354965" algn="l"/>
                <a:tab pos="355600" algn="l"/>
              </a:tabLst>
            </a:pPr>
            <a:r>
              <a:rPr lang="en-US" sz="2400" b="1" spc="-5">
                <a:latin typeface="Courier New"/>
                <a:cs typeface="Courier New"/>
              </a:rPr>
              <a:t>public String getMethod()</a:t>
            </a:r>
            <a:endParaRPr lang="en-US" sz="2200">
              <a:latin typeface="Courier New"/>
              <a:cs typeface="Courier New"/>
            </a:endParaRPr>
          </a:p>
          <a:p>
            <a:pPr marL="812800" lvl="1" indent="-342900" algn="just">
              <a:lnSpc>
                <a:spcPct val="150000"/>
              </a:lnSpc>
              <a:spcBef>
                <a:spcPts val="625"/>
              </a:spcBef>
              <a:buClr>
                <a:srgbClr val="10243E"/>
              </a:buClr>
              <a:buSzPct val="68181"/>
              <a:buFont typeface="Wingdings" panose="05000000000000000000" pitchFamily="2" charset="2"/>
              <a:buChar char="q"/>
              <a:tabLst>
                <a:tab pos="354965" algn="l"/>
                <a:tab pos="355600" algn="l"/>
              </a:tabLst>
            </a:pPr>
            <a:r>
              <a:rPr lang="en-US" sz="2400" b="1" spc="-5">
                <a:latin typeface="Courier New"/>
                <a:cs typeface="Courier New"/>
              </a:rPr>
              <a:t>public String getPathInfo()</a:t>
            </a:r>
            <a:endParaRPr lang="en-US" sz="2200" b="1" spc="-5" smtClean="0">
              <a:latin typeface="Courier New"/>
              <a:cs typeface="Courier New"/>
            </a:endParaRPr>
          </a:p>
          <a:p>
            <a:pPr marL="812800" lvl="1" indent="-342900" algn="just">
              <a:lnSpc>
                <a:spcPct val="150000"/>
              </a:lnSpc>
              <a:spcBef>
                <a:spcPts val="625"/>
              </a:spcBef>
              <a:buClr>
                <a:srgbClr val="10243E"/>
              </a:buClr>
              <a:buSzPct val="68181"/>
              <a:buFont typeface="Wingdings" panose="05000000000000000000" pitchFamily="2" charset="2"/>
              <a:buChar char="q"/>
              <a:tabLst>
                <a:tab pos="354965" algn="l"/>
                <a:tab pos="355600" algn="l"/>
              </a:tabLst>
            </a:pPr>
            <a:r>
              <a:rPr lang="en-US" sz="2400" b="1" spc="-5">
                <a:latin typeface="Courier New"/>
                <a:cs typeface="Courier New"/>
              </a:rPr>
              <a:t>public String getAuthType</a:t>
            </a:r>
            <a:r>
              <a:rPr lang="en-US" sz="2400" b="1" spc="-5" smtClean="0">
                <a:latin typeface="Courier New"/>
                <a:cs typeface="Courier New"/>
              </a:rPr>
              <a:t>()</a:t>
            </a:r>
            <a:r>
              <a:rPr lang="en-US" sz="2400" spc="-5" smtClean="0">
                <a:latin typeface="Calibri"/>
                <a:cs typeface="Calibri"/>
              </a:rPr>
              <a:t>	</a:t>
            </a:r>
            <a:endParaRPr sz="2400">
              <a:latin typeface="Calibri"/>
              <a:cs typeface="Calibri"/>
            </a:endParaRPr>
          </a:p>
        </p:txBody>
      </p:sp>
    </p:spTree>
    <p:extLst>
      <p:ext uri="{BB962C8B-B14F-4D97-AF65-F5344CB8AC3E}">
        <p14:creationId xmlns:p14="http://schemas.microsoft.com/office/powerpoint/2010/main" val="22292148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HttpRequest Headers</a:t>
            </a:r>
            <a:endParaRPr lang="en-US">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201540FA-0942-482B-9F37-EA3921DFDA04}" type="slidenum">
              <a:rPr lang="vi-VN" smtClean="0"/>
              <a:t>13</a:t>
            </a:fld>
            <a:endParaRPr lang="vi-VN"/>
          </a:p>
        </p:txBody>
      </p:sp>
      <p:sp>
        <p:nvSpPr>
          <p:cNvPr id="8" name="object 2"/>
          <p:cNvSpPr txBox="1"/>
          <p:nvPr/>
        </p:nvSpPr>
        <p:spPr>
          <a:xfrm>
            <a:off x="33227" y="668619"/>
            <a:ext cx="11957004" cy="4591642"/>
          </a:xfrm>
          <a:prstGeom prst="rect">
            <a:avLst/>
          </a:prstGeom>
        </p:spPr>
        <p:txBody>
          <a:bodyPr vert="horz" wrap="square" lIns="0" tIns="79375" rIns="0" bIns="0" rtlCol="0">
            <a:spAutoFit/>
          </a:bodyPr>
          <a:lstStyle/>
          <a:p>
            <a:pPr marL="355600" indent="-342900" algn="just">
              <a:lnSpc>
                <a:spcPct val="150000"/>
              </a:lnSpc>
              <a:spcBef>
                <a:spcPts val="625"/>
              </a:spcBef>
              <a:buClr>
                <a:srgbClr val="10243E"/>
              </a:buClr>
              <a:buSzPct val="68181"/>
              <a:buFont typeface="Wingdings"/>
              <a:buChar char=""/>
              <a:tabLst>
                <a:tab pos="354965" algn="l"/>
                <a:tab pos="355600" algn="l"/>
              </a:tabLst>
            </a:pPr>
            <a:r>
              <a:rPr lang="en-US" sz="2300" b="1" smtClean="0">
                <a:latin typeface="Calibri" pitchFamily="34" charset="0"/>
                <a:cs typeface="Calibri" pitchFamily="34" charset="0"/>
              </a:rPr>
              <a:t>Dữ liệu request từ client được truyền đi theo giao thức Http. Theo giao thức này một số thông tin từ client được mang đi thêm dưới dạng các tiêu đề của HttpRequest.</a:t>
            </a:r>
          </a:p>
          <a:p>
            <a:pPr marL="355600" indent="-342900" algn="just">
              <a:lnSpc>
                <a:spcPct val="150000"/>
              </a:lnSpc>
              <a:spcBef>
                <a:spcPts val="625"/>
              </a:spcBef>
              <a:buClr>
                <a:srgbClr val="10243E"/>
              </a:buClr>
              <a:buSzPct val="68181"/>
              <a:buFont typeface="Wingdings"/>
              <a:buChar char=""/>
              <a:tabLst>
                <a:tab pos="354965" algn="l"/>
                <a:tab pos="355600" algn="l"/>
              </a:tabLst>
            </a:pPr>
            <a:r>
              <a:rPr lang="en-US" sz="2300" b="1" smtClean="0">
                <a:latin typeface="Calibri" pitchFamily="34" charset="0"/>
                <a:cs typeface="Courier New"/>
              </a:rPr>
              <a:t>Thông tin của các tiêu đề HttpRequest có dạng như sau:</a:t>
            </a:r>
            <a:endParaRPr lang="en-US" sz="2200">
              <a:latin typeface="Courier New"/>
              <a:cs typeface="Courier New"/>
            </a:endParaRPr>
          </a:p>
          <a:p>
            <a:pPr marL="812800" lvl="1" indent="-342900" algn="just">
              <a:lnSpc>
                <a:spcPct val="150000"/>
              </a:lnSpc>
              <a:spcBef>
                <a:spcPts val="625"/>
              </a:spcBef>
              <a:buClr>
                <a:srgbClr val="10243E"/>
              </a:buClr>
              <a:buSzPct val="68181"/>
              <a:buFont typeface="Wingdings"/>
              <a:buChar char=""/>
              <a:tabLst>
                <a:tab pos="354965" algn="l"/>
                <a:tab pos="355600" algn="l"/>
              </a:tabLst>
            </a:pPr>
            <a:endParaRPr lang="en-US" sz="2400">
              <a:latin typeface="Courier New"/>
              <a:cs typeface="Courier New"/>
            </a:endParaRPr>
          </a:p>
          <a:p>
            <a:pPr marL="812800" lvl="1" indent="-342900" algn="just">
              <a:lnSpc>
                <a:spcPct val="150000"/>
              </a:lnSpc>
              <a:spcBef>
                <a:spcPts val="625"/>
              </a:spcBef>
              <a:buClr>
                <a:srgbClr val="10243E"/>
              </a:buClr>
              <a:buSzPct val="68181"/>
              <a:buFont typeface="Wingdings"/>
              <a:buChar char=""/>
              <a:tabLst>
                <a:tab pos="354965" algn="l"/>
                <a:tab pos="355600" algn="l"/>
              </a:tabLst>
            </a:pPr>
            <a:endParaRPr lang="en-US" sz="2200">
              <a:latin typeface="Courier New"/>
              <a:cs typeface="Courier New"/>
            </a:endParaRPr>
          </a:p>
          <a:p>
            <a:pPr marL="355600" indent="-342900" algn="just">
              <a:lnSpc>
                <a:spcPct val="150000"/>
              </a:lnSpc>
              <a:spcBef>
                <a:spcPts val="625"/>
              </a:spcBef>
              <a:buClr>
                <a:srgbClr val="10243E"/>
              </a:buClr>
              <a:buSzPct val="68181"/>
              <a:buFont typeface="Wingdings"/>
              <a:buChar char=""/>
              <a:tabLst>
                <a:tab pos="354965" algn="l"/>
                <a:tab pos="355600" algn="l"/>
              </a:tabLst>
            </a:pPr>
            <a:endParaRPr lang="en-US" sz="2300" b="1" smtClean="0">
              <a:latin typeface="Calibri" pitchFamily="34" charset="0"/>
              <a:cs typeface="Calibri" pitchFamily="34" charset="0"/>
            </a:endParaRPr>
          </a:p>
          <a:p>
            <a:pPr marL="355600" indent="-342900" algn="just">
              <a:lnSpc>
                <a:spcPct val="150000"/>
              </a:lnSpc>
              <a:spcBef>
                <a:spcPts val="625"/>
              </a:spcBef>
              <a:buClr>
                <a:srgbClr val="10243E"/>
              </a:buClr>
              <a:buSzPct val="68181"/>
              <a:buFont typeface="Wingdings"/>
              <a:buChar char=""/>
              <a:tabLst>
                <a:tab pos="354965" algn="l"/>
                <a:tab pos="355600" algn="l"/>
              </a:tabLst>
            </a:pPr>
            <a:endParaRPr sz="2300" b="1" smtClean="0">
              <a:latin typeface="Calibri" pitchFamily="34" charset="0"/>
              <a:cs typeface="Calibri" pitchFamily="34" charset="0"/>
            </a:endParaRPr>
          </a:p>
          <a:p>
            <a:pPr marL="12700" algn="just">
              <a:lnSpc>
                <a:spcPct val="100000"/>
              </a:lnSpc>
              <a:spcBef>
                <a:spcPts val="525"/>
              </a:spcBef>
              <a:buClr>
                <a:srgbClr val="10243E"/>
              </a:buClr>
              <a:buSzPct val="68181"/>
              <a:tabLst>
                <a:tab pos="354965" algn="l"/>
                <a:tab pos="355600" algn="l"/>
              </a:tabLst>
            </a:pPr>
            <a:r>
              <a:rPr lang="en-US" sz="2400" spc="-5" smtClean="0">
                <a:latin typeface="Calibri"/>
                <a:cs typeface="Calibri"/>
              </a:rPr>
              <a:t>	</a:t>
            </a:r>
            <a:endParaRPr sz="2400">
              <a:latin typeface="Calibri"/>
              <a:cs typeface="Calibri"/>
            </a:endParaRPr>
          </a:p>
        </p:txBody>
      </p:sp>
      <p:sp>
        <p:nvSpPr>
          <p:cNvPr id="9" name="object 5"/>
          <p:cNvSpPr/>
          <p:nvPr/>
        </p:nvSpPr>
        <p:spPr>
          <a:xfrm>
            <a:off x="1034777" y="2758772"/>
            <a:ext cx="9953903" cy="239150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02080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Giao diện ServletResponse</a:t>
            </a:r>
            <a:endParaRPr lang="en-US">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201540FA-0942-482B-9F37-EA3921DFDA04}" type="slidenum">
              <a:rPr lang="vi-VN" smtClean="0"/>
              <a:t>14</a:t>
            </a:fld>
            <a:endParaRPr lang="vi-VN"/>
          </a:p>
        </p:txBody>
      </p:sp>
      <p:sp>
        <p:nvSpPr>
          <p:cNvPr id="8" name="object 2"/>
          <p:cNvSpPr txBox="1"/>
          <p:nvPr/>
        </p:nvSpPr>
        <p:spPr>
          <a:xfrm>
            <a:off x="33227" y="668619"/>
            <a:ext cx="11957004" cy="5497018"/>
          </a:xfrm>
          <a:prstGeom prst="rect">
            <a:avLst/>
          </a:prstGeom>
        </p:spPr>
        <p:txBody>
          <a:bodyPr vert="horz" wrap="square" lIns="0" tIns="79375" rIns="0" bIns="0" rtlCol="0">
            <a:spAutoFit/>
          </a:bodyPr>
          <a:lstStyle/>
          <a:p>
            <a:pPr marL="355600" indent="-342900" algn="just">
              <a:lnSpc>
                <a:spcPct val="150000"/>
              </a:lnSpc>
              <a:spcBef>
                <a:spcPts val="625"/>
              </a:spcBef>
              <a:buClr>
                <a:srgbClr val="10243E"/>
              </a:buClr>
              <a:buSzPct val="68181"/>
              <a:buFont typeface="Wingdings"/>
              <a:buChar char=""/>
              <a:tabLst>
                <a:tab pos="354965" algn="l"/>
                <a:tab pos="355600" algn="l"/>
              </a:tabLst>
            </a:pPr>
            <a:r>
              <a:rPr lang="en-US" sz="2300" b="1" smtClean="0">
                <a:latin typeface="Calibri" pitchFamily="34" charset="0"/>
                <a:cs typeface="Courier New"/>
              </a:rPr>
              <a:t>Định nghĩa các phương thức để xử lý kết quả phản hồi về theo yêu cầu của client</a:t>
            </a:r>
            <a:endParaRPr lang="en-US" sz="2200">
              <a:latin typeface="Courier New"/>
              <a:cs typeface="Courier New"/>
            </a:endParaRPr>
          </a:p>
          <a:p>
            <a:pPr marL="812800" lvl="1" indent="-342900" algn="just">
              <a:lnSpc>
                <a:spcPct val="150000"/>
              </a:lnSpc>
              <a:spcBef>
                <a:spcPts val="625"/>
              </a:spcBef>
              <a:buClr>
                <a:srgbClr val="10243E"/>
              </a:buClr>
              <a:buSzPct val="68181"/>
              <a:buFont typeface="Wingdings"/>
              <a:buChar char=""/>
              <a:tabLst>
                <a:tab pos="354965" algn="l"/>
                <a:tab pos="355600" algn="l"/>
              </a:tabLst>
            </a:pPr>
            <a:endParaRPr lang="en-US" sz="2400">
              <a:latin typeface="Courier New"/>
              <a:cs typeface="Courier New"/>
            </a:endParaRPr>
          </a:p>
          <a:p>
            <a:pPr marL="812800" lvl="1" indent="-342900" algn="just">
              <a:lnSpc>
                <a:spcPct val="150000"/>
              </a:lnSpc>
              <a:spcBef>
                <a:spcPts val="625"/>
              </a:spcBef>
              <a:buClr>
                <a:srgbClr val="10243E"/>
              </a:buClr>
              <a:buSzPct val="68181"/>
              <a:buFont typeface="Wingdings"/>
              <a:buChar char=""/>
              <a:tabLst>
                <a:tab pos="354965" algn="l"/>
                <a:tab pos="355600" algn="l"/>
              </a:tabLst>
            </a:pPr>
            <a:endParaRPr lang="en-US" sz="2200">
              <a:latin typeface="Courier New"/>
              <a:cs typeface="Courier New"/>
            </a:endParaRPr>
          </a:p>
          <a:p>
            <a:pPr marL="355600" indent="-342900" algn="just">
              <a:lnSpc>
                <a:spcPct val="150000"/>
              </a:lnSpc>
              <a:spcBef>
                <a:spcPts val="625"/>
              </a:spcBef>
              <a:buClr>
                <a:srgbClr val="10243E"/>
              </a:buClr>
              <a:buSzPct val="68181"/>
              <a:buFont typeface="Wingdings"/>
              <a:buChar char=""/>
              <a:tabLst>
                <a:tab pos="354965" algn="l"/>
                <a:tab pos="355600" algn="l"/>
              </a:tabLst>
            </a:pPr>
            <a:endParaRPr lang="en-US" sz="2300" b="1" smtClean="0">
              <a:latin typeface="Calibri" pitchFamily="34" charset="0"/>
              <a:cs typeface="Calibri" pitchFamily="34" charset="0"/>
            </a:endParaRPr>
          </a:p>
          <a:p>
            <a:pPr marL="355600" indent="-342900" algn="just">
              <a:lnSpc>
                <a:spcPct val="150000"/>
              </a:lnSpc>
              <a:spcBef>
                <a:spcPts val="625"/>
              </a:spcBef>
              <a:buClr>
                <a:srgbClr val="10243E"/>
              </a:buClr>
              <a:buSzPct val="68181"/>
              <a:buFont typeface="Wingdings"/>
              <a:buChar char=""/>
              <a:tabLst>
                <a:tab pos="354965" algn="l"/>
                <a:tab pos="355600" algn="l"/>
              </a:tabLst>
            </a:pPr>
            <a:r>
              <a:rPr lang="en-US" sz="2300" b="1" smtClean="0">
                <a:latin typeface="Calibri" pitchFamily="34" charset="0"/>
                <a:cs typeface="Calibri" pitchFamily="34" charset="0"/>
              </a:rPr>
              <a:t>Các phương thức của giao diện này:</a:t>
            </a:r>
          </a:p>
          <a:p>
            <a:pPr marL="812800" lvl="1" indent="-342900" algn="just">
              <a:lnSpc>
                <a:spcPct val="150000"/>
              </a:lnSpc>
              <a:spcBef>
                <a:spcPts val="625"/>
              </a:spcBef>
              <a:buClr>
                <a:srgbClr val="10243E"/>
              </a:buClr>
              <a:buSzPct val="68181"/>
              <a:buFont typeface="Wingdings" panose="05000000000000000000" pitchFamily="2" charset="2"/>
              <a:buChar char="Ø"/>
              <a:tabLst>
                <a:tab pos="354965" algn="l"/>
                <a:tab pos="355600" algn="l"/>
              </a:tabLst>
            </a:pPr>
            <a:r>
              <a:rPr lang="en-US" sz="2300" b="1">
                <a:latin typeface="Calibri" pitchFamily="34" charset="0"/>
                <a:cs typeface="Calibri" pitchFamily="34" charset="0"/>
              </a:rPr>
              <a:t>public java.lang.String getContentType</a:t>
            </a:r>
            <a:r>
              <a:rPr lang="en-US" sz="2300" b="1" smtClean="0">
                <a:latin typeface="Calibri" pitchFamily="34" charset="0"/>
                <a:cs typeface="Calibri" pitchFamily="34" charset="0"/>
              </a:rPr>
              <a:t>()</a:t>
            </a:r>
          </a:p>
          <a:p>
            <a:pPr marL="812800" lvl="1" indent="-342900" algn="just">
              <a:lnSpc>
                <a:spcPct val="150000"/>
              </a:lnSpc>
              <a:spcBef>
                <a:spcPts val="625"/>
              </a:spcBef>
              <a:buClr>
                <a:srgbClr val="10243E"/>
              </a:buClr>
              <a:buSzPct val="68181"/>
              <a:buFont typeface="Wingdings" panose="05000000000000000000" pitchFamily="2" charset="2"/>
              <a:buChar char="Ø"/>
              <a:tabLst>
                <a:tab pos="354965" algn="l"/>
                <a:tab pos="355600" algn="l"/>
              </a:tabLst>
            </a:pPr>
            <a:r>
              <a:rPr lang="en-US" sz="2300" b="1">
                <a:latin typeface="Calibri" pitchFamily="34" charset="0"/>
                <a:cs typeface="Calibri" pitchFamily="34" charset="0"/>
              </a:rPr>
              <a:t>public PrintWriter getWriter() throws IOException</a:t>
            </a:r>
          </a:p>
          <a:p>
            <a:pPr marL="812800" lvl="1" indent="-342900" algn="just">
              <a:lnSpc>
                <a:spcPct val="150000"/>
              </a:lnSpc>
              <a:spcBef>
                <a:spcPts val="625"/>
              </a:spcBef>
              <a:buClr>
                <a:srgbClr val="10243E"/>
              </a:buClr>
              <a:buSzPct val="68181"/>
              <a:buFont typeface="Wingdings" panose="05000000000000000000" pitchFamily="2" charset="2"/>
              <a:buChar char="Ø"/>
              <a:tabLst>
                <a:tab pos="354965" algn="l"/>
                <a:tab pos="355600" algn="l"/>
              </a:tabLst>
            </a:pPr>
            <a:r>
              <a:rPr lang="en-US" sz="2300" b="1">
                <a:latin typeface="Calibri" pitchFamily="34" charset="0"/>
                <a:cs typeface="Calibri" pitchFamily="34" charset="0"/>
              </a:rPr>
              <a:t>public ServletOutputStream getOutputStream() throws  IOException</a:t>
            </a:r>
          </a:p>
          <a:p>
            <a:pPr marL="812800" lvl="1" indent="-342900" algn="just">
              <a:lnSpc>
                <a:spcPct val="150000"/>
              </a:lnSpc>
              <a:spcBef>
                <a:spcPts val="625"/>
              </a:spcBef>
              <a:buClr>
                <a:srgbClr val="10243E"/>
              </a:buClr>
              <a:buSzPct val="68181"/>
              <a:buFont typeface="Wingdings" panose="05000000000000000000" pitchFamily="2" charset="2"/>
              <a:buChar char="Ø"/>
              <a:tabLst>
                <a:tab pos="354965" algn="l"/>
                <a:tab pos="355600" algn="l"/>
              </a:tabLst>
            </a:pPr>
            <a:r>
              <a:rPr lang="en-US" sz="2300" b="1">
                <a:latin typeface="Calibri" pitchFamily="34" charset="0"/>
                <a:cs typeface="Calibri" pitchFamily="34" charset="0"/>
              </a:rPr>
              <a:t>public void setContentType(java.lang.String str</a:t>
            </a:r>
            <a:r>
              <a:rPr lang="en-US" sz="2300" b="1" smtClean="0">
                <a:latin typeface="Calibri" pitchFamily="34" charset="0"/>
                <a:cs typeface="Calibri" pitchFamily="34" charset="0"/>
              </a:rPr>
              <a:t>)</a:t>
            </a:r>
            <a:r>
              <a:rPr lang="en-US" sz="2400" spc="-5" smtClean="0">
                <a:latin typeface="Calibri"/>
                <a:cs typeface="Calibri"/>
              </a:rPr>
              <a:t>	</a:t>
            </a:r>
            <a:endParaRPr sz="2400">
              <a:latin typeface="Calibri"/>
              <a:cs typeface="Calibri"/>
            </a:endParaRPr>
          </a:p>
        </p:txBody>
      </p:sp>
      <p:sp>
        <p:nvSpPr>
          <p:cNvPr id="10" name="object 5"/>
          <p:cNvSpPr/>
          <p:nvPr/>
        </p:nvSpPr>
        <p:spPr>
          <a:xfrm>
            <a:off x="2747155" y="1360868"/>
            <a:ext cx="6529147" cy="1600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20048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Giao diện HttpServletResponse</a:t>
            </a:r>
            <a:endParaRPr lang="en-US">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201540FA-0942-482B-9F37-EA3921DFDA04}" type="slidenum">
              <a:rPr lang="vi-VN" smtClean="0"/>
              <a:t>15</a:t>
            </a:fld>
            <a:endParaRPr lang="vi-VN"/>
          </a:p>
        </p:txBody>
      </p:sp>
      <p:sp>
        <p:nvSpPr>
          <p:cNvPr id="8" name="object 2"/>
          <p:cNvSpPr txBox="1"/>
          <p:nvPr/>
        </p:nvSpPr>
        <p:spPr>
          <a:xfrm>
            <a:off x="33227" y="668619"/>
            <a:ext cx="12084484" cy="5227713"/>
          </a:xfrm>
          <a:prstGeom prst="rect">
            <a:avLst/>
          </a:prstGeom>
        </p:spPr>
        <p:txBody>
          <a:bodyPr vert="horz" wrap="square" lIns="0" tIns="79375" rIns="0" bIns="0" rtlCol="0">
            <a:spAutoFit/>
          </a:bodyPr>
          <a:lstStyle/>
          <a:p>
            <a:pPr marL="355600" indent="-342900" algn="just">
              <a:lnSpc>
                <a:spcPct val="150000"/>
              </a:lnSpc>
              <a:spcBef>
                <a:spcPts val="625"/>
              </a:spcBef>
              <a:buClr>
                <a:srgbClr val="10243E"/>
              </a:buClr>
              <a:buSzPct val="68181"/>
              <a:buFont typeface="Wingdings"/>
              <a:buChar char=""/>
              <a:tabLst>
                <a:tab pos="354965" algn="l"/>
                <a:tab pos="355600" algn="l"/>
              </a:tabLst>
            </a:pPr>
            <a:r>
              <a:rPr lang="en-US" sz="2300" b="1" smtClean="0">
                <a:latin typeface="Calibri" pitchFamily="34" charset="0"/>
                <a:cs typeface="Courier New"/>
              </a:rPr>
              <a:t>Kế thừa giao diện ServletResponse để truyền đi các dữ liệu phản hồi từ server tới client thông qua giao thức Http.</a:t>
            </a:r>
          </a:p>
          <a:p>
            <a:pPr marL="355600" indent="-342900" algn="just">
              <a:lnSpc>
                <a:spcPct val="150000"/>
              </a:lnSpc>
              <a:spcBef>
                <a:spcPts val="625"/>
              </a:spcBef>
              <a:buClr>
                <a:srgbClr val="10243E"/>
              </a:buClr>
              <a:buSzPct val="68181"/>
              <a:buFont typeface="Wingdings"/>
              <a:buChar char=""/>
              <a:tabLst>
                <a:tab pos="354965" algn="l"/>
                <a:tab pos="355600" algn="l"/>
              </a:tabLst>
            </a:pPr>
            <a:r>
              <a:rPr lang="en-US" sz="2300" b="1" smtClean="0">
                <a:latin typeface="Calibri" pitchFamily="34" charset="0"/>
                <a:cs typeface="Courier New"/>
              </a:rPr>
              <a:t>Các phương thức của giao diện này:</a:t>
            </a:r>
          </a:p>
          <a:p>
            <a:pPr marL="812800" lvl="1" indent="-342900" algn="just">
              <a:lnSpc>
                <a:spcPct val="150000"/>
              </a:lnSpc>
              <a:spcBef>
                <a:spcPts val="625"/>
              </a:spcBef>
              <a:buClr>
                <a:srgbClr val="10243E"/>
              </a:buClr>
              <a:buSzPct val="68181"/>
              <a:buFont typeface="Wingdings" panose="05000000000000000000" pitchFamily="2" charset="2"/>
              <a:buChar char="Ø"/>
              <a:tabLst>
                <a:tab pos="354965" algn="l"/>
                <a:tab pos="355600" algn="l"/>
              </a:tabLst>
            </a:pPr>
            <a:r>
              <a:rPr lang="en-US" sz="2200" b="1" spc="-5">
                <a:latin typeface="Courier New"/>
                <a:cs typeface="Courier New"/>
              </a:rPr>
              <a:t>public void addCookie(Cookie</a:t>
            </a:r>
            <a:r>
              <a:rPr lang="en-US" sz="2200" b="1" spc="-20">
                <a:latin typeface="Courier New"/>
                <a:cs typeface="Courier New"/>
              </a:rPr>
              <a:t> </a:t>
            </a:r>
            <a:r>
              <a:rPr lang="en-US" sz="2200" b="1" spc="-5">
                <a:latin typeface="Courier New"/>
                <a:cs typeface="Courier New"/>
              </a:rPr>
              <a:t>cookie</a:t>
            </a:r>
            <a:r>
              <a:rPr lang="en-US" sz="2200" b="1" spc="-5" smtClean="0">
                <a:latin typeface="Courier New"/>
                <a:cs typeface="Courier New"/>
              </a:rPr>
              <a:t>)</a:t>
            </a:r>
          </a:p>
          <a:p>
            <a:pPr marL="812800" lvl="1" indent="-342900">
              <a:lnSpc>
                <a:spcPct val="150000"/>
              </a:lnSpc>
              <a:spcBef>
                <a:spcPts val="625"/>
              </a:spcBef>
              <a:buClr>
                <a:srgbClr val="10243E"/>
              </a:buClr>
              <a:buSzPct val="68181"/>
              <a:buFont typeface="Wingdings" panose="05000000000000000000" pitchFamily="2" charset="2"/>
              <a:buChar char="Ø"/>
              <a:tabLst>
                <a:tab pos="354965" algn="l"/>
                <a:tab pos="355600" algn="l"/>
              </a:tabLst>
            </a:pPr>
            <a:r>
              <a:rPr lang="en-US" sz="2200" b="1" spc="-5">
                <a:latin typeface="Courier New"/>
                <a:cs typeface="Courier New"/>
              </a:rPr>
              <a:t>public void addHeader(java.lang.String </a:t>
            </a:r>
            <a:r>
              <a:rPr lang="en-US" sz="2200" b="1" spc="-5" smtClean="0">
                <a:latin typeface="Courier New"/>
                <a:cs typeface="Courier New"/>
              </a:rPr>
              <a:t>name,java.lang.String</a:t>
            </a:r>
            <a:r>
              <a:rPr lang="en-US" sz="2200" b="1" spc="-10" smtClean="0">
                <a:latin typeface="Courier New"/>
                <a:cs typeface="Courier New"/>
              </a:rPr>
              <a:t> v</a:t>
            </a:r>
            <a:r>
              <a:rPr lang="en-US" sz="2200" b="1" spc="-5" smtClean="0">
                <a:latin typeface="Courier New"/>
                <a:cs typeface="Courier New"/>
              </a:rPr>
              <a:t>alue)</a:t>
            </a:r>
          </a:p>
          <a:p>
            <a:pPr marL="812800" lvl="1" indent="-342900">
              <a:lnSpc>
                <a:spcPct val="150000"/>
              </a:lnSpc>
              <a:spcBef>
                <a:spcPts val="625"/>
              </a:spcBef>
              <a:buClr>
                <a:srgbClr val="10243E"/>
              </a:buClr>
              <a:buSzPct val="68181"/>
              <a:buFont typeface="Wingdings" panose="05000000000000000000" pitchFamily="2" charset="2"/>
              <a:buChar char="Ø"/>
              <a:tabLst>
                <a:tab pos="354965" algn="l"/>
                <a:tab pos="355600" algn="l"/>
              </a:tabLst>
            </a:pPr>
            <a:r>
              <a:rPr lang="en-US" sz="2200" b="1" spc="-5">
                <a:latin typeface="Courier New"/>
                <a:cs typeface="Courier New"/>
              </a:rPr>
              <a:t>public boolean containsHeader(String</a:t>
            </a:r>
            <a:r>
              <a:rPr lang="en-US" sz="2200" b="1" spc="-15">
                <a:latin typeface="Courier New"/>
                <a:cs typeface="Courier New"/>
              </a:rPr>
              <a:t> </a:t>
            </a:r>
            <a:r>
              <a:rPr lang="en-US" sz="2200" b="1" spc="-5">
                <a:latin typeface="Courier New"/>
                <a:cs typeface="Courier New"/>
              </a:rPr>
              <a:t>name</a:t>
            </a:r>
            <a:r>
              <a:rPr lang="en-US" sz="2200" b="1" spc="-5" smtClean="0">
                <a:latin typeface="Courier New"/>
                <a:cs typeface="Courier New"/>
              </a:rPr>
              <a:t>)</a:t>
            </a:r>
          </a:p>
          <a:p>
            <a:pPr marL="812800" lvl="1" indent="-342900">
              <a:lnSpc>
                <a:spcPct val="150000"/>
              </a:lnSpc>
              <a:spcBef>
                <a:spcPts val="625"/>
              </a:spcBef>
              <a:buClr>
                <a:srgbClr val="10243E"/>
              </a:buClr>
              <a:buSzPct val="68181"/>
              <a:buFont typeface="Wingdings" panose="05000000000000000000" pitchFamily="2" charset="2"/>
              <a:buChar char="Ø"/>
              <a:tabLst>
                <a:tab pos="354965" algn="l"/>
                <a:tab pos="355600" algn="l"/>
              </a:tabLst>
            </a:pPr>
            <a:r>
              <a:rPr lang="en-US" sz="2200" b="1" spc="-5">
                <a:latin typeface="Courier New"/>
                <a:cs typeface="Courier New"/>
              </a:rPr>
              <a:t>public boolean containsHeader(String</a:t>
            </a:r>
            <a:r>
              <a:rPr lang="en-US" sz="2200" b="1" spc="-35">
                <a:latin typeface="Courier New"/>
                <a:cs typeface="Courier New"/>
              </a:rPr>
              <a:t> </a:t>
            </a:r>
            <a:r>
              <a:rPr lang="en-US" sz="2200" b="1" spc="-5">
                <a:latin typeface="Courier New"/>
                <a:cs typeface="Courier New"/>
              </a:rPr>
              <a:t>name)</a:t>
            </a:r>
            <a:endParaRPr lang="en-US" sz="2200" b="1">
              <a:latin typeface="Calibri" pitchFamily="34" charset="0"/>
              <a:cs typeface="Calibri" pitchFamily="34" charset="0"/>
            </a:endParaRPr>
          </a:p>
          <a:p>
            <a:pPr marL="812800" lvl="1" indent="-342900">
              <a:lnSpc>
                <a:spcPct val="150000"/>
              </a:lnSpc>
              <a:spcBef>
                <a:spcPts val="625"/>
              </a:spcBef>
              <a:buClr>
                <a:srgbClr val="10243E"/>
              </a:buClr>
              <a:buSzPct val="68181"/>
              <a:buFont typeface="Wingdings" panose="05000000000000000000" pitchFamily="2" charset="2"/>
              <a:buChar char="Ø"/>
              <a:tabLst>
                <a:tab pos="354965" algn="l"/>
                <a:tab pos="355600" algn="l"/>
              </a:tabLst>
            </a:pPr>
            <a:r>
              <a:rPr lang="en-US" sz="2200" b="1" smtClean="0">
                <a:latin typeface="Calibri" pitchFamily="34" charset="0"/>
                <a:cs typeface="Calibri" pitchFamily="34" charset="0"/>
              </a:rPr>
              <a:t>Các phương thức để xử lý tiêu đề: </a:t>
            </a:r>
            <a:r>
              <a:rPr lang="en-US" sz="2200" b="1" spc="-5">
                <a:latin typeface="Courier New"/>
                <a:cs typeface="Courier New"/>
              </a:rPr>
              <a:t>addHeader</a:t>
            </a:r>
            <a:r>
              <a:rPr lang="en-US" sz="2200" b="1" spc="-5" smtClean="0">
                <a:latin typeface="Courier New"/>
                <a:cs typeface="Courier New"/>
              </a:rPr>
              <a:t>(), </a:t>
            </a:r>
            <a:r>
              <a:rPr lang="en-US" sz="2200" b="1">
                <a:latin typeface="Courier New"/>
                <a:cs typeface="Courier New"/>
              </a:rPr>
              <a:t>addDateHeader</a:t>
            </a:r>
            <a:r>
              <a:rPr lang="en-US" sz="2200" b="1" smtClean="0">
                <a:latin typeface="Courier New"/>
                <a:cs typeface="Courier New"/>
              </a:rPr>
              <a:t>(), </a:t>
            </a:r>
            <a:r>
              <a:rPr lang="en-US" sz="2200" b="1">
                <a:latin typeface="Courier New"/>
                <a:cs typeface="Courier New"/>
              </a:rPr>
              <a:t>addIntHeader</a:t>
            </a:r>
            <a:r>
              <a:rPr lang="en-US" sz="2200" b="1" smtClean="0">
                <a:latin typeface="Courier New"/>
                <a:cs typeface="Courier New"/>
              </a:rPr>
              <a:t>(), </a:t>
            </a:r>
            <a:r>
              <a:rPr lang="en-US" sz="2200" b="1" spc="-5">
                <a:latin typeface="Courier New"/>
                <a:cs typeface="Courier New"/>
              </a:rPr>
              <a:t>containsHeader</a:t>
            </a:r>
            <a:r>
              <a:rPr lang="en-US" sz="2200" b="1" spc="-5" smtClean="0">
                <a:latin typeface="Courier New"/>
                <a:cs typeface="Courier New"/>
              </a:rPr>
              <a:t>()</a:t>
            </a:r>
            <a:r>
              <a:rPr lang="en-US" sz="2400" spc="-5" smtClean="0">
                <a:latin typeface="Calibri"/>
                <a:cs typeface="Calibri"/>
              </a:rPr>
              <a:t>	</a:t>
            </a:r>
            <a:endParaRPr sz="2400">
              <a:latin typeface="Calibri"/>
              <a:cs typeface="Calibri"/>
            </a:endParaRPr>
          </a:p>
        </p:txBody>
      </p:sp>
    </p:spTree>
    <p:extLst>
      <p:ext uri="{BB962C8B-B14F-4D97-AF65-F5344CB8AC3E}">
        <p14:creationId xmlns:p14="http://schemas.microsoft.com/office/powerpoint/2010/main" val="37766105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HttpResponse headers</a:t>
            </a:r>
            <a:endParaRPr lang="en-US">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201540FA-0942-482B-9F37-EA3921DFDA04}" type="slidenum">
              <a:rPr lang="vi-VN" smtClean="0"/>
              <a:t>16</a:t>
            </a:fld>
            <a:endParaRPr lang="vi-VN"/>
          </a:p>
        </p:txBody>
      </p:sp>
      <p:sp>
        <p:nvSpPr>
          <p:cNvPr id="8" name="object 2"/>
          <p:cNvSpPr txBox="1"/>
          <p:nvPr/>
        </p:nvSpPr>
        <p:spPr>
          <a:xfrm>
            <a:off x="33227" y="668619"/>
            <a:ext cx="12084484" cy="1652375"/>
          </a:xfrm>
          <a:prstGeom prst="rect">
            <a:avLst/>
          </a:prstGeom>
        </p:spPr>
        <p:txBody>
          <a:bodyPr vert="horz" wrap="square" lIns="0" tIns="79375" rIns="0" bIns="0" rtlCol="0">
            <a:spAutoFit/>
          </a:bodyPr>
          <a:lstStyle/>
          <a:p>
            <a:pPr marL="355600" indent="-342900" algn="just">
              <a:lnSpc>
                <a:spcPct val="150000"/>
              </a:lnSpc>
              <a:spcBef>
                <a:spcPts val="625"/>
              </a:spcBef>
              <a:buClr>
                <a:srgbClr val="10243E"/>
              </a:buClr>
              <a:buSzPct val="68181"/>
              <a:buFont typeface="Wingdings"/>
              <a:buChar char=""/>
              <a:tabLst>
                <a:tab pos="354965" algn="l"/>
                <a:tab pos="355600" algn="l"/>
              </a:tabLst>
            </a:pPr>
            <a:r>
              <a:rPr lang="en-US" sz="2300" b="1" smtClean="0">
                <a:latin typeface="Calibri" pitchFamily="34" charset="0"/>
                <a:cs typeface="Courier New"/>
              </a:rPr>
              <a:t>Các tiêu đề của HttpResponse được gửi trả về cho client như sau:</a:t>
            </a:r>
            <a:endParaRPr lang="en-US" sz="2200" b="1">
              <a:latin typeface="Calibri" pitchFamily="34" charset="0"/>
              <a:cs typeface="Calibri" pitchFamily="34" charset="0"/>
            </a:endParaRPr>
          </a:p>
          <a:p>
            <a:pPr marL="812800" lvl="1" indent="-342900" algn="just">
              <a:lnSpc>
                <a:spcPct val="150000"/>
              </a:lnSpc>
              <a:spcBef>
                <a:spcPts val="625"/>
              </a:spcBef>
              <a:buClr>
                <a:srgbClr val="10243E"/>
              </a:buClr>
              <a:buSzPct val="68181"/>
              <a:buFont typeface="Wingdings"/>
              <a:buChar char=""/>
              <a:tabLst>
                <a:tab pos="354965" algn="l"/>
                <a:tab pos="355600" algn="l"/>
              </a:tabLst>
            </a:pPr>
            <a:endParaRPr sz="2300" b="1">
              <a:latin typeface="Calibri" pitchFamily="34" charset="0"/>
              <a:cs typeface="Calibri" pitchFamily="34" charset="0"/>
            </a:endParaRPr>
          </a:p>
          <a:p>
            <a:pPr marL="12700" algn="just">
              <a:lnSpc>
                <a:spcPct val="100000"/>
              </a:lnSpc>
              <a:spcBef>
                <a:spcPts val="525"/>
              </a:spcBef>
              <a:buClr>
                <a:srgbClr val="10243E"/>
              </a:buClr>
              <a:buSzPct val="68181"/>
              <a:tabLst>
                <a:tab pos="354965" algn="l"/>
                <a:tab pos="355600" algn="l"/>
              </a:tabLst>
            </a:pPr>
            <a:r>
              <a:rPr lang="en-US" sz="2400" spc="-5" smtClean="0">
                <a:latin typeface="Calibri"/>
                <a:cs typeface="Calibri"/>
              </a:rPr>
              <a:t>	</a:t>
            </a:r>
            <a:endParaRPr sz="2400">
              <a:latin typeface="Calibri"/>
              <a:cs typeface="Calibri"/>
            </a:endParaRPr>
          </a:p>
        </p:txBody>
      </p:sp>
      <p:sp>
        <p:nvSpPr>
          <p:cNvPr id="9" name="object 4"/>
          <p:cNvSpPr/>
          <p:nvPr/>
        </p:nvSpPr>
        <p:spPr>
          <a:xfrm>
            <a:off x="2308976" y="1494806"/>
            <a:ext cx="7262390" cy="386970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03867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mtClean="0"/>
              <a:t>Điều hướng giữa các thành phần trong ứng dụng web</a:t>
            </a:r>
            <a:endParaRPr lang="en-US" sz="2800"/>
          </a:p>
        </p:txBody>
      </p:sp>
      <p:sp>
        <p:nvSpPr>
          <p:cNvPr id="7" name="Slide Number Placeholder 6"/>
          <p:cNvSpPr>
            <a:spLocks noGrp="1"/>
          </p:cNvSpPr>
          <p:nvPr>
            <p:ph type="sldNum" sz="quarter" idx="12"/>
          </p:nvPr>
        </p:nvSpPr>
        <p:spPr/>
        <p:txBody>
          <a:bodyPr/>
          <a:lstStyle/>
          <a:p>
            <a:fld id="{201540FA-0942-482B-9F37-EA3921DFDA04}" type="slidenum">
              <a:rPr lang="vi-VN" smtClean="0"/>
              <a:t>17</a:t>
            </a:fld>
            <a:endParaRPr lang="vi-VN"/>
          </a:p>
        </p:txBody>
      </p:sp>
      <p:sp>
        <p:nvSpPr>
          <p:cNvPr id="8" name="object 2"/>
          <p:cNvSpPr txBox="1"/>
          <p:nvPr/>
        </p:nvSpPr>
        <p:spPr>
          <a:xfrm>
            <a:off x="33227" y="668619"/>
            <a:ext cx="12084484" cy="5471370"/>
          </a:xfrm>
          <a:prstGeom prst="rect">
            <a:avLst/>
          </a:prstGeom>
        </p:spPr>
        <p:txBody>
          <a:bodyPr vert="horz" wrap="square" lIns="0" tIns="79375" rIns="0" bIns="0" rtlCol="0">
            <a:spAutoFit/>
          </a:bodyPr>
          <a:lstStyle/>
          <a:p>
            <a:pPr marL="355600" indent="-342900" algn="just">
              <a:lnSpc>
                <a:spcPct val="150000"/>
              </a:lnSpc>
              <a:spcBef>
                <a:spcPts val="625"/>
              </a:spcBef>
              <a:buClr>
                <a:srgbClr val="10243E"/>
              </a:buClr>
              <a:buSzPct val="68181"/>
              <a:buFont typeface="Wingdings"/>
              <a:buChar char=""/>
              <a:tabLst>
                <a:tab pos="354965" algn="l"/>
                <a:tab pos="355600" algn="l"/>
              </a:tabLst>
            </a:pPr>
            <a:r>
              <a:rPr lang="en-US" sz="2300" b="1" dirty="0" err="1" smtClean="0">
                <a:latin typeface="Calibri" pitchFamily="34" charset="0"/>
                <a:cs typeface="Courier New"/>
              </a:rPr>
              <a:t>Điều</a:t>
            </a:r>
            <a:r>
              <a:rPr lang="en-US" sz="2300" b="1" dirty="0" smtClean="0">
                <a:latin typeface="Calibri" pitchFamily="34" charset="0"/>
                <a:cs typeface="Courier New"/>
              </a:rPr>
              <a:t> </a:t>
            </a:r>
            <a:r>
              <a:rPr lang="en-US" sz="2300" b="1" dirty="0" err="1" smtClean="0">
                <a:latin typeface="Calibri" pitchFamily="34" charset="0"/>
                <a:cs typeface="Courier New"/>
              </a:rPr>
              <a:t>hướng</a:t>
            </a:r>
            <a:r>
              <a:rPr lang="en-US" sz="2300" b="1" dirty="0" smtClean="0">
                <a:latin typeface="Calibri" pitchFamily="34" charset="0"/>
                <a:cs typeface="Courier New"/>
              </a:rPr>
              <a:t> qua </a:t>
            </a:r>
            <a:r>
              <a:rPr lang="en-US" sz="2300" b="1" dirty="0" err="1" smtClean="0">
                <a:latin typeface="Calibri" pitchFamily="34" charset="0"/>
                <a:cs typeface="Courier New"/>
              </a:rPr>
              <a:t>đối</a:t>
            </a:r>
            <a:r>
              <a:rPr lang="en-US" sz="2300" b="1" dirty="0" smtClean="0">
                <a:latin typeface="Calibri" pitchFamily="34" charset="0"/>
                <a:cs typeface="Courier New"/>
              </a:rPr>
              <a:t> </a:t>
            </a:r>
            <a:r>
              <a:rPr lang="en-US" sz="2300" b="1" dirty="0" err="1" smtClean="0">
                <a:latin typeface="Calibri" pitchFamily="34" charset="0"/>
                <a:cs typeface="Courier New"/>
              </a:rPr>
              <a:t>tượng</a:t>
            </a:r>
            <a:r>
              <a:rPr lang="en-US" sz="2300" b="1" dirty="0" smtClean="0">
                <a:latin typeface="Calibri" pitchFamily="34" charset="0"/>
                <a:cs typeface="Courier New"/>
              </a:rPr>
              <a:t> request:</a:t>
            </a:r>
            <a:endParaRPr lang="en-US" sz="2200" b="1" dirty="0">
              <a:latin typeface="Calibri" pitchFamily="34" charset="0"/>
              <a:cs typeface="Calibri" pitchFamily="34" charset="0"/>
            </a:endParaRPr>
          </a:p>
          <a:p>
            <a:pPr marL="812800" lvl="1" indent="-342900" algn="just">
              <a:lnSpc>
                <a:spcPct val="150000"/>
              </a:lnSpc>
              <a:spcBef>
                <a:spcPts val="625"/>
              </a:spcBef>
              <a:buClr>
                <a:srgbClr val="10243E"/>
              </a:buClr>
              <a:buSzPct val="68181"/>
              <a:buFont typeface="Wingdings"/>
              <a:buChar char=""/>
              <a:tabLst>
                <a:tab pos="354965" algn="l"/>
                <a:tab pos="355600" algn="l"/>
              </a:tabLst>
            </a:pPr>
            <a:r>
              <a:rPr lang="en-US" sz="2200" b="1" dirty="0" err="1" smtClean="0">
                <a:latin typeface="Calibri" pitchFamily="34" charset="0"/>
                <a:cs typeface="Calibri" pitchFamily="34" charset="0"/>
              </a:rPr>
              <a:t>request.getRequestDistpatcher</a:t>
            </a:r>
            <a:r>
              <a:rPr lang="en-US" sz="2200" b="1" dirty="0" smtClean="0">
                <a:latin typeface="Calibri" pitchFamily="34" charset="0"/>
                <a:cs typeface="Calibri" pitchFamily="34" charset="0"/>
              </a:rPr>
              <a:t>(“target”).forward(request, response); </a:t>
            </a:r>
          </a:p>
          <a:p>
            <a:pPr marL="1270000" lvl="2" indent="-342900" algn="just">
              <a:lnSpc>
                <a:spcPct val="150000"/>
              </a:lnSpc>
              <a:spcBef>
                <a:spcPts val="625"/>
              </a:spcBef>
              <a:buClr>
                <a:srgbClr val="10243E"/>
              </a:buClr>
              <a:buSzPct val="68181"/>
              <a:buFont typeface="Wingdings" panose="05000000000000000000" pitchFamily="2" charset="2"/>
              <a:buChar char="Ø"/>
              <a:tabLst>
                <a:tab pos="354965" algn="l"/>
                <a:tab pos="355600" algn="l"/>
              </a:tabLst>
            </a:pPr>
            <a:r>
              <a:rPr lang="en-US" sz="2200" dirty="0" smtClean="0">
                <a:latin typeface="Calibri" pitchFamily="34" charset="0"/>
                <a:cs typeface="Calibri" pitchFamily="34" charset="0"/>
              </a:rPr>
              <a:t>Cho </a:t>
            </a:r>
            <a:r>
              <a:rPr lang="en-US" sz="2200" dirty="0" err="1" smtClean="0">
                <a:latin typeface="Calibri" pitchFamily="34" charset="0"/>
                <a:cs typeface="Calibri" pitchFamily="34" charset="0"/>
              </a:rPr>
              <a:t>phép</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điều</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hướng</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từ</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vị</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trí</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hiện</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tại</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đi</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đến</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thành</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phần</a:t>
            </a:r>
            <a:r>
              <a:rPr lang="en-US" sz="2200" dirty="0" smtClean="0">
                <a:latin typeface="Calibri" pitchFamily="34" charset="0"/>
                <a:cs typeface="Calibri" pitchFamily="34" charset="0"/>
              </a:rPr>
              <a:t> “target) (</a:t>
            </a:r>
            <a:r>
              <a:rPr lang="en-US" sz="2200" dirty="0" err="1" smtClean="0">
                <a:latin typeface="Calibri" pitchFamily="34" charset="0"/>
                <a:cs typeface="Calibri" pitchFamily="34" charset="0"/>
              </a:rPr>
              <a:t>có</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thể</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là</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các</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trang</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jsp</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các</a:t>
            </a:r>
            <a:r>
              <a:rPr lang="en-US" sz="2200" dirty="0" smtClean="0">
                <a:latin typeface="Calibri" pitchFamily="34" charset="0"/>
                <a:cs typeface="Calibri" pitchFamily="34" charset="0"/>
              </a:rPr>
              <a:t> servlet </a:t>
            </a:r>
            <a:r>
              <a:rPr lang="en-US" sz="2200" dirty="0" err="1" smtClean="0">
                <a:latin typeface="Calibri" pitchFamily="34" charset="0"/>
                <a:cs typeface="Calibri" pitchFamily="34" charset="0"/>
              </a:rPr>
              <a:t>khác</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và</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mang</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theo</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dữ</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liệu</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của</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các</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đối</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tượng</a:t>
            </a:r>
            <a:r>
              <a:rPr lang="en-US" sz="2200" dirty="0" smtClean="0">
                <a:latin typeface="Calibri" pitchFamily="34" charset="0"/>
                <a:cs typeface="Calibri" pitchFamily="34" charset="0"/>
              </a:rPr>
              <a:t> request, response.</a:t>
            </a:r>
          </a:p>
          <a:p>
            <a:pPr marL="812800" lvl="1" indent="-342900" algn="just">
              <a:lnSpc>
                <a:spcPct val="150000"/>
              </a:lnSpc>
              <a:spcBef>
                <a:spcPts val="625"/>
              </a:spcBef>
              <a:buClr>
                <a:srgbClr val="10243E"/>
              </a:buClr>
              <a:buSzPct val="68181"/>
              <a:buFont typeface="Wingdings"/>
              <a:buChar char=""/>
              <a:tabLst>
                <a:tab pos="354965" algn="l"/>
                <a:tab pos="355600" algn="l"/>
              </a:tabLst>
            </a:pPr>
            <a:r>
              <a:rPr lang="en-US" sz="2200" b="1" dirty="0" err="1">
                <a:latin typeface="Calibri" pitchFamily="34" charset="0"/>
                <a:cs typeface="Calibri" pitchFamily="34" charset="0"/>
              </a:rPr>
              <a:t>request.getRequestDistpatcher</a:t>
            </a:r>
            <a:r>
              <a:rPr lang="en-US" sz="2200" b="1" dirty="0">
                <a:latin typeface="Calibri" pitchFamily="34" charset="0"/>
                <a:cs typeface="Calibri" pitchFamily="34" charset="0"/>
              </a:rPr>
              <a:t>(“target</a:t>
            </a:r>
            <a:r>
              <a:rPr lang="en-US" sz="2200" b="1" dirty="0" smtClean="0">
                <a:latin typeface="Calibri" pitchFamily="34" charset="0"/>
                <a:cs typeface="Calibri" pitchFamily="34" charset="0"/>
              </a:rPr>
              <a:t>”).include(request</a:t>
            </a:r>
            <a:r>
              <a:rPr lang="en-US" sz="2200" b="1" dirty="0">
                <a:latin typeface="Calibri" pitchFamily="34" charset="0"/>
                <a:cs typeface="Calibri" pitchFamily="34" charset="0"/>
              </a:rPr>
              <a:t>, response</a:t>
            </a:r>
            <a:r>
              <a:rPr lang="en-US" sz="2200" b="1" dirty="0" smtClean="0">
                <a:latin typeface="Calibri" pitchFamily="34" charset="0"/>
                <a:cs typeface="Calibri" pitchFamily="34" charset="0"/>
              </a:rPr>
              <a:t>);</a:t>
            </a:r>
          </a:p>
          <a:p>
            <a:pPr marL="1270000" lvl="2" indent="-342900" algn="just">
              <a:lnSpc>
                <a:spcPct val="150000"/>
              </a:lnSpc>
              <a:spcBef>
                <a:spcPts val="625"/>
              </a:spcBef>
              <a:buClr>
                <a:srgbClr val="10243E"/>
              </a:buClr>
              <a:buSzPct val="68181"/>
              <a:buFont typeface="Wingdings" panose="05000000000000000000" pitchFamily="2" charset="2"/>
              <a:buChar char="Ø"/>
              <a:tabLst>
                <a:tab pos="354965" algn="l"/>
                <a:tab pos="355600" algn="l"/>
              </a:tabLst>
            </a:pPr>
            <a:r>
              <a:rPr lang="en-US" sz="2200" dirty="0" smtClean="0">
                <a:latin typeface="Calibri" pitchFamily="34" charset="0"/>
                <a:cs typeface="Calibri" pitchFamily="34" charset="0"/>
              </a:rPr>
              <a:t>Cho </a:t>
            </a:r>
            <a:r>
              <a:rPr lang="en-US" sz="2200" dirty="0" err="1" smtClean="0">
                <a:latin typeface="Calibri" pitchFamily="34" charset="0"/>
                <a:cs typeface="Calibri" pitchFamily="34" charset="0"/>
              </a:rPr>
              <a:t>phép</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thêm</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vào</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dữ</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liệu</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của</a:t>
            </a:r>
            <a:r>
              <a:rPr lang="en-US" sz="2200" dirty="0" smtClean="0">
                <a:latin typeface="Calibri" pitchFamily="34" charset="0"/>
                <a:cs typeface="Calibri" pitchFamily="34" charset="0"/>
              </a:rPr>
              <a:t> request </a:t>
            </a:r>
            <a:r>
              <a:rPr lang="en-US" sz="2200" dirty="0" err="1" smtClean="0">
                <a:latin typeface="Calibri" pitchFamily="34" charset="0"/>
                <a:cs typeface="Calibri" pitchFamily="34" charset="0"/>
              </a:rPr>
              <a:t>và</a:t>
            </a:r>
            <a:r>
              <a:rPr lang="en-US" sz="2200" dirty="0" smtClean="0">
                <a:latin typeface="Calibri" pitchFamily="34" charset="0"/>
                <a:cs typeface="Calibri" pitchFamily="34" charset="0"/>
              </a:rPr>
              <a:t> response </a:t>
            </a:r>
            <a:r>
              <a:rPr lang="en-US" sz="2200" dirty="0" err="1" smtClean="0">
                <a:latin typeface="Calibri" pitchFamily="34" charset="0"/>
                <a:cs typeface="Calibri" pitchFamily="34" charset="0"/>
              </a:rPr>
              <a:t>từ</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thành</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phần</a:t>
            </a:r>
            <a:r>
              <a:rPr lang="en-US" sz="2200" dirty="0" smtClean="0">
                <a:latin typeface="Calibri" pitchFamily="34" charset="0"/>
                <a:cs typeface="Calibri" pitchFamily="34" charset="0"/>
              </a:rPr>
              <a:t> “target” </a:t>
            </a:r>
            <a:r>
              <a:rPr lang="en-US" sz="2200" dirty="0" err="1" smtClean="0">
                <a:latin typeface="Calibri" pitchFamily="34" charset="0"/>
                <a:cs typeface="Calibri" pitchFamily="34" charset="0"/>
              </a:rPr>
              <a:t>khác</a:t>
            </a:r>
            <a:endParaRPr sz="2200" dirty="0">
              <a:latin typeface="Calibri" pitchFamily="34" charset="0"/>
              <a:cs typeface="Calibri" pitchFamily="34" charset="0"/>
            </a:endParaRPr>
          </a:p>
          <a:p>
            <a:pPr marL="355600" indent="-342900" algn="just">
              <a:lnSpc>
                <a:spcPct val="100000"/>
              </a:lnSpc>
              <a:spcBef>
                <a:spcPts val="525"/>
              </a:spcBef>
              <a:buClr>
                <a:srgbClr val="10243E"/>
              </a:buClr>
              <a:buSzPct val="68181"/>
              <a:buFont typeface="Wingdings" panose="05000000000000000000" pitchFamily="2" charset="2"/>
              <a:buChar char="v"/>
              <a:tabLst>
                <a:tab pos="354965" algn="l"/>
                <a:tab pos="355600" algn="l"/>
              </a:tabLst>
            </a:pPr>
            <a:r>
              <a:rPr lang="en-US" sz="2200" b="1" spc="-5" dirty="0" err="1" smtClean="0">
                <a:latin typeface="Calibri"/>
                <a:cs typeface="Calibri"/>
              </a:rPr>
              <a:t>Điều</a:t>
            </a:r>
            <a:r>
              <a:rPr lang="en-US" sz="2200" b="1" spc="-5" dirty="0" smtClean="0">
                <a:latin typeface="Calibri"/>
                <a:cs typeface="Calibri"/>
              </a:rPr>
              <a:t> </a:t>
            </a:r>
            <a:r>
              <a:rPr lang="en-US" sz="2200" b="1" spc="-5" dirty="0" err="1" smtClean="0">
                <a:latin typeface="Calibri"/>
                <a:cs typeface="Calibri"/>
              </a:rPr>
              <a:t>hướng</a:t>
            </a:r>
            <a:r>
              <a:rPr lang="en-US" sz="2200" b="1" spc="-5" dirty="0" smtClean="0">
                <a:latin typeface="Calibri"/>
                <a:cs typeface="Calibri"/>
              </a:rPr>
              <a:t> qua </a:t>
            </a:r>
            <a:r>
              <a:rPr lang="en-US" sz="2200" b="1" spc="-5" dirty="0" err="1" smtClean="0">
                <a:latin typeface="Calibri"/>
                <a:cs typeface="Calibri"/>
              </a:rPr>
              <a:t>đối</a:t>
            </a:r>
            <a:r>
              <a:rPr lang="en-US" sz="2200" b="1" spc="-5" dirty="0" smtClean="0">
                <a:latin typeface="Calibri"/>
                <a:cs typeface="Calibri"/>
              </a:rPr>
              <a:t> </a:t>
            </a:r>
            <a:r>
              <a:rPr lang="en-US" sz="2200" b="1" spc="-5" dirty="0" err="1" smtClean="0">
                <a:latin typeface="Calibri"/>
                <a:cs typeface="Calibri"/>
              </a:rPr>
              <a:t>tượng</a:t>
            </a:r>
            <a:r>
              <a:rPr lang="en-US" sz="2200" b="1" spc="-5" dirty="0" smtClean="0">
                <a:latin typeface="Calibri"/>
                <a:cs typeface="Calibri"/>
              </a:rPr>
              <a:t> response:</a:t>
            </a:r>
          </a:p>
          <a:p>
            <a:pPr marL="812800" lvl="1" indent="-342900" algn="just">
              <a:spcBef>
                <a:spcPts val="525"/>
              </a:spcBef>
              <a:buClr>
                <a:srgbClr val="10243E"/>
              </a:buClr>
              <a:buSzPct val="68181"/>
              <a:buFont typeface="Wingdings" panose="05000000000000000000" pitchFamily="2" charset="2"/>
              <a:buChar char="v"/>
              <a:tabLst>
                <a:tab pos="354965" algn="l"/>
                <a:tab pos="355600" algn="l"/>
              </a:tabLst>
            </a:pPr>
            <a:r>
              <a:rPr lang="en-US" sz="2200" b="1" spc="-5" dirty="0" err="1" smtClean="0">
                <a:latin typeface="Calibri"/>
                <a:cs typeface="Calibri"/>
              </a:rPr>
              <a:t>response.sendRedirect</a:t>
            </a:r>
            <a:r>
              <a:rPr lang="en-US" sz="2200" b="1" spc="-5" dirty="0" smtClean="0">
                <a:latin typeface="Calibri"/>
                <a:cs typeface="Calibri"/>
              </a:rPr>
              <a:t>(“target”);</a:t>
            </a:r>
          </a:p>
          <a:p>
            <a:pPr marL="1270000" lvl="2" indent="-342900" algn="just">
              <a:spcBef>
                <a:spcPts val="525"/>
              </a:spcBef>
              <a:buClr>
                <a:srgbClr val="10243E"/>
              </a:buClr>
              <a:buSzPct val="68181"/>
              <a:buFont typeface="Wingdings" panose="05000000000000000000" pitchFamily="2" charset="2"/>
              <a:buChar char="v"/>
              <a:tabLst>
                <a:tab pos="354965" algn="l"/>
                <a:tab pos="355600" algn="l"/>
              </a:tabLst>
            </a:pPr>
            <a:r>
              <a:rPr lang="en-US" sz="2200" spc="-5" dirty="0" err="1" smtClean="0">
                <a:latin typeface="Calibri"/>
                <a:cs typeface="Calibri"/>
              </a:rPr>
              <a:t>Gửi</a:t>
            </a:r>
            <a:r>
              <a:rPr lang="en-US" sz="2200" spc="-5" dirty="0" smtClean="0">
                <a:latin typeface="Calibri"/>
                <a:cs typeface="Calibri"/>
              </a:rPr>
              <a:t> </a:t>
            </a:r>
            <a:r>
              <a:rPr lang="en-US" sz="2200" spc="-5" dirty="0" err="1" smtClean="0">
                <a:latin typeface="Calibri"/>
                <a:cs typeface="Calibri"/>
              </a:rPr>
              <a:t>một</a:t>
            </a:r>
            <a:r>
              <a:rPr lang="en-US" sz="2200" spc="-5" dirty="0" smtClean="0">
                <a:latin typeface="Calibri"/>
                <a:cs typeface="Calibri"/>
              </a:rPr>
              <a:t> </a:t>
            </a:r>
            <a:r>
              <a:rPr lang="en-US" sz="2200" spc="-5" dirty="0" err="1" smtClean="0">
                <a:latin typeface="Calibri"/>
                <a:cs typeface="Calibri"/>
              </a:rPr>
              <a:t>phản</a:t>
            </a:r>
            <a:r>
              <a:rPr lang="en-US" sz="2200" spc="-5" dirty="0" smtClean="0">
                <a:latin typeface="Calibri"/>
                <a:cs typeface="Calibri"/>
              </a:rPr>
              <a:t> </a:t>
            </a:r>
            <a:r>
              <a:rPr lang="en-US" sz="2200" spc="-5" dirty="0" err="1" smtClean="0">
                <a:latin typeface="Calibri"/>
                <a:cs typeface="Calibri"/>
              </a:rPr>
              <a:t>hồi</a:t>
            </a:r>
            <a:r>
              <a:rPr lang="en-US" sz="2200" spc="-5" dirty="0" smtClean="0">
                <a:latin typeface="Calibri"/>
                <a:cs typeface="Calibri"/>
              </a:rPr>
              <a:t> </a:t>
            </a:r>
            <a:r>
              <a:rPr lang="en-US" sz="2200" spc="-5" dirty="0" err="1" smtClean="0">
                <a:latin typeface="Calibri"/>
                <a:cs typeface="Calibri"/>
              </a:rPr>
              <a:t>trực</a:t>
            </a:r>
            <a:r>
              <a:rPr lang="en-US" sz="2200" spc="-5" dirty="0" smtClean="0">
                <a:latin typeface="Calibri"/>
                <a:cs typeface="Calibri"/>
              </a:rPr>
              <a:t> </a:t>
            </a:r>
            <a:r>
              <a:rPr lang="en-US" sz="2200" spc="-5" dirty="0" err="1" smtClean="0">
                <a:latin typeface="Calibri"/>
                <a:cs typeface="Calibri"/>
              </a:rPr>
              <a:t>tiếp</a:t>
            </a:r>
            <a:r>
              <a:rPr lang="en-US" sz="2200" spc="-5" dirty="0" smtClean="0">
                <a:latin typeface="Calibri"/>
                <a:cs typeface="Calibri"/>
              </a:rPr>
              <a:t> </a:t>
            </a:r>
            <a:r>
              <a:rPr lang="en-US" sz="2200" spc="-5" dirty="0" err="1" smtClean="0">
                <a:latin typeface="Calibri"/>
                <a:cs typeface="Calibri"/>
              </a:rPr>
              <a:t>tới</a:t>
            </a:r>
            <a:r>
              <a:rPr lang="en-US" sz="2200" spc="-5" dirty="0" smtClean="0">
                <a:latin typeface="Calibri"/>
                <a:cs typeface="Calibri"/>
              </a:rPr>
              <a:t> client </a:t>
            </a:r>
            <a:r>
              <a:rPr lang="en-US" sz="2200" spc="-5" dirty="0" err="1" smtClean="0">
                <a:latin typeface="Calibri"/>
                <a:cs typeface="Calibri"/>
              </a:rPr>
              <a:t>theo</a:t>
            </a:r>
            <a:r>
              <a:rPr lang="en-US" sz="2200" spc="-5" dirty="0" smtClean="0">
                <a:latin typeface="Calibri"/>
                <a:cs typeface="Calibri"/>
              </a:rPr>
              <a:t> </a:t>
            </a:r>
            <a:r>
              <a:rPr lang="en-US" sz="2200" spc="-5" dirty="0" err="1" smtClean="0">
                <a:latin typeface="Calibri"/>
                <a:cs typeface="Calibri"/>
              </a:rPr>
              <a:t>vị</a:t>
            </a:r>
            <a:r>
              <a:rPr lang="en-US" sz="2200" spc="-5" dirty="0" smtClean="0">
                <a:latin typeface="Calibri"/>
                <a:cs typeface="Calibri"/>
              </a:rPr>
              <a:t> </a:t>
            </a:r>
            <a:r>
              <a:rPr lang="en-US" sz="2200" spc="-5" dirty="0" err="1" smtClean="0">
                <a:latin typeface="Calibri"/>
                <a:cs typeface="Calibri"/>
              </a:rPr>
              <a:t>trí</a:t>
            </a:r>
            <a:r>
              <a:rPr lang="en-US" sz="2200" spc="-5" dirty="0" smtClean="0">
                <a:latin typeface="Calibri"/>
                <a:cs typeface="Calibri"/>
              </a:rPr>
              <a:t> </a:t>
            </a:r>
            <a:r>
              <a:rPr lang="en-US" sz="2200" spc="-5" dirty="0" err="1" smtClean="0">
                <a:latin typeface="Calibri"/>
                <a:cs typeface="Calibri"/>
              </a:rPr>
              <a:t>của</a:t>
            </a:r>
            <a:r>
              <a:rPr lang="en-US" sz="2200" spc="-5" dirty="0" smtClean="0">
                <a:latin typeface="Calibri"/>
                <a:cs typeface="Calibri"/>
              </a:rPr>
              <a:t> target</a:t>
            </a:r>
          </a:p>
          <a:p>
            <a:pPr marL="812800" lvl="1" indent="-342900" algn="just">
              <a:spcBef>
                <a:spcPts val="525"/>
              </a:spcBef>
              <a:buClr>
                <a:srgbClr val="10243E"/>
              </a:buClr>
              <a:buSzPct val="68181"/>
              <a:buFont typeface="Wingdings" panose="05000000000000000000" pitchFamily="2" charset="2"/>
              <a:buChar char="v"/>
              <a:tabLst>
                <a:tab pos="354965" algn="l"/>
                <a:tab pos="355600" algn="l"/>
              </a:tabLst>
            </a:pPr>
            <a:r>
              <a:rPr lang="en-US" sz="2200" b="1" spc="-5" dirty="0" err="1" smtClean="0">
                <a:latin typeface="Calibri"/>
                <a:cs typeface="Calibri"/>
              </a:rPr>
              <a:t>response.encodeRedirectURL</a:t>
            </a:r>
            <a:r>
              <a:rPr lang="en-US" sz="2200" b="1" spc="-5" dirty="0" smtClean="0">
                <a:latin typeface="Calibri"/>
                <a:cs typeface="Calibri"/>
              </a:rPr>
              <a:t>(String </a:t>
            </a:r>
            <a:r>
              <a:rPr lang="en-US" sz="2200" b="1" spc="-5" dirty="0" err="1" smtClean="0">
                <a:latin typeface="Calibri"/>
                <a:cs typeface="Calibri"/>
              </a:rPr>
              <a:t>url</a:t>
            </a:r>
            <a:r>
              <a:rPr lang="en-US" sz="2200" b="1" spc="-5" dirty="0" smtClean="0">
                <a:latin typeface="Calibri"/>
                <a:cs typeface="Calibri"/>
              </a:rPr>
              <a:t>);</a:t>
            </a:r>
          </a:p>
          <a:p>
            <a:pPr marL="1270000" lvl="2" indent="-342900" algn="just">
              <a:spcBef>
                <a:spcPts val="525"/>
              </a:spcBef>
              <a:buClr>
                <a:srgbClr val="10243E"/>
              </a:buClr>
              <a:buSzPct val="68181"/>
              <a:buFont typeface="Wingdings" panose="05000000000000000000" pitchFamily="2" charset="2"/>
              <a:buChar char="v"/>
              <a:tabLst>
                <a:tab pos="354965" algn="l"/>
                <a:tab pos="355600" algn="l"/>
              </a:tabLst>
            </a:pPr>
            <a:r>
              <a:rPr lang="en-US" sz="2200" spc="-5" dirty="0" err="1" smtClean="0">
                <a:latin typeface="Calibri"/>
                <a:cs typeface="Calibri"/>
              </a:rPr>
              <a:t>Mã</a:t>
            </a:r>
            <a:r>
              <a:rPr lang="en-US" sz="2200" spc="-5" dirty="0" smtClean="0">
                <a:latin typeface="Calibri"/>
                <a:cs typeface="Calibri"/>
              </a:rPr>
              <a:t> </a:t>
            </a:r>
            <a:r>
              <a:rPr lang="en-US" sz="2200" spc="-5" dirty="0" err="1" smtClean="0">
                <a:latin typeface="Calibri"/>
                <a:cs typeface="Calibri"/>
              </a:rPr>
              <a:t>hóa</a:t>
            </a:r>
            <a:r>
              <a:rPr lang="en-US" sz="2200" spc="-5" dirty="0" smtClean="0">
                <a:latin typeface="Calibri"/>
                <a:cs typeface="Calibri"/>
              </a:rPr>
              <a:t> </a:t>
            </a:r>
            <a:r>
              <a:rPr lang="en-US" sz="2200" spc="-5" dirty="0" err="1" smtClean="0">
                <a:latin typeface="Calibri"/>
                <a:cs typeface="Calibri"/>
              </a:rPr>
              <a:t>url</a:t>
            </a:r>
            <a:r>
              <a:rPr lang="en-US" sz="2200" spc="-5" dirty="0" smtClean="0">
                <a:latin typeface="Calibri"/>
                <a:cs typeface="Calibri"/>
              </a:rPr>
              <a:t> </a:t>
            </a:r>
            <a:r>
              <a:rPr lang="en-US" sz="2200" spc="-5" dirty="0" err="1" smtClean="0">
                <a:latin typeface="Calibri"/>
                <a:cs typeface="Calibri"/>
              </a:rPr>
              <a:t>để</a:t>
            </a:r>
            <a:r>
              <a:rPr lang="en-US" sz="2200" spc="-5" dirty="0" smtClean="0">
                <a:latin typeface="Calibri"/>
                <a:cs typeface="Calibri"/>
              </a:rPr>
              <a:t> </a:t>
            </a:r>
            <a:r>
              <a:rPr lang="en-US" sz="2200" spc="-5" dirty="0" err="1" smtClean="0">
                <a:latin typeface="Calibri"/>
                <a:cs typeface="Calibri"/>
              </a:rPr>
              <a:t>sử</a:t>
            </a:r>
            <a:r>
              <a:rPr lang="en-US" sz="2200" spc="-5" dirty="0" smtClean="0">
                <a:latin typeface="Calibri"/>
                <a:cs typeface="Calibri"/>
              </a:rPr>
              <a:t> </a:t>
            </a:r>
            <a:r>
              <a:rPr lang="en-US" sz="2200" spc="-5" dirty="0" err="1" smtClean="0">
                <a:latin typeface="Calibri"/>
                <a:cs typeface="Calibri"/>
              </a:rPr>
              <a:t>dụng</a:t>
            </a:r>
            <a:r>
              <a:rPr lang="en-US" sz="2200" spc="-5" dirty="0" smtClean="0">
                <a:latin typeface="Calibri"/>
                <a:cs typeface="Calibri"/>
              </a:rPr>
              <a:t> </a:t>
            </a:r>
            <a:r>
              <a:rPr lang="en-US" sz="2200" spc="-5" dirty="0" err="1" smtClean="0">
                <a:latin typeface="Calibri"/>
                <a:cs typeface="Calibri"/>
              </a:rPr>
              <a:t>cho</a:t>
            </a:r>
            <a:r>
              <a:rPr lang="en-US" sz="2200" spc="-5" dirty="0" smtClean="0">
                <a:latin typeface="Calibri"/>
                <a:cs typeface="Calibri"/>
              </a:rPr>
              <a:t> </a:t>
            </a:r>
            <a:r>
              <a:rPr lang="en-US" sz="2200" spc="-5" dirty="0" err="1" smtClean="0">
                <a:latin typeface="Calibri"/>
                <a:cs typeface="Calibri"/>
              </a:rPr>
              <a:t>phương</a:t>
            </a:r>
            <a:r>
              <a:rPr lang="en-US" sz="2200" spc="-5" dirty="0" smtClean="0">
                <a:latin typeface="Calibri"/>
                <a:cs typeface="Calibri"/>
              </a:rPr>
              <a:t> </a:t>
            </a:r>
            <a:r>
              <a:rPr lang="en-US" sz="2200" spc="-5" dirty="0" err="1" smtClean="0">
                <a:latin typeface="Calibri"/>
                <a:cs typeface="Calibri"/>
              </a:rPr>
              <a:t>thức</a:t>
            </a:r>
            <a:r>
              <a:rPr lang="en-US" sz="2200" spc="-5" dirty="0" smtClean="0">
                <a:latin typeface="Calibri"/>
                <a:cs typeface="Calibri"/>
              </a:rPr>
              <a:t> </a:t>
            </a:r>
            <a:r>
              <a:rPr lang="en-US" sz="2200" spc="-5" dirty="0" err="1" smtClean="0">
                <a:latin typeface="Calibri"/>
                <a:cs typeface="Calibri"/>
              </a:rPr>
              <a:t>sendRedirect</a:t>
            </a:r>
            <a:r>
              <a:rPr lang="en-US" sz="2200" spc="-5" dirty="0" smtClean="0">
                <a:latin typeface="Calibri"/>
                <a:cs typeface="Calibri"/>
              </a:rPr>
              <a:t>()</a:t>
            </a:r>
            <a:endParaRPr sz="2200" dirty="0">
              <a:latin typeface="Calibri"/>
              <a:cs typeface="Calibri"/>
            </a:endParaRPr>
          </a:p>
        </p:txBody>
      </p:sp>
    </p:spTree>
    <p:extLst>
      <p:ext uri="{BB962C8B-B14F-4D97-AF65-F5344CB8AC3E}">
        <p14:creationId xmlns:p14="http://schemas.microsoft.com/office/powerpoint/2010/main" val="1817550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mtClean="0"/>
              <a:t>Giao diện ServletContext</a:t>
            </a:r>
            <a:endParaRPr lang="en-US" sz="2800"/>
          </a:p>
        </p:txBody>
      </p:sp>
      <p:sp>
        <p:nvSpPr>
          <p:cNvPr id="7" name="Slide Number Placeholder 6"/>
          <p:cNvSpPr>
            <a:spLocks noGrp="1"/>
          </p:cNvSpPr>
          <p:nvPr>
            <p:ph type="sldNum" sz="quarter" idx="12"/>
          </p:nvPr>
        </p:nvSpPr>
        <p:spPr/>
        <p:txBody>
          <a:bodyPr/>
          <a:lstStyle/>
          <a:p>
            <a:fld id="{201540FA-0942-482B-9F37-EA3921DFDA04}" type="slidenum">
              <a:rPr lang="vi-VN" smtClean="0"/>
              <a:t>18</a:t>
            </a:fld>
            <a:endParaRPr lang="vi-VN"/>
          </a:p>
        </p:txBody>
      </p:sp>
      <p:sp>
        <p:nvSpPr>
          <p:cNvPr id="8" name="object 2"/>
          <p:cNvSpPr txBox="1"/>
          <p:nvPr/>
        </p:nvSpPr>
        <p:spPr>
          <a:xfrm>
            <a:off x="107516" y="540622"/>
            <a:ext cx="12084484" cy="5843266"/>
          </a:xfrm>
          <a:prstGeom prst="rect">
            <a:avLst/>
          </a:prstGeom>
        </p:spPr>
        <p:txBody>
          <a:bodyPr vert="horz" wrap="square" lIns="0" tIns="79375" rIns="0" bIns="0" rtlCol="0">
            <a:spAutoFit/>
          </a:bodyPr>
          <a:lstStyle/>
          <a:p>
            <a:pPr marL="355600" indent="-342900" algn="just">
              <a:lnSpc>
                <a:spcPct val="150000"/>
              </a:lnSpc>
              <a:spcBef>
                <a:spcPts val="625"/>
              </a:spcBef>
              <a:buClr>
                <a:srgbClr val="10243E"/>
              </a:buClr>
              <a:buSzPct val="68181"/>
              <a:buFont typeface="Wingdings"/>
              <a:buChar char=""/>
              <a:tabLst>
                <a:tab pos="354965" algn="l"/>
                <a:tab pos="355600" algn="l"/>
              </a:tabLst>
            </a:pPr>
            <a:r>
              <a:rPr lang="en-US" sz="2300" b="1" dirty="0" err="1" smtClean="0">
                <a:latin typeface="Calibri" pitchFamily="34" charset="0"/>
                <a:cs typeface="Courier New"/>
              </a:rPr>
              <a:t>Cung</a:t>
            </a:r>
            <a:r>
              <a:rPr lang="en-US" sz="2300" b="1" dirty="0" smtClean="0">
                <a:latin typeface="Calibri" pitchFamily="34" charset="0"/>
                <a:cs typeface="Courier New"/>
              </a:rPr>
              <a:t> </a:t>
            </a:r>
            <a:r>
              <a:rPr lang="en-US" sz="2300" b="1" dirty="0" err="1" smtClean="0">
                <a:latin typeface="Calibri" pitchFamily="34" charset="0"/>
                <a:cs typeface="Courier New"/>
              </a:rPr>
              <a:t>cấp</a:t>
            </a:r>
            <a:r>
              <a:rPr lang="en-US" sz="2300" b="1" dirty="0" smtClean="0">
                <a:latin typeface="Calibri" pitchFamily="34" charset="0"/>
                <a:cs typeface="Courier New"/>
              </a:rPr>
              <a:t> </a:t>
            </a:r>
            <a:r>
              <a:rPr lang="en-US" sz="2300" b="1" dirty="0" err="1" smtClean="0">
                <a:latin typeface="Calibri" pitchFamily="34" charset="0"/>
                <a:cs typeface="Courier New"/>
              </a:rPr>
              <a:t>truy</a:t>
            </a:r>
            <a:r>
              <a:rPr lang="en-US" sz="2300" b="1" dirty="0" smtClean="0">
                <a:latin typeface="Calibri" pitchFamily="34" charset="0"/>
                <a:cs typeface="Courier New"/>
              </a:rPr>
              <a:t> </a:t>
            </a:r>
            <a:r>
              <a:rPr lang="en-US" sz="2300" b="1" dirty="0" err="1" smtClean="0">
                <a:latin typeface="Calibri" pitchFamily="34" charset="0"/>
                <a:cs typeface="Courier New"/>
              </a:rPr>
              <a:t>xuất</a:t>
            </a:r>
            <a:r>
              <a:rPr lang="en-US" sz="2300" b="1" dirty="0" smtClean="0">
                <a:latin typeface="Calibri" pitchFamily="34" charset="0"/>
                <a:cs typeface="Courier New"/>
              </a:rPr>
              <a:t> </a:t>
            </a:r>
            <a:r>
              <a:rPr lang="en-US" sz="2300" b="1" dirty="0" err="1" smtClean="0">
                <a:latin typeface="Calibri" pitchFamily="34" charset="0"/>
                <a:cs typeface="Courier New"/>
              </a:rPr>
              <a:t>tới</a:t>
            </a:r>
            <a:r>
              <a:rPr lang="en-US" sz="2300" b="1" dirty="0" smtClean="0">
                <a:latin typeface="Calibri" pitchFamily="34" charset="0"/>
                <a:cs typeface="Courier New"/>
              </a:rPr>
              <a:t> </a:t>
            </a:r>
            <a:r>
              <a:rPr lang="en-US" sz="2300" b="1" dirty="0" err="1" smtClean="0">
                <a:latin typeface="Calibri" pitchFamily="34" charset="0"/>
                <a:cs typeface="Courier New"/>
              </a:rPr>
              <a:t>tất</a:t>
            </a:r>
            <a:r>
              <a:rPr lang="en-US" sz="2300" b="1" dirty="0" smtClean="0">
                <a:latin typeface="Calibri" pitchFamily="34" charset="0"/>
                <a:cs typeface="Courier New"/>
              </a:rPr>
              <a:t> </a:t>
            </a:r>
            <a:r>
              <a:rPr lang="en-US" sz="2300" b="1" dirty="0" err="1" smtClean="0">
                <a:latin typeface="Calibri" pitchFamily="34" charset="0"/>
                <a:cs typeface="Courier New"/>
              </a:rPr>
              <a:t>cả</a:t>
            </a:r>
            <a:r>
              <a:rPr lang="en-US" sz="2300" b="1" dirty="0" smtClean="0">
                <a:latin typeface="Calibri" pitchFamily="34" charset="0"/>
                <a:cs typeface="Courier New"/>
              </a:rPr>
              <a:t> </a:t>
            </a:r>
            <a:r>
              <a:rPr lang="en-US" sz="2300" b="1" dirty="0" err="1" smtClean="0">
                <a:latin typeface="Calibri" pitchFamily="34" charset="0"/>
                <a:cs typeface="Courier New"/>
              </a:rPr>
              <a:t>các</a:t>
            </a:r>
            <a:r>
              <a:rPr lang="en-US" sz="2300" b="1" dirty="0" smtClean="0">
                <a:latin typeface="Calibri" pitchFamily="34" charset="0"/>
                <a:cs typeface="Courier New"/>
              </a:rPr>
              <a:t> </a:t>
            </a:r>
            <a:r>
              <a:rPr lang="en-US" sz="2300" b="1" dirty="0" err="1" smtClean="0">
                <a:latin typeface="Calibri" pitchFamily="34" charset="0"/>
                <a:cs typeface="Courier New"/>
              </a:rPr>
              <a:t>thành</a:t>
            </a:r>
            <a:r>
              <a:rPr lang="en-US" sz="2300" b="1" dirty="0" smtClean="0">
                <a:latin typeface="Calibri" pitchFamily="34" charset="0"/>
                <a:cs typeface="Courier New"/>
              </a:rPr>
              <a:t> </a:t>
            </a:r>
            <a:r>
              <a:rPr lang="en-US" sz="2300" b="1" dirty="0" err="1" smtClean="0">
                <a:latin typeface="Calibri" pitchFamily="34" charset="0"/>
                <a:cs typeface="Courier New"/>
              </a:rPr>
              <a:t>phần</a:t>
            </a:r>
            <a:r>
              <a:rPr lang="en-US" sz="2300" b="1" dirty="0" smtClean="0">
                <a:latin typeface="Calibri" pitchFamily="34" charset="0"/>
                <a:cs typeface="Courier New"/>
              </a:rPr>
              <a:t> </a:t>
            </a:r>
            <a:r>
              <a:rPr lang="en-US" sz="2300" b="1" dirty="0" err="1" smtClean="0">
                <a:latin typeface="Calibri" pitchFamily="34" charset="0"/>
                <a:cs typeface="Courier New"/>
              </a:rPr>
              <a:t>trên</a:t>
            </a:r>
            <a:r>
              <a:rPr lang="en-US" sz="2300" b="1" dirty="0" smtClean="0">
                <a:latin typeface="Calibri" pitchFamily="34" charset="0"/>
                <a:cs typeface="Courier New"/>
              </a:rPr>
              <a:t> </a:t>
            </a:r>
            <a:r>
              <a:rPr lang="en-US" sz="2300" b="1" dirty="0" err="1" smtClean="0">
                <a:latin typeface="Calibri" pitchFamily="34" charset="0"/>
                <a:cs typeface="Courier New"/>
              </a:rPr>
              <a:t>ứng</a:t>
            </a:r>
            <a:r>
              <a:rPr lang="en-US" sz="2300" b="1" dirty="0" smtClean="0">
                <a:latin typeface="Calibri" pitchFamily="34" charset="0"/>
                <a:cs typeface="Courier New"/>
              </a:rPr>
              <a:t> </a:t>
            </a:r>
            <a:r>
              <a:rPr lang="en-US" sz="2300" b="1" dirty="0" err="1" smtClean="0">
                <a:latin typeface="Calibri" pitchFamily="34" charset="0"/>
                <a:cs typeface="Courier New"/>
              </a:rPr>
              <a:t>dụng</a:t>
            </a:r>
            <a:r>
              <a:rPr lang="en-US" sz="2300" b="1" dirty="0" smtClean="0">
                <a:latin typeface="Calibri" pitchFamily="34" charset="0"/>
                <a:cs typeface="Courier New"/>
              </a:rPr>
              <a:t> web </a:t>
            </a:r>
            <a:r>
              <a:rPr lang="en-US" sz="2300" b="1" dirty="0" err="1" smtClean="0">
                <a:latin typeface="Calibri" pitchFamily="34" charset="0"/>
                <a:cs typeface="Courier New"/>
              </a:rPr>
              <a:t>và</a:t>
            </a:r>
            <a:r>
              <a:rPr lang="en-US" sz="2300" b="1" dirty="0" smtClean="0">
                <a:latin typeface="Calibri" pitchFamily="34" charset="0"/>
                <a:cs typeface="Courier New"/>
              </a:rPr>
              <a:t> </a:t>
            </a:r>
            <a:r>
              <a:rPr lang="en-US" sz="2300" b="1" dirty="0" err="1" smtClean="0">
                <a:latin typeface="Calibri" pitchFamily="34" charset="0"/>
                <a:cs typeface="Courier New"/>
              </a:rPr>
              <a:t>không</a:t>
            </a:r>
            <a:r>
              <a:rPr lang="en-US" sz="2300" b="1" dirty="0" smtClean="0">
                <a:latin typeface="Calibri" pitchFamily="34" charset="0"/>
                <a:cs typeface="Courier New"/>
              </a:rPr>
              <a:t> </a:t>
            </a:r>
            <a:r>
              <a:rPr lang="en-US" sz="2300" b="1" dirty="0" err="1" smtClean="0">
                <a:latin typeface="Calibri" pitchFamily="34" charset="0"/>
                <a:cs typeface="Courier New"/>
              </a:rPr>
              <a:t>giới</a:t>
            </a:r>
            <a:r>
              <a:rPr lang="en-US" sz="2300" b="1" dirty="0" smtClean="0">
                <a:latin typeface="Calibri" pitchFamily="34" charset="0"/>
                <a:cs typeface="Courier New"/>
              </a:rPr>
              <a:t> </a:t>
            </a:r>
            <a:r>
              <a:rPr lang="en-US" sz="2300" b="1" dirty="0" err="1" smtClean="0">
                <a:latin typeface="Calibri" pitchFamily="34" charset="0"/>
                <a:cs typeface="Courier New"/>
              </a:rPr>
              <a:t>hạn</a:t>
            </a:r>
            <a:r>
              <a:rPr lang="en-US" sz="2300" b="1" dirty="0" smtClean="0">
                <a:latin typeface="Calibri" pitchFamily="34" charset="0"/>
                <a:cs typeface="Courier New"/>
              </a:rPr>
              <a:t> </a:t>
            </a:r>
            <a:r>
              <a:rPr lang="en-US" sz="2300" b="1" dirty="0" err="1" smtClean="0">
                <a:latin typeface="Calibri" pitchFamily="34" charset="0"/>
                <a:cs typeface="Courier New"/>
              </a:rPr>
              <a:t>theo</a:t>
            </a:r>
            <a:r>
              <a:rPr lang="en-US" sz="2300" b="1" dirty="0" smtClean="0">
                <a:latin typeface="Calibri" pitchFamily="34" charset="0"/>
                <a:cs typeface="Courier New"/>
              </a:rPr>
              <a:t> </a:t>
            </a:r>
            <a:r>
              <a:rPr lang="en-US" sz="2300" b="1" dirty="0" err="1" smtClean="0">
                <a:latin typeface="Calibri" pitchFamily="34" charset="0"/>
                <a:cs typeface="Courier New"/>
              </a:rPr>
              <a:t>người</a:t>
            </a:r>
            <a:r>
              <a:rPr lang="en-US" sz="2300" b="1" dirty="0" smtClean="0">
                <a:latin typeface="Calibri" pitchFamily="34" charset="0"/>
                <a:cs typeface="Courier New"/>
              </a:rPr>
              <a:t> </a:t>
            </a:r>
            <a:r>
              <a:rPr lang="en-US" sz="2300" b="1" dirty="0" err="1" smtClean="0">
                <a:latin typeface="Calibri" pitchFamily="34" charset="0"/>
                <a:cs typeface="Courier New"/>
              </a:rPr>
              <a:t>dùng</a:t>
            </a:r>
            <a:r>
              <a:rPr lang="en-US" sz="2300" b="1" dirty="0" smtClean="0">
                <a:latin typeface="Calibri" pitchFamily="34" charset="0"/>
                <a:cs typeface="Courier New"/>
              </a:rPr>
              <a:t>.</a:t>
            </a:r>
          </a:p>
          <a:p>
            <a:pPr marL="355600" indent="-342900" algn="just">
              <a:lnSpc>
                <a:spcPct val="150000"/>
              </a:lnSpc>
              <a:spcBef>
                <a:spcPts val="625"/>
              </a:spcBef>
              <a:buClr>
                <a:srgbClr val="10243E"/>
              </a:buClr>
              <a:buSzPct val="68181"/>
              <a:buFont typeface="Wingdings"/>
              <a:buChar char=""/>
              <a:tabLst>
                <a:tab pos="354965" algn="l"/>
                <a:tab pos="355600" algn="l"/>
              </a:tabLst>
            </a:pPr>
            <a:endParaRPr lang="en-US" sz="2200" dirty="0" smtClean="0">
              <a:latin typeface="Calibri"/>
              <a:cs typeface="Calibri"/>
            </a:endParaRPr>
          </a:p>
          <a:p>
            <a:pPr marL="355600" indent="-342900" algn="just">
              <a:lnSpc>
                <a:spcPct val="150000"/>
              </a:lnSpc>
              <a:spcBef>
                <a:spcPts val="625"/>
              </a:spcBef>
              <a:buClr>
                <a:srgbClr val="10243E"/>
              </a:buClr>
              <a:buSzPct val="68181"/>
              <a:buFont typeface="Wingdings"/>
              <a:buChar char=""/>
              <a:tabLst>
                <a:tab pos="354965" algn="l"/>
                <a:tab pos="355600" algn="l"/>
              </a:tabLst>
            </a:pPr>
            <a:endParaRPr lang="en-US" sz="2200" dirty="0">
              <a:latin typeface="Calibri"/>
              <a:cs typeface="Calibri"/>
            </a:endParaRPr>
          </a:p>
          <a:p>
            <a:pPr marL="355600" indent="-342900" algn="just">
              <a:lnSpc>
                <a:spcPct val="150000"/>
              </a:lnSpc>
              <a:spcBef>
                <a:spcPts val="625"/>
              </a:spcBef>
              <a:buClr>
                <a:srgbClr val="10243E"/>
              </a:buClr>
              <a:buSzPct val="68181"/>
              <a:buFont typeface="Wingdings"/>
              <a:buChar char=""/>
              <a:tabLst>
                <a:tab pos="354965" algn="l"/>
                <a:tab pos="355600" algn="l"/>
              </a:tabLst>
            </a:pPr>
            <a:r>
              <a:rPr lang="en-US" sz="2300" dirty="0" err="1" smtClean="0">
                <a:latin typeface="Calibri"/>
                <a:cs typeface="Calibri"/>
              </a:rPr>
              <a:t>Các</a:t>
            </a:r>
            <a:r>
              <a:rPr lang="en-US" sz="2300" dirty="0" smtClean="0">
                <a:latin typeface="Calibri"/>
                <a:cs typeface="Calibri"/>
              </a:rPr>
              <a:t> </a:t>
            </a:r>
            <a:r>
              <a:rPr lang="en-US" sz="2300" dirty="0" err="1" smtClean="0">
                <a:latin typeface="Calibri"/>
                <a:cs typeface="Calibri"/>
              </a:rPr>
              <a:t>phương</a:t>
            </a:r>
            <a:r>
              <a:rPr lang="en-US" sz="2300" dirty="0" smtClean="0">
                <a:latin typeface="Calibri"/>
                <a:cs typeface="Calibri"/>
              </a:rPr>
              <a:t> </a:t>
            </a:r>
            <a:r>
              <a:rPr lang="en-US" sz="2300" dirty="0" err="1" smtClean="0">
                <a:latin typeface="Calibri"/>
                <a:cs typeface="Calibri"/>
              </a:rPr>
              <a:t>thức</a:t>
            </a:r>
            <a:r>
              <a:rPr lang="en-US" sz="2300" dirty="0" smtClean="0">
                <a:latin typeface="Calibri"/>
                <a:cs typeface="Calibri"/>
              </a:rPr>
              <a:t> </a:t>
            </a:r>
            <a:r>
              <a:rPr lang="en-US" sz="2300" dirty="0" err="1" smtClean="0">
                <a:latin typeface="Calibri"/>
                <a:cs typeface="Calibri"/>
              </a:rPr>
              <a:t>của</a:t>
            </a:r>
            <a:r>
              <a:rPr lang="en-US" sz="2300" dirty="0" smtClean="0">
                <a:latin typeface="Calibri"/>
                <a:cs typeface="Calibri"/>
              </a:rPr>
              <a:t> </a:t>
            </a:r>
            <a:r>
              <a:rPr lang="en-US" sz="2300" dirty="0" err="1" smtClean="0">
                <a:latin typeface="Calibri"/>
                <a:cs typeface="Calibri"/>
              </a:rPr>
              <a:t>ServletContext</a:t>
            </a:r>
            <a:r>
              <a:rPr lang="en-US" sz="2300" dirty="0" smtClean="0">
                <a:latin typeface="Calibri"/>
                <a:cs typeface="Calibri"/>
              </a:rPr>
              <a:t>:</a:t>
            </a:r>
          </a:p>
          <a:p>
            <a:pPr marL="812800" lvl="1" indent="-342900" algn="just">
              <a:lnSpc>
                <a:spcPct val="150000"/>
              </a:lnSpc>
              <a:spcBef>
                <a:spcPts val="625"/>
              </a:spcBef>
              <a:buClr>
                <a:srgbClr val="10243E"/>
              </a:buClr>
              <a:buSzPct val="68181"/>
              <a:buFont typeface="Wingdings" panose="05000000000000000000" pitchFamily="2" charset="2"/>
              <a:buChar char="Ø"/>
              <a:tabLst>
                <a:tab pos="354965" algn="l"/>
                <a:tab pos="355600" algn="l"/>
              </a:tabLst>
            </a:pPr>
            <a:r>
              <a:rPr lang="en-US" sz="2200" b="1" spc="-5" dirty="0">
                <a:latin typeface="Courier New"/>
                <a:cs typeface="Courier New"/>
              </a:rPr>
              <a:t>public String </a:t>
            </a:r>
            <a:r>
              <a:rPr lang="en-US" sz="2200" b="1" spc="-5" dirty="0" err="1">
                <a:latin typeface="Courier New"/>
                <a:cs typeface="Courier New"/>
              </a:rPr>
              <a:t>getInitParameter</a:t>
            </a:r>
            <a:r>
              <a:rPr lang="en-US" sz="2200" b="1" spc="-5" dirty="0">
                <a:latin typeface="Courier New"/>
                <a:cs typeface="Courier New"/>
              </a:rPr>
              <a:t>(String</a:t>
            </a:r>
            <a:r>
              <a:rPr lang="en-US" sz="2200" b="1" spc="25" dirty="0">
                <a:latin typeface="Courier New"/>
                <a:cs typeface="Courier New"/>
              </a:rPr>
              <a:t> </a:t>
            </a:r>
            <a:r>
              <a:rPr lang="en-US" sz="2200" b="1" spc="-5" dirty="0">
                <a:latin typeface="Courier New"/>
                <a:cs typeface="Courier New"/>
              </a:rPr>
              <a:t>name</a:t>
            </a:r>
            <a:r>
              <a:rPr lang="en-US" sz="2200" b="1" spc="-5" dirty="0" smtClean="0">
                <a:latin typeface="Courier New"/>
                <a:cs typeface="Courier New"/>
              </a:rPr>
              <a:t>)</a:t>
            </a:r>
          </a:p>
          <a:p>
            <a:pPr marL="812800" lvl="1" indent="-342900" algn="just">
              <a:lnSpc>
                <a:spcPct val="150000"/>
              </a:lnSpc>
              <a:spcBef>
                <a:spcPts val="625"/>
              </a:spcBef>
              <a:buClr>
                <a:srgbClr val="10243E"/>
              </a:buClr>
              <a:buSzPct val="68181"/>
              <a:buFont typeface="Wingdings" panose="05000000000000000000" pitchFamily="2" charset="2"/>
              <a:buChar char="Ø"/>
              <a:tabLst>
                <a:tab pos="354965" algn="l"/>
                <a:tab pos="355600" algn="l"/>
              </a:tabLst>
            </a:pPr>
            <a:r>
              <a:rPr lang="en-US" sz="2200" b="1" spc="-5" dirty="0">
                <a:latin typeface="Courier New"/>
                <a:cs typeface="Courier New"/>
              </a:rPr>
              <a:t>public void </a:t>
            </a:r>
            <a:r>
              <a:rPr lang="en-US" sz="2200" b="1" spc="-5" dirty="0" err="1">
                <a:latin typeface="Courier New"/>
                <a:cs typeface="Courier New"/>
              </a:rPr>
              <a:t>setAttribute</a:t>
            </a:r>
            <a:r>
              <a:rPr lang="en-US" sz="2200" b="1" spc="-5" dirty="0">
                <a:latin typeface="Courier New"/>
                <a:cs typeface="Courier New"/>
              </a:rPr>
              <a:t>(String </a:t>
            </a:r>
            <a:r>
              <a:rPr lang="en-US" sz="2200" b="1" spc="-5" dirty="0" err="1">
                <a:latin typeface="Courier New"/>
                <a:cs typeface="Courier New"/>
              </a:rPr>
              <a:t>name,Object</a:t>
            </a:r>
            <a:r>
              <a:rPr lang="en-US" sz="2200" b="1" spc="-5" dirty="0">
                <a:latin typeface="Courier New"/>
                <a:cs typeface="Courier New"/>
              </a:rPr>
              <a:t> object</a:t>
            </a:r>
            <a:r>
              <a:rPr lang="en-US" sz="2200" b="1" spc="-5" dirty="0" smtClean="0">
                <a:latin typeface="Courier New"/>
                <a:cs typeface="Courier New"/>
              </a:rPr>
              <a:t>)</a:t>
            </a:r>
          </a:p>
          <a:p>
            <a:pPr marL="812800" lvl="1" indent="-342900" algn="just">
              <a:lnSpc>
                <a:spcPct val="150000"/>
              </a:lnSpc>
              <a:spcBef>
                <a:spcPts val="625"/>
              </a:spcBef>
              <a:buClr>
                <a:srgbClr val="10243E"/>
              </a:buClr>
              <a:buSzPct val="68181"/>
              <a:buFont typeface="Wingdings" panose="05000000000000000000" pitchFamily="2" charset="2"/>
              <a:buChar char="Ø"/>
              <a:tabLst>
                <a:tab pos="354965" algn="l"/>
                <a:tab pos="355600" algn="l"/>
              </a:tabLst>
            </a:pPr>
            <a:r>
              <a:rPr lang="en-US" sz="2200" b="1" spc="-5" dirty="0">
                <a:latin typeface="Courier New"/>
                <a:cs typeface="Courier New"/>
              </a:rPr>
              <a:t>public Object </a:t>
            </a:r>
            <a:r>
              <a:rPr lang="en-US" sz="2200" b="1" spc="-5" dirty="0" err="1">
                <a:latin typeface="Courier New"/>
                <a:cs typeface="Courier New"/>
              </a:rPr>
              <a:t>getAttribute</a:t>
            </a:r>
            <a:r>
              <a:rPr lang="en-US" sz="2200" b="1" spc="-5" dirty="0">
                <a:latin typeface="Courier New"/>
                <a:cs typeface="Courier New"/>
              </a:rPr>
              <a:t>(String</a:t>
            </a:r>
            <a:r>
              <a:rPr lang="en-US" sz="2200" b="1" spc="15" dirty="0">
                <a:latin typeface="Courier New"/>
                <a:cs typeface="Courier New"/>
              </a:rPr>
              <a:t> </a:t>
            </a:r>
            <a:r>
              <a:rPr lang="en-US" sz="2200" b="1" spc="-5" dirty="0">
                <a:latin typeface="Courier New"/>
                <a:cs typeface="Courier New"/>
              </a:rPr>
              <a:t>name</a:t>
            </a:r>
            <a:r>
              <a:rPr lang="en-US" sz="2200" b="1" spc="-5" dirty="0" smtClean="0">
                <a:latin typeface="Courier New"/>
                <a:cs typeface="Courier New"/>
              </a:rPr>
              <a:t>)</a:t>
            </a:r>
          </a:p>
          <a:p>
            <a:pPr marL="812800" lvl="1" indent="-342900" algn="just">
              <a:lnSpc>
                <a:spcPct val="150000"/>
              </a:lnSpc>
              <a:spcBef>
                <a:spcPts val="625"/>
              </a:spcBef>
              <a:buClr>
                <a:srgbClr val="10243E"/>
              </a:buClr>
              <a:buSzPct val="68181"/>
              <a:buFont typeface="Wingdings" panose="05000000000000000000" pitchFamily="2" charset="2"/>
              <a:buChar char="Ø"/>
              <a:tabLst>
                <a:tab pos="354965" algn="l"/>
                <a:tab pos="355600" algn="l"/>
              </a:tabLst>
            </a:pPr>
            <a:r>
              <a:rPr lang="en-US" sz="2200" b="1" spc="-5" dirty="0">
                <a:latin typeface="Courier New"/>
                <a:cs typeface="Courier New"/>
              </a:rPr>
              <a:t>public Enumeration </a:t>
            </a:r>
            <a:r>
              <a:rPr lang="en-US" sz="2200" b="1" spc="-5" dirty="0" err="1">
                <a:latin typeface="Courier New"/>
                <a:cs typeface="Courier New"/>
              </a:rPr>
              <a:t>getInitParameterNames</a:t>
            </a:r>
            <a:r>
              <a:rPr lang="en-US" sz="2200" b="1" spc="-5" dirty="0" smtClean="0">
                <a:latin typeface="Courier New"/>
                <a:cs typeface="Courier New"/>
              </a:rPr>
              <a:t>()</a:t>
            </a:r>
          </a:p>
          <a:p>
            <a:pPr marL="812800" lvl="1" indent="-342900" algn="just">
              <a:lnSpc>
                <a:spcPct val="150000"/>
              </a:lnSpc>
              <a:spcBef>
                <a:spcPts val="625"/>
              </a:spcBef>
              <a:buClr>
                <a:srgbClr val="10243E"/>
              </a:buClr>
              <a:buSzPct val="68181"/>
              <a:buFont typeface="Wingdings" panose="05000000000000000000" pitchFamily="2" charset="2"/>
              <a:buChar char="Ø"/>
              <a:tabLst>
                <a:tab pos="354965" algn="l"/>
                <a:tab pos="355600" algn="l"/>
              </a:tabLst>
            </a:pPr>
            <a:r>
              <a:rPr lang="en-US" sz="2200" b="1" spc="-5" dirty="0">
                <a:latin typeface="Courier New"/>
                <a:cs typeface="Courier New"/>
              </a:rPr>
              <a:t>public void </a:t>
            </a:r>
            <a:r>
              <a:rPr lang="en-US" sz="2200" b="1" spc="-5" dirty="0" err="1">
                <a:latin typeface="Courier New"/>
                <a:cs typeface="Courier New"/>
              </a:rPr>
              <a:t>removeAttribute</a:t>
            </a:r>
            <a:r>
              <a:rPr lang="en-US" sz="2200" b="1" spc="-5" dirty="0">
                <a:latin typeface="Courier New"/>
                <a:cs typeface="Courier New"/>
              </a:rPr>
              <a:t>(String</a:t>
            </a:r>
            <a:r>
              <a:rPr lang="en-US" sz="2200" b="1" spc="15" dirty="0">
                <a:latin typeface="Courier New"/>
                <a:cs typeface="Courier New"/>
              </a:rPr>
              <a:t> </a:t>
            </a:r>
            <a:r>
              <a:rPr lang="en-US" sz="2200" b="1" spc="-5" dirty="0">
                <a:latin typeface="Courier New"/>
                <a:cs typeface="Courier New"/>
              </a:rPr>
              <a:t>name</a:t>
            </a:r>
            <a:r>
              <a:rPr lang="en-US" sz="2200" b="1" spc="-5" dirty="0" smtClean="0">
                <a:latin typeface="Courier New"/>
                <a:cs typeface="Courier New"/>
              </a:rPr>
              <a:t>)</a:t>
            </a:r>
            <a:endParaRPr sz="2200" dirty="0">
              <a:latin typeface="Calibri"/>
              <a:cs typeface="Calibri"/>
            </a:endParaRPr>
          </a:p>
        </p:txBody>
      </p:sp>
      <p:sp>
        <p:nvSpPr>
          <p:cNvPr id="9" name="object 4"/>
          <p:cNvSpPr/>
          <p:nvPr/>
        </p:nvSpPr>
        <p:spPr>
          <a:xfrm>
            <a:off x="5077228" y="1334619"/>
            <a:ext cx="4490721" cy="198262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856117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62953" y="687141"/>
            <a:ext cx="7772400" cy="1470025"/>
          </a:xfrm>
        </p:spPr>
        <p:txBody>
          <a:bodyPr/>
          <a:lstStyle/>
          <a:p>
            <a:pPr algn="ctr">
              <a:defRPr/>
            </a:pPr>
            <a:r>
              <a:rPr lang="en-US" smtClean="0"/>
              <a:t>HỎI ĐÁP</a:t>
            </a:r>
            <a:endParaRPr lang="en-US"/>
          </a:p>
        </p:txBody>
      </p:sp>
      <p:sp>
        <p:nvSpPr>
          <p:cNvPr id="5" name="Slide Number Placeholder 4"/>
          <p:cNvSpPr>
            <a:spLocks noGrp="1"/>
          </p:cNvSpPr>
          <p:nvPr>
            <p:ph type="sldNum" sz="quarter" idx="12"/>
          </p:nvPr>
        </p:nvSpPr>
        <p:spPr/>
        <p:txBody>
          <a:bodyPr/>
          <a:lstStyle/>
          <a:p>
            <a:fld id="{201540FA-0942-482B-9F37-EA3921DFDA04}" type="slidenum">
              <a:rPr lang="vi-VN" smtClean="0"/>
              <a:t>19</a:t>
            </a:fld>
            <a:endParaRPr lang="vi-V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438" y="2260601"/>
            <a:ext cx="3975100" cy="3276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0761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panose="020B0604020202020204" pitchFamily="34" charset="0"/>
                <a:cs typeface="Arial" panose="020B0604020202020204" pitchFamily="34" charset="0"/>
              </a:rPr>
              <a:t>MỤC TIÊU</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92195" y="672610"/>
            <a:ext cx="9081807" cy="3880773"/>
          </a:xfrm>
        </p:spPr>
        <p:txBody>
          <a:bodyPr>
            <a:normAutofit/>
          </a:bodyPr>
          <a:lstStyle/>
          <a:p>
            <a:pPr marL="355600" indent="-342900" algn="just">
              <a:lnSpc>
                <a:spcPct val="100000"/>
              </a:lnSpc>
              <a:spcBef>
                <a:spcPts val="625"/>
              </a:spcBef>
              <a:buClr>
                <a:srgbClr val="10243E"/>
              </a:buClr>
              <a:buSzPct val="68181"/>
              <a:buFont typeface="Wingdings"/>
              <a:buChar char=""/>
              <a:tabLst>
                <a:tab pos="354965" algn="l"/>
                <a:tab pos="355600" algn="l"/>
              </a:tabLst>
            </a:pPr>
            <a:r>
              <a:rPr lang="en-US" sz="2400" spc="-10" dirty="0" err="1" smtClean="0">
                <a:solidFill>
                  <a:schemeClr val="tx1"/>
                </a:solidFill>
                <a:latin typeface="Calibri"/>
                <a:cs typeface="Calibri"/>
              </a:rPr>
              <a:t>Giải</a:t>
            </a:r>
            <a:r>
              <a:rPr lang="en-US" sz="2400" spc="-10" dirty="0" smtClean="0">
                <a:solidFill>
                  <a:schemeClr val="tx1"/>
                </a:solidFill>
                <a:latin typeface="Calibri"/>
                <a:cs typeface="Calibri"/>
              </a:rPr>
              <a:t> </a:t>
            </a:r>
            <a:r>
              <a:rPr lang="en-US" sz="2400" spc="-10" dirty="0" err="1" smtClean="0">
                <a:solidFill>
                  <a:schemeClr val="tx1"/>
                </a:solidFill>
                <a:latin typeface="Calibri"/>
                <a:cs typeface="Calibri"/>
              </a:rPr>
              <a:t>thích</a:t>
            </a:r>
            <a:r>
              <a:rPr lang="en-US" sz="2400" spc="-10" dirty="0" smtClean="0">
                <a:solidFill>
                  <a:schemeClr val="tx1"/>
                </a:solidFill>
                <a:latin typeface="Calibri"/>
                <a:cs typeface="Calibri"/>
              </a:rPr>
              <a:t> </a:t>
            </a:r>
            <a:r>
              <a:rPr lang="en-US" sz="2400" spc="-10" dirty="0" err="1" smtClean="0">
                <a:solidFill>
                  <a:schemeClr val="tx1"/>
                </a:solidFill>
                <a:latin typeface="Calibri"/>
                <a:cs typeface="Calibri"/>
              </a:rPr>
              <a:t>thế</a:t>
            </a:r>
            <a:r>
              <a:rPr lang="en-US" sz="2400" spc="-10" dirty="0" smtClean="0">
                <a:solidFill>
                  <a:schemeClr val="tx1"/>
                </a:solidFill>
                <a:latin typeface="Calibri"/>
                <a:cs typeface="Calibri"/>
              </a:rPr>
              <a:t> </a:t>
            </a:r>
            <a:r>
              <a:rPr lang="en-US" sz="2400" spc="-10" dirty="0" err="1" smtClean="0">
                <a:solidFill>
                  <a:schemeClr val="tx1"/>
                </a:solidFill>
                <a:latin typeface="Calibri"/>
                <a:cs typeface="Calibri"/>
              </a:rPr>
              <a:t>nào</a:t>
            </a:r>
            <a:r>
              <a:rPr lang="en-US" sz="2400" spc="-10" dirty="0" smtClean="0">
                <a:solidFill>
                  <a:schemeClr val="tx1"/>
                </a:solidFill>
                <a:latin typeface="Calibri"/>
                <a:cs typeface="Calibri"/>
              </a:rPr>
              <a:t> </a:t>
            </a:r>
            <a:r>
              <a:rPr lang="en-US" sz="2400" spc="-10" dirty="0" err="1" smtClean="0">
                <a:solidFill>
                  <a:schemeClr val="tx1"/>
                </a:solidFill>
                <a:latin typeface="Calibri"/>
                <a:cs typeface="Calibri"/>
              </a:rPr>
              <a:t>là</a:t>
            </a:r>
            <a:r>
              <a:rPr lang="en-US" sz="2400" spc="-10" dirty="0" smtClean="0">
                <a:solidFill>
                  <a:schemeClr val="tx1"/>
                </a:solidFill>
                <a:latin typeface="Calibri"/>
                <a:cs typeface="Calibri"/>
              </a:rPr>
              <a:t> </a:t>
            </a:r>
            <a:r>
              <a:rPr lang="en-US" sz="2400" spc="-10" dirty="0" err="1" smtClean="0">
                <a:solidFill>
                  <a:schemeClr val="tx1"/>
                </a:solidFill>
                <a:latin typeface="Calibri"/>
                <a:cs typeface="Calibri"/>
              </a:rPr>
              <a:t>một</a:t>
            </a:r>
            <a:r>
              <a:rPr lang="en-US" sz="2400" spc="-10" dirty="0" smtClean="0">
                <a:solidFill>
                  <a:schemeClr val="tx1"/>
                </a:solidFill>
                <a:latin typeface="Calibri"/>
                <a:cs typeface="Calibri"/>
              </a:rPr>
              <a:t> </a:t>
            </a:r>
            <a:r>
              <a:rPr lang="en-US" sz="2400" spc="-10" dirty="0" err="1" smtClean="0">
                <a:solidFill>
                  <a:schemeClr val="tx1"/>
                </a:solidFill>
                <a:latin typeface="Calibri"/>
                <a:cs typeface="Calibri"/>
              </a:rPr>
              <a:t>ứng</a:t>
            </a:r>
            <a:r>
              <a:rPr lang="en-US" sz="2400" spc="-10" dirty="0" smtClean="0">
                <a:solidFill>
                  <a:schemeClr val="tx1"/>
                </a:solidFill>
                <a:latin typeface="Calibri"/>
                <a:cs typeface="Calibri"/>
              </a:rPr>
              <a:t> </a:t>
            </a:r>
            <a:r>
              <a:rPr lang="en-US" sz="2400" spc="-10" dirty="0" err="1" smtClean="0">
                <a:solidFill>
                  <a:schemeClr val="tx1"/>
                </a:solidFill>
                <a:latin typeface="Calibri"/>
                <a:cs typeface="Calibri"/>
              </a:rPr>
              <a:t>dụng</a:t>
            </a:r>
            <a:r>
              <a:rPr lang="en-US" sz="2400" spc="-10" dirty="0" smtClean="0">
                <a:solidFill>
                  <a:schemeClr val="tx1"/>
                </a:solidFill>
                <a:latin typeface="Calibri"/>
                <a:cs typeface="Calibri"/>
              </a:rPr>
              <a:t> </a:t>
            </a:r>
            <a:r>
              <a:rPr lang="en-US" sz="2400" spc="-10" dirty="0" smtClean="0">
                <a:solidFill>
                  <a:schemeClr val="tx1"/>
                </a:solidFill>
                <a:latin typeface="Calibri"/>
                <a:cs typeface="Calibri"/>
              </a:rPr>
              <a:t>Web</a:t>
            </a:r>
          </a:p>
          <a:p>
            <a:pPr marL="355600" indent="-342900" algn="just">
              <a:lnSpc>
                <a:spcPct val="100000"/>
              </a:lnSpc>
              <a:spcBef>
                <a:spcPts val="625"/>
              </a:spcBef>
              <a:buClr>
                <a:srgbClr val="10243E"/>
              </a:buClr>
              <a:buSzPct val="68181"/>
              <a:buFont typeface="Wingdings"/>
              <a:buChar char=""/>
              <a:tabLst>
                <a:tab pos="354965" algn="l"/>
                <a:tab pos="355600" algn="l"/>
              </a:tabLst>
            </a:pPr>
            <a:r>
              <a:rPr lang="en-US" sz="2400" spc="-10" dirty="0" err="1" smtClean="0">
                <a:solidFill>
                  <a:schemeClr val="tx1"/>
                </a:solidFill>
                <a:latin typeface="Calibri"/>
                <a:cs typeface="Calibri"/>
              </a:rPr>
              <a:t>Phát</a:t>
            </a:r>
            <a:r>
              <a:rPr lang="en-US" sz="2400" spc="-10" dirty="0" smtClean="0">
                <a:solidFill>
                  <a:schemeClr val="tx1"/>
                </a:solidFill>
                <a:latin typeface="Calibri"/>
                <a:cs typeface="Calibri"/>
              </a:rPr>
              <a:t> </a:t>
            </a:r>
            <a:r>
              <a:rPr lang="en-US" sz="2400" spc="-10" dirty="0" err="1" smtClean="0">
                <a:solidFill>
                  <a:schemeClr val="tx1"/>
                </a:solidFill>
                <a:latin typeface="Calibri"/>
                <a:cs typeface="Calibri"/>
              </a:rPr>
              <a:t>triển</a:t>
            </a:r>
            <a:r>
              <a:rPr lang="en-US" sz="2400" spc="-10" dirty="0" smtClean="0">
                <a:solidFill>
                  <a:schemeClr val="tx1"/>
                </a:solidFill>
                <a:latin typeface="Calibri"/>
                <a:cs typeface="Calibri"/>
              </a:rPr>
              <a:t> </a:t>
            </a:r>
            <a:r>
              <a:rPr lang="en-US" sz="2400" spc="-10" dirty="0" err="1" smtClean="0">
                <a:solidFill>
                  <a:schemeClr val="tx1"/>
                </a:solidFill>
                <a:latin typeface="Calibri"/>
                <a:cs typeface="Calibri"/>
              </a:rPr>
              <a:t>ứng</a:t>
            </a:r>
            <a:r>
              <a:rPr lang="en-US" sz="2400" spc="-10" dirty="0" smtClean="0">
                <a:solidFill>
                  <a:schemeClr val="tx1"/>
                </a:solidFill>
                <a:latin typeface="Calibri"/>
                <a:cs typeface="Calibri"/>
              </a:rPr>
              <a:t> </a:t>
            </a:r>
            <a:r>
              <a:rPr lang="en-US" sz="2400" spc="-10" dirty="0" err="1" smtClean="0">
                <a:solidFill>
                  <a:schemeClr val="tx1"/>
                </a:solidFill>
                <a:latin typeface="Calibri"/>
                <a:cs typeface="Calibri"/>
              </a:rPr>
              <a:t>dụng</a:t>
            </a:r>
            <a:r>
              <a:rPr lang="en-US" sz="2400" spc="-10" dirty="0" smtClean="0">
                <a:solidFill>
                  <a:schemeClr val="tx1"/>
                </a:solidFill>
                <a:latin typeface="Calibri"/>
                <a:cs typeface="Calibri"/>
              </a:rPr>
              <a:t> web </a:t>
            </a:r>
            <a:r>
              <a:rPr lang="en-US" sz="2400" spc="-10" dirty="0" err="1" smtClean="0">
                <a:solidFill>
                  <a:schemeClr val="tx1"/>
                </a:solidFill>
                <a:latin typeface="Calibri"/>
                <a:cs typeface="Calibri"/>
              </a:rPr>
              <a:t>trong</a:t>
            </a:r>
            <a:r>
              <a:rPr lang="en-US" sz="2400" spc="-10" dirty="0" smtClean="0">
                <a:solidFill>
                  <a:schemeClr val="tx1"/>
                </a:solidFill>
                <a:latin typeface="Calibri"/>
                <a:cs typeface="Calibri"/>
              </a:rPr>
              <a:t> Java </a:t>
            </a:r>
            <a:r>
              <a:rPr lang="en-US" sz="2400" spc="-10" dirty="0" err="1" smtClean="0">
                <a:solidFill>
                  <a:schemeClr val="tx1"/>
                </a:solidFill>
                <a:latin typeface="Calibri"/>
                <a:cs typeface="Calibri"/>
              </a:rPr>
              <a:t>với</a:t>
            </a:r>
            <a:r>
              <a:rPr lang="en-US" sz="2400" spc="-10" dirty="0" smtClean="0">
                <a:solidFill>
                  <a:schemeClr val="tx1"/>
                </a:solidFill>
                <a:latin typeface="Calibri"/>
                <a:cs typeface="Calibri"/>
              </a:rPr>
              <a:t> JSP Servlet</a:t>
            </a:r>
          </a:p>
          <a:p>
            <a:pPr marL="355600" indent="-342900" algn="just">
              <a:lnSpc>
                <a:spcPct val="100000"/>
              </a:lnSpc>
              <a:spcBef>
                <a:spcPts val="625"/>
              </a:spcBef>
              <a:buClr>
                <a:srgbClr val="10243E"/>
              </a:buClr>
              <a:buSzPct val="68181"/>
              <a:buFont typeface="Wingdings"/>
              <a:buChar char=""/>
              <a:tabLst>
                <a:tab pos="354965" algn="l"/>
                <a:tab pos="355600" algn="l"/>
              </a:tabLst>
            </a:pPr>
            <a:r>
              <a:rPr lang="en-US" sz="2400" spc="-10" dirty="0" err="1" smtClean="0">
                <a:solidFill>
                  <a:schemeClr val="tx1"/>
                </a:solidFill>
                <a:latin typeface="Calibri"/>
                <a:cs typeface="Calibri"/>
              </a:rPr>
              <a:t>Vòng</a:t>
            </a:r>
            <a:r>
              <a:rPr lang="en-US" sz="2400" spc="-10" dirty="0" smtClean="0">
                <a:solidFill>
                  <a:schemeClr val="tx1"/>
                </a:solidFill>
                <a:latin typeface="Calibri"/>
                <a:cs typeface="Calibri"/>
              </a:rPr>
              <a:t> </a:t>
            </a:r>
            <a:r>
              <a:rPr lang="en-US" sz="2400" spc="-10" dirty="0" err="1" smtClean="0">
                <a:solidFill>
                  <a:schemeClr val="tx1"/>
                </a:solidFill>
                <a:latin typeface="Calibri"/>
                <a:cs typeface="Calibri"/>
              </a:rPr>
              <a:t>đời</a:t>
            </a:r>
            <a:r>
              <a:rPr lang="en-US" sz="2400" spc="-10" dirty="0" smtClean="0">
                <a:solidFill>
                  <a:schemeClr val="tx1"/>
                </a:solidFill>
                <a:latin typeface="Calibri"/>
                <a:cs typeface="Calibri"/>
              </a:rPr>
              <a:t> </a:t>
            </a:r>
            <a:r>
              <a:rPr lang="en-US" sz="2400" spc="-10" dirty="0" err="1" smtClean="0">
                <a:solidFill>
                  <a:schemeClr val="tx1"/>
                </a:solidFill>
                <a:latin typeface="Calibri"/>
                <a:cs typeface="Calibri"/>
              </a:rPr>
              <a:t>của</a:t>
            </a:r>
            <a:r>
              <a:rPr lang="en-US" sz="2400" spc="-10" dirty="0" smtClean="0">
                <a:solidFill>
                  <a:schemeClr val="tx1"/>
                </a:solidFill>
                <a:latin typeface="Calibri"/>
                <a:cs typeface="Calibri"/>
              </a:rPr>
              <a:t> </a:t>
            </a:r>
            <a:r>
              <a:rPr lang="en-US" sz="2400" spc="-10" dirty="0" err="1" smtClean="0">
                <a:solidFill>
                  <a:schemeClr val="tx1"/>
                </a:solidFill>
                <a:latin typeface="Calibri"/>
                <a:cs typeface="Calibri"/>
              </a:rPr>
              <a:t>một</a:t>
            </a:r>
            <a:r>
              <a:rPr lang="en-US" sz="2400" spc="-10" dirty="0" smtClean="0">
                <a:solidFill>
                  <a:schemeClr val="tx1"/>
                </a:solidFill>
                <a:latin typeface="Calibri"/>
                <a:cs typeface="Calibri"/>
              </a:rPr>
              <a:t> </a:t>
            </a:r>
            <a:r>
              <a:rPr lang="en-US" sz="2400" spc="-10" dirty="0" err="1" smtClean="0">
                <a:solidFill>
                  <a:schemeClr val="tx1"/>
                </a:solidFill>
                <a:latin typeface="Calibri"/>
                <a:cs typeface="Calibri"/>
              </a:rPr>
              <a:t>ứng</a:t>
            </a:r>
            <a:r>
              <a:rPr lang="en-US" sz="2400" spc="-10" dirty="0" smtClean="0">
                <a:solidFill>
                  <a:schemeClr val="tx1"/>
                </a:solidFill>
                <a:latin typeface="Calibri"/>
                <a:cs typeface="Calibri"/>
              </a:rPr>
              <a:t> </a:t>
            </a:r>
            <a:r>
              <a:rPr lang="en-US" sz="2400" spc="-10" dirty="0" err="1" smtClean="0">
                <a:solidFill>
                  <a:schemeClr val="tx1"/>
                </a:solidFill>
                <a:latin typeface="Calibri"/>
                <a:cs typeface="Calibri"/>
              </a:rPr>
              <a:t>dụng</a:t>
            </a:r>
            <a:r>
              <a:rPr lang="en-US" sz="2400" spc="-10" dirty="0" smtClean="0">
                <a:solidFill>
                  <a:schemeClr val="tx1"/>
                </a:solidFill>
                <a:latin typeface="Calibri"/>
                <a:cs typeface="Calibri"/>
              </a:rPr>
              <a:t> web</a:t>
            </a:r>
          </a:p>
          <a:p>
            <a:pPr marL="355600" indent="-342900" algn="just">
              <a:lnSpc>
                <a:spcPct val="100000"/>
              </a:lnSpc>
              <a:spcBef>
                <a:spcPts val="625"/>
              </a:spcBef>
              <a:buClr>
                <a:srgbClr val="10243E"/>
              </a:buClr>
              <a:buSzPct val="68181"/>
              <a:buFont typeface="Wingdings"/>
              <a:buChar char=""/>
              <a:tabLst>
                <a:tab pos="354965" algn="l"/>
                <a:tab pos="355600" algn="l"/>
              </a:tabLst>
            </a:pPr>
            <a:r>
              <a:rPr lang="en-US" sz="2400" spc="-10" dirty="0" err="1" smtClean="0">
                <a:solidFill>
                  <a:schemeClr val="tx1"/>
                </a:solidFill>
                <a:latin typeface="Calibri"/>
                <a:cs typeface="Calibri"/>
              </a:rPr>
              <a:t>Giải</a:t>
            </a:r>
            <a:r>
              <a:rPr lang="en-US" sz="2400" spc="-10" dirty="0" smtClean="0">
                <a:solidFill>
                  <a:schemeClr val="tx1"/>
                </a:solidFill>
                <a:latin typeface="Calibri"/>
                <a:cs typeface="Calibri"/>
              </a:rPr>
              <a:t> </a:t>
            </a:r>
            <a:r>
              <a:rPr lang="en-US" sz="2400" spc="-10" dirty="0" err="1" smtClean="0">
                <a:solidFill>
                  <a:schemeClr val="tx1"/>
                </a:solidFill>
                <a:latin typeface="Calibri"/>
                <a:cs typeface="Calibri"/>
              </a:rPr>
              <a:t>thích</a:t>
            </a:r>
            <a:r>
              <a:rPr lang="en-US" sz="2400" spc="-10" dirty="0" smtClean="0">
                <a:solidFill>
                  <a:schemeClr val="tx1"/>
                </a:solidFill>
                <a:latin typeface="Calibri"/>
                <a:cs typeface="Calibri"/>
              </a:rPr>
              <a:t> </a:t>
            </a:r>
            <a:r>
              <a:rPr lang="en-US" sz="2400" spc="-10" dirty="0" err="1" smtClean="0">
                <a:solidFill>
                  <a:schemeClr val="tx1"/>
                </a:solidFill>
                <a:latin typeface="Calibri"/>
                <a:cs typeface="Calibri"/>
              </a:rPr>
              <a:t>các</a:t>
            </a:r>
            <a:r>
              <a:rPr lang="en-US" sz="2400" spc="-10" dirty="0" smtClean="0">
                <a:solidFill>
                  <a:schemeClr val="tx1"/>
                </a:solidFill>
                <a:latin typeface="Calibri"/>
                <a:cs typeface="Calibri"/>
              </a:rPr>
              <a:t> </a:t>
            </a:r>
            <a:r>
              <a:rPr lang="en-US" sz="2400" spc="-10" dirty="0" err="1" smtClean="0">
                <a:solidFill>
                  <a:schemeClr val="tx1"/>
                </a:solidFill>
                <a:latin typeface="Calibri"/>
                <a:cs typeface="Calibri"/>
              </a:rPr>
              <a:t>thành</a:t>
            </a:r>
            <a:r>
              <a:rPr lang="en-US" sz="2400" spc="-10" dirty="0" smtClean="0">
                <a:solidFill>
                  <a:schemeClr val="tx1"/>
                </a:solidFill>
                <a:latin typeface="Calibri"/>
                <a:cs typeface="Calibri"/>
              </a:rPr>
              <a:t> </a:t>
            </a:r>
            <a:r>
              <a:rPr lang="en-US" sz="2400" spc="-10" dirty="0" err="1" smtClean="0">
                <a:solidFill>
                  <a:schemeClr val="tx1"/>
                </a:solidFill>
                <a:latin typeface="Calibri"/>
                <a:cs typeface="Calibri"/>
              </a:rPr>
              <a:t>phần</a:t>
            </a:r>
            <a:r>
              <a:rPr lang="en-US" sz="2400" spc="-10" dirty="0" smtClean="0">
                <a:solidFill>
                  <a:schemeClr val="tx1"/>
                </a:solidFill>
                <a:latin typeface="Calibri"/>
                <a:cs typeface="Calibri"/>
              </a:rPr>
              <a:t> </a:t>
            </a:r>
            <a:r>
              <a:rPr lang="en-US" sz="2400" spc="-10" dirty="0" err="1" smtClean="0">
                <a:solidFill>
                  <a:schemeClr val="tx1"/>
                </a:solidFill>
                <a:latin typeface="Calibri"/>
                <a:cs typeface="Calibri"/>
              </a:rPr>
              <a:t>của</a:t>
            </a:r>
            <a:r>
              <a:rPr lang="en-US" sz="2400" spc="-10" dirty="0" smtClean="0">
                <a:solidFill>
                  <a:schemeClr val="tx1"/>
                </a:solidFill>
                <a:latin typeface="Calibri"/>
                <a:cs typeface="Calibri"/>
              </a:rPr>
              <a:t> servlet</a:t>
            </a:r>
          </a:p>
          <a:p>
            <a:pPr marL="355600" indent="-342900" algn="just">
              <a:lnSpc>
                <a:spcPct val="100000"/>
              </a:lnSpc>
              <a:spcBef>
                <a:spcPts val="625"/>
              </a:spcBef>
              <a:buClr>
                <a:srgbClr val="10243E"/>
              </a:buClr>
              <a:buSzPct val="68181"/>
              <a:buFont typeface="Wingdings"/>
              <a:buChar char=""/>
              <a:tabLst>
                <a:tab pos="354965" algn="l"/>
                <a:tab pos="355600" algn="l"/>
              </a:tabLst>
            </a:pPr>
            <a:r>
              <a:rPr lang="en-US" sz="2400" spc="-10" dirty="0" err="1" smtClean="0">
                <a:solidFill>
                  <a:schemeClr val="tx1"/>
                </a:solidFill>
                <a:latin typeface="Calibri"/>
                <a:cs typeface="Calibri"/>
              </a:rPr>
              <a:t>Điều</a:t>
            </a:r>
            <a:r>
              <a:rPr lang="en-US" sz="2400" spc="-10" dirty="0" smtClean="0">
                <a:solidFill>
                  <a:schemeClr val="tx1"/>
                </a:solidFill>
                <a:latin typeface="Calibri"/>
                <a:cs typeface="Calibri"/>
              </a:rPr>
              <a:t> </a:t>
            </a:r>
            <a:r>
              <a:rPr lang="en-US" sz="2400" spc="-10" dirty="0" err="1" smtClean="0">
                <a:solidFill>
                  <a:schemeClr val="tx1"/>
                </a:solidFill>
                <a:latin typeface="Calibri"/>
                <a:cs typeface="Calibri"/>
              </a:rPr>
              <a:t>khiển</a:t>
            </a:r>
            <a:r>
              <a:rPr lang="en-US" sz="2400" spc="-10" dirty="0" smtClean="0">
                <a:solidFill>
                  <a:schemeClr val="tx1"/>
                </a:solidFill>
                <a:latin typeface="Calibri"/>
                <a:cs typeface="Calibri"/>
              </a:rPr>
              <a:t> </a:t>
            </a:r>
            <a:r>
              <a:rPr lang="en-US" sz="2400" spc="-10" dirty="0" err="1" smtClean="0">
                <a:solidFill>
                  <a:schemeClr val="tx1"/>
                </a:solidFill>
                <a:latin typeface="Calibri"/>
                <a:cs typeface="Calibri"/>
              </a:rPr>
              <a:t>luồng</a:t>
            </a:r>
            <a:r>
              <a:rPr lang="en-US" sz="2400" spc="-10" dirty="0" smtClean="0">
                <a:solidFill>
                  <a:schemeClr val="tx1"/>
                </a:solidFill>
                <a:latin typeface="Calibri"/>
                <a:cs typeface="Calibri"/>
              </a:rPr>
              <a:t> </a:t>
            </a:r>
            <a:r>
              <a:rPr lang="en-US" sz="2400" spc="-10" dirty="0" err="1" smtClean="0">
                <a:solidFill>
                  <a:schemeClr val="tx1"/>
                </a:solidFill>
                <a:latin typeface="Calibri"/>
                <a:cs typeface="Calibri"/>
              </a:rPr>
              <a:t>dữ</a:t>
            </a:r>
            <a:r>
              <a:rPr lang="en-US" sz="2400" spc="-10" dirty="0" smtClean="0">
                <a:solidFill>
                  <a:schemeClr val="tx1"/>
                </a:solidFill>
                <a:latin typeface="Calibri"/>
                <a:cs typeface="Calibri"/>
              </a:rPr>
              <a:t> </a:t>
            </a:r>
            <a:r>
              <a:rPr lang="en-US" sz="2400" spc="-10" dirty="0" err="1" smtClean="0">
                <a:solidFill>
                  <a:schemeClr val="tx1"/>
                </a:solidFill>
                <a:latin typeface="Calibri"/>
                <a:cs typeface="Calibri"/>
              </a:rPr>
              <a:t>liệu</a:t>
            </a:r>
            <a:r>
              <a:rPr lang="en-US" sz="2400" spc="-10" dirty="0" smtClean="0">
                <a:solidFill>
                  <a:schemeClr val="tx1"/>
                </a:solidFill>
                <a:latin typeface="Calibri"/>
                <a:cs typeface="Calibri"/>
              </a:rPr>
              <a:t> </a:t>
            </a:r>
            <a:r>
              <a:rPr lang="en-US" sz="2400" spc="-10" dirty="0" err="1" smtClean="0">
                <a:solidFill>
                  <a:schemeClr val="tx1"/>
                </a:solidFill>
                <a:latin typeface="Calibri"/>
                <a:cs typeface="Calibri"/>
              </a:rPr>
              <a:t>từ</a:t>
            </a:r>
            <a:r>
              <a:rPr lang="en-US" sz="2400" spc="-10" dirty="0" smtClean="0">
                <a:solidFill>
                  <a:schemeClr val="tx1"/>
                </a:solidFill>
                <a:latin typeface="Calibri"/>
                <a:cs typeface="Calibri"/>
              </a:rPr>
              <a:t> form </a:t>
            </a:r>
            <a:r>
              <a:rPr lang="en-US" sz="2400" spc="-10" dirty="0" err="1" smtClean="0">
                <a:solidFill>
                  <a:schemeClr val="tx1"/>
                </a:solidFill>
                <a:latin typeface="Calibri"/>
                <a:cs typeface="Calibri"/>
              </a:rPr>
              <a:t>với</a:t>
            </a:r>
            <a:r>
              <a:rPr lang="en-US" sz="2400" spc="-10" dirty="0" smtClean="0">
                <a:solidFill>
                  <a:schemeClr val="tx1"/>
                </a:solidFill>
                <a:latin typeface="Calibri"/>
                <a:cs typeface="Calibri"/>
              </a:rPr>
              <a:t> servlet </a:t>
            </a:r>
            <a:r>
              <a:rPr lang="en-US" sz="2400" spc="-10" dirty="0" err="1" smtClean="0">
                <a:solidFill>
                  <a:schemeClr val="tx1"/>
                </a:solidFill>
                <a:latin typeface="Calibri"/>
                <a:cs typeface="Calibri"/>
              </a:rPr>
              <a:t>và</a:t>
            </a:r>
            <a:r>
              <a:rPr lang="en-US" sz="2400" spc="-10" dirty="0" smtClean="0">
                <a:solidFill>
                  <a:schemeClr val="tx1"/>
                </a:solidFill>
                <a:latin typeface="Calibri"/>
                <a:cs typeface="Calibri"/>
              </a:rPr>
              <a:t> </a:t>
            </a:r>
            <a:r>
              <a:rPr lang="en-US" sz="2400" spc="-10" dirty="0" err="1" smtClean="0">
                <a:solidFill>
                  <a:schemeClr val="tx1"/>
                </a:solidFill>
                <a:latin typeface="Calibri"/>
                <a:cs typeface="Calibri"/>
              </a:rPr>
              <a:t>tới</a:t>
            </a:r>
            <a:r>
              <a:rPr lang="en-US" sz="2400" spc="-10" dirty="0" smtClean="0">
                <a:solidFill>
                  <a:schemeClr val="tx1"/>
                </a:solidFill>
                <a:latin typeface="Calibri"/>
                <a:cs typeface="Calibri"/>
              </a:rPr>
              <a:t> </a:t>
            </a:r>
            <a:r>
              <a:rPr lang="en-US" sz="2400" spc="-10" dirty="0" err="1" smtClean="0">
                <a:solidFill>
                  <a:schemeClr val="tx1"/>
                </a:solidFill>
                <a:latin typeface="Calibri"/>
                <a:cs typeface="Calibri"/>
              </a:rPr>
              <a:t>các</a:t>
            </a:r>
            <a:r>
              <a:rPr lang="en-US" sz="2400" spc="-10" dirty="0" smtClean="0">
                <a:solidFill>
                  <a:schemeClr val="tx1"/>
                </a:solidFill>
                <a:latin typeface="Calibri"/>
                <a:cs typeface="Calibri"/>
              </a:rPr>
              <a:t> </a:t>
            </a:r>
            <a:r>
              <a:rPr lang="en-US" sz="2400" spc="-10" dirty="0" err="1" smtClean="0">
                <a:solidFill>
                  <a:schemeClr val="tx1"/>
                </a:solidFill>
                <a:latin typeface="Calibri"/>
                <a:cs typeface="Calibri"/>
              </a:rPr>
              <a:t>trang</a:t>
            </a:r>
            <a:r>
              <a:rPr lang="en-US" sz="2400" spc="-10" dirty="0" smtClean="0">
                <a:solidFill>
                  <a:schemeClr val="tx1"/>
                </a:solidFill>
                <a:latin typeface="Calibri"/>
                <a:cs typeface="Calibri"/>
              </a:rPr>
              <a:t> </a:t>
            </a:r>
            <a:r>
              <a:rPr lang="en-US" sz="2400" spc="-10" dirty="0" err="1" smtClean="0">
                <a:solidFill>
                  <a:schemeClr val="tx1"/>
                </a:solidFill>
                <a:latin typeface="Calibri"/>
                <a:cs typeface="Calibri"/>
              </a:rPr>
              <a:t>jsp</a:t>
            </a:r>
            <a:r>
              <a:rPr lang="en-US" sz="2400" spc="-10" dirty="0" smtClean="0">
                <a:solidFill>
                  <a:schemeClr val="tx1"/>
                </a:solidFill>
                <a:latin typeface="Calibri"/>
                <a:cs typeface="Calibri"/>
              </a:rPr>
              <a:t> </a:t>
            </a:r>
            <a:r>
              <a:rPr lang="en-US" sz="2400" spc="-10" dirty="0" err="1" smtClean="0">
                <a:solidFill>
                  <a:schemeClr val="tx1"/>
                </a:solidFill>
                <a:latin typeface="Calibri"/>
                <a:cs typeface="Calibri"/>
              </a:rPr>
              <a:t>khác</a:t>
            </a:r>
            <a:r>
              <a:rPr lang="en-US" sz="2400" spc="-10" dirty="0" smtClean="0">
                <a:solidFill>
                  <a:schemeClr val="tx1"/>
                </a:solidFill>
                <a:latin typeface="Calibri"/>
                <a:cs typeface="Calibri"/>
              </a:rPr>
              <a:t>.</a:t>
            </a:r>
            <a:endParaRPr lang="vi-VN" sz="2400" dirty="0">
              <a:solidFill>
                <a:schemeClr val="tx1"/>
              </a:solidFill>
              <a:latin typeface="Calibri"/>
              <a:cs typeface="Calibri"/>
            </a:endParaRPr>
          </a:p>
        </p:txBody>
      </p:sp>
      <p:sp>
        <p:nvSpPr>
          <p:cNvPr id="7" name="Slide Number Placeholder 6"/>
          <p:cNvSpPr>
            <a:spLocks noGrp="1"/>
          </p:cNvSpPr>
          <p:nvPr>
            <p:ph type="sldNum" sz="quarter" idx="12"/>
          </p:nvPr>
        </p:nvSpPr>
        <p:spPr/>
        <p:txBody>
          <a:bodyPr/>
          <a:lstStyle/>
          <a:p>
            <a:fld id="{201540FA-0942-482B-9F37-EA3921DFDA04}" type="slidenum">
              <a:rPr lang="vi-VN" smtClean="0"/>
              <a:t>2</a:t>
            </a:fld>
            <a:endParaRPr lang="vi-VN"/>
          </a:p>
        </p:txBody>
      </p:sp>
    </p:spTree>
    <p:extLst>
      <p:ext uri="{BB962C8B-B14F-4D97-AF65-F5344CB8AC3E}">
        <p14:creationId xmlns:p14="http://schemas.microsoft.com/office/powerpoint/2010/main" val="2057896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err="1" smtClean="0">
                <a:latin typeface="Arial" panose="020B0604020202020204" pitchFamily="34" charset="0"/>
                <a:cs typeface="Arial" panose="020B0604020202020204" pitchFamily="34" charset="0"/>
              </a:rPr>
              <a:t>Tổng</a:t>
            </a:r>
            <a:r>
              <a:rPr lang="en-US" smtClean="0">
                <a:latin typeface="Arial" panose="020B0604020202020204" pitchFamily="34" charset="0"/>
                <a:cs typeface="Arial" panose="020B0604020202020204" pitchFamily="34" charset="0"/>
              </a:rPr>
              <a:t> </a:t>
            </a:r>
            <a:r>
              <a:rPr lang="en-US"/>
              <a:t>q</a:t>
            </a:r>
            <a:r>
              <a:rPr lang="en-US" smtClean="0">
                <a:latin typeface="Arial" panose="020B0604020202020204" pitchFamily="34" charset="0"/>
                <a:cs typeface="Arial" panose="020B0604020202020204" pitchFamily="34" charset="0"/>
              </a:rPr>
              <a:t>uan </a:t>
            </a:r>
            <a:r>
              <a:rPr lang="en-US" err="1" smtClean="0">
                <a:latin typeface="Arial" panose="020B0604020202020204" pitchFamily="34" charset="0"/>
                <a:cs typeface="Arial" panose="020B0604020202020204" pitchFamily="34" charset="0"/>
              </a:rPr>
              <a:t>về</a:t>
            </a:r>
            <a:r>
              <a:rPr lang="en-US" smtClean="0">
                <a:latin typeface="Arial" panose="020B0604020202020204" pitchFamily="34" charset="0"/>
                <a:cs typeface="Arial" panose="020B0604020202020204" pitchFamily="34" charset="0"/>
              </a:rPr>
              <a:t> </a:t>
            </a:r>
            <a:r>
              <a:rPr lang="en-US" smtClean="0"/>
              <a:t>ứng dụng web</a:t>
            </a:r>
            <a:endParaRPr lang="en-US">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201540FA-0942-482B-9F37-EA3921DFDA04}" type="slidenum">
              <a:rPr lang="vi-VN" smtClean="0"/>
              <a:t>3</a:t>
            </a:fld>
            <a:endParaRPr lang="vi-VN"/>
          </a:p>
        </p:txBody>
      </p:sp>
      <p:sp>
        <p:nvSpPr>
          <p:cNvPr id="8" name="object 2"/>
          <p:cNvSpPr txBox="1"/>
          <p:nvPr/>
        </p:nvSpPr>
        <p:spPr>
          <a:xfrm>
            <a:off x="33227" y="668619"/>
            <a:ext cx="11957004" cy="3514424"/>
          </a:xfrm>
          <a:prstGeom prst="rect">
            <a:avLst/>
          </a:prstGeom>
        </p:spPr>
        <p:txBody>
          <a:bodyPr vert="horz" wrap="square" lIns="0" tIns="79375" rIns="0" bIns="0" rtlCol="0">
            <a:spAutoFit/>
          </a:bodyPr>
          <a:lstStyle/>
          <a:p>
            <a:pPr marL="355600" indent="-342900" algn="just">
              <a:lnSpc>
                <a:spcPct val="150000"/>
              </a:lnSpc>
              <a:spcBef>
                <a:spcPts val="625"/>
              </a:spcBef>
              <a:buClr>
                <a:srgbClr val="10243E"/>
              </a:buClr>
              <a:buSzPct val="68181"/>
              <a:buFont typeface="Wingdings"/>
              <a:buChar char=""/>
              <a:tabLst>
                <a:tab pos="354965" algn="l"/>
                <a:tab pos="355600" algn="l"/>
              </a:tabLst>
            </a:pPr>
            <a:r>
              <a:rPr lang="en-US" sz="2400" b="1">
                <a:latin typeface="Calibri" pitchFamily="34" charset="0"/>
                <a:cs typeface="Calibri" pitchFamily="34" charset="0"/>
              </a:rPr>
              <a:t>Ứng dụng web là một ứng dụng chạy trên web server</a:t>
            </a:r>
          </a:p>
          <a:p>
            <a:pPr marL="355600" indent="-342900" algn="just">
              <a:lnSpc>
                <a:spcPct val="150000"/>
              </a:lnSpc>
              <a:spcBef>
                <a:spcPts val="625"/>
              </a:spcBef>
              <a:buClr>
                <a:srgbClr val="10243E"/>
              </a:buClr>
              <a:buSzPct val="68181"/>
              <a:buFont typeface="Wingdings"/>
              <a:buChar char=""/>
              <a:tabLst>
                <a:tab pos="354965" algn="l"/>
                <a:tab pos="355600" algn="l"/>
              </a:tabLst>
            </a:pPr>
            <a:r>
              <a:rPr lang="en-US" sz="2400" b="1">
                <a:latin typeface="Calibri" pitchFamily="34" charset="0"/>
                <a:cs typeface="Calibri" pitchFamily="34" charset="0"/>
              </a:rPr>
              <a:t>Bao gồm các trang web động hoặc các trang web tĩnh.</a:t>
            </a:r>
          </a:p>
          <a:p>
            <a:pPr marL="355600" indent="-342900" algn="just">
              <a:lnSpc>
                <a:spcPct val="150000"/>
              </a:lnSpc>
              <a:spcBef>
                <a:spcPts val="625"/>
              </a:spcBef>
              <a:buClr>
                <a:srgbClr val="10243E"/>
              </a:buClr>
              <a:buSzPct val="68181"/>
              <a:buFont typeface="Wingdings"/>
              <a:buChar char=""/>
              <a:tabLst>
                <a:tab pos="354965" algn="l"/>
                <a:tab pos="355600" algn="l"/>
              </a:tabLst>
            </a:pPr>
            <a:r>
              <a:rPr lang="en-US" sz="2400" b="1">
                <a:latin typeface="Calibri" pitchFamily="34" charset="0"/>
                <a:cs typeface="Calibri" pitchFamily="34" charset="0"/>
              </a:rPr>
              <a:t>Các trang web tĩnh được tạo sử dụng các kỹ thuật web như HTML, CSS, Javascript.</a:t>
            </a:r>
          </a:p>
          <a:p>
            <a:pPr marL="355600" indent="-342900" algn="just">
              <a:lnSpc>
                <a:spcPct val="150000"/>
              </a:lnSpc>
              <a:spcBef>
                <a:spcPts val="625"/>
              </a:spcBef>
              <a:buClr>
                <a:srgbClr val="10243E"/>
              </a:buClr>
              <a:buSzPct val="68181"/>
              <a:buFont typeface="Wingdings"/>
              <a:buChar char=""/>
              <a:tabLst>
                <a:tab pos="354965" algn="l"/>
                <a:tab pos="355600" algn="l"/>
              </a:tabLst>
            </a:pPr>
            <a:r>
              <a:rPr lang="en-US" sz="2400" b="1">
                <a:latin typeface="Calibri" pitchFamily="34" charset="0"/>
                <a:cs typeface="Calibri" pitchFamily="34" charset="0"/>
              </a:rPr>
              <a:t>Các trạng web động hiển thị các nội dung động, cho phép tương tác với dữ liệu đầu vào của người dùng hoặc tương tác với dữ liệu từ các hệ quản trị CSDL.</a:t>
            </a:r>
            <a:endParaRPr sz="2400" b="1">
              <a:latin typeface="Calibri" pitchFamily="34" charset="0"/>
              <a:cs typeface="Calibri" pitchFamily="34" charset="0"/>
            </a:endParaRPr>
          </a:p>
          <a:p>
            <a:pPr marL="12700" algn="just">
              <a:lnSpc>
                <a:spcPct val="100000"/>
              </a:lnSpc>
              <a:spcBef>
                <a:spcPts val="525"/>
              </a:spcBef>
              <a:buClr>
                <a:srgbClr val="10243E"/>
              </a:buClr>
              <a:buSzPct val="68181"/>
              <a:tabLst>
                <a:tab pos="354965" algn="l"/>
                <a:tab pos="355600" algn="l"/>
              </a:tabLst>
            </a:pPr>
            <a:r>
              <a:rPr lang="en-US" sz="2400" spc="-5" smtClean="0">
                <a:latin typeface="Calibri"/>
                <a:cs typeface="Calibri"/>
              </a:rPr>
              <a:t>	</a:t>
            </a:r>
            <a:endParaRPr sz="2400">
              <a:latin typeface="Calibri"/>
              <a:cs typeface="Calibri"/>
            </a:endParaRPr>
          </a:p>
        </p:txBody>
      </p:sp>
    </p:spTree>
    <p:extLst>
      <p:ext uri="{BB962C8B-B14F-4D97-AF65-F5344CB8AC3E}">
        <p14:creationId xmlns:p14="http://schemas.microsoft.com/office/powerpoint/2010/main" val="2508237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Arial" panose="020B0604020202020204" pitchFamily="34" charset="0"/>
                <a:cs typeface="Arial" panose="020B0604020202020204" pitchFamily="34" charset="0"/>
              </a:rPr>
              <a:t>Phát triển ứng dụng Java web với JSP Servlet</a:t>
            </a:r>
            <a:endParaRPr lang="en-US">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201540FA-0942-482B-9F37-EA3921DFDA04}" type="slidenum">
              <a:rPr lang="vi-VN" smtClean="0"/>
              <a:t>4</a:t>
            </a:fld>
            <a:endParaRPr lang="vi-VN"/>
          </a:p>
        </p:txBody>
      </p:sp>
      <p:sp>
        <p:nvSpPr>
          <p:cNvPr id="8" name="object 2"/>
          <p:cNvSpPr txBox="1"/>
          <p:nvPr/>
        </p:nvSpPr>
        <p:spPr>
          <a:xfrm>
            <a:off x="33227" y="668619"/>
            <a:ext cx="11957004" cy="3852978"/>
          </a:xfrm>
          <a:prstGeom prst="rect">
            <a:avLst/>
          </a:prstGeom>
        </p:spPr>
        <p:txBody>
          <a:bodyPr vert="horz" wrap="square" lIns="0" tIns="79375" rIns="0" bIns="0" rtlCol="0">
            <a:spAutoFit/>
          </a:bodyPr>
          <a:lstStyle/>
          <a:p>
            <a:pPr marL="355600" indent="-342900" algn="just">
              <a:lnSpc>
                <a:spcPct val="150000"/>
              </a:lnSpc>
              <a:spcBef>
                <a:spcPts val="625"/>
              </a:spcBef>
              <a:buClr>
                <a:srgbClr val="10243E"/>
              </a:buClr>
              <a:buSzPct val="68181"/>
              <a:buFont typeface="Wingdings"/>
              <a:buChar char=""/>
              <a:tabLst>
                <a:tab pos="354965" algn="l"/>
                <a:tab pos="355600" algn="l"/>
              </a:tabLst>
            </a:pPr>
            <a:r>
              <a:rPr lang="en-US" sz="2300" b="1" dirty="0" err="1" smtClean="0">
                <a:latin typeface="Calibri" pitchFamily="34" charset="0"/>
                <a:cs typeface="Calibri" pitchFamily="34" charset="0"/>
              </a:rPr>
              <a:t>Nền</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tảng</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của</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ứng</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dụng</a:t>
            </a:r>
            <a:r>
              <a:rPr lang="en-US" sz="2300" b="1" dirty="0" smtClean="0">
                <a:latin typeface="Calibri" pitchFamily="34" charset="0"/>
                <a:cs typeface="Calibri" pitchFamily="34" charset="0"/>
              </a:rPr>
              <a:t> web </a:t>
            </a:r>
            <a:r>
              <a:rPr lang="en-US" sz="2300" b="1" dirty="0" err="1" smtClean="0">
                <a:latin typeface="Calibri" pitchFamily="34" charset="0"/>
                <a:cs typeface="Calibri" pitchFamily="34" charset="0"/>
              </a:rPr>
              <a:t>trong</a:t>
            </a:r>
            <a:r>
              <a:rPr lang="en-US" sz="2300" b="1" dirty="0" smtClean="0">
                <a:latin typeface="Calibri" pitchFamily="34" charset="0"/>
                <a:cs typeface="Calibri" pitchFamily="34" charset="0"/>
              </a:rPr>
              <a:t> Java </a:t>
            </a:r>
            <a:r>
              <a:rPr lang="en-US" sz="2300" b="1" dirty="0" err="1" smtClean="0">
                <a:latin typeface="Calibri" pitchFamily="34" charset="0"/>
                <a:cs typeface="Calibri" pitchFamily="34" charset="0"/>
              </a:rPr>
              <a:t>là</a:t>
            </a:r>
            <a:r>
              <a:rPr lang="en-US" sz="2300" b="1" dirty="0" smtClean="0">
                <a:latin typeface="Calibri" pitchFamily="34" charset="0"/>
                <a:cs typeface="Calibri" pitchFamily="34" charset="0"/>
              </a:rPr>
              <a:t> JSP </a:t>
            </a:r>
            <a:r>
              <a:rPr lang="en-US" sz="2300" b="1" dirty="0" err="1" smtClean="0">
                <a:latin typeface="Calibri" pitchFamily="34" charset="0"/>
                <a:cs typeface="Calibri" pitchFamily="34" charset="0"/>
              </a:rPr>
              <a:t>và</a:t>
            </a:r>
            <a:r>
              <a:rPr lang="en-US" sz="2300" b="1" dirty="0" smtClean="0">
                <a:latin typeface="Calibri" pitchFamily="34" charset="0"/>
                <a:cs typeface="Calibri" pitchFamily="34" charset="0"/>
              </a:rPr>
              <a:t> Servlet</a:t>
            </a:r>
          </a:p>
          <a:p>
            <a:pPr marL="355600" indent="-342900" algn="just">
              <a:lnSpc>
                <a:spcPct val="150000"/>
              </a:lnSpc>
              <a:spcBef>
                <a:spcPts val="625"/>
              </a:spcBef>
              <a:buClr>
                <a:srgbClr val="10243E"/>
              </a:buClr>
              <a:buSzPct val="68181"/>
              <a:buFont typeface="Wingdings"/>
              <a:buChar char=""/>
              <a:tabLst>
                <a:tab pos="354965" algn="l"/>
                <a:tab pos="355600" algn="l"/>
              </a:tabLst>
            </a:pPr>
            <a:r>
              <a:rPr lang="en-US" sz="2300" b="1" dirty="0" smtClean="0">
                <a:latin typeface="Calibri" pitchFamily="34" charset="0"/>
                <a:cs typeface="Calibri" pitchFamily="34" charset="0"/>
              </a:rPr>
              <a:t>JSP </a:t>
            </a:r>
            <a:r>
              <a:rPr lang="en-US" sz="2300" b="1" dirty="0" err="1" smtClean="0">
                <a:latin typeface="Calibri" pitchFamily="34" charset="0"/>
                <a:cs typeface="Calibri" pitchFamily="34" charset="0"/>
              </a:rPr>
              <a:t>là</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các</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trang</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hiển</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thị</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để</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tương</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tác</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với</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người</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dùng</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bao</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gồm</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các</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thẻ</a:t>
            </a:r>
            <a:r>
              <a:rPr lang="en-US" sz="2300" b="1" dirty="0" smtClean="0">
                <a:latin typeface="Calibri" pitchFamily="34" charset="0"/>
                <a:cs typeface="Calibri" pitchFamily="34" charset="0"/>
              </a:rPr>
              <a:t> HTML, </a:t>
            </a:r>
            <a:r>
              <a:rPr lang="en-US" sz="2300" b="1" dirty="0" err="1" smtClean="0">
                <a:latin typeface="Calibri" pitchFamily="34" charset="0"/>
                <a:cs typeface="Calibri" pitchFamily="34" charset="0"/>
              </a:rPr>
              <a:t>các</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định</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dạng</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css</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Javascript</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các</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mã</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lệnh</a:t>
            </a:r>
            <a:r>
              <a:rPr lang="en-US" sz="2300" b="1" dirty="0" smtClean="0">
                <a:latin typeface="Calibri" pitchFamily="34" charset="0"/>
                <a:cs typeface="Calibri" pitchFamily="34" charset="0"/>
              </a:rPr>
              <a:t> Java </a:t>
            </a:r>
            <a:r>
              <a:rPr lang="en-US" sz="2300" b="1" dirty="0" err="1" smtClean="0">
                <a:latin typeface="Calibri" pitchFamily="34" charset="0"/>
                <a:cs typeface="Calibri" pitchFamily="34" charset="0"/>
              </a:rPr>
              <a:t>nhúng</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vào</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gọi</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là</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các</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scriptlet</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các</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thẻ</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chuẩn</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thẻ</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tùy</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biến</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của</a:t>
            </a:r>
            <a:r>
              <a:rPr lang="en-US" sz="2300" b="1" dirty="0" smtClean="0">
                <a:latin typeface="Calibri" pitchFamily="34" charset="0"/>
                <a:cs typeface="Calibri" pitchFamily="34" charset="0"/>
              </a:rPr>
              <a:t> Java.</a:t>
            </a:r>
          </a:p>
          <a:p>
            <a:pPr marL="355600" indent="-342900" algn="just">
              <a:lnSpc>
                <a:spcPct val="150000"/>
              </a:lnSpc>
              <a:spcBef>
                <a:spcPts val="625"/>
              </a:spcBef>
              <a:buClr>
                <a:srgbClr val="10243E"/>
              </a:buClr>
              <a:buSzPct val="68181"/>
              <a:buFont typeface="Wingdings"/>
              <a:buChar char=""/>
              <a:tabLst>
                <a:tab pos="354965" algn="l"/>
                <a:tab pos="355600" algn="l"/>
              </a:tabLst>
            </a:pPr>
            <a:r>
              <a:rPr lang="en-US" sz="2300" b="1" dirty="0" smtClean="0">
                <a:latin typeface="Calibri" pitchFamily="34" charset="0"/>
                <a:cs typeface="Calibri" pitchFamily="34" charset="0"/>
              </a:rPr>
              <a:t>Servlet </a:t>
            </a:r>
            <a:r>
              <a:rPr lang="en-US" sz="2300" b="1" dirty="0" err="1" smtClean="0">
                <a:latin typeface="Calibri" pitchFamily="34" charset="0"/>
                <a:cs typeface="Calibri" pitchFamily="34" charset="0"/>
              </a:rPr>
              <a:t>là</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các</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lớp</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mà</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xử</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lý</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các</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yêu</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cầu</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của</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người</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dùng</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gửi</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các</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kết</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quả</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phản</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hồi</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và</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thực</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thi</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tất</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cả</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các</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tính</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toán</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của</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ứng</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dụng</a:t>
            </a:r>
            <a:r>
              <a:rPr lang="en-US" sz="2300" b="1" dirty="0" smtClean="0">
                <a:latin typeface="Calibri" pitchFamily="34" charset="0"/>
                <a:cs typeface="Calibri" pitchFamily="34" charset="0"/>
              </a:rPr>
              <a:t> web </a:t>
            </a:r>
            <a:r>
              <a:rPr lang="en-US" sz="2300" b="1" dirty="0" err="1" smtClean="0">
                <a:latin typeface="Calibri" pitchFamily="34" charset="0"/>
                <a:cs typeface="Calibri" pitchFamily="34" charset="0"/>
              </a:rPr>
              <a:t>bên</a:t>
            </a:r>
            <a:r>
              <a:rPr lang="en-US" sz="2300" b="1" dirty="0" smtClean="0">
                <a:latin typeface="Calibri" pitchFamily="34" charset="0"/>
                <a:cs typeface="Calibri" pitchFamily="34" charset="0"/>
              </a:rPr>
              <a:t> server.</a:t>
            </a:r>
            <a:endParaRPr sz="2300" b="1" dirty="0" smtClean="0">
              <a:latin typeface="Calibri" pitchFamily="34" charset="0"/>
              <a:cs typeface="Calibri" pitchFamily="34" charset="0"/>
            </a:endParaRPr>
          </a:p>
          <a:p>
            <a:pPr marL="12700" algn="just">
              <a:lnSpc>
                <a:spcPct val="100000"/>
              </a:lnSpc>
              <a:spcBef>
                <a:spcPts val="525"/>
              </a:spcBef>
              <a:buClr>
                <a:srgbClr val="10243E"/>
              </a:buClr>
              <a:buSzPct val="68181"/>
              <a:tabLst>
                <a:tab pos="354965" algn="l"/>
                <a:tab pos="355600" algn="l"/>
              </a:tabLst>
            </a:pPr>
            <a:r>
              <a:rPr lang="en-US" sz="2400" spc="-5" dirty="0" smtClean="0">
                <a:latin typeface="Calibri"/>
                <a:cs typeface="Calibri"/>
              </a:rPr>
              <a:t>	</a:t>
            </a:r>
            <a:endParaRPr sz="2400" dirty="0">
              <a:latin typeface="Calibri"/>
              <a:cs typeface="Calibri"/>
            </a:endParaRPr>
          </a:p>
        </p:txBody>
      </p:sp>
    </p:spTree>
    <p:extLst>
      <p:ext uri="{BB962C8B-B14F-4D97-AF65-F5344CB8AC3E}">
        <p14:creationId xmlns:p14="http://schemas.microsoft.com/office/powerpoint/2010/main" val="26223880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Arial" panose="020B0604020202020204" pitchFamily="34" charset="0"/>
                <a:cs typeface="Arial" panose="020B0604020202020204" pitchFamily="34" charset="0"/>
              </a:rPr>
              <a:t>Common Getway Interface (CGI)</a:t>
            </a:r>
            <a:endParaRPr lang="en-US">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201540FA-0942-482B-9F37-EA3921DFDA04}" type="slidenum">
              <a:rPr lang="vi-VN" smtClean="0"/>
              <a:t>5</a:t>
            </a:fld>
            <a:endParaRPr lang="vi-VN"/>
          </a:p>
        </p:txBody>
      </p:sp>
      <p:sp>
        <p:nvSpPr>
          <p:cNvPr id="8" name="object 2"/>
          <p:cNvSpPr txBox="1"/>
          <p:nvPr/>
        </p:nvSpPr>
        <p:spPr>
          <a:xfrm>
            <a:off x="33227" y="668619"/>
            <a:ext cx="11957004" cy="3245119"/>
          </a:xfrm>
          <a:prstGeom prst="rect">
            <a:avLst/>
          </a:prstGeom>
        </p:spPr>
        <p:txBody>
          <a:bodyPr vert="horz" wrap="square" lIns="0" tIns="79375" rIns="0" bIns="0" rtlCol="0">
            <a:spAutoFit/>
          </a:bodyPr>
          <a:lstStyle/>
          <a:p>
            <a:pPr marL="355600" indent="-342900" algn="just">
              <a:lnSpc>
                <a:spcPct val="150000"/>
              </a:lnSpc>
              <a:spcBef>
                <a:spcPts val="625"/>
              </a:spcBef>
              <a:buClr>
                <a:srgbClr val="10243E"/>
              </a:buClr>
              <a:buSzPct val="68181"/>
              <a:buFont typeface="Wingdings"/>
              <a:buChar char=""/>
              <a:tabLst>
                <a:tab pos="354965" algn="l"/>
                <a:tab pos="355600" algn="l"/>
              </a:tabLst>
            </a:pPr>
            <a:r>
              <a:rPr lang="en-US" sz="2300" b="1" smtClean="0">
                <a:latin typeface="Calibri" pitchFamily="34" charset="0"/>
                <a:cs typeface="Calibri" pitchFamily="34" charset="0"/>
              </a:rPr>
              <a:t>Trước khi sử dụng Servlet để xử lý các yêu cầu của người dùng. Bên phía server người ta sử dụng kỹ thuật được gọi là CGI. Đặc điểm của CGI là mỗi khi nhận được một yêu cầu từ người dùng, nó sẽ khởi tạo một chương trình độc lập, dịch và xử lý yêu cầu sau đó trả về kết quả tới máy khách.</a:t>
            </a:r>
          </a:p>
          <a:p>
            <a:pPr marL="355600" indent="-342900" algn="just">
              <a:lnSpc>
                <a:spcPct val="150000"/>
              </a:lnSpc>
              <a:spcBef>
                <a:spcPts val="625"/>
              </a:spcBef>
              <a:buClr>
                <a:srgbClr val="10243E"/>
              </a:buClr>
              <a:buSzPct val="68181"/>
              <a:buFont typeface="Wingdings"/>
              <a:buChar char=""/>
              <a:tabLst>
                <a:tab pos="354965" algn="l"/>
                <a:tab pos="355600" algn="l"/>
              </a:tabLst>
            </a:pPr>
            <a:r>
              <a:rPr lang="en-US" sz="2300" b="1" smtClean="0">
                <a:latin typeface="Calibri" pitchFamily="34" charset="0"/>
                <a:cs typeface="Calibri" pitchFamily="34" charset="0"/>
              </a:rPr>
              <a:t>Mô hình hoạt động của CGI</a:t>
            </a:r>
            <a:endParaRPr sz="2300" b="1" smtClean="0">
              <a:latin typeface="Calibri" pitchFamily="34" charset="0"/>
              <a:cs typeface="Calibri" pitchFamily="34" charset="0"/>
            </a:endParaRPr>
          </a:p>
          <a:p>
            <a:pPr marL="12700" algn="just">
              <a:lnSpc>
                <a:spcPct val="100000"/>
              </a:lnSpc>
              <a:spcBef>
                <a:spcPts val="525"/>
              </a:spcBef>
              <a:buClr>
                <a:srgbClr val="10243E"/>
              </a:buClr>
              <a:buSzPct val="68181"/>
              <a:tabLst>
                <a:tab pos="354965" algn="l"/>
                <a:tab pos="355600" algn="l"/>
              </a:tabLst>
            </a:pPr>
            <a:r>
              <a:rPr lang="en-US" sz="2400" spc="-5" smtClean="0">
                <a:latin typeface="Calibri"/>
                <a:cs typeface="Calibri"/>
              </a:rPr>
              <a:t>	</a:t>
            </a:r>
            <a:endParaRPr sz="2400">
              <a:latin typeface="Calibri"/>
              <a:cs typeface="Calibri"/>
            </a:endParaRPr>
          </a:p>
        </p:txBody>
      </p:sp>
      <p:sp>
        <p:nvSpPr>
          <p:cNvPr id="9" name="object 5"/>
          <p:cNvSpPr/>
          <p:nvPr/>
        </p:nvSpPr>
        <p:spPr>
          <a:xfrm>
            <a:off x="4030993" y="2510939"/>
            <a:ext cx="5898617" cy="3490616"/>
          </a:xfrm>
          <a:prstGeom prst="rect">
            <a:avLst/>
          </a:prstGeom>
          <a:blipFill>
            <a:blip r:embed="rId2" cstate="print"/>
            <a:stretch>
              <a:fillRect/>
            </a:stretch>
          </a:blipFill>
        </p:spPr>
        <p:txBody>
          <a:bodyPr wrap="square" lIns="0" tIns="0" rIns="0" bIns="0" rtlCol="0"/>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3128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Arial" panose="020B0604020202020204" pitchFamily="34" charset="0"/>
                <a:cs typeface="Arial" panose="020B0604020202020204" pitchFamily="34" charset="0"/>
              </a:rPr>
              <a:t>Servlet</a:t>
            </a:r>
            <a:endParaRPr lang="en-US">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201540FA-0942-482B-9F37-EA3921DFDA04}" type="slidenum">
              <a:rPr lang="vi-VN" smtClean="0"/>
              <a:t>6</a:t>
            </a:fld>
            <a:endParaRPr lang="vi-VN"/>
          </a:p>
        </p:txBody>
      </p:sp>
      <p:sp>
        <p:nvSpPr>
          <p:cNvPr id="8" name="object 2"/>
          <p:cNvSpPr txBox="1"/>
          <p:nvPr/>
        </p:nvSpPr>
        <p:spPr>
          <a:xfrm>
            <a:off x="33227" y="668619"/>
            <a:ext cx="11957004" cy="2714205"/>
          </a:xfrm>
          <a:prstGeom prst="rect">
            <a:avLst/>
          </a:prstGeom>
        </p:spPr>
        <p:txBody>
          <a:bodyPr vert="horz" wrap="square" lIns="0" tIns="79375" rIns="0" bIns="0" rtlCol="0">
            <a:spAutoFit/>
          </a:bodyPr>
          <a:lstStyle/>
          <a:p>
            <a:pPr marL="355600" indent="-342900" algn="just">
              <a:lnSpc>
                <a:spcPct val="150000"/>
              </a:lnSpc>
              <a:spcBef>
                <a:spcPts val="625"/>
              </a:spcBef>
              <a:buClr>
                <a:srgbClr val="10243E"/>
              </a:buClr>
              <a:buSzPct val="68181"/>
              <a:buFont typeface="Wingdings"/>
              <a:buChar char=""/>
              <a:tabLst>
                <a:tab pos="354965" algn="l"/>
                <a:tab pos="355600" algn="l"/>
              </a:tabLst>
            </a:pPr>
            <a:r>
              <a:rPr lang="en-US" sz="2300" b="1" smtClean="0">
                <a:latin typeface="Calibri" pitchFamily="34" charset="0"/>
                <a:cs typeface="Calibri" pitchFamily="34" charset="0"/>
              </a:rPr>
              <a:t>Tương tự như xử lý như với CGI, nhưng servlet áp dụng kỹ thuật lập trình đa luồng (Thread) và nó chỉ cần khởi tạo các thể hiện của lớp mà không cần phải tạo thành một chương trình độc lập như CGI.</a:t>
            </a:r>
          </a:p>
          <a:p>
            <a:pPr marL="355600" indent="-342900" algn="just">
              <a:lnSpc>
                <a:spcPct val="150000"/>
              </a:lnSpc>
              <a:spcBef>
                <a:spcPts val="625"/>
              </a:spcBef>
              <a:buClr>
                <a:srgbClr val="10243E"/>
              </a:buClr>
              <a:buSzPct val="68181"/>
              <a:buFont typeface="Wingdings"/>
              <a:buChar char=""/>
              <a:tabLst>
                <a:tab pos="354965" algn="l"/>
                <a:tab pos="355600" algn="l"/>
              </a:tabLst>
            </a:pPr>
            <a:r>
              <a:rPr lang="en-US" sz="2300" b="1" smtClean="0">
                <a:latin typeface="Calibri" pitchFamily="34" charset="0"/>
                <a:cs typeface="Calibri" pitchFamily="34" charset="0"/>
              </a:rPr>
              <a:t>Mô hình hoạt động của Servlet</a:t>
            </a:r>
            <a:endParaRPr sz="2300" b="1" smtClean="0">
              <a:latin typeface="Calibri" pitchFamily="34" charset="0"/>
              <a:cs typeface="Calibri" pitchFamily="34" charset="0"/>
            </a:endParaRPr>
          </a:p>
          <a:p>
            <a:pPr marL="12700" algn="just">
              <a:lnSpc>
                <a:spcPct val="100000"/>
              </a:lnSpc>
              <a:spcBef>
                <a:spcPts val="525"/>
              </a:spcBef>
              <a:buClr>
                <a:srgbClr val="10243E"/>
              </a:buClr>
              <a:buSzPct val="68181"/>
              <a:tabLst>
                <a:tab pos="354965" algn="l"/>
                <a:tab pos="355600" algn="l"/>
              </a:tabLst>
            </a:pPr>
            <a:r>
              <a:rPr lang="en-US" sz="2400" spc="-5" smtClean="0">
                <a:latin typeface="Calibri"/>
                <a:cs typeface="Calibri"/>
              </a:rPr>
              <a:t>	</a:t>
            </a:r>
            <a:endParaRPr sz="2400">
              <a:latin typeface="Calibri"/>
              <a:cs typeface="Calibri"/>
            </a:endParaRPr>
          </a:p>
        </p:txBody>
      </p:sp>
      <p:sp>
        <p:nvSpPr>
          <p:cNvPr id="11" name="object 4"/>
          <p:cNvSpPr/>
          <p:nvPr/>
        </p:nvSpPr>
        <p:spPr>
          <a:xfrm>
            <a:off x="2613691" y="2958920"/>
            <a:ext cx="7303041" cy="309415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91730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Arial" panose="020B0604020202020204" pitchFamily="34" charset="0"/>
                <a:cs typeface="Arial" panose="020B0604020202020204" pitchFamily="34" charset="0"/>
              </a:rPr>
              <a:t>Vòng đời của servlet</a:t>
            </a:r>
            <a:endParaRPr lang="en-US">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201540FA-0942-482B-9F37-EA3921DFDA04}" type="slidenum">
              <a:rPr lang="vi-VN" smtClean="0"/>
              <a:t>7</a:t>
            </a:fld>
            <a:endParaRPr lang="vi-VN"/>
          </a:p>
        </p:txBody>
      </p:sp>
      <p:sp>
        <p:nvSpPr>
          <p:cNvPr id="8" name="object 2"/>
          <p:cNvSpPr txBox="1"/>
          <p:nvPr/>
        </p:nvSpPr>
        <p:spPr>
          <a:xfrm>
            <a:off x="33227" y="668619"/>
            <a:ext cx="11957004" cy="3468257"/>
          </a:xfrm>
          <a:prstGeom prst="rect">
            <a:avLst/>
          </a:prstGeom>
        </p:spPr>
        <p:txBody>
          <a:bodyPr vert="horz" wrap="square" lIns="0" tIns="79375" rIns="0" bIns="0" rtlCol="0">
            <a:spAutoFit/>
          </a:bodyPr>
          <a:lstStyle/>
          <a:p>
            <a:pPr marL="355600" indent="-342900" algn="just">
              <a:lnSpc>
                <a:spcPct val="150000"/>
              </a:lnSpc>
              <a:spcBef>
                <a:spcPts val="625"/>
              </a:spcBef>
              <a:buClr>
                <a:srgbClr val="10243E"/>
              </a:buClr>
              <a:buSzPct val="68181"/>
              <a:buFont typeface="Wingdings"/>
              <a:buChar char=""/>
              <a:tabLst>
                <a:tab pos="354965" algn="l"/>
                <a:tab pos="355600" algn="l"/>
              </a:tabLst>
            </a:pPr>
            <a:r>
              <a:rPr lang="en-US" sz="2300" b="1" dirty="0" err="1" smtClean="0">
                <a:latin typeface="Calibri" pitchFamily="34" charset="0"/>
                <a:cs typeface="Calibri" pitchFamily="34" charset="0"/>
              </a:rPr>
              <a:t>Vòng</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đời</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của</a:t>
            </a:r>
            <a:r>
              <a:rPr lang="en-US" sz="2300" b="1" dirty="0" smtClean="0">
                <a:latin typeface="Calibri" pitchFamily="34" charset="0"/>
                <a:cs typeface="Calibri" pitchFamily="34" charset="0"/>
              </a:rPr>
              <a:t> servlet </a:t>
            </a:r>
            <a:r>
              <a:rPr lang="en-US" sz="2300" b="1" dirty="0" err="1" smtClean="0">
                <a:latin typeface="Calibri" pitchFamily="34" charset="0"/>
                <a:cs typeface="Calibri" pitchFamily="34" charset="0"/>
              </a:rPr>
              <a:t>được</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định</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nghĩa</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theo</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các</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phương</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thức</a:t>
            </a:r>
            <a:r>
              <a:rPr lang="en-US" sz="2300" b="1" dirty="0" smtClean="0">
                <a:latin typeface="Calibri" pitchFamily="34" charset="0"/>
                <a:cs typeface="Calibri" pitchFamily="34" charset="0"/>
              </a:rPr>
              <a:t>:</a:t>
            </a:r>
          </a:p>
          <a:p>
            <a:pPr marL="355600" indent="-342900" algn="just">
              <a:lnSpc>
                <a:spcPct val="150000"/>
              </a:lnSpc>
              <a:spcBef>
                <a:spcPts val="625"/>
              </a:spcBef>
              <a:buClr>
                <a:srgbClr val="10243E"/>
              </a:buClr>
              <a:buSzPct val="68181"/>
              <a:buFont typeface="Wingdings"/>
              <a:buChar char=""/>
              <a:tabLst>
                <a:tab pos="354965" algn="l"/>
                <a:tab pos="355600" algn="l"/>
              </a:tabLst>
            </a:pPr>
            <a:r>
              <a:rPr lang="en-US" sz="2400" b="1" spc="-5" dirty="0" err="1">
                <a:latin typeface="Courier New"/>
                <a:cs typeface="Courier New"/>
              </a:rPr>
              <a:t>init</a:t>
            </a:r>
            <a:r>
              <a:rPr lang="en-US" sz="2400" b="1" spc="-5" dirty="0" smtClean="0">
                <a:latin typeface="Courier New"/>
                <a:cs typeface="Courier New"/>
              </a:rPr>
              <a:t>(): </a:t>
            </a:r>
            <a:r>
              <a:rPr lang="en-US" sz="2400" b="1" spc="-5" dirty="0" err="1" smtClean="0">
                <a:latin typeface="Courier New"/>
                <a:cs typeface="Courier New"/>
              </a:rPr>
              <a:t>Khởi</a:t>
            </a:r>
            <a:r>
              <a:rPr lang="en-US" sz="2400" b="1" spc="-5" dirty="0" smtClean="0">
                <a:latin typeface="Courier New"/>
                <a:cs typeface="Courier New"/>
              </a:rPr>
              <a:t> </a:t>
            </a:r>
            <a:r>
              <a:rPr lang="en-US" sz="2400" b="1" spc="-5" dirty="0" err="1" smtClean="0">
                <a:latin typeface="Courier New"/>
                <a:cs typeface="Courier New"/>
              </a:rPr>
              <a:t>tạo</a:t>
            </a:r>
            <a:r>
              <a:rPr lang="en-US" sz="2400" b="1" spc="-5" dirty="0" smtClean="0">
                <a:latin typeface="Courier New"/>
                <a:cs typeface="Courier New"/>
              </a:rPr>
              <a:t> servlet</a:t>
            </a:r>
          </a:p>
          <a:p>
            <a:pPr marL="355600" indent="-342900" algn="just">
              <a:lnSpc>
                <a:spcPct val="150000"/>
              </a:lnSpc>
              <a:spcBef>
                <a:spcPts val="625"/>
              </a:spcBef>
              <a:buClr>
                <a:srgbClr val="10243E"/>
              </a:buClr>
              <a:buSzPct val="68181"/>
              <a:buFont typeface="Wingdings"/>
              <a:buChar char=""/>
              <a:tabLst>
                <a:tab pos="354965" algn="l"/>
                <a:tab pos="355600" algn="l"/>
              </a:tabLst>
            </a:pPr>
            <a:r>
              <a:rPr lang="en-US" sz="2400" b="1" spc="-5" dirty="0" smtClean="0">
                <a:latin typeface="Courier New"/>
                <a:cs typeface="Courier New"/>
              </a:rPr>
              <a:t>service(): </a:t>
            </a:r>
            <a:r>
              <a:rPr lang="en-US" sz="2400" b="1" spc="-5" dirty="0" err="1" smtClean="0">
                <a:latin typeface="Courier New"/>
                <a:cs typeface="Courier New"/>
              </a:rPr>
              <a:t>Xử</a:t>
            </a:r>
            <a:r>
              <a:rPr lang="en-US" sz="2400" b="1" spc="-5" dirty="0" smtClean="0">
                <a:latin typeface="Courier New"/>
                <a:cs typeface="Courier New"/>
              </a:rPr>
              <a:t> </a:t>
            </a:r>
            <a:r>
              <a:rPr lang="en-US" sz="2400" b="1" spc="-5" dirty="0" err="1" smtClean="0">
                <a:latin typeface="Courier New"/>
                <a:cs typeface="Courier New"/>
              </a:rPr>
              <a:t>lý</a:t>
            </a:r>
            <a:r>
              <a:rPr lang="en-US" sz="2400" b="1" spc="-5" dirty="0" smtClean="0">
                <a:latin typeface="Courier New"/>
                <a:cs typeface="Courier New"/>
              </a:rPr>
              <a:t> </a:t>
            </a:r>
            <a:r>
              <a:rPr lang="en-US" sz="2400" b="1" spc="-5" dirty="0" err="1" smtClean="0">
                <a:latin typeface="Courier New"/>
                <a:cs typeface="Courier New"/>
              </a:rPr>
              <a:t>yêu</a:t>
            </a:r>
            <a:r>
              <a:rPr lang="en-US" sz="2400" b="1" spc="-5" dirty="0" smtClean="0">
                <a:latin typeface="Courier New"/>
                <a:cs typeface="Courier New"/>
              </a:rPr>
              <a:t> </a:t>
            </a:r>
            <a:r>
              <a:rPr lang="en-US" sz="2400" b="1" spc="-5" dirty="0" err="1" smtClean="0">
                <a:latin typeface="Courier New"/>
                <a:cs typeface="Courier New"/>
              </a:rPr>
              <a:t>cầu</a:t>
            </a:r>
            <a:r>
              <a:rPr lang="en-US" sz="2400" b="1" spc="-5" dirty="0" smtClean="0">
                <a:latin typeface="Courier New"/>
                <a:cs typeface="Courier New"/>
              </a:rPr>
              <a:t> </a:t>
            </a:r>
            <a:r>
              <a:rPr lang="en-US" sz="2400" b="1" spc="-5" dirty="0" err="1" smtClean="0">
                <a:latin typeface="Courier New"/>
                <a:cs typeface="Courier New"/>
              </a:rPr>
              <a:t>của</a:t>
            </a:r>
            <a:r>
              <a:rPr lang="en-US" sz="2400" b="1" spc="-5" dirty="0" smtClean="0">
                <a:latin typeface="Courier New"/>
                <a:cs typeface="Courier New"/>
              </a:rPr>
              <a:t> client</a:t>
            </a:r>
          </a:p>
          <a:p>
            <a:pPr marL="355600" indent="-342900">
              <a:lnSpc>
                <a:spcPct val="150000"/>
              </a:lnSpc>
              <a:spcBef>
                <a:spcPts val="625"/>
              </a:spcBef>
              <a:buClr>
                <a:srgbClr val="10243E"/>
              </a:buClr>
              <a:buSzPct val="68181"/>
              <a:buFont typeface="Wingdings"/>
              <a:buChar char=""/>
              <a:tabLst>
                <a:tab pos="354965" algn="l"/>
                <a:tab pos="355600" algn="l"/>
              </a:tabLst>
            </a:pPr>
            <a:r>
              <a:rPr lang="en-US" sz="2400" b="1" spc="-5" dirty="0" smtClean="0">
                <a:latin typeface="Courier New"/>
                <a:cs typeface="Courier New"/>
              </a:rPr>
              <a:t>destroy(): </a:t>
            </a:r>
            <a:r>
              <a:rPr lang="en-US" sz="2400" b="1" spc="-5" dirty="0" err="1" smtClean="0">
                <a:latin typeface="Courier New"/>
                <a:cs typeface="Courier New"/>
              </a:rPr>
              <a:t>Hủy</a:t>
            </a:r>
            <a:r>
              <a:rPr lang="en-US" sz="2400" b="1" spc="-5" dirty="0" smtClean="0">
                <a:latin typeface="Courier New"/>
                <a:cs typeface="Courier New"/>
              </a:rPr>
              <a:t> </a:t>
            </a:r>
            <a:r>
              <a:rPr lang="en-US" sz="2400" b="1" spc="-5" dirty="0" err="1" smtClean="0">
                <a:latin typeface="Courier New"/>
                <a:cs typeface="Courier New"/>
              </a:rPr>
              <a:t>khởi</a:t>
            </a:r>
            <a:r>
              <a:rPr lang="en-US" sz="2400" b="1" spc="-5" dirty="0" smtClean="0">
                <a:latin typeface="Courier New"/>
                <a:cs typeface="Courier New"/>
              </a:rPr>
              <a:t> </a:t>
            </a:r>
            <a:r>
              <a:rPr lang="en-US" sz="2400" b="1" spc="-5" dirty="0" err="1" smtClean="0">
                <a:latin typeface="Courier New"/>
                <a:cs typeface="Courier New"/>
              </a:rPr>
              <a:t>tạo</a:t>
            </a:r>
            <a:r>
              <a:rPr lang="en-US" sz="2400" b="1" spc="-5" dirty="0" smtClean="0">
                <a:latin typeface="Courier New"/>
                <a:cs typeface="Courier New"/>
              </a:rPr>
              <a:t> </a:t>
            </a:r>
            <a:r>
              <a:rPr lang="en-US" sz="2400" b="1" spc="-5" dirty="0" err="1" smtClean="0">
                <a:latin typeface="Courier New"/>
                <a:cs typeface="Courier New"/>
              </a:rPr>
              <a:t>của</a:t>
            </a:r>
            <a:r>
              <a:rPr lang="en-US" sz="2400" b="1" spc="-5" dirty="0" smtClean="0">
                <a:latin typeface="Courier New"/>
                <a:cs typeface="Courier New"/>
              </a:rPr>
              <a:t> servlet </a:t>
            </a:r>
            <a:r>
              <a:rPr lang="en-US" sz="2400" b="1" spc="-5" dirty="0" err="1" smtClean="0">
                <a:latin typeface="Courier New"/>
                <a:cs typeface="Courier New"/>
              </a:rPr>
              <a:t>khi</a:t>
            </a:r>
            <a:r>
              <a:rPr lang="en-US" sz="2400" b="1" spc="-5" dirty="0" smtClean="0">
                <a:latin typeface="Courier New"/>
                <a:cs typeface="Courier New"/>
              </a:rPr>
              <a:t/>
            </a:r>
            <a:br>
              <a:rPr lang="en-US" sz="2400" b="1" spc="-5" dirty="0" smtClean="0">
                <a:latin typeface="Courier New"/>
                <a:cs typeface="Courier New"/>
              </a:rPr>
            </a:br>
            <a:r>
              <a:rPr lang="en-US" sz="2400" b="1" spc="-5" dirty="0" err="1" smtClean="0">
                <a:latin typeface="Courier New"/>
                <a:cs typeface="Courier New"/>
              </a:rPr>
              <a:t>nó</a:t>
            </a:r>
            <a:r>
              <a:rPr lang="en-US" sz="2400" b="1" spc="-5" dirty="0" smtClean="0">
                <a:latin typeface="Courier New"/>
                <a:cs typeface="Courier New"/>
              </a:rPr>
              <a:t> </a:t>
            </a:r>
            <a:r>
              <a:rPr lang="en-US" sz="2400" b="1" spc="-5" dirty="0" err="1" smtClean="0">
                <a:latin typeface="Courier New"/>
                <a:cs typeface="Courier New"/>
              </a:rPr>
              <a:t>đã</a:t>
            </a:r>
            <a:r>
              <a:rPr lang="en-US" sz="2400" b="1" spc="-5" dirty="0" smtClean="0">
                <a:latin typeface="Courier New"/>
                <a:cs typeface="Courier New"/>
              </a:rPr>
              <a:t> </a:t>
            </a:r>
            <a:r>
              <a:rPr lang="en-US" sz="2400" b="1" spc="-5" dirty="0" err="1" smtClean="0">
                <a:latin typeface="Courier New"/>
                <a:cs typeface="Courier New"/>
              </a:rPr>
              <a:t>xử</a:t>
            </a:r>
            <a:r>
              <a:rPr lang="en-US" sz="2400" b="1" spc="-5" dirty="0" smtClean="0">
                <a:latin typeface="Courier New"/>
                <a:cs typeface="Courier New"/>
              </a:rPr>
              <a:t> </a:t>
            </a:r>
            <a:r>
              <a:rPr lang="en-US" sz="2400" b="1" spc="-5" dirty="0" err="1" smtClean="0">
                <a:latin typeface="Courier New"/>
                <a:cs typeface="Courier New"/>
              </a:rPr>
              <a:t>lý</a:t>
            </a:r>
            <a:r>
              <a:rPr lang="en-US" sz="2400" b="1" spc="-5" dirty="0" smtClean="0">
                <a:latin typeface="Courier New"/>
                <a:cs typeface="Courier New"/>
              </a:rPr>
              <a:t> </a:t>
            </a:r>
            <a:r>
              <a:rPr lang="en-US" sz="2400" b="1" spc="-5" dirty="0" err="1" smtClean="0">
                <a:latin typeface="Courier New"/>
                <a:cs typeface="Courier New"/>
              </a:rPr>
              <a:t>xong</a:t>
            </a:r>
            <a:r>
              <a:rPr lang="en-US" sz="2400" b="1" spc="-5" dirty="0" smtClean="0">
                <a:latin typeface="Courier New"/>
                <a:cs typeface="Courier New"/>
              </a:rPr>
              <a:t> </a:t>
            </a:r>
            <a:r>
              <a:rPr lang="en-US" sz="2400" b="1" spc="-5" dirty="0" err="1" smtClean="0">
                <a:latin typeface="Courier New"/>
                <a:cs typeface="Courier New"/>
              </a:rPr>
              <a:t>yêu</a:t>
            </a:r>
            <a:r>
              <a:rPr lang="en-US" sz="2400" b="1" spc="-5" dirty="0" smtClean="0">
                <a:latin typeface="Courier New"/>
                <a:cs typeface="Courier New"/>
              </a:rPr>
              <a:t> </a:t>
            </a:r>
            <a:r>
              <a:rPr lang="en-US" sz="2400" b="1" spc="-5" dirty="0" err="1" smtClean="0">
                <a:latin typeface="Courier New"/>
                <a:cs typeface="Courier New"/>
              </a:rPr>
              <a:t>cầu</a:t>
            </a:r>
            <a:r>
              <a:rPr lang="en-US" sz="2400" b="1" spc="-5" dirty="0" smtClean="0">
                <a:latin typeface="Courier New"/>
                <a:cs typeface="Courier New"/>
              </a:rPr>
              <a:t> </a:t>
            </a:r>
            <a:r>
              <a:rPr lang="en-US" sz="2400" b="1" spc="-5" dirty="0" err="1" smtClean="0">
                <a:latin typeface="Courier New"/>
                <a:cs typeface="Courier New"/>
              </a:rPr>
              <a:t>của</a:t>
            </a:r>
            <a:r>
              <a:rPr lang="en-US" sz="2400" b="1" spc="-5" dirty="0" smtClean="0">
                <a:latin typeface="Courier New"/>
                <a:cs typeface="Courier New"/>
              </a:rPr>
              <a:t> client</a:t>
            </a:r>
            <a:endParaRPr sz="2300" b="1" dirty="0" smtClean="0">
              <a:latin typeface="Calibri" pitchFamily="34" charset="0"/>
              <a:cs typeface="Calibri" pitchFamily="34" charset="0"/>
            </a:endParaRPr>
          </a:p>
          <a:p>
            <a:pPr marL="12700" algn="just">
              <a:lnSpc>
                <a:spcPct val="100000"/>
              </a:lnSpc>
              <a:spcBef>
                <a:spcPts val="525"/>
              </a:spcBef>
              <a:buClr>
                <a:srgbClr val="10243E"/>
              </a:buClr>
              <a:buSzPct val="68181"/>
              <a:tabLst>
                <a:tab pos="354965" algn="l"/>
                <a:tab pos="355600" algn="l"/>
              </a:tabLst>
            </a:pPr>
            <a:r>
              <a:rPr lang="en-US" sz="2400" spc="-5" dirty="0" smtClean="0">
                <a:latin typeface="Calibri"/>
                <a:cs typeface="Calibri"/>
              </a:rPr>
              <a:t>	</a:t>
            </a:r>
            <a:endParaRPr sz="2400" dirty="0">
              <a:latin typeface="Calibri"/>
              <a:cs typeface="Calibri"/>
            </a:endParaRPr>
          </a:p>
        </p:txBody>
      </p:sp>
      <p:sp>
        <p:nvSpPr>
          <p:cNvPr id="9" name="object 3"/>
          <p:cNvSpPr/>
          <p:nvPr/>
        </p:nvSpPr>
        <p:spPr>
          <a:xfrm>
            <a:off x="8986576" y="931004"/>
            <a:ext cx="1986223" cy="5101696"/>
          </a:xfrm>
          <a:prstGeom prst="rect">
            <a:avLst/>
          </a:prstGeom>
          <a:blipFill>
            <a:blip r:embed="rId2" cstate="print"/>
            <a:stretch>
              <a:fillRect/>
            </a:stretch>
          </a:blipFill>
        </p:spPr>
        <p:txBody>
          <a:bodyPr wrap="square" lIns="0" tIns="0" rIns="0" bIns="0" rtlCol="0"/>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750942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Arial" panose="020B0604020202020204" pitchFamily="34" charset="0"/>
                <a:cs typeface="Arial" panose="020B0604020202020204" pitchFamily="34" charset="0"/>
              </a:rPr>
              <a:t>Mô hình hoạt động của một ứng dụng web</a:t>
            </a:r>
            <a:endParaRPr lang="en-US">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201540FA-0942-482B-9F37-EA3921DFDA04}" type="slidenum">
              <a:rPr lang="vi-VN" smtClean="0"/>
              <a:t>8</a:t>
            </a:fld>
            <a:endParaRPr lang="vi-VN"/>
          </a:p>
        </p:txBody>
      </p:sp>
      <p:sp>
        <p:nvSpPr>
          <p:cNvPr id="8" name="object 2"/>
          <p:cNvSpPr txBox="1"/>
          <p:nvPr/>
        </p:nvSpPr>
        <p:spPr>
          <a:xfrm>
            <a:off x="33227" y="668619"/>
            <a:ext cx="11957004" cy="1575431"/>
          </a:xfrm>
          <a:prstGeom prst="rect">
            <a:avLst/>
          </a:prstGeom>
        </p:spPr>
        <p:txBody>
          <a:bodyPr vert="horz" wrap="square" lIns="0" tIns="79375" rIns="0" bIns="0" rtlCol="0">
            <a:spAutoFit/>
          </a:bodyPr>
          <a:lstStyle/>
          <a:p>
            <a:pPr marL="355600" indent="-342900" algn="just">
              <a:lnSpc>
                <a:spcPct val="150000"/>
              </a:lnSpc>
              <a:spcBef>
                <a:spcPts val="625"/>
              </a:spcBef>
              <a:buClr>
                <a:srgbClr val="10243E"/>
              </a:buClr>
              <a:buSzPct val="68181"/>
              <a:buFont typeface="Wingdings"/>
              <a:buChar char=""/>
              <a:tabLst>
                <a:tab pos="354965" algn="l"/>
                <a:tab pos="355600" algn="l"/>
              </a:tabLst>
            </a:pPr>
            <a:r>
              <a:rPr lang="en-US" sz="2300" b="1" smtClean="0">
                <a:latin typeface="Calibri" pitchFamily="34" charset="0"/>
                <a:cs typeface="Calibri" pitchFamily="34" charset="0"/>
              </a:rPr>
              <a:t>Web server chứa một web container chịu trách nhiệm để quản lý các thành phần web ở trên server</a:t>
            </a:r>
            <a:endParaRPr sz="2300" b="1" smtClean="0">
              <a:latin typeface="Calibri" pitchFamily="34" charset="0"/>
              <a:cs typeface="Calibri" pitchFamily="34" charset="0"/>
            </a:endParaRPr>
          </a:p>
          <a:p>
            <a:pPr marL="12700" algn="just">
              <a:lnSpc>
                <a:spcPct val="100000"/>
              </a:lnSpc>
              <a:spcBef>
                <a:spcPts val="525"/>
              </a:spcBef>
              <a:buClr>
                <a:srgbClr val="10243E"/>
              </a:buClr>
              <a:buSzPct val="68181"/>
              <a:tabLst>
                <a:tab pos="354965" algn="l"/>
                <a:tab pos="355600" algn="l"/>
              </a:tabLst>
            </a:pPr>
            <a:r>
              <a:rPr lang="en-US" sz="2400" spc="-5" smtClean="0">
                <a:latin typeface="Calibri"/>
                <a:cs typeface="Calibri"/>
              </a:rPr>
              <a:t>	</a:t>
            </a:r>
            <a:endParaRPr sz="2400">
              <a:latin typeface="Calibri"/>
              <a:cs typeface="Calibri"/>
            </a:endParaRPr>
          </a:p>
        </p:txBody>
      </p:sp>
      <p:sp>
        <p:nvSpPr>
          <p:cNvPr id="9" name="object 5"/>
          <p:cNvSpPr/>
          <p:nvPr/>
        </p:nvSpPr>
        <p:spPr>
          <a:xfrm>
            <a:off x="725235" y="2286000"/>
            <a:ext cx="10738355" cy="25146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94561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Web container</a:t>
            </a:r>
            <a:endParaRPr lang="en-US">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201540FA-0942-482B-9F37-EA3921DFDA04}" type="slidenum">
              <a:rPr lang="vi-VN" smtClean="0"/>
              <a:t>9</a:t>
            </a:fld>
            <a:endParaRPr lang="vi-VN"/>
          </a:p>
        </p:txBody>
      </p:sp>
      <p:sp>
        <p:nvSpPr>
          <p:cNvPr id="8" name="object 2"/>
          <p:cNvSpPr txBox="1"/>
          <p:nvPr/>
        </p:nvSpPr>
        <p:spPr>
          <a:xfrm>
            <a:off x="33227" y="668619"/>
            <a:ext cx="11957004" cy="2183290"/>
          </a:xfrm>
          <a:prstGeom prst="rect">
            <a:avLst/>
          </a:prstGeom>
        </p:spPr>
        <p:txBody>
          <a:bodyPr vert="horz" wrap="square" lIns="0" tIns="79375" rIns="0" bIns="0" rtlCol="0">
            <a:spAutoFit/>
          </a:bodyPr>
          <a:lstStyle/>
          <a:p>
            <a:pPr marL="355600" indent="-342900" algn="just">
              <a:lnSpc>
                <a:spcPct val="150000"/>
              </a:lnSpc>
              <a:spcBef>
                <a:spcPts val="625"/>
              </a:spcBef>
              <a:buClr>
                <a:srgbClr val="10243E"/>
              </a:buClr>
              <a:buSzPct val="68181"/>
              <a:buFont typeface="Wingdings"/>
              <a:buChar char=""/>
              <a:tabLst>
                <a:tab pos="354965" algn="l"/>
                <a:tab pos="355600" algn="l"/>
              </a:tabLst>
            </a:pPr>
            <a:r>
              <a:rPr lang="en-US" sz="2300" b="1" smtClean="0">
                <a:latin typeface="Calibri" pitchFamily="34" charset="0"/>
                <a:cs typeface="Calibri" pitchFamily="34" charset="0"/>
              </a:rPr>
              <a:t>Quản lý việc thực thi của các servlet và các trang jsp</a:t>
            </a:r>
          </a:p>
          <a:p>
            <a:pPr marL="355600" indent="-342900" algn="just">
              <a:lnSpc>
                <a:spcPct val="150000"/>
              </a:lnSpc>
              <a:spcBef>
                <a:spcPts val="625"/>
              </a:spcBef>
              <a:buClr>
                <a:srgbClr val="10243E"/>
              </a:buClr>
              <a:buSzPct val="68181"/>
              <a:buFont typeface="Wingdings"/>
              <a:buChar char=""/>
              <a:tabLst>
                <a:tab pos="354965" algn="l"/>
                <a:tab pos="355600" algn="l"/>
              </a:tabLst>
            </a:pPr>
            <a:r>
              <a:rPr lang="en-US" sz="2300" b="1" smtClean="0">
                <a:latin typeface="Calibri" pitchFamily="34" charset="0"/>
                <a:cs typeface="Calibri" pitchFamily="34" charset="0"/>
              </a:rPr>
              <a:t>Các trang jsp được dịch thành các mã lệnh của servlet, xử lý xong và tạo lại các trang jsp khác như là phản hồi của server tới client.</a:t>
            </a:r>
            <a:endParaRPr sz="2300" b="1" smtClean="0">
              <a:latin typeface="Calibri" pitchFamily="34" charset="0"/>
              <a:cs typeface="Calibri" pitchFamily="34" charset="0"/>
            </a:endParaRPr>
          </a:p>
          <a:p>
            <a:pPr marL="12700" algn="just">
              <a:lnSpc>
                <a:spcPct val="100000"/>
              </a:lnSpc>
              <a:spcBef>
                <a:spcPts val="525"/>
              </a:spcBef>
              <a:buClr>
                <a:srgbClr val="10243E"/>
              </a:buClr>
              <a:buSzPct val="68181"/>
              <a:tabLst>
                <a:tab pos="354965" algn="l"/>
                <a:tab pos="355600" algn="l"/>
              </a:tabLst>
            </a:pPr>
            <a:r>
              <a:rPr lang="en-US" sz="2400" spc="-5" smtClean="0">
                <a:latin typeface="Calibri"/>
                <a:cs typeface="Calibri"/>
              </a:rPr>
              <a:t>	</a:t>
            </a:r>
            <a:endParaRPr sz="2400">
              <a:latin typeface="Calibri"/>
              <a:cs typeface="Calibri"/>
            </a:endParaRPr>
          </a:p>
        </p:txBody>
      </p:sp>
      <p:sp>
        <p:nvSpPr>
          <p:cNvPr id="10" name="object 5"/>
          <p:cNvSpPr/>
          <p:nvPr/>
        </p:nvSpPr>
        <p:spPr>
          <a:xfrm>
            <a:off x="3849232" y="2639899"/>
            <a:ext cx="4986569" cy="28956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2221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7894</TotalTime>
  <Words>1018</Words>
  <Application>Microsoft Office PowerPoint</Application>
  <PresentationFormat>Widescreen</PresentationFormat>
  <Paragraphs>130</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Courier New</vt:lpstr>
      <vt:lpstr>Trebuchet MS</vt:lpstr>
      <vt:lpstr>Wingdings</vt:lpstr>
      <vt:lpstr>Wingdings 3</vt:lpstr>
      <vt:lpstr>Facet</vt:lpstr>
      <vt:lpstr>Bài 16  Giới Thiệu Ứng Dụng Web Tìm Hiểu Java Servlet</vt:lpstr>
      <vt:lpstr>MỤC TIÊU</vt:lpstr>
      <vt:lpstr>Tổng quan về ứng dụng web</vt:lpstr>
      <vt:lpstr>Phát triển ứng dụng Java web với JSP Servlet</vt:lpstr>
      <vt:lpstr>Common Getway Interface (CGI)</vt:lpstr>
      <vt:lpstr>Servlet</vt:lpstr>
      <vt:lpstr>Vòng đời của servlet</vt:lpstr>
      <vt:lpstr>Mô hình hoạt động của một ứng dụng web</vt:lpstr>
      <vt:lpstr>Web container</vt:lpstr>
      <vt:lpstr>Vòng đời của một ứng dụng web</vt:lpstr>
      <vt:lpstr>Giao diện ServletRequest</vt:lpstr>
      <vt:lpstr>Giao diện HttpServletRequest</vt:lpstr>
      <vt:lpstr>HttpRequest Headers</vt:lpstr>
      <vt:lpstr>Giao diện ServletResponse</vt:lpstr>
      <vt:lpstr>Giao diện HttpServletResponse</vt:lpstr>
      <vt:lpstr>HttpResponse headers</vt:lpstr>
      <vt:lpstr>Điều hướng giữa các thành phần trong ứng dụng web</vt:lpstr>
      <vt:lpstr>Giao diện ServletContext</vt:lpstr>
      <vt:lpstr>HỎI ĐÁP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Bùi Thanh Hải</dc:creator>
  <cp:lastModifiedBy>Trung Hoàng</cp:lastModifiedBy>
  <cp:revision>2103</cp:revision>
  <dcterms:created xsi:type="dcterms:W3CDTF">2018-01-11T08:27:42Z</dcterms:created>
  <dcterms:modified xsi:type="dcterms:W3CDTF">2025-05-07T14:22:20Z</dcterms:modified>
</cp:coreProperties>
</file>