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6" r:id="rId18"/>
    <p:sldId id="277" r:id="rId19"/>
  </p:sldIdLst>
  <p:sldSz cx="12192000" cy="6858000"/>
  <p:notesSz cx="6858000" cy="9144000"/>
  <p:embeddedFontLst>
    <p:embeddedFont>
      <p:font typeface="Wingdings 3" panose="05040102010807070707" pitchFamily="18" charset="2"/>
      <p:regular r:id="rId21"/>
    </p:embeddedFont>
    <p:embeddedFont>
      <p:font typeface="Trebuchet MS" panose="020B0603020202020204" pitchFamily="34" charset="0"/>
      <p:regular r:id="rId22"/>
      <p:bold r:id="rId23"/>
      <p:italic r:id="rId24"/>
      <p:boldItalic r:id="rId25"/>
    </p:embeddedFont>
    <p:embeddedFont>
      <p:font typeface="Calibri" panose="020F0502020204030204" pitchFamily="34" charset="0"/>
      <p:regular r:id="rId26"/>
      <p:bold r:id="rId27"/>
      <p:italic r:id="rId28"/>
      <p:boldItalic r:id="rId2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5" roundtripDataSignature="AMtx7miVLhkG39s1ZCfRIy4Kf73GBJQjR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6.fntdata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5.fntdata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4.fntdata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5" Type="http://customschemas.google.com/relationships/presentationmetadata" Target="meta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4" name="Google Shape;274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3" name="Google Shape;283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4" name="Google Shape;30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2" name="Google Shape;32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1" name="Google Shape;341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2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7" name="Google Shape;38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6" name="Google Shape;396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1" name="Google Shape;20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" name="Google Shape;219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8" name="Google Shape;228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6" name="Google Shape;246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5" name="Google Shape;26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945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05806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6102911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079488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20620404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72999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4869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748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160" y="115329"/>
            <a:ext cx="9224547" cy="667266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712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91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72" y="57665"/>
            <a:ext cx="9273974" cy="65078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220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686" y="98854"/>
            <a:ext cx="9241022" cy="659027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6743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922" y="107092"/>
            <a:ext cx="9165079" cy="626076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340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091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754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948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74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"/>
          <p:cNvSpPr txBox="1">
            <a:spLocks noGrp="1"/>
          </p:cNvSpPr>
          <p:nvPr>
            <p:ph type="ctrTitle"/>
          </p:nvPr>
        </p:nvSpPr>
        <p:spPr>
          <a:xfrm>
            <a:off x="846992" y="2927838"/>
            <a:ext cx="9144000" cy="13752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</a:pPr>
            <a:r>
              <a:rPr lang="en-US" sz="4000" b="1" dirty="0" err="1">
                <a:solidFill>
                  <a:schemeClr val="tx1"/>
                </a:solidFill>
              </a:rPr>
              <a:t>Bài</a:t>
            </a:r>
            <a:r>
              <a:rPr lang="en-US" sz="4000" b="1" dirty="0">
                <a:solidFill>
                  <a:schemeClr val="tx1"/>
                </a:solidFill>
              </a:rPr>
              <a:t> </a:t>
            </a:r>
            <a:r>
              <a:rPr lang="en-US" sz="4000" b="1" dirty="0" smtClean="0">
                <a:solidFill>
                  <a:schemeClr val="tx1"/>
                </a:solidFill>
              </a:rPr>
              <a:t>17 </a:t>
            </a:r>
            <a:r>
              <a:rPr lang="en-US" sz="4000" b="1" dirty="0">
                <a:solidFill>
                  <a:schemeClr val="tx1"/>
                </a:solidFill>
              </a:rPr>
              <a:t/>
            </a:r>
            <a:br>
              <a:rPr lang="en-US" sz="4000" b="1" dirty="0">
                <a:solidFill>
                  <a:schemeClr val="tx1"/>
                </a:solidFill>
              </a:rPr>
            </a:br>
            <a:r>
              <a:rPr lang="en-US" sz="4000" b="1" dirty="0">
                <a:solidFill>
                  <a:schemeClr val="tx1"/>
                </a:solidFill>
              </a:rPr>
              <a:t>Session Cookie </a:t>
            </a:r>
            <a:r>
              <a:rPr lang="en-US" sz="4000" b="1" dirty="0" smtClean="0">
                <a:solidFill>
                  <a:schemeClr val="tx1"/>
                </a:solidFill>
              </a:rPr>
              <a:t>Filter</a:t>
            </a:r>
            <a:endParaRPr sz="4000" b="1" dirty="0">
              <a:solidFill>
                <a:schemeClr val="tx1"/>
              </a:solidFill>
            </a:endParaRPr>
          </a:p>
        </p:txBody>
      </p:sp>
      <p:sp>
        <p:nvSpPr>
          <p:cNvPr id="197" name="Google Shape;197;p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pic>
        <p:nvPicPr>
          <p:cNvPr id="198" name="Google Shape;19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75327" y="170932"/>
            <a:ext cx="3276600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Các phương thức của HttpSession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280" name="Google Shape;280;p10"/>
          <p:cNvSpPr txBox="1"/>
          <p:nvPr/>
        </p:nvSpPr>
        <p:spPr>
          <a:xfrm>
            <a:off x="33227" y="668619"/>
            <a:ext cx="11957004" cy="545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Object getAttribute(String name)	: Lấy về giá trị theo tên thuộc tính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String getId()			: Lấy về định danh duy nhất gán với session này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int getMaxInactiveInterval()	: Lấy về thời gian tối đa tồn tại session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ServletContext getServletContext()	: Lấy về đối tượng ServletContext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invalidate()			: Hủy session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boolean isNew() 			: Session được sử dụng lần đầu tiên</a:t>
            </a:r>
            <a:endParaRPr/>
          </a:p>
          <a:p>
            <a:pPr marL="3556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setAttribute(String name, Object value) : Gán giá trị theo tên thuộc tính</a:t>
            </a:r>
            <a:endParaRPr/>
          </a:p>
          <a:p>
            <a:pPr marL="3556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removeValue(String name) 	: Hủy giá trị theo tên thuộc tính</a:t>
            </a:r>
            <a:endParaRPr/>
          </a:p>
          <a:p>
            <a:pPr marL="355600" marR="0" lvl="0" indent="-342900" algn="l" rtl="0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setMaxInactiveInterval(int interval) : Thiết lập thời gian tối đa tồn tại session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Ví dụ về Session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p1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289" name="Google Shape;289;p11"/>
          <p:cNvSpPr txBox="1"/>
          <p:nvPr/>
        </p:nvSpPr>
        <p:spPr>
          <a:xfrm>
            <a:off x="33227" y="668619"/>
            <a:ext cx="11957004" cy="58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290" name="Google Shape;290;p11"/>
          <p:cNvPicPr preferRelativeResize="0"/>
          <p:nvPr/>
        </p:nvPicPr>
        <p:blipFill rotWithShape="1">
          <a:blip r:embed="rId3">
            <a:alphaModFix/>
          </a:blip>
          <a:srcRect l="6811" t="54411" r="45084" b="9558"/>
          <a:stretch/>
        </p:blipFill>
        <p:spPr>
          <a:xfrm>
            <a:off x="308178" y="962609"/>
            <a:ext cx="11472336" cy="45794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1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299" name="Google Shape;299;p12"/>
          <p:cNvSpPr txBox="1"/>
          <p:nvPr/>
        </p:nvSpPr>
        <p:spPr>
          <a:xfrm>
            <a:off x="33227" y="668619"/>
            <a:ext cx="11957004" cy="587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127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0" name="Google Shape;300;p12"/>
          <p:cNvSpPr txBox="1"/>
          <p:nvPr/>
        </p:nvSpPr>
        <p:spPr>
          <a:xfrm>
            <a:off x="110501" y="668619"/>
            <a:ext cx="11957004" cy="119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Xử lý dữ liệu từ client trước khi tới servlet hoặc sau servlet trước khi tới client.</a:t>
            </a:r>
            <a:endParaRPr/>
          </a:p>
          <a:p>
            <a:pPr marL="355600" marR="0" lvl="0" indent="-23622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None/>
            </a:pP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301" name="Google Shape;301;p12"/>
          <p:cNvPicPr preferRelativeResize="0"/>
          <p:nvPr/>
        </p:nvPicPr>
        <p:blipFill rotWithShape="1">
          <a:blip r:embed="rId3">
            <a:alphaModFix/>
          </a:blip>
          <a:srcRect l="30071" t="52893" r="15289" b="18448"/>
          <a:stretch/>
        </p:blipFill>
        <p:spPr>
          <a:xfrm>
            <a:off x="1244953" y="1966305"/>
            <a:ext cx="9533551" cy="269426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Mục đích sử dụng Filter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1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grpSp>
        <p:nvGrpSpPr>
          <p:cNvPr id="310" name="Google Shape;310;p13"/>
          <p:cNvGrpSpPr/>
          <p:nvPr/>
        </p:nvGrpSpPr>
        <p:grpSpPr>
          <a:xfrm>
            <a:off x="33227" y="668619"/>
            <a:ext cx="11957004" cy="4891823"/>
            <a:chOff x="33227" y="668619"/>
            <a:chExt cx="11957004" cy="4891823"/>
          </a:xfrm>
        </p:grpSpPr>
        <p:sp>
          <p:nvSpPr>
            <p:cNvPr id="311" name="Google Shape;311;p13"/>
            <p:cNvSpPr txBox="1"/>
            <p:nvPr/>
          </p:nvSpPr>
          <p:spPr>
            <a:xfrm>
              <a:off x="33227" y="668619"/>
              <a:ext cx="11957004" cy="58798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79375" rIns="0" bIns="0" anchor="t" anchorCtr="0">
              <a:spAutoFit/>
            </a:bodyPr>
            <a:lstStyle/>
            <a:p>
              <a:pPr marL="12700" marR="0" lvl="0" indent="0" algn="l" rtl="0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endParaRPr>
            </a:p>
          </p:txBody>
        </p:sp>
        <p:sp>
          <p:nvSpPr>
            <p:cNvPr id="312" name="Google Shape;312;p13"/>
            <p:cNvSpPr/>
            <p:nvPr/>
          </p:nvSpPr>
          <p:spPr>
            <a:xfrm>
              <a:off x="398569" y="912242"/>
              <a:ext cx="11394862" cy="4648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285750" marR="0" lvl="0" indent="-10795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800"/>
                <a:buFont typeface="Arial"/>
                <a:buNone/>
              </a:pPr>
              <a:endParaRPr sz="2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3" name="Google Shape;313;p13"/>
            <p:cNvSpPr/>
            <p:nvPr/>
          </p:nvSpPr>
          <p:spPr>
            <a:xfrm>
              <a:off x="509712" y="985212"/>
              <a:ext cx="10527082" cy="787908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" name="Google Shape;314;p13"/>
            <p:cNvSpPr/>
            <p:nvPr/>
          </p:nvSpPr>
          <p:spPr>
            <a:xfrm>
              <a:off x="509712" y="1698445"/>
              <a:ext cx="10527082" cy="827531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13"/>
            <p:cNvSpPr/>
            <p:nvPr/>
          </p:nvSpPr>
          <p:spPr>
            <a:xfrm>
              <a:off x="509712" y="2411675"/>
              <a:ext cx="10527082" cy="787908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13"/>
            <p:cNvSpPr/>
            <p:nvPr/>
          </p:nvSpPr>
          <p:spPr>
            <a:xfrm>
              <a:off x="509712" y="3126432"/>
              <a:ext cx="10527082" cy="787907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13"/>
            <p:cNvSpPr/>
            <p:nvPr/>
          </p:nvSpPr>
          <p:spPr>
            <a:xfrm>
              <a:off x="509712" y="3839664"/>
              <a:ext cx="10527082" cy="787907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13"/>
            <p:cNvSpPr/>
            <p:nvPr/>
          </p:nvSpPr>
          <p:spPr>
            <a:xfrm>
              <a:off x="509712" y="4552896"/>
              <a:ext cx="10527082" cy="787908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/>
              </a:stretch>
            </a:blip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13"/>
            <p:cNvSpPr txBox="1"/>
            <p:nvPr/>
          </p:nvSpPr>
          <p:spPr>
            <a:xfrm>
              <a:off x="435690" y="826793"/>
              <a:ext cx="10502700" cy="4344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13325" rIns="0" bIns="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600"/>
                <a:buFont typeface="Arial"/>
                <a:buNone/>
              </a:pPr>
              <a:endParaRPr sz="26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05130" marR="0" lvl="0" indent="0" algn="l" rtl="0">
                <a:lnSpc>
                  <a:spcPct val="100000"/>
                </a:lnSpc>
                <a:spcBef>
                  <a:spcPts val="5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Tối ưu hóa thời gian gửi phản hồi tới client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50"/>
                </a:spcBef>
                <a:spcAft>
                  <a:spcPts val="0"/>
                </a:spcAft>
                <a:buClr>
                  <a:srgbClr val="000000"/>
                </a:buClr>
                <a:buSzPts val="2300"/>
                <a:buFont typeface="Arial"/>
                <a:buNone/>
              </a:pPr>
              <a:endParaRPr sz="23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05130" marR="584200" lvl="0" indent="0" algn="l" rtl="0">
                <a:lnSpc>
                  <a:spcPct val="109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Nén kích thước nội dung gửi từ webserver tới client qua internet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05130" marR="584200" lvl="0" indent="0" algn="l" rtl="0">
                <a:lnSpc>
                  <a:spcPct val="109444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25"/>
                </a:spcBef>
                <a:spcAft>
                  <a:spcPts val="0"/>
                </a:spcAft>
                <a:buClr>
                  <a:srgbClr val="000000"/>
                </a:buClr>
                <a:buSzPts val="2100"/>
                <a:buFont typeface="Arial"/>
                <a:buNone/>
              </a:pPr>
              <a:endParaRPr sz="21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0513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Chuyển đổi định dạng hình ảnh, văn bản và các videos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05130" marR="2205990" lvl="0" indent="0" algn="l" rtl="0">
                <a:lnSpc>
                  <a:spcPct val="260100"/>
                </a:lnSpc>
                <a:spcBef>
                  <a:spcPts val="5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Tối ưu hóa băng thông trên mạng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405130" marR="2205990" lvl="0" indent="0" algn="l" rtl="0">
                <a:lnSpc>
                  <a:spcPct val="260100"/>
                </a:lnSpc>
                <a:spcBef>
                  <a:spcPts val="5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Xác thực người dùng trong các website bảo mật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405130" marR="0" lvl="0" indent="0" algn="l" rtl="0">
                <a:lnSpc>
                  <a:spcPct val="100000"/>
                </a:lnSpc>
                <a:spcBef>
                  <a:spcPts val="139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Calibri"/>
                <a:buNone/>
              </a:pPr>
              <a:r>
                <a:rPr lang="en-US" sz="1800" b="0" i="0" u="none" strike="noStrike" cap="none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rPr>
                <a:t>Mã hóa tiêu đề request và response để giải quyết vấn đề bảo mật</a:t>
              </a:r>
              <a:endParaRPr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Dãy các Filters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" name="Google Shape;327;p1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328" name="Google Shape;328;p14"/>
          <p:cNvSpPr txBox="1"/>
          <p:nvPr/>
        </p:nvSpPr>
        <p:spPr>
          <a:xfrm>
            <a:off x="110501" y="694377"/>
            <a:ext cx="11957004" cy="2347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355600" marR="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 thể tạo nhiều filters để xử lý tuần tự công việc trước khi tới xử lý chính, vì vậy chúng ta sẽ có một dãy các filters</a:t>
            </a:r>
            <a:endParaRPr/>
          </a:p>
          <a:p>
            <a:pPr marL="355600" marR="0" lvl="0" indent="-342900" algn="l" rtl="0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>
                <a:srgbClr val="10243E"/>
              </a:buClr>
              <a:buSzPts val="1680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 filters này được cấu hình để xác định cái nào sẽ được chạy trước, cái nào sẽ được chạy sau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9" name="Google Shape;329;p14"/>
          <p:cNvPicPr preferRelativeResize="0"/>
          <p:nvPr/>
        </p:nvPicPr>
        <p:blipFill rotWithShape="1">
          <a:blip r:embed="rId3">
            <a:alphaModFix/>
          </a:blip>
          <a:srcRect l="26508" t="35257" r="11134" b="36451"/>
          <a:stretch/>
        </p:blipFill>
        <p:spPr>
          <a:xfrm>
            <a:off x="993003" y="3041814"/>
            <a:ext cx="10450314" cy="25545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Ví dụ sử dụng Filter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7" name="Google Shape;337;p1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pic>
        <p:nvPicPr>
          <p:cNvPr id="338" name="Google Shape;338;p15"/>
          <p:cNvPicPr preferRelativeResize="0"/>
          <p:nvPr/>
        </p:nvPicPr>
        <p:blipFill rotWithShape="1">
          <a:blip r:embed="rId3">
            <a:alphaModFix/>
          </a:blip>
          <a:srcRect l="27300" t="29745" r="12616" b="19916"/>
          <a:stretch/>
        </p:blipFill>
        <p:spPr>
          <a:xfrm>
            <a:off x="386365" y="798489"/>
            <a:ext cx="11440907" cy="51644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Cấu hình Filter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" name="Google Shape;346;p1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pic>
        <p:nvPicPr>
          <p:cNvPr id="347" name="Google Shape;347;p16"/>
          <p:cNvPicPr preferRelativeResize="0"/>
          <p:nvPr/>
        </p:nvPicPr>
        <p:blipFill rotWithShape="1">
          <a:blip r:embed="rId3">
            <a:alphaModFix/>
          </a:blip>
          <a:srcRect l="29378" t="31950" r="14795" b="23776"/>
          <a:stretch/>
        </p:blipFill>
        <p:spPr>
          <a:xfrm>
            <a:off x="312134" y="734095"/>
            <a:ext cx="11814790" cy="5048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2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Filter annotation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2" name="Google Shape;392;p21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pic>
        <p:nvPicPr>
          <p:cNvPr id="393" name="Google Shape;393;p21"/>
          <p:cNvPicPr preferRelativeResize="0"/>
          <p:nvPr/>
        </p:nvPicPr>
        <p:blipFill rotWithShape="1">
          <a:blip r:embed="rId3">
            <a:alphaModFix/>
          </a:blip>
          <a:srcRect l="27992" t="31399" r="12913" b="15692"/>
          <a:stretch/>
        </p:blipFill>
        <p:spPr>
          <a:xfrm>
            <a:off x="249069" y="649174"/>
            <a:ext cx="11693861" cy="56412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2"/>
          <p:cNvSpPr txBox="1">
            <a:spLocks noGrp="1"/>
          </p:cNvSpPr>
          <p:nvPr>
            <p:ph type="ctrTitle"/>
          </p:nvPr>
        </p:nvSpPr>
        <p:spPr>
          <a:xfrm>
            <a:off x="1662953" y="687141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</a:pPr>
            <a:r>
              <a:rPr lang="en-US"/>
              <a:t>HỎI ĐÁP</a:t>
            </a:r>
            <a:endParaRPr/>
          </a:p>
        </p:txBody>
      </p:sp>
      <p:sp>
        <p:nvSpPr>
          <p:cNvPr id="402" name="Google Shape;402;p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pic>
        <p:nvPicPr>
          <p:cNvPr id="399" name="Google Shape;399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57438" y="2260601"/>
            <a:ext cx="3975100" cy="32763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MỤC TIÊU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2"/>
          <p:cNvSpPr txBox="1">
            <a:spLocks noGrp="1"/>
          </p:cNvSpPr>
          <p:nvPr>
            <p:ph idx="1"/>
          </p:nvPr>
        </p:nvSpPr>
        <p:spPr>
          <a:xfrm>
            <a:off x="431098" y="1000005"/>
            <a:ext cx="9011839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55600" lvl="0" indent="-238992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None/>
            </a:pP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Session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ý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nghĩa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Session</a:t>
            </a:r>
            <a:endParaRPr sz="2800" dirty="0">
              <a:solidFill>
                <a:schemeClr val="tx1"/>
              </a:solidFill>
            </a:endParaRPr>
          </a:p>
          <a:p>
            <a:pPr marL="3556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Cookie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gì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, ý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nghĩa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Cookie</a:t>
            </a:r>
            <a:endParaRPr sz="2800" dirty="0">
              <a:solidFill>
                <a:schemeClr val="tx1"/>
              </a:solidFill>
            </a:endParaRPr>
          </a:p>
          <a:p>
            <a:pPr marL="355600" lvl="0" indent="-342900" algn="just" rtl="0">
              <a:lnSpc>
                <a:spcPct val="10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khái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niệm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filter,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filter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xử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lý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trước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err="1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đến</a:t>
            </a:r>
            <a:r>
              <a:rPr lang="en-US" sz="2800" dirty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 dirty="0" smtClean="0">
                <a:solidFill>
                  <a:schemeClr val="tx1"/>
                </a:solidFill>
                <a:latin typeface="Calibri"/>
                <a:ea typeface="Calibri"/>
                <a:cs typeface="Calibri"/>
                <a:sym typeface="Calibri"/>
              </a:rPr>
              <a:t>servlet</a:t>
            </a:r>
            <a:endParaRPr sz="2800" dirty="0">
              <a:solidFill>
                <a:schemeClr val="tx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Giới thiệu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3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216" name="Google Shape;216;p3"/>
          <p:cNvSpPr txBox="1"/>
          <p:nvPr/>
        </p:nvSpPr>
        <p:spPr>
          <a:xfrm>
            <a:off x="181414" y="668770"/>
            <a:ext cx="11957004" cy="6081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3556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thức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phi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request, response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giữa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không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Tuy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nhiên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1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trường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hợp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hiện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bước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thực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,…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giữa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request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cần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server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sử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dụng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JSPServlet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hỗ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trợ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số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phương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pháp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trạng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812800" marR="0" lvl="1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</a:t>
            </a:r>
            <a:endParaRPr dirty="0"/>
          </a:p>
          <a:p>
            <a:pPr marL="812800" marR="0" lvl="1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</a:t>
            </a:r>
            <a:endParaRPr dirty="0"/>
          </a:p>
          <a:p>
            <a:pPr marL="812800" marR="0" lvl="1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Query string</a:t>
            </a:r>
            <a:endParaRPr dirty="0"/>
          </a:p>
          <a:p>
            <a:pPr marL="812800" marR="0" lvl="1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⮚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Hidden form field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12700" marR="0" lvl="0" indent="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Cookie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4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25" name="Google Shape;225;p4"/>
          <p:cNvSpPr txBox="1"/>
          <p:nvPr/>
        </p:nvSpPr>
        <p:spPr>
          <a:xfrm>
            <a:off x="33227" y="668619"/>
            <a:ext cx="11957004" cy="3558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3556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Cookie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phần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dữ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liệu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gửi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bởi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tới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duyệt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người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dùng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đọc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lại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bởi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server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mỗi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lần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request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cùng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dirty="0"/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thể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chứa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nhiều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cặp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name-value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thay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đổi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tiêu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đề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request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response.</a:t>
            </a:r>
            <a:endParaRPr dirty="0"/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Được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tự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xóa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sau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khoảng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gian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kết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b="0" i="0" u="none" strike="noStrike" cap="none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thúc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	</a:t>
            </a:r>
            <a:endParaRPr sz="24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Mô hình hoạt động của cookie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p5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4" name="Google Shape;234;p5"/>
          <p:cNvSpPr/>
          <p:nvPr/>
        </p:nvSpPr>
        <p:spPr>
          <a:xfrm>
            <a:off x="1781412" y="1282008"/>
            <a:ext cx="8521685" cy="363772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Ví dụ về cookie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6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243" name="Google Shape;243;p6"/>
          <p:cNvPicPr preferRelativeResize="0"/>
          <p:nvPr/>
        </p:nvPicPr>
        <p:blipFill rotWithShape="1">
          <a:blip r:embed="rId3">
            <a:alphaModFix/>
          </a:blip>
          <a:srcRect l="27597" t="37646" r="12517" b="18632"/>
          <a:stretch/>
        </p:blipFill>
        <p:spPr>
          <a:xfrm>
            <a:off x="246628" y="895081"/>
            <a:ext cx="11638469" cy="45784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Các phương thức làm việc với Cookie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7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252" name="Google Shape;252;p7"/>
          <p:cNvSpPr txBox="1"/>
          <p:nvPr/>
        </p:nvSpPr>
        <p:spPr>
          <a:xfrm>
            <a:off x="33227" y="668619"/>
            <a:ext cx="11957004" cy="5681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3556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setMaxAge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expiry) 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Thiết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lập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khoảng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tồn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cookie</a:t>
            </a:r>
            <a:endParaRPr dirty="0"/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getMaxAge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	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Trả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tồn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tại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tối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cookie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setValue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java.lang.String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newValue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Gán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cookie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java.lang.String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getValue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Trả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giá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trị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mà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cookie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đang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java.lang.String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getName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Trả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tên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cookie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void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setPath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(String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uri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	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Trả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dẫn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servlet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mà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trả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cookie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java.lang.String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getPath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Gán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đường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dẫn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servlet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mà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trả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cookie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public Cookie[]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getCookies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()	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Gọi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bởi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request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trả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tất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cả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cookie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đang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có</a:t>
            </a:r>
            <a:endParaRPr dirty="0"/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void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addCookie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(Cookie cookie)	: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Gọi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bởi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response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gửi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cookie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tới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Vấn đề bảo mật với cookie</a:t>
            </a: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261" name="Google Shape;261;p8"/>
          <p:cNvSpPr txBox="1"/>
          <p:nvPr/>
        </p:nvSpPr>
        <p:spPr>
          <a:xfrm>
            <a:off x="33227" y="668619"/>
            <a:ext cx="11957004" cy="30809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3556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Javascript có thể được sử dụng để truy xuất cookie từ một máy bởi vậy xảy ra nhiều rủi ro khi sử dụng cookie</a:t>
            </a:r>
            <a:endParaRPr/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 bảo mật cookie có thể sử dụng 2 thuộc tính cấu hình khi tạo cookie:</a:t>
            </a:r>
            <a:endParaRPr/>
          </a:p>
          <a:p>
            <a:pPr marL="812800" marR="0" lvl="1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Thuộc tính secure: Cookie được gửi chỉ trên các kết nối bảo mật SSL</a:t>
            </a:r>
            <a:endParaRPr/>
          </a:p>
          <a:p>
            <a:pPr marL="812800" marR="0" lvl="1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⮚"/>
            </a:pPr>
            <a:r>
              <a:rPr lang="en-US"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Thuộc tính HttpOnly: Nội dung của cookie không được truy xuất với javascript</a:t>
            </a:r>
            <a:endParaRPr sz="2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2" name="Google Shape;262;p8"/>
          <p:cNvPicPr preferRelativeResize="0"/>
          <p:nvPr/>
        </p:nvPicPr>
        <p:blipFill rotWithShape="1">
          <a:blip r:embed="rId3">
            <a:alphaModFix/>
          </a:blip>
          <a:srcRect l="27992" t="38012" r="13112" b="26374"/>
          <a:stretch/>
        </p:blipFill>
        <p:spPr>
          <a:xfrm>
            <a:off x="1906918" y="3808327"/>
            <a:ext cx="7662930" cy="2496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US" dirty="0">
                <a:latin typeface="Arial"/>
                <a:ea typeface="Arial"/>
                <a:cs typeface="Arial"/>
                <a:sym typeface="Arial"/>
              </a:rPr>
              <a:t>Session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71" name="Google Shape;271;p9"/>
          <p:cNvSpPr txBox="1"/>
          <p:nvPr/>
        </p:nvSpPr>
        <p:spPr>
          <a:xfrm>
            <a:off x="33227" y="668619"/>
            <a:ext cx="11957004" cy="5296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9375" rIns="0" bIns="0" anchor="t" anchorCtr="0">
            <a:spAutoFit/>
          </a:bodyPr>
          <a:lstStyle/>
          <a:p>
            <a:pPr marL="355600" marR="0" lvl="0" indent="-34290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Session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biểu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diễn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phiên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(browser)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với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server.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Nó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phiên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như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đăng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thông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giao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dịch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request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lần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đầu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tiên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tới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server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server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tự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động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một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Session ID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duy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nhất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gửi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về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và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dạng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Temporary cookie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đồng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thời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server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cũng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trữ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lại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Session ID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đó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bộ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nhớ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Cache,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ở CSDL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SQLServer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những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nguồn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lưu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cache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khác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nhau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Các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request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tiếp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của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client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sẽ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luôn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gửi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đi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Session ID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để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server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nhận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biết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phiên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làm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việc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355600" marR="0" lvl="0" indent="-342900" algn="just" rtl="0">
              <a:lnSpc>
                <a:spcPct val="150000"/>
              </a:lnSpc>
              <a:spcBef>
                <a:spcPts val="625"/>
              </a:spcBef>
              <a:spcAft>
                <a:spcPts val="0"/>
              </a:spcAft>
              <a:buClr>
                <a:srgbClr val="10243E"/>
              </a:buClr>
              <a:buSzPts val="1636"/>
              <a:buFont typeface="Noto Sans Symbols"/>
              <a:buChar char="❖"/>
            </a:pP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Trình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duyệt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tắt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hoặc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Session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trên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web server timeout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thì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Session ID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cũng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bị</a:t>
            </a: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xóa</a:t>
            </a: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643</Words>
  <Application>Microsoft Office PowerPoint</Application>
  <PresentationFormat>Widescreen</PresentationFormat>
  <Paragraphs>90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6" baseType="lpstr">
      <vt:lpstr>Noto Sans Symbols</vt:lpstr>
      <vt:lpstr>Wingdings 3</vt:lpstr>
      <vt:lpstr>Arial</vt:lpstr>
      <vt:lpstr>Times New Roman</vt:lpstr>
      <vt:lpstr>Courier New</vt:lpstr>
      <vt:lpstr>Trebuchet MS</vt:lpstr>
      <vt:lpstr>Calibri</vt:lpstr>
      <vt:lpstr>Facet</vt:lpstr>
      <vt:lpstr>Bài 17  Session Cookie Filter</vt:lpstr>
      <vt:lpstr>MỤC TIÊU</vt:lpstr>
      <vt:lpstr>Giới thiệu</vt:lpstr>
      <vt:lpstr>Cookie</vt:lpstr>
      <vt:lpstr>Mô hình hoạt động của cookie</vt:lpstr>
      <vt:lpstr>Ví dụ về cookie</vt:lpstr>
      <vt:lpstr>Các phương thức làm việc với Cookie</vt:lpstr>
      <vt:lpstr>Vấn đề bảo mật với cookie</vt:lpstr>
      <vt:lpstr>Session</vt:lpstr>
      <vt:lpstr>Các phương thức của HttpSession</vt:lpstr>
      <vt:lpstr>Ví dụ về Session</vt:lpstr>
      <vt:lpstr>Filter</vt:lpstr>
      <vt:lpstr>Mục đích sử dụng Filter</vt:lpstr>
      <vt:lpstr>Dãy các Filters</vt:lpstr>
      <vt:lpstr>Ví dụ sử dụng Filter</vt:lpstr>
      <vt:lpstr>Cấu hình Filter</vt:lpstr>
      <vt:lpstr>Filter annotation</vt:lpstr>
      <vt:lpstr>HỎI ĐÁP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Bài 2  Session Cookie Filter Và Annotation</dc:title>
  <dc:creator>Bùi Thanh Hải</dc:creator>
  <cp:lastModifiedBy>Trung Hoàng</cp:lastModifiedBy>
  <cp:revision>6</cp:revision>
  <dcterms:created xsi:type="dcterms:W3CDTF">2018-01-11T08:27:42Z</dcterms:created>
  <dcterms:modified xsi:type="dcterms:W3CDTF">2025-05-12T14:23:30Z</dcterms:modified>
</cp:coreProperties>
</file>