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699" r:id="rId2"/>
    <p:sldId id="700" r:id="rId3"/>
    <p:sldId id="703" r:id="rId4"/>
    <p:sldId id="704" r:id="rId5"/>
    <p:sldId id="705" r:id="rId6"/>
    <p:sldId id="706" r:id="rId7"/>
    <p:sldId id="707" r:id="rId8"/>
    <p:sldId id="708" r:id="rId9"/>
    <p:sldId id="713" r:id="rId10"/>
    <p:sldId id="715" r:id="rId11"/>
    <p:sldId id="716" r:id="rId12"/>
    <p:sldId id="717" r:id="rId13"/>
    <p:sldId id="723" r:id="rId14"/>
    <p:sldId id="722" r:id="rId15"/>
    <p:sldId id="718" r:id="rId16"/>
    <p:sldId id="719" r:id="rId17"/>
    <p:sldId id="720" r:id="rId18"/>
    <p:sldId id="721" r:id="rId19"/>
    <p:sldId id="701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62B0"/>
    <a:srgbClr val="499DCC"/>
    <a:srgbClr val="FFCE33"/>
    <a:srgbClr val="22B1BF"/>
    <a:srgbClr val="E14A30"/>
    <a:srgbClr val="D83F3F"/>
    <a:srgbClr val="600477"/>
    <a:srgbClr val="FDBA14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86447" autoAdjust="0"/>
  </p:normalViewPr>
  <p:slideViewPr>
    <p:cSldViewPr snapToGrid="0">
      <p:cViewPr varScale="1">
        <p:scale>
          <a:sx n="115" d="100"/>
          <a:sy n="115" d="100"/>
        </p:scale>
        <p:origin x="5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14/05/2025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34422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337895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92860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744077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5079664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55C6B4A9-1611-4792-9094-5F34BCA07E0B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680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372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00" y="133616"/>
            <a:ext cx="9147302" cy="59955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7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11" y="97711"/>
            <a:ext cx="9189792" cy="58603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3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6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6" y="107091"/>
            <a:ext cx="9173316" cy="5519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3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885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42A54C80-263E-416B-A8E0-580EDEADCBDC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270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/>
              <a:t>Bài 1 - Tổng Quan Spring Framework và Spring MVC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39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700" y="133616"/>
            <a:ext cx="9147302" cy="5089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1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524000" y="2106706"/>
            <a:ext cx="9144000" cy="2504097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19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err="1" smtClean="0">
                <a:solidFill>
                  <a:schemeClr val="tx1"/>
                </a:solidFill>
              </a:rPr>
              <a:t>Tổng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Quan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Spring Framework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 smtClean="0">
                <a:solidFill>
                  <a:schemeClr val="tx1"/>
                </a:solidFill>
              </a:rPr>
              <a:t> Spring MVC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8" y="153507"/>
            <a:ext cx="3276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DispatcherServlet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  <p:sp>
        <p:nvSpPr>
          <p:cNvPr id="9" name="object 2"/>
          <p:cNvSpPr txBox="1"/>
          <p:nvPr/>
        </p:nvSpPr>
        <p:spPr>
          <a:xfrm>
            <a:off x="383539" y="930909"/>
            <a:ext cx="984836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  <a:buClr>
                <a:srgbClr val="10243E"/>
              </a:buClr>
              <a:tabLst>
                <a:tab pos="355600" algn="l"/>
              </a:tabLst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Framework Spring web model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-view-controller </a:t>
            </a:r>
            <a:r>
              <a:rPr lang="vi-VN" sz="2400" b="1" dirty="0">
                <a:latin typeface="Calibri" pitchFamily="34" charset="0"/>
                <a:cs typeface="Calibri" pitchFamily="34" charset="0"/>
              </a:rPr>
              <a:t>(MVC) 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được </a:t>
            </a:r>
            <a:r>
              <a:rPr lang="vi-VN" sz="2400" b="1" dirty="0">
                <a:latin typeface="Calibri" pitchFamily="34" charset="0"/>
                <a:cs typeface="Calibri" pitchFamily="34" charset="0"/>
              </a:rPr>
              <a:t>thiết kế xung quanh một DispatcherServlet xử lý tất cả các yêu cầu và phản hồi HTTP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5" t="18848" r="30202" b="34427"/>
          <a:stretch/>
        </p:blipFill>
        <p:spPr bwMode="auto">
          <a:xfrm>
            <a:off x="3886200" y="2133600"/>
            <a:ext cx="5398718" cy="3239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38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  <p:sp>
        <p:nvSpPr>
          <p:cNvPr id="9" name="object 2"/>
          <p:cNvSpPr txBox="1"/>
          <p:nvPr/>
        </p:nvSpPr>
        <p:spPr>
          <a:xfrm>
            <a:off x="107739" y="930909"/>
            <a:ext cx="11779462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spc="-10" dirty="0" err="1" smtClean="0">
                <a:cs typeface="Calibri"/>
              </a:rPr>
              <a:t>DispatcherServlet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sau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khi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nhận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các</a:t>
            </a:r>
            <a:r>
              <a:rPr lang="en-US" sz="2400" spc="-10" dirty="0" smtClean="0">
                <a:cs typeface="Calibri"/>
              </a:rPr>
              <a:t> request </a:t>
            </a:r>
            <a:r>
              <a:rPr lang="en-US" sz="2400" spc="-10" dirty="0" err="1" smtClean="0">
                <a:cs typeface="Calibri"/>
              </a:rPr>
              <a:t>từ</a:t>
            </a:r>
            <a:r>
              <a:rPr lang="en-US" sz="2400" spc="-10" dirty="0" smtClean="0">
                <a:cs typeface="Calibri"/>
              </a:rPr>
              <a:t> client </a:t>
            </a:r>
            <a:r>
              <a:rPr lang="en-US" sz="2400" spc="-10" dirty="0" err="1" smtClean="0">
                <a:cs typeface="Calibri"/>
              </a:rPr>
              <a:t>sẽ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điều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hướng</a:t>
            </a:r>
            <a:r>
              <a:rPr lang="en-US" sz="2400" spc="-10" dirty="0" smtClean="0">
                <a:cs typeface="Calibri"/>
              </a:rPr>
              <a:t> sang controller </a:t>
            </a:r>
            <a:r>
              <a:rPr lang="en-US" sz="2400" spc="-10" dirty="0" err="1" smtClean="0">
                <a:cs typeface="Calibri"/>
              </a:rPr>
              <a:t>để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xử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lý</a:t>
            </a:r>
            <a:r>
              <a:rPr lang="en-US" sz="2400" spc="-10" dirty="0" smtClean="0">
                <a:cs typeface="Calibri"/>
              </a:rPr>
              <a:t>. Controller </a:t>
            </a:r>
            <a:r>
              <a:rPr lang="en-US" sz="2400" spc="-10" dirty="0" err="1" smtClean="0">
                <a:cs typeface="Calibri"/>
              </a:rPr>
              <a:t>là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các</a:t>
            </a:r>
            <a:r>
              <a:rPr lang="en-US" sz="2400" spc="-10" dirty="0" smtClean="0">
                <a:cs typeface="Calibri"/>
              </a:rPr>
              <a:t> class </a:t>
            </a:r>
            <a:r>
              <a:rPr lang="en-US" sz="2400" spc="-10" dirty="0" err="1" smtClean="0">
                <a:cs typeface="Calibri"/>
              </a:rPr>
              <a:t>với</a:t>
            </a:r>
            <a:r>
              <a:rPr lang="en-US" sz="2400" spc="-10" dirty="0" smtClean="0">
                <a:cs typeface="Calibri"/>
              </a:rPr>
              <a:t> annotation @Controller </a:t>
            </a:r>
            <a:r>
              <a:rPr lang="en-US" sz="2400" spc="-10" dirty="0" err="1" smtClean="0">
                <a:cs typeface="Calibri"/>
              </a:rPr>
              <a:t>và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phương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thức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xử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lý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với</a:t>
            </a:r>
            <a:r>
              <a:rPr lang="en-US" sz="2400" spc="-10" dirty="0" smtClean="0">
                <a:cs typeface="Calibri"/>
              </a:rPr>
              <a:t> annotation @</a:t>
            </a:r>
            <a:r>
              <a:rPr lang="en-US" sz="2400" spc="-10" dirty="0" err="1" smtClean="0">
                <a:cs typeface="Calibri"/>
              </a:rPr>
              <a:t>RequestMapping</a:t>
            </a:r>
            <a:endParaRPr lang="en-US" sz="2400" spc="-10" dirty="0"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980" t="41185" r="40105" b="19822"/>
          <a:stretch/>
        </p:blipFill>
        <p:spPr>
          <a:xfrm>
            <a:off x="3206722" y="2067458"/>
            <a:ext cx="7256123" cy="40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1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web.xml config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12</a:t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698" t="9650" r="24298" b="49118"/>
          <a:stretch/>
        </p:blipFill>
        <p:spPr>
          <a:xfrm>
            <a:off x="107738" y="1146220"/>
            <a:ext cx="11882493" cy="450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spring config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13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7797" t="10208" r="14300" b="47446"/>
          <a:stretch/>
        </p:blipFill>
        <p:spPr>
          <a:xfrm>
            <a:off x="107315" y="1184855"/>
            <a:ext cx="12012371" cy="399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HttpServletRequest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14</a:t>
            </a:fld>
            <a:endParaRPr lang="vi-VN"/>
          </a:p>
        </p:txBody>
      </p:sp>
      <p:sp>
        <p:nvSpPr>
          <p:cNvPr id="9" name="object 2"/>
          <p:cNvSpPr txBox="1"/>
          <p:nvPr/>
        </p:nvSpPr>
        <p:spPr>
          <a:xfrm>
            <a:off x="107738" y="724847"/>
            <a:ext cx="1177946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spc="-10" smtClean="0">
                <a:cs typeface="Calibri"/>
              </a:rPr>
              <a:t>Sử dụng đối tượng request bằng cách truyền </a:t>
            </a:r>
            <a:r>
              <a:rPr lang="en-US" sz="2400" spc="-10" dirty="0" err="1" smtClean="0">
                <a:cs typeface="Calibri"/>
              </a:rPr>
              <a:t>đối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tượng</a:t>
            </a:r>
            <a:r>
              <a:rPr lang="en-US" sz="2400" spc="-10" dirty="0" smtClean="0">
                <a:cs typeface="Calibri"/>
              </a:rPr>
              <a:t> request </a:t>
            </a:r>
            <a:r>
              <a:rPr lang="en-US" sz="2400" spc="-10" dirty="0" err="1" smtClean="0">
                <a:cs typeface="Calibri"/>
              </a:rPr>
              <a:t>vào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hàm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trong</a:t>
            </a:r>
            <a:r>
              <a:rPr lang="en-US" sz="2400" spc="-10" dirty="0" smtClean="0">
                <a:cs typeface="Calibri"/>
              </a:rPr>
              <a:t> controller </a:t>
            </a:r>
            <a:r>
              <a:rPr lang="en-US" sz="2400" spc="-10" dirty="0" err="1" smtClean="0">
                <a:cs typeface="Calibri"/>
              </a:rPr>
              <a:t>dưới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dạng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tham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số</a:t>
            </a:r>
            <a:endParaRPr lang="en-US" sz="2400" spc="-10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690" t="30208" r="46486" b="50000"/>
          <a:stretch/>
        </p:blipFill>
        <p:spPr>
          <a:xfrm>
            <a:off x="464158" y="1889954"/>
            <a:ext cx="10772188" cy="300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HttpServletResponse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15</a:t>
            </a:fld>
            <a:endParaRPr lang="vi-VN"/>
          </a:p>
        </p:txBody>
      </p:sp>
      <p:sp>
        <p:nvSpPr>
          <p:cNvPr id="9" name="object 2"/>
          <p:cNvSpPr txBox="1"/>
          <p:nvPr/>
        </p:nvSpPr>
        <p:spPr>
          <a:xfrm>
            <a:off x="107738" y="724847"/>
            <a:ext cx="11779462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spc="-10" smtClean="0">
                <a:cs typeface="Calibri"/>
              </a:rPr>
              <a:t>Sử dụng đối tượng respóne bằng cách truyền </a:t>
            </a:r>
            <a:r>
              <a:rPr lang="en-US" sz="2400" spc="-10" dirty="0" err="1" smtClean="0">
                <a:cs typeface="Calibri"/>
              </a:rPr>
              <a:t>đối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err="1" smtClean="0">
                <a:cs typeface="Calibri"/>
              </a:rPr>
              <a:t>tượng</a:t>
            </a:r>
            <a:r>
              <a:rPr lang="en-US" sz="2400" spc="-10" smtClean="0">
                <a:cs typeface="Calibri"/>
              </a:rPr>
              <a:t> HttpResponse </a:t>
            </a:r>
            <a:r>
              <a:rPr lang="en-US" sz="2400" spc="-10" dirty="0" err="1" smtClean="0">
                <a:cs typeface="Calibri"/>
              </a:rPr>
              <a:t>vào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hàm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trong</a:t>
            </a:r>
            <a:r>
              <a:rPr lang="en-US" sz="2400" spc="-10" dirty="0" smtClean="0">
                <a:cs typeface="Calibri"/>
              </a:rPr>
              <a:t> controller </a:t>
            </a:r>
            <a:r>
              <a:rPr lang="en-US" sz="2400" spc="-10" dirty="0" err="1" smtClean="0">
                <a:cs typeface="Calibri"/>
              </a:rPr>
              <a:t>dưới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dạng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tham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số</a:t>
            </a:r>
            <a:endParaRPr lang="en-US" sz="2400" spc="-10" dirty="0"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13690" t="30208" r="46486" b="44793"/>
          <a:stretch/>
        </p:blipFill>
        <p:spPr>
          <a:xfrm>
            <a:off x="499958" y="1589232"/>
            <a:ext cx="10691784" cy="37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HttpSession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16</a:t>
            </a:fld>
            <a:endParaRPr lang="vi-VN"/>
          </a:p>
        </p:txBody>
      </p:sp>
      <p:sp>
        <p:nvSpPr>
          <p:cNvPr id="9" name="object 2"/>
          <p:cNvSpPr txBox="1"/>
          <p:nvPr/>
        </p:nvSpPr>
        <p:spPr>
          <a:xfrm>
            <a:off x="107738" y="927793"/>
            <a:ext cx="11779462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just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spc="-10" smtClean="0">
                <a:cs typeface="Calibri"/>
              </a:rPr>
              <a:t>Session để mang dữ liệu tới tất cả các thành phần của ứng dụng web. Trong spring web mvc để sử dụng session, chúng ta sẽ truyền </a:t>
            </a:r>
            <a:r>
              <a:rPr lang="en-US" sz="2400" spc="-10" dirty="0" err="1" smtClean="0">
                <a:cs typeface="Calibri"/>
              </a:rPr>
              <a:t>đối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err="1" smtClean="0">
                <a:cs typeface="Calibri"/>
              </a:rPr>
              <a:t>tượng</a:t>
            </a:r>
            <a:r>
              <a:rPr lang="en-US" sz="2400" spc="-10" smtClean="0">
                <a:cs typeface="Calibri"/>
              </a:rPr>
              <a:t> HttpSession </a:t>
            </a:r>
            <a:r>
              <a:rPr lang="en-US" sz="2400" spc="-10" dirty="0" err="1" smtClean="0">
                <a:cs typeface="Calibri"/>
              </a:rPr>
              <a:t>vào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hàm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trong</a:t>
            </a:r>
            <a:r>
              <a:rPr lang="en-US" sz="2400" spc="-10" dirty="0" smtClean="0">
                <a:cs typeface="Calibri"/>
              </a:rPr>
              <a:t> controller </a:t>
            </a:r>
            <a:r>
              <a:rPr lang="en-US" sz="2400" spc="-10" dirty="0" err="1" smtClean="0">
                <a:cs typeface="Calibri"/>
              </a:rPr>
              <a:t>dưới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dạng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tham</a:t>
            </a:r>
            <a:r>
              <a:rPr lang="en-US" sz="2400" spc="-10" dirty="0" smtClean="0">
                <a:cs typeface="Calibri"/>
              </a:rPr>
              <a:t> </a:t>
            </a:r>
            <a:r>
              <a:rPr lang="en-US" sz="2400" spc="-10" dirty="0" err="1" smtClean="0">
                <a:cs typeface="Calibri"/>
              </a:rPr>
              <a:t>số</a:t>
            </a:r>
            <a:endParaRPr lang="en-US" sz="2400" spc="-10" dirty="0"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3690" t="30208" r="11933" b="46875"/>
          <a:stretch/>
        </p:blipFill>
        <p:spPr>
          <a:xfrm>
            <a:off x="257781" y="2144981"/>
            <a:ext cx="11934219" cy="20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0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RequestParam</a:t>
            </a:r>
            <a:r>
              <a:rPr lang="en-US" smtClean="0"/>
              <a:t>, @PathParam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17</a:t>
            </a:fld>
            <a:endParaRPr lang="vi-VN"/>
          </a:p>
        </p:txBody>
      </p:sp>
      <p:sp>
        <p:nvSpPr>
          <p:cNvPr id="10" name="object 2"/>
          <p:cNvSpPr txBox="1"/>
          <p:nvPr/>
        </p:nvSpPr>
        <p:spPr>
          <a:xfrm>
            <a:off x="295553" y="654517"/>
            <a:ext cx="11579860" cy="8188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5600" indent="-342900" algn="just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spc="-10" smtClean="0">
                <a:latin typeface="Calibri"/>
                <a:cs typeface="Calibri"/>
              </a:rPr>
              <a:t>Tham số từ form hoặc từ RewriteURL được lấy về trên controllẻ bằng cách truyền </a:t>
            </a:r>
            <a:r>
              <a:rPr lang="en-US" sz="2400" spc="-10" dirty="0" err="1" smtClean="0">
                <a:latin typeface="Calibri"/>
                <a:cs typeface="Calibri"/>
              </a:rPr>
              <a:t>tham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lang="en-US" sz="2400" spc="-10" dirty="0" err="1" smtClean="0">
                <a:latin typeface="Calibri"/>
                <a:cs typeface="Calibri"/>
              </a:rPr>
              <a:t>số</a:t>
            </a:r>
            <a:r>
              <a:rPr lang="en-US" sz="2400" spc="-10" dirty="0" smtClean="0">
                <a:latin typeface="Calibri"/>
                <a:cs typeface="Calibri"/>
              </a:rPr>
              <a:t> </a:t>
            </a:r>
            <a:r>
              <a:rPr lang="en-US" sz="2400" spc="-10" dirty="0" err="1" smtClean="0">
                <a:latin typeface="Calibri"/>
                <a:cs typeface="Calibri"/>
              </a:rPr>
              <a:t>theo</a:t>
            </a:r>
            <a:r>
              <a:rPr lang="en-US" sz="2400" spc="-10" dirty="0" smtClean="0">
                <a:latin typeface="Calibri"/>
                <a:cs typeface="Calibri"/>
              </a:rPr>
              <a:t> @</a:t>
            </a:r>
            <a:r>
              <a:rPr lang="en-US" sz="2400" spc="-10" dirty="0" err="1" smtClean="0">
                <a:latin typeface="Calibri"/>
                <a:cs typeface="Calibri"/>
              </a:rPr>
              <a:t>RequestParam</a:t>
            </a:r>
            <a:r>
              <a:rPr lang="en-US" sz="2400" spc="-10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3690" t="30209" r="41801" b="52083"/>
          <a:stretch/>
        </p:blipFill>
        <p:spPr>
          <a:xfrm>
            <a:off x="1589911" y="1563640"/>
            <a:ext cx="7772400" cy="1738563"/>
          </a:xfrm>
          <a:prstGeom prst="rect">
            <a:avLst/>
          </a:prstGeom>
        </p:spPr>
      </p:pic>
      <p:sp>
        <p:nvSpPr>
          <p:cNvPr id="12" name="object 2"/>
          <p:cNvSpPr txBox="1"/>
          <p:nvPr/>
        </p:nvSpPr>
        <p:spPr>
          <a:xfrm>
            <a:off x="306070" y="3350421"/>
            <a:ext cx="11579860" cy="8188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5600" indent="-342900" algn="just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spc="-10" smtClean="0">
                <a:latin typeface="Calibri"/>
                <a:cs typeface="Calibri"/>
              </a:rPr>
              <a:t>Tham số truyền đi sau url và sau dấu "/" gọi là Path variable. Giá trị này được lấy về ở controller như sau: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5320" t="35808" r="29544" b="48760"/>
          <a:stretch/>
        </p:blipFill>
        <p:spPr>
          <a:xfrm>
            <a:off x="1589911" y="4259544"/>
            <a:ext cx="7779545" cy="14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@ModelAttribute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18</a:t>
            </a:fld>
            <a:endParaRPr lang="vi-VN"/>
          </a:p>
        </p:txBody>
      </p:sp>
      <p:sp>
        <p:nvSpPr>
          <p:cNvPr id="12" name="object 2"/>
          <p:cNvSpPr txBox="1"/>
          <p:nvPr/>
        </p:nvSpPr>
        <p:spPr>
          <a:xfrm>
            <a:off x="380980" y="960440"/>
            <a:ext cx="11579860" cy="44948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55600" indent="-342900" algn="just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spc="-10" err="1" smtClean="0">
                <a:latin typeface="Calibri"/>
                <a:cs typeface="Calibri"/>
              </a:rPr>
              <a:t>Truyền</a:t>
            </a:r>
            <a:r>
              <a:rPr lang="en-US" sz="2400" spc="-10" smtClean="0">
                <a:latin typeface="Calibri"/>
                <a:cs typeface="Calibri"/>
              </a:rPr>
              <a:t> dữ liệu là đối tượng đến controller theo tham </a:t>
            </a:r>
            <a:r>
              <a:rPr lang="en-US" sz="2400" spc="-10" err="1" smtClean="0">
                <a:latin typeface="Calibri"/>
                <a:cs typeface="Calibri"/>
              </a:rPr>
              <a:t>số</a:t>
            </a:r>
            <a:r>
              <a:rPr lang="en-US" sz="2400" spc="-10" smtClean="0">
                <a:latin typeface="Calibri"/>
                <a:cs typeface="Calibri"/>
              </a:rPr>
              <a:t> @</a:t>
            </a:r>
            <a:r>
              <a:rPr lang="en-US" sz="2400" spc="-10" dirty="0" err="1" smtClean="0">
                <a:latin typeface="Calibri"/>
                <a:cs typeface="Calibri"/>
              </a:rPr>
              <a:t>ModelAttribute</a:t>
            </a:r>
            <a:r>
              <a:rPr lang="en-US" sz="2400" spc="-10" dirty="0" smtClean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3690" t="30208" r="37702" b="36459"/>
          <a:stretch/>
        </p:blipFill>
        <p:spPr>
          <a:xfrm>
            <a:off x="1847489" y="1806154"/>
            <a:ext cx="7772400" cy="299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HỎI ĐÁP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19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64" y="797302"/>
            <a:ext cx="8596668" cy="3880773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vi-VN" spc="-10" dirty="0">
                <a:latin typeface="Calibri"/>
                <a:cs typeface="Calibri"/>
              </a:rPr>
              <a:t>Tổng quan về Spring framework</a:t>
            </a:r>
            <a:endParaRPr lang="vi-VN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vi-VN" spc="-10" dirty="0">
                <a:latin typeface="Calibri"/>
                <a:cs typeface="Calibri"/>
              </a:rPr>
              <a:t>Các lợi ích của việc sử dụng Spring framework</a:t>
            </a:r>
            <a:endParaRPr lang="vi-VN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vi-VN" spc="-5" dirty="0">
                <a:latin typeface="Calibri"/>
                <a:cs typeface="Calibri"/>
              </a:rPr>
              <a:t>Giới thiệu về trọc phụ thuộc</a:t>
            </a:r>
            <a:endParaRPr lang="vi-VN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30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vi-VN" spc="-5" dirty="0">
                <a:latin typeface="Calibri"/>
                <a:cs typeface="Calibri"/>
              </a:rPr>
              <a:t>Giới thiệu về lập trình hướng khía cạnh</a:t>
            </a:r>
            <a:endParaRPr lang="vi-VN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vi-VN" spc="-10" dirty="0">
                <a:latin typeface="Calibri"/>
                <a:cs typeface="Calibri"/>
              </a:rPr>
              <a:t>Kiến trúc của spring framework</a:t>
            </a:r>
          </a:p>
          <a:p>
            <a:pPr marL="355600" indent="-342900" algn="just">
              <a:lnSpc>
                <a:spcPct val="100000"/>
              </a:lnSpc>
              <a:spcBef>
                <a:spcPts val="530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vi-VN" spc="-10" dirty="0">
                <a:latin typeface="Calibri"/>
                <a:cs typeface="Calibri"/>
              </a:rPr>
              <a:t>Giải thích kiến trúc của Spring Web MVC framework</a:t>
            </a:r>
          </a:p>
          <a:p>
            <a:pPr marL="355600" indent="-342900">
              <a:spcBef>
                <a:spcPts val="530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vi-VN" spc="-10" dirty="0">
                <a:latin typeface="Calibri"/>
                <a:cs typeface="Calibri"/>
              </a:rPr>
              <a:t>Giải thích về DispatcherServlet</a:t>
            </a:r>
          </a:p>
          <a:p>
            <a:pPr marL="355600" indent="-342900">
              <a:spcBef>
                <a:spcPts val="530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dirty="0" smtClean="0">
                <a:latin typeface="Calibri"/>
                <a:cs typeface="Calibri"/>
              </a:rPr>
              <a:t>C</a:t>
            </a:r>
            <a:r>
              <a:rPr lang="vi-VN" dirty="0" smtClean="0">
                <a:latin typeface="Calibri"/>
                <a:cs typeface="Calibri"/>
              </a:rPr>
              <a:t>ontroller </a:t>
            </a:r>
            <a:r>
              <a:rPr lang="vi-VN" dirty="0">
                <a:latin typeface="Calibri"/>
                <a:cs typeface="Calibri"/>
              </a:rPr>
              <a:t>và các </a:t>
            </a:r>
            <a:r>
              <a:rPr lang="en-US" dirty="0" err="1" smtClean="0">
                <a:latin typeface="Calibri"/>
                <a:cs typeface="Calibri"/>
              </a:rPr>
              <a:t>thành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phần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xử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lý</a:t>
            </a:r>
            <a:r>
              <a:rPr lang="en-US" dirty="0" smtClean="0">
                <a:latin typeface="Calibri"/>
                <a:cs typeface="Calibri"/>
              </a:rPr>
              <a:t> </a:t>
            </a:r>
            <a:r>
              <a:rPr lang="en-US" dirty="0" err="1" smtClean="0">
                <a:latin typeface="Calibri"/>
                <a:cs typeface="Calibri"/>
              </a:rPr>
              <a:t>trong</a:t>
            </a:r>
            <a:r>
              <a:rPr lang="en-US" dirty="0" smtClean="0">
                <a:latin typeface="Calibri"/>
                <a:cs typeface="Calibri"/>
              </a:rPr>
              <a:t> controller</a:t>
            </a:r>
            <a:endParaRPr lang="vi-VN" dirty="0">
              <a:latin typeface="Calibri"/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578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Spring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  <p:grpSp>
        <p:nvGrpSpPr>
          <p:cNvPr id="26" name="Group 25"/>
          <p:cNvGrpSpPr/>
          <p:nvPr/>
        </p:nvGrpSpPr>
        <p:grpSpPr>
          <a:xfrm>
            <a:off x="883789" y="845914"/>
            <a:ext cx="10204175" cy="5150605"/>
            <a:chOff x="742120" y="845914"/>
            <a:chExt cx="10204175" cy="5150605"/>
          </a:xfrm>
        </p:grpSpPr>
        <p:sp>
          <p:nvSpPr>
            <p:cNvPr id="3" name="Oval 2"/>
            <p:cNvSpPr/>
            <p:nvPr/>
          </p:nvSpPr>
          <p:spPr>
            <a:xfrm>
              <a:off x="4445344" y="2577537"/>
              <a:ext cx="2752186" cy="18922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rgbClr val="FF0000"/>
                  </a:solidFill>
                </a:rPr>
                <a:t>SPRING FRAMEWORK</a:t>
              </a:r>
              <a:endParaRPr 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742120" y="845914"/>
              <a:ext cx="3352801" cy="1842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smtClean="0">
                  <a:latin typeface="Calibri" pitchFamily="34" charset="0"/>
                  <a:cs typeface="Calibri" pitchFamily="34" charset="0"/>
                </a:rPr>
                <a:t>Là </a:t>
              </a:r>
              <a:r>
                <a:rPr lang="en-US" b="1">
                  <a:latin typeface="Calibri" pitchFamily="34" charset="0"/>
                  <a:cs typeface="Calibri" pitchFamily="34" charset="0"/>
                </a:rPr>
                <a:t>một framework phát triển ứng dụng phổ biến nhất cho ứng dụng doanh nghiệp trong Java</a:t>
              </a:r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456112" y="845915"/>
              <a:ext cx="3490183" cy="1842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smtClean="0">
                  <a:latin typeface="Calibri" pitchFamily="34" charset="0"/>
                  <a:cs typeface="Calibri" pitchFamily="34" charset="0"/>
                </a:rPr>
                <a:t>Là </a:t>
              </a:r>
              <a:r>
                <a:rPr lang="en-US" b="1">
                  <a:latin typeface="Calibri" pitchFamily="34" charset="0"/>
                  <a:cs typeface="Calibri" pitchFamily="34" charset="0"/>
                </a:rPr>
                <a:t>một nền tảng Java mã nguồn </a:t>
              </a:r>
              <a:r>
                <a:rPr lang="en-US" b="1" smtClean="0">
                  <a:latin typeface="Calibri" pitchFamily="34" charset="0"/>
                  <a:cs typeface="Calibri" pitchFamily="34" charset="0"/>
                </a:rPr>
                <a:t>mở. Được </a:t>
              </a:r>
              <a:r>
                <a:rPr lang="en-US" b="1">
                  <a:latin typeface="Calibri" pitchFamily="34" charset="0"/>
                  <a:cs typeface="Calibri" pitchFamily="34" charset="0"/>
                </a:rPr>
                <a:t>viết đầu tiên bởi Rod Johnson và được phát hành lần đầu dưới phiên bản Apache 2.0 vào tháng 6 </a:t>
              </a:r>
              <a:r>
                <a:rPr lang="en-US" b="1" smtClean="0">
                  <a:latin typeface="Calibri" pitchFamily="34" charset="0"/>
                  <a:cs typeface="Calibri" pitchFamily="34" charset="0"/>
                </a:rPr>
                <a:t>năm </a:t>
              </a:r>
              <a:r>
                <a:rPr lang="en-US" b="1">
                  <a:latin typeface="Calibri" pitchFamily="34" charset="0"/>
                  <a:cs typeface="Calibri" pitchFamily="34" charset="0"/>
                </a:rPr>
                <a:t>2003.</a:t>
              </a:r>
              <a:endParaRPr lang="en-US" b="1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742120" y="4153582"/>
              <a:ext cx="3352801" cy="1842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>
                <a:spcBef>
                  <a:spcPts val="625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en-US" b="1" smtClean="0">
                  <a:latin typeface="Calibri" pitchFamily="34" charset="0"/>
                  <a:cs typeface="Calibri" pitchFamily="34" charset="0"/>
                </a:rPr>
                <a:t>Gọn </a:t>
              </a:r>
              <a:r>
                <a:rPr lang="vi-VN" b="1">
                  <a:latin typeface="Calibri" pitchFamily="34" charset="0"/>
                  <a:cs typeface="Calibri" pitchFamily="34" charset="0"/>
                </a:rPr>
                <a:t>nhẹ </a:t>
              </a:r>
              <a:r>
                <a:rPr lang="en-US" b="1" smtClean="0">
                  <a:latin typeface="Calibri" pitchFamily="34" charset="0"/>
                  <a:cs typeface="Calibri" pitchFamily="34" charset="0"/>
                </a:rPr>
                <a:t>- p</a:t>
              </a:r>
              <a:r>
                <a:rPr lang="vi-VN" b="1" smtClean="0">
                  <a:latin typeface="Calibri" pitchFamily="34" charset="0"/>
                  <a:cs typeface="Calibri" pitchFamily="34" charset="0"/>
                </a:rPr>
                <a:t>hiên </a:t>
              </a:r>
              <a:r>
                <a:rPr lang="vi-VN" b="1">
                  <a:latin typeface="Calibri" pitchFamily="34" charset="0"/>
                  <a:cs typeface="Calibri" pitchFamily="34" charset="0"/>
                </a:rPr>
                <a:t>bản cơ bản của Spring</a:t>
              </a:r>
              <a:r>
                <a:rPr lang="en-US" b="1">
                  <a:latin typeface="Calibri" pitchFamily="34" charset="0"/>
                  <a:cs typeface="Calibri" pitchFamily="34" charset="0"/>
                </a:rPr>
                <a:t> framework chỉ</a:t>
              </a:r>
              <a:r>
                <a:rPr lang="vi-VN" b="1">
                  <a:latin typeface="Calibri" pitchFamily="34" charset="0"/>
                  <a:cs typeface="Calibri" pitchFamily="34" charset="0"/>
                </a:rPr>
                <a:t> khoảng 2MB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456112" y="4153581"/>
              <a:ext cx="3490183" cy="18429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>
                <a:spcBef>
                  <a:spcPts val="625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vi-VN" b="1">
                  <a:latin typeface="Calibri" pitchFamily="34" charset="0"/>
                  <a:cs typeface="Calibri" pitchFamily="34" charset="0"/>
                </a:rPr>
                <a:t>Các tính năng cốt lõi </a:t>
              </a:r>
              <a:r>
                <a:rPr lang="vi-VN" b="1" smtClean="0">
                  <a:latin typeface="Calibri" pitchFamily="34" charset="0"/>
                  <a:cs typeface="Calibri" pitchFamily="34" charset="0"/>
                </a:rPr>
                <a:t>có </a:t>
              </a:r>
              <a:r>
                <a:rPr lang="vi-VN" b="1">
                  <a:latin typeface="Calibri" pitchFamily="34" charset="0"/>
                  <a:cs typeface="Calibri" pitchFamily="34" charset="0"/>
                </a:rPr>
                <a:t>thể được sử dụng trong việc phát triển bất kỳ ứng dụng Java nào</a:t>
              </a:r>
              <a:endParaRPr lang="en-US" b="1" dirty="0"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14" name="Straight Arrow Connector 13"/>
            <p:cNvCxnSpPr>
              <a:stCxn id="3" idx="2"/>
              <a:endCxn id="4" idx="2"/>
            </p:cNvCxnSpPr>
            <p:nvPr/>
          </p:nvCxnSpPr>
          <p:spPr>
            <a:xfrm flipH="1" flipV="1">
              <a:off x="2418521" y="2688851"/>
              <a:ext cx="2026823" cy="834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3" idx="2"/>
              <a:endCxn id="10" idx="0"/>
            </p:cNvCxnSpPr>
            <p:nvPr/>
          </p:nvCxnSpPr>
          <p:spPr>
            <a:xfrm flipH="1">
              <a:off x="2418521" y="3523665"/>
              <a:ext cx="2026823" cy="629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3" idx="6"/>
              <a:endCxn id="9" idx="2"/>
            </p:cNvCxnSpPr>
            <p:nvPr/>
          </p:nvCxnSpPr>
          <p:spPr>
            <a:xfrm flipV="1">
              <a:off x="7197530" y="2688852"/>
              <a:ext cx="2003674" cy="8348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" idx="6"/>
              <a:endCxn id="11" idx="0"/>
            </p:cNvCxnSpPr>
            <p:nvPr/>
          </p:nvCxnSpPr>
          <p:spPr>
            <a:xfrm>
              <a:off x="7197530" y="3523665"/>
              <a:ext cx="2003674" cy="6299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823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Spring Framework (1/2)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  <p:grpSp>
        <p:nvGrpSpPr>
          <p:cNvPr id="8" name="Group 7"/>
          <p:cNvGrpSpPr/>
          <p:nvPr/>
        </p:nvGrpSpPr>
        <p:grpSpPr>
          <a:xfrm>
            <a:off x="503582" y="1064470"/>
            <a:ext cx="11449878" cy="4548286"/>
            <a:chOff x="503582" y="755374"/>
            <a:chExt cx="11449878" cy="4548286"/>
          </a:xfrm>
        </p:grpSpPr>
        <p:sp>
          <p:nvSpPr>
            <p:cNvPr id="3" name="Rectangle 2"/>
            <p:cNvSpPr/>
            <p:nvPr/>
          </p:nvSpPr>
          <p:spPr>
            <a:xfrm>
              <a:off x="503582" y="755374"/>
              <a:ext cx="2425147" cy="84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LỢI ÍCH SỬ DỤNG SPRING FRAMEWORK</a:t>
              </a:r>
              <a:endParaRPr lang="en-US" b="1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616767" y="1616765"/>
              <a:ext cx="265042" cy="3686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1955283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latin typeface="Calibri" pitchFamily="34" charset="0"/>
                  <a:cs typeface="Calibri" pitchFamily="34" charset="0"/>
                </a:rPr>
                <a:t>Cho </a:t>
              </a:r>
              <a:r>
                <a:rPr lang="en-US" sz="2000" b="1">
                  <a:latin typeface="Calibri" pitchFamily="34" charset="0"/>
                  <a:cs typeface="Calibri" pitchFamily="34" charset="0"/>
                </a:rPr>
                <a:t>phép các lập trình viên phát triển các lớp ứng dụng doanh nghiệp sử dụng POJOs</a:t>
              </a:r>
              <a:endParaRPr lang="en-US" sz="2000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743200" y="2839808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algn="just">
                <a:spcBef>
                  <a:spcPts val="530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en-US" sz="2000" b="1" smtClean="0">
                  <a:latin typeface="Calibri" pitchFamily="34" charset="0"/>
                  <a:cs typeface="Calibri" pitchFamily="34" charset="0"/>
                </a:rPr>
                <a:t>Đ</a:t>
              </a:r>
              <a:r>
                <a:rPr lang="vi-VN" sz="2000" b="1" smtClean="0">
                  <a:latin typeface="Calibri" pitchFamily="34" charset="0"/>
                  <a:cs typeface="Calibri" pitchFamily="34" charset="0"/>
                </a:rPr>
                <a:t>ược </a:t>
              </a:r>
              <a:r>
                <a:rPr lang="vi-VN" sz="2000" b="1">
                  <a:latin typeface="Calibri" pitchFamily="34" charset="0"/>
                  <a:cs typeface="Calibri" pitchFamily="34" charset="0"/>
                </a:rPr>
                <a:t>tổ chức theo kiểu mô-đun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3200" y="3767270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algn="just">
                <a:spcBef>
                  <a:spcPts val="530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en-US" sz="2000" b="1" smtClean="0">
                  <a:latin typeface="Calibri" pitchFamily="34" charset="0"/>
                  <a:cs typeface="Calibri" pitchFamily="34" charset="0"/>
                </a:rPr>
                <a:t>Không </a:t>
              </a:r>
              <a:r>
                <a:rPr lang="en-US" sz="2000" b="1">
                  <a:latin typeface="Calibri" pitchFamily="34" charset="0"/>
                  <a:cs typeface="Calibri" pitchFamily="34" charset="0"/>
                </a:rPr>
                <a:t>phát triển lại toàn bộ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56451" y="4673664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algn="just">
                <a:spcBef>
                  <a:spcPts val="530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en-US" sz="2000" b="1">
                  <a:latin typeface="Calibri" pitchFamily="34" charset="0"/>
                  <a:cs typeface="Calibri" pitchFamily="34" charset="0"/>
                </a:rPr>
                <a:t>Kiểm thử </a:t>
              </a:r>
              <a:r>
                <a:rPr lang="en-US" sz="2000" b="1" smtClean="0">
                  <a:latin typeface="Calibri" pitchFamily="34" charset="0"/>
                  <a:cs typeface="Calibri" pitchFamily="34" charset="0"/>
                </a:rPr>
                <a:t>khá </a:t>
              </a:r>
              <a:r>
                <a:rPr lang="en-US" sz="2000" b="1">
                  <a:latin typeface="Calibri" pitchFamily="34" charset="0"/>
                  <a:cs typeface="Calibri" pitchFamily="34" charset="0"/>
                </a:rPr>
                <a:t>đơn giản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881809" y="2150772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1881809" y="3083438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868558" y="3995733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881809" y="4908028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9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Lợi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Spring Framework (2/2)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grpSp>
        <p:nvGrpSpPr>
          <p:cNvPr id="9" name="Group 8"/>
          <p:cNvGrpSpPr/>
          <p:nvPr/>
        </p:nvGrpSpPr>
        <p:grpSpPr>
          <a:xfrm>
            <a:off x="503582" y="1064470"/>
            <a:ext cx="11449878" cy="4548286"/>
            <a:chOff x="503582" y="755374"/>
            <a:chExt cx="11449878" cy="4548286"/>
          </a:xfrm>
        </p:grpSpPr>
        <p:sp>
          <p:nvSpPr>
            <p:cNvPr id="10" name="Rectangle 9"/>
            <p:cNvSpPr/>
            <p:nvPr/>
          </p:nvSpPr>
          <p:spPr>
            <a:xfrm>
              <a:off x="503582" y="755374"/>
              <a:ext cx="2425147" cy="8481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/>
                <a:t>LỢI ÍCH SỬ DỤNG SPRING FRAMEWORK</a:t>
              </a:r>
              <a:endParaRPr lang="en-US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16767" y="1616765"/>
              <a:ext cx="265042" cy="36868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43200" y="1955283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>
                  <a:latin typeface="Calibri" pitchFamily="34" charset="0"/>
                  <a:cs typeface="Calibri" pitchFamily="34" charset="0"/>
                </a:rPr>
                <a:t>Framework web của Spring là một thiết kế tốt cho framework web </a:t>
              </a:r>
              <a:r>
                <a:rPr lang="en-US" sz="2000" b="1" smtClean="0">
                  <a:latin typeface="Calibri" pitchFamily="34" charset="0"/>
                  <a:cs typeface="Calibri" pitchFamily="34" charset="0"/>
                </a:rPr>
                <a:t>MVC</a:t>
              </a:r>
              <a:endParaRPr lang="en-US" sz="2000" b="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2839808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algn="just">
                <a:spcBef>
                  <a:spcPts val="530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en-US" sz="2000" b="1" smtClean="0">
                  <a:latin typeface="Calibri" pitchFamily="34" charset="0"/>
                  <a:cs typeface="Calibri" pitchFamily="34" charset="0"/>
                </a:rPr>
                <a:t>Cung </a:t>
              </a:r>
              <a:r>
                <a:rPr lang="en-US" sz="2000" b="1">
                  <a:latin typeface="Calibri" pitchFamily="34" charset="0"/>
                  <a:cs typeface="Calibri" pitchFamily="34" charset="0"/>
                </a:rPr>
                <a:t>cấp một API thuận tiện để chuyển đổi các ngoại lệ đã có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43200" y="3767270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algn="just">
                <a:spcBef>
                  <a:spcPts val="530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en-US" sz="2000" b="1">
                  <a:latin typeface="Calibri" pitchFamily="34" charset="0"/>
                  <a:cs typeface="Calibri" pitchFamily="34" charset="0"/>
                </a:rPr>
                <a:t>Các thành phần chứa</a:t>
              </a:r>
              <a:r>
                <a:rPr lang="vi-VN" sz="2000" b="1">
                  <a:latin typeface="Calibri" pitchFamily="34" charset="0"/>
                  <a:cs typeface="Calibri" pitchFamily="34" charset="0"/>
                </a:rPr>
                <a:t> IoC có xu hướng nhẹ, đặc biệt khi so sánh với các </a:t>
              </a:r>
              <a:r>
                <a:rPr lang="en-US" sz="2000" b="1">
                  <a:latin typeface="Calibri" pitchFamily="34" charset="0"/>
                  <a:cs typeface="Calibri" pitchFamily="34" charset="0"/>
                </a:rPr>
                <a:t>thành phần chứa </a:t>
              </a:r>
              <a:r>
                <a:rPr lang="vi-VN" sz="2000" b="1" smtClean="0">
                  <a:latin typeface="Calibri" pitchFamily="34" charset="0"/>
                  <a:cs typeface="Calibri" pitchFamily="34" charset="0"/>
                </a:rPr>
                <a:t>EJB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56451" y="4673664"/>
              <a:ext cx="9197009" cy="6299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700" algn="just">
                <a:spcBef>
                  <a:spcPts val="530"/>
                </a:spcBef>
                <a:buClr>
                  <a:srgbClr val="10243E"/>
                </a:buClr>
                <a:buSzPct val="68181"/>
                <a:tabLst>
                  <a:tab pos="354965" algn="l"/>
                  <a:tab pos="355600" algn="l"/>
                </a:tabLst>
              </a:pPr>
              <a:r>
                <a:rPr lang="en-US" sz="2000" b="1" smtClean="0">
                  <a:latin typeface="Calibri" pitchFamily="34" charset="0"/>
                  <a:cs typeface="Calibri" pitchFamily="34" charset="0"/>
                </a:rPr>
                <a:t>Cung </a:t>
              </a:r>
              <a:r>
                <a:rPr lang="en-US" sz="2000" b="1">
                  <a:latin typeface="Calibri" pitchFamily="34" charset="0"/>
                  <a:cs typeface="Calibri" pitchFamily="34" charset="0"/>
                </a:rPr>
                <a:t>cấp một giao diện quản lý giao dịch nhất quán</a:t>
              </a:r>
              <a:endParaRPr lang="en-US" sz="20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881809" y="2150772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/>
            <p:cNvSpPr/>
            <p:nvPr/>
          </p:nvSpPr>
          <p:spPr>
            <a:xfrm>
              <a:off x="1881809" y="3083438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/>
            <p:cNvSpPr/>
            <p:nvPr/>
          </p:nvSpPr>
          <p:spPr>
            <a:xfrm>
              <a:off x="1868558" y="3995733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1881809" y="4908028"/>
              <a:ext cx="874642" cy="2575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0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Trọc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(DI)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4234" t="31010" r="34394" b="2128"/>
          <a:stretch/>
        </p:blipFill>
        <p:spPr>
          <a:xfrm>
            <a:off x="1429554" y="824247"/>
            <a:ext cx="7765962" cy="53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8985" t="31381" r="43005" b="11600"/>
          <a:stretch/>
        </p:blipFill>
        <p:spPr>
          <a:xfrm>
            <a:off x="5405472" y="921448"/>
            <a:ext cx="6375042" cy="50967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698" y="1017431"/>
            <a:ext cx="5022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/>
              <a:t>P</a:t>
            </a:r>
            <a:r>
              <a:rPr lang="vi-VN" smtClean="0"/>
              <a:t>hân </a:t>
            </a:r>
            <a:r>
              <a:rPr lang="vi-VN"/>
              <a:t>tách chương trình thành các module tách biệt, không phụ thuộc nhau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44698" y="2021002"/>
            <a:ext cx="5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mtClean="0">
                <a:latin typeface="Arial (Body)"/>
              </a:rPr>
              <a:t>Dễ dàng mở rộng, kiểm thử, bảo trì</a:t>
            </a:r>
            <a:endParaRPr lang="en-US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9347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Spring Framework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  <p:sp>
        <p:nvSpPr>
          <p:cNvPr id="9" name="object 2"/>
          <p:cNvSpPr txBox="1"/>
          <p:nvPr/>
        </p:nvSpPr>
        <p:spPr>
          <a:xfrm>
            <a:off x="288552" y="843502"/>
            <a:ext cx="11579860" cy="81881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2900">
              <a:spcBef>
                <a:spcPts val="625"/>
              </a:spcBef>
              <a:buClr>
                <a:srgbClr val="10243E"/>
              </a:buClr>
              <a:buSzPct val="68181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Framework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Spring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cung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cấp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khoảng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20 module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mà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được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sử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dựa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vào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yêu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cầu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.</a:t>
            </a:r>
            <a:endParaRPr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5" t="22977" r="32597" b="15485"/>
          <a:stretch/>
        </p:blipFill>
        <p:spPr bwMode="auto">
          <a:xfrm>
            <a:off x="3672725" y="1885258"/>
            <a:ext cx="493221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1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Web MVC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  <p:sp>
        <p:nvSpPr>
          <p:cNvPr id="8" name="object 2"/>
          <p:cNvSpPr txBox="1"/>
          <p:nvPr/>
        </p:nvSpPr>
        <p:spPr>
          <a:xfrm>
            <a:off x="231820" y="622944"/>
            <a:ext cx="11732653" cy="3968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spcBef>
                <a:spcPts val="105"/>
              </a:spcBef>
              <a:buClr>
                <a:srgbClr val="10243E"/>
              </a:buClr>
              <a:tabLst>
                <a:tab pos="355600" algn="l"/>
              </a:tabLst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Framework 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Spring </a:t>
            </a:r>
            <a:r>
              <a:rPr lang="vi-VN" sz="2400" b="1" dirty="0">
                <a:latin typeface="Calibri" pitchFamily="34" charset="0"/>
                <a:cs typeface="Calibri" pitchFamily="34" charset="0"/>
              </a:rPr>
              <a:t>Web MVC cung cấp kiến trúc Model-View-Controller (MVC) và các thành phần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có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sẵn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  <a:cs typeface="Calibri" pitchFamily="34" charset="0"/>
              </a:rPr>
              <a:t>đ</a:t>
            </a:r>
            <a:r>
              <a:rPr lang="vi-VN" sz="2400" b="1" dirty="0" smtClean="0">
                <a:latin typeface="Calibri" pitchFamily="34" charset="0"/>
                <a:cs typeface="Calibri" pitchFamily="34" charset="0"/>
              </a:rPr>
              <a:t>ược </a:t>
            </a:r>
            <a:r>
              <a:rPr lang="vi-VN" sz="2400" b="1" dirty="0">
                <a:latin typeface="Calibri" pitchFamily="34" charset="0"/>
                <a:cs typeface="Calibri" pitchFamily="34" charset="0"/>
              </a:rPr>
              <a:t>sử dụng để phát triển các ứng dụng web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theo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công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nghệ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b="1" dirty="0" err="1" smtClean="0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 Spring Framework.</a:t>
            </a:r>
            <a:endParaRPr sz="2400" b="1" dirty="0">
              <a:latin typeface="Calibri" pitchFamily="34" charset="0"/>
              <a:cs typeface="Calibri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10243E"/>
              </a:buClr>
              <a:buFont typeface="Wingdings"/>
              <a:buChar char=""/>
              <a:tabLst>
                <a:tab pos="35560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Model</a:t>
            </a:r>
          </a:p>
          <a:p>
            <a:pPr marL="12700" algn="just">
              <a:spcBef>
                <a:spcPts val="480"/>
              </a:spcBef>
              <a:buClr>
                <a:srgbClr val="10243E"/>
              </a:buClr>
              <a:tabLst>
                <a:tab pos="35560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Model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đóng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gói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dữ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liệu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ứng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dụng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nói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chung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chúng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sẽ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bao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gồm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POJO.</a:t>
            </a:r>
            <a:endParaRPr lang="en-US" sz="2000" b="1" spc="-5" dirty="0" smtClean="0">
              <a:latin typeface="Calibri" pitchFamily="34" charset="0"/>
              <a:cs typeface="Calibri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10243E"/>
              </a:buClr>
              <a:buFont typeface="Wingdings"/>
              <a:buChar char=""/>
              <a:tabLst>
                <a:tab pos="35560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View</a:t>
            </a:r>
          </a:p>
          <a:p>
            <a:pPr marL="12700" algn="just">
              <a:spcBef>
                <a:spcPts val="480"/>
              </a:spcBef>
              <a:buClr>
                <a:srgbClr val="10243E"/>
              </a:buClr>
              <a:tabLst>
                <a:tab pos="35560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View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chịu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trách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nhiệm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hiển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thị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dữ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liệu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mô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hình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và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nói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chung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nó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tạo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ra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đầu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ra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HTML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mà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trình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duyệt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của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khách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hàng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có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thể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hiểu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</a:t>
            </a:r>
            <a:endParaRPr lang="en-US" sz="2000" b="1" spc="-5" dirty="0" smtClean="0">
              <a:latin typeface="Calibri" pitchFamily="34" charset="0"/>
              <a:cs typeface="Calibri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10243E"/>
              </a:buClr>
              <a:buFont typeface="Wingdings"/>
              <a:buChar char=""/>
              <a:tabLst>
                <a:tab pos="355600" algn="l"/>
              </a:tabLst>
            </a:pPr>
            <a:r>
              <a:rPr lang="en-US" sz="2000" b="1" spc="-5" dirty="0" smtClean="0">
                <a:latin typeface="Calibri"/>
                <a:cs typeface="Calibri"/>
              </a:rPr>
              <a:t>Controller</a:t>
            </a:r>
          </a:p>
          <a:p>
            <a:pPr marL="12700" algn="just">
              <a:spcBef>
                <a:spcPts val="480"/>
              </a:spcBef>
              <a:buClr>
                <a:srgbClr val="10243E"/>
              </a:buClr>
              <a:tabLst>
                <a:tab pos="355600" algn="l"/>
              </a:tabLst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Controller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chịu trách nhiệm xử lý các yêu cầu của người dùng và xây dựng một mô hình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thích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hợp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và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chuyển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	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nó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tới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view </a:t>
            </a:r>
            <a:r>
              <a:rPr lang="vi-VN" sz="2000" dirty="0" smtClean="0">
                <a:latin typeface="Calibri" pitchFamily="34" charset="0"/>
                <a:cs typeface="Calibri" pitchFamily="34" charset="0"/>
              </a:rPr>
              <a:t>để </a:t>
            </a:r>
            <a:r>
              <a:rPr lang="vi-VN" sz="2000" dirty="0">
                <a:latin typeface="Calibri" pitchFamily="34" charset="0"/>
                <a:cs typeface="Calibri" pitchFamily="34" charset="0"/>
              </a:rPr>
              <a:t>hiển thị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endParaRPr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1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608</Words>
  <Application>Microsoft Office PowerPoint</Application>
  <PresentationFormat>Widescreen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(Body)</vt:lpstr>
      <vt:lpstr>Calibri</vt:lpstr>
      <vt:lpstr>Trebuchet MS</vt:lpstr>
      <vt:lpstr>Wingdings</vt:lpstr>
      <vt:lpstr>Wingdings 3</vt:lpstr>
      <vt:lpstr>Facet</vt:lpstr>
      <vt:lpstr>Bài 19  Tổng Quan Spring Framework và Spring MVC</vt:lpstr>
      <vt:lpstr>MỤC TIÊU</vt:lpstr>
      <vt:lpstr>Tổng Quan về Spring Framework</vt:lpstr>
      <vt:lpstr>Lợi ích của việc sử dụng Spring Framework (1/2)</vt:lpstr>
      <vt:lpstr>Lợi ích của việc sử dụng Spring Framework (2/2)</vt:lpstr>
      <vt:lpstr>Trọc Phụ Thuộc (DI)</vt:lpstr>
      <vt:lpstr>Lập Trình Hướng Khía Cạnh</vt:lpstr>
      <vt:lpstr>Kiến Trúc Của Spring Framework</vt:lpstr>
      <vt:lpstr>Spring Web MVC</vt:lpstr>
      <vt:lpstr>DispatcherServlet</vt:lpstr>
      <vt:lpstr>Spring Controller</vt:lpstr>
      <vt:lpstr>web.xml config</vt:lpstr>
      <vt:lpstr>spring config</vt:lpstr>
      <vt:lpstr>HttpServletRequest</vt:lpstr>
      <vt:lpstr>HttpServletResponse</vt:lpstr>
      <vt:lpstr>HttpSession</vt:lpstr>
      <vt:lpstr>@RequestParam, @PathParam</vt:lpstr>
      <vt:lpstr>@ModelAttribute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Bùi Thanh Hải</dc:creator>
  <cp:lastModifiedBy>Trung Hoàng</cp:lastModifiedBy>
  <cp:revision>2059</cp:revision>
  <dcterms:created xsi:type="dcterms:W3CDTF">2018-01-11T08:27:42Z</dcterms:created>
  <dcterms:modified xsi:type="dcterms:W3CDTF">2025-05-14T11:28:30Z</dcterms:modified>
</cp:coreProperties>
</file>