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76" r:id="rId7"/>
    <p:sldId id="261" r:id="rId8"/>
    <p:sldId id="262" r:id="rId9"/>
    <p:sldId id="269" r:id="rId10"/>
    <p:sldId id="270" r:id="rId11"/>
    <p:sldId id="263" r:id="rId12"/>
    <p:sldId id="264" r:id="rId13"/>
    <p:sldId id="271" r:id="rId14"/>
    <p:sldId id="265" r:id="rId15"/>
    <p:sldId id="266" r:id="rId16"/>
    <p:sldId id="267" r:id="rId17"/>
    <p:sldId id="268" r:id="rId18"/>
  </p:sldIdLst>
  <p:sldSz cx="12192000" cy="6858000"/>
  <p:notesSz cx="6858000" cy="9144000"/>
  <p:embeddedFontLst>
    <p:embeddedFont>
      <p:font typeface="Wingdings 3" panose="05040102010807070707" pitchFamily="18" charset="2"/>
      <p:regular r:id="rId20"/>
    </p:embeddedFont>
    <p:embeddedFont>
      <p:font typeface="Trebuchet MS" panose="020B0603020202020204" pitchFamily="34" charset="0"/>
      <p:regular r:id="rId21"/>
      <p:bold r:id="rId22"/>
      <p:italic r:id="rId23"/>
      <p:bold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ipYydxVgg8UtwJEIrEMCaOaT3Y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Bỏ 3,4 đưa vào nội dung bài 1</a:t>
            </a:r>
            <a:endParaRPr/>
          </a:p>
        </p:txBody>
      </p:sp>
      <p:sp>
        <p:nvSpPr>
          <p:cNvPr id="219" name="Google Shape;2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3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272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214269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6913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278292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9242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18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3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5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32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5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04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49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13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36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"/>
          <p:cNvSpPr txBox="1">
            <a:spLocks noGrp="1"/>
          </p:cNvSpPr>
          <p:nvPr>
            <p:ph type="ctrTitle"/>
          </p:nvPr>
        </p:nvSpPr>
        <p:spPr>
          <a:xfrm>
            <a:off x="1524000" y="2106706"/>
            <a:ext cx="9144000" cy="2040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dirty="0" err="1">
                <a:solidFill>
                  <a:schemeClr val="tx1"/>
                </a:solidFill>
              </a:rPr>
              <a:t>Bài</a:t>
            </a:r>
            <a:r>
              <a:rPr lang="en-US" sz="4000" b="1" dirty="0">
                <a:solidFill>
                  <a:schemeClr val="tx1"/>
                </a:solidFill>
              </a:rPr>
              <a:t> </a:t>
            </a:r>
            <a:r>
              <a:rPr lang="en-US" sz="4000" b="1" dirty="0" smtClean="0">
                <a:solidFill>
                  <a:schemeClr val="tx1"/>
                </a:solidFill>
              </a:rPr>
              <a:t>3 </a:t>
            </a:r>
            <a:r>
              <a:rPr lang="en-US" sz="4000" dirty="0">
                <a:solidFill>
                  <a:schemeClr val="tx1"/>
                </a:solidFill>
              </a:rPr>
              <a:t/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 err="1">
                <a:solidFill>
                  <a:schemeClr val="tx1"/>
                </a:solidFill>
              </a:rPr>
              <a:t>Lớp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và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đối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tượng</a:t>
            </a:r>
            <a:endParaRPr sz="4000" dirty="0">
              <a:solidFill>
                <a:schemeClr val="tx1"/>
              </a:solidFill>
            </a:endParaRPr>
          </a:p>
        </p:txBody>
      </p:sp>
      <p:sp>
        <p:nvSpPr>
          <p:cNvPr id="197" name="Google Shape;197;p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pic>
        <p:nvPicPr>
          <p:cNvPr id="198" name="Google Shape;1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6284" y="212341"/>
            <a:ext cx="3615655" cy="1707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30" y="94211"/>
            <a:ext cx="8503533" cy="537556"/>
          </a:xfrm>
        </p:spPr>
        <p:txBody>
          <a:bodyPr>
            <a:normAutofit fontScale="9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27" y="692459"/>
            <a:ext cx="9538810" cy="55409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 &lt;</a:t>
            </a:r>
            <a:r>
              <a:rPr lang="en-US" dirty="0" err="1" smtClean="0"/>
              <a:t>method_name</a:t>
            </a:r>
            <a:r>
              <a:rPr lang="en-US" dirty="0" smtClean="0"/>
              <a:t>&gt; :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–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đặt</a:t>
            </a:r>
            <a:r>
              <a:rPr lang="en-US" dirty="0" smtClean="0"/>
              <a:t>.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cụm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endParaRPr lang="en-US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trùng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Java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hoa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 &lt;</a:t>
            </a:r>
            <a:r>
              <a:rPr lang="en-US" dirty="0" err="1" smtClean="0"/>
              <a:t>list_of_parameters</a:t>
            </a:r>
            <a:r>
              <a:rPr lang="en-US" dirty="0" smtClean="0"/>
              <a:t>&gt;: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-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phẩy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.</a:t>
            </a:r>
            <a:endParaRPr 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2326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8"/>
          <p:cNvSpPr txBox="1">
            <a:spLocks noGrp="1"/>
          </p:cNvSpPr>
          <p:nvPr>
            <p:ph type="title"/>
          </p:nvPr>
        </p:nvSpPr>
        <p:spPr>
          <a:xfrm>
            <a:off x="202548" y="178777"/>
            <a:ext cx="934589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271" name="Google Shape;271;p8"/>
          <p:cNvSpPr txBox="1">
            <a:spLocks noGrp="1"/>
          </p:cNvSpPr>
          <p:nvPr>
            <p:ph idx="1"/>
          </p:nvPr>
        </p:nvSpPr>
        <p:spPr>
          <a:xfrm>
            <a:off x="326871" y="903289"/>
            <a:ext cx="9072105" cy="4257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79"/>
              <a:buFont typeface="Wingdings" panose="05000000000000000000" pitchFamily="2" charset="2"/>
              <a:buChar char="Ø"/>
            </a:pPr>
            <a:r>
              <a:rPr lang="en-US" sz="1679" dirty="0" err="1"/>
              <a:t>Khởi</a:t>
            </a:r>
            <a:r>
              <a:rPr lang="en-US" sz="1679" dirty="0"/>
              <a:t> </a:t>
            </a:r>
            <a:r>
              <a:rPr lang="en-US" sz="1679" dirty="0" err="1"/>
              <a:t>tạo</a:t>
            </a:r>
            <a:r>
              <a:rPr lang="en-US" sz="1679" dirty="0"/>
              <a:t> </a:t>
            </a:r>
            <a:r>
              <a:rPr lang="en-US" sz="1679" dirty="0" err="1"/>
              <a:t>đối</a:t>
            </a:r>
            <a:r>
              <a:rPr lang="en-US" sz="1679" dirty="0"/>
              <a:t> </a:t>
            </a:r>
            <a:r>
              <a:rPr lang="en-US" sz="1679" dirty="0" err="1"/>
              <a:t>tượng</a:t>
            </a:r>
            <a:r>
              <a:rPr lang="en-US" sz="1679" dirty="0"/>
              <a:t> </a:t>
            </a:r>
            <a:r>
              <a:rPr lang="en-US" sz="1679" dirty="0" err="1"/>
              <a:t>từ</a:t>
            </a:r>
            <a:r>
              <a:rPr lang="en-US" sz="1679" dirty="0"/>
              <a:t> Constructor </a:t>
            </a:r>
            <a:r>
              <a:rPr lang="en-US" sz="1679" dirty="0" err="1"/>
              <a:t>của</a:t>
            </a:r>
            <a:r>
              <a:rPr lang="en-US" sz="1679" dirty="0"/>
              <a:t> </a:t>
            </a:r>
            <a:r>
              <a:rPr lang="en-US" sz="1679" dirty="0" err="1"/>
              <a:t>lớp</a:t>
            </a:r>
            <a:endParaRPr sz="1679" dirty="0"/>
          </a:p>
          <a:p>
            <a:pPr lvl="1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1400" b="1" dirty="0" err="1">
                <a:solidFill>
                  <a:srgbClr val="7030A0"/>
                </a:solidFill>
              </a:rPr>
              <a:t>ClassName</a:t>
            </a:r>
            <a:r>
              <a:rPr lang="en-US" sz="1400" b="1" dirty="0">
                <a:solidFill>
                  <a:srgbClr val="7030A0"/>
                </a:solidFill>
              </a:rPr>
              <a:t> </a:t>
            </a:r>
            <a:r>
              <a:rPr lang="en-US" sz="1400" b="1" dirty="0" err="1">
                <a:solidFill>
                  <a:srgbClr val="00B0F0"/>
                </a:solidFill>
              </a:rPr>
              <a:t>objectName</a:t>
            </a:r>
            <a:r>
              <a:rPr lang="en-US" sz="1400" b="1" dirty="0">
                <a:solidFill>
                  <a:srgbClr val="00B0F0"/>
                </a:solidFill>
              </a:rPr>
              <a:t> </a:t>
            </a:r>
            <a:r>
              <a:rPr lang="en-US" sz="1400" b="1" dirty="0"/>
              <a:t>= </a:t>
            </a:r>
            <a:r>
              <a:rPr lang="en-US" sz="1400" b="1" dirty="0">
                <a:solidFill>
                  <a:srgbClr val="00B050"/>
                </a:solidFill>
              </a:rPr>
              <a:t>new</a:t>
            </a:r>
            <a:r>
              <a:rPr lang="en-US" sz="1400" b="1" dirty="0"/>
              <a:t> </a:t>
            </a:r>
            <a:r>
              <a:rPr lang="en-US" sz="1400" b="1" dirty="0" err="1">
                <a:solidFill>
                  <a:srgbClr val="7030A0"/>
                </a:solidFill>
              </a:rPr>
              <a:t>ContructorOfClass</a:t>
            </a:r>
            <a:r>
              <a:rPr lang="en-US" sz="1400" b="1" dirty="0"/>
              <a:t>(</a:t>
            </a:r>
            <a:r>
              <a:rPr lang="en-US" sz="1400" b="1" dirty="0">
                <a:solidFill>
                  <a:srgbClr val="FF0000"/>
                </a:solidFill>
              </a:rPr>
              <a:t>Arguments</a:t>
            </a:r>
            <a:r>
              <a:rPr lang="en-US" sz="1400" b="1" dirty="0"/>
              <a:t>)</a:t>
            </a:r>
            <a:endParaRPr dirty="0"/>
          </a:p>
          <a:p>
            <a:pPr lvl="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79"/>
              <a:buFont typeface="Wingdings" panose="05000000000000000000" pitchFamily="2" charset="2"/>
              <a:buChar char="Ø"/>
            </a:pPr>
            <a:r>
              <a:rPr lang="en-US" sz="1679" dirty="0" err="1"/>
              <a:t>Gọi</a:t>
            </a:r>
            <a:r>
              <a:rPr lang="en-US" sz="1679" dirty="0"/>
              <a:t> </a:t>
            </a:r>
            <a:r>
              <a:rPr lang="en-US" sz="1679" dirty="0" err="1"/>
              <a:t>phương</a:t>
            </a:r>
            <a:r>
              <a:rPr lang="en-US" sz="1679" dirty="0"/>
              <a:t> </a:t>
            </a:r>
            <a:r>
              <a:rPr lang="en-US" sz="1679" dirty="0" err="1"/>
              <a:t>thức</a:t>
            </a:r>
            <a:r>
              <a:rPr lang="en-US" sz="1679" dirty="0"/>
              <a:t> </a:t>
            </a:r>
            <a:r>
              <a:rPr lang="en-US" sz="1679" dirty="0" err="1"/>
              <a:t>của</a:t>
            </a:r>
            <a:r>
              <a:rPr lang="en-US" sz="1679" dirty="0"/>
              <a:t> </a:t>
            </a:r>
            <a:r>
              <a:rPr lang="en-US" sz="1679" dirty="0" err="1"/>
              <a:t>đối</a:t>
            </a:r>
            <a:r>
              <a:rPr lang="en-US" sz="1679" dirty="0"/>
              <a:t> </a:t>
            </a:r>
            <a:r>
              <a:rPr lang="en-US" sz="1679" dirty="0" err="1"/>
              <a:t>tượng</a:t>
            </a:r>
            <a:r>
              <a:rPr lang="en-US" sz="1679" dirty="0"/>
              <a:t>: </a:t>
            </a:r>
            <a:r>
              <a:rPr lang="en-US" sz="1679" dirty="0" err="1"/>
              <a:t>sử</a:t>
            </a:r>
            <a:r>
              <a:rPr lang="en-US" sz="1679" dirty="0"/>
              <a:t> </a:t>
            </a:r>
            <a:r>
              <a:rPr lang="en-US" sz="1679" dirty="0" err="1"/>
              <a:t>dụng</a:t>
            </a:r>
            <a:r>
              <a:rPr lang="en-US" sz="1679" dirty="0"/>
              <a:t> </a:t>
            </a:r>
            <a:r>
              <a:rPr lang="en-US" sz="1679" dirty="0" err="1"/>
              <a:t>toán</a:t>
            </a:r>
            <a:r>
              <a:rPr lang="en-US" sz="1679" dirty="0"/>
              <a:t> </a:t>
            </a:r>
            <a:r>
              <a:rPr lang="en-US" sz="1679" dirty="0" err="1"/>
              <a:t>tử</a:t>
            </a:r>
            <a:r>
              <a:rPr lang="en-US" sz="1679" dirty="0"/>
              <a:t> </a:t>
            </a:r>
            <a:r>
              <a:rPr lang="en-US" sz="1679" dirty="0" err="1"/>
              <a:t>chấm</a:t>
            </a:r>
            <a:r>
              <a:rPr lang="en-US" sz="1679" dirty="0"/>
              <a:t> “</a:t>
            </a:r>
            <a:r>
              <a:rPr lang="en-US" sz="1679" b="1" dirty="0"/>
              <a:t>.</a:t>
            </a:r>
            <a:r>
              <a:rPr lang="en-US" sz="1679" dirty="0"/>
              <a:t>”</a:t>
            </a:r>
            <a:endParaRPr dirty="0"/>
          </a:p>
          <a:p>
            <a:pPr lvl="1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1400" b="1" dirty="0" err="1">
                <a:solidFill>
                  <a:srgbClr val="00B0F0"/>
                </a:solidFill>
              </a:rPr>
              <a:t>objectName</a:t>
            </a:r>
            <a:r>
              <a:rPr lang="en-US" sz="1400" b="1" dirty="0" err="1"/>
              <a:t>.</a:t>
            </a:r>
            <a:r>
              <a:rPr lang="en-US" sz="1400" b="1" dirty="0" err="1">
                <a:solidFill>
                  <a:srgbClr val="7030A0"/>
                </a:solidFill>
              </a:rPr>
              <a:t>methodName</a:t>
            </a:r>
            <a:r>
              <a:rPr lang="en-US" sz="1400" b="1" dirty="0"/>
              <a:t>(</a:t>
            </a:r>
            <a:r>
              <a:rPr lang="en-US" sz="1400" b="1" dirty="0">
                <a:solidFill>
                  <a:srgbClr val="FF0000"/>
                </a:solidFill>
              </a:rPr>
              <a:t>Arguments</a:t>
            </a:r>
            <a:r>
              <a:rPr lang="en-US" sz="1400" b="1" dirty="0"/>
              <a:t>)</a:t>
            </a:r>
            <a:endParaRPr dirty="0"/>
          </a:p>
          <a:p>
            <a:pPr lvl="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79"/>
              <a:buFont typeface="Wingdings" panose="05000000000000000000" pitchFamily="2" charset="2"/>
              <a:buChar char="Ø"/>
            </a:pPr>
            <a:r>
              <a:rPr lang="en-US" sz="1679" dirty="0" err="1"/>
              <a:t>Phân</a:t>
            </a:r>
            <a:r>
              <a:rPr lang="en-US" sz="1679" dirty="0"/>
              <a:t> </a:t>
            </a:r>
            <a:r>
              <a:rPr lang="en-US" sz="1679" dirty="0" err="1"/>
              <a:t>biệt</a:t>
            </a:r>
            <a:r>
              <a:rPr lang="en-US" sz="1679" dirty="0"/>
              <a:t> </a:t>
            </a:r>
            <a:r>
              <a:rPr lang="en-US" sz="1679" dirty="0" err="1"/>
              <a:t>tham</a:t>
            </a:r>
            <a:r>
              <a:rPr lang="en-US" sz="1679" dirty="0"/>
              <a:t> </a:t>
            </a:r>
            <a:r>
              <a:rPr lang="en-US" sz="1679" dirty="0" err="1"/>
              <a:t>số</a:t>
            </a:r>
            <a:r>
              <a:rPr lang="en-US" sz="1679" dirty="0"/>
              <a:t> - Parameter </a:t>
            </a:r>
            <a:r>
              <a:rPr lang="en-US" sz="1679" dirty="0" err="1"/>
              <a:t>và</a:t>
            </a:r>
            <a:r>
              <a:rPr lang="en-US" sz="1679" dirty="0"/>
              <a:t> </a:t>
            </a:r>
            <a:r>
              <a:rPr lang="en-US" sz="1679" dirty="0" err="1"/>
              <a:t>đối</a:t>
            </a:r>
            <a:r>
              <a:rPr lang="en-US" sz="1679" dirty="0"/>
              <a:t> </a:t>
            </a:r>
            <a:r>
              <a:rPr lang="en-US" sz="1679" dirty="0" err="1"/>
              <a:t>số</a:t>
            </a:r>
            <a:r>
              <a:rPr lang="en-US" sz="1679" dirty="0"/>
              <a:t> - argument</a:t>
            </a:r>
            <a:endParaRPr dirty="0"/>
          </a:p>
          <a:p>
            <a:pPr lvl="1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1400" dirty="0"/>
              <a:t>Parameter: </a:t>
            </a:r>
            <a:r>
              <a:rPr lang="en-US" sz="1400" dirty="0" err="1"/>
              <a:t>Tham</a:t>
            </a:r>
            <a:r>
              <a:rPr lang="en-US" sz="1400" dirty="0"/>
              <a:t> </a:t>
            </a:r>
            <a:r>
              <a:rPr lang="en-US" sz="1400" dirty="0" err="1"/>
              <a:t>số</a:t>
            </a:r>
            <a:r>
              <a:rPr lang="en-US" sz="1400" dirty="0"/>
              <a:t> </a:t>
            </a:r>
            <a:r>
              <a:rPr lang="en-US" sz="1400" dirty="0" err="1"/>
              <a:t>được</a:t>
            </a:r>
            <a:r>
              <a:rPr lang="en-US" sz="1400" dirty="0"/>
              <a:t> </a:t>
            </a:r>
            <a:r>
              <a:rPr lang="en-US" sz="1400" dirty="0" err="1"/>
              <a:t>định</a:t>
            </a:r>
            <a:r>
              <a:rPr lang="en-US" sz="1400" dirty="0"/>
              <a:t> </a:t>
            </a:r>
            <a:r>
              <a:rPr lang="en-US" sz="1400" dirty="0" err="1"/>
              <a:t>nghĩa</a:t>
            </a:r>
            <a:r>
              <a:rPr lang="en-US" sz="1400" dirty="0"/>
              <a:t> </a:t>
            </a:r>
            <a:r>
              <a:rPr lang="en-US" sz="1400" dirty="0" err="1"/>
              <a:t>khi</a:t>
            </a:r>
            <a:r>
              <a:rPr lang="en-US" sz="1400" dirty="0"/>
              <a:t> </a:t>
            </a:r>
            <a:r>
              <a:rPr lang="en-US" sz="1400" dirty="0" err="1"/>
              <a:t>khai</a:t>
            </a:r>
            <a:r>
              <a:rPr lang="en-US" sz="1400" dirty="0"/>
              <a:t> </a:t>
            </a:r>
            <a:r>
              <a:rPr lang="en-US" sz="1400" dirty="0" err="1"/>
              <a:t>báo</a:t>
            </a:r>
            <a:r>
              <a:rPr lang="en-US" sz="1400" dirty="0"/>
              <a:t> </a:t>
            </a:r>
            <a:r>
              <a:rPr lang="en-US" sz="1400" dirty="0" err="1"/>
              <a:t>phương</a:t>
            </a:r>
            <a:r>
              <a:rPr lang="en-US" sz="1400" dirty="0"/>
              <a:t> </a:t>
            </a:r>
            <a:r>
              <a:rPr lang="en-US" sz="1400" dirty="0" err="1"/>
              <a:t>thức</a:t>
            </a:r>
            <a:r>
              <a:rPr lang="en-US" sz="1400" dirty="0"/>
              <a:t> </a:t>
            </a:r>
            <a:r>
              <a:rPr lang="en-US" sz="1400" dirty="0" err="1"/>
              <a:t>của</a:t>
            </a:r>
            <a:r>
              <a:rPr lang="en-US" sz="1400" dirty="0"/>
              <a:t> </a:t>
            </a:r>
            <a:r>
              <a:rPr lang="en-US" sz="1400" dirty="0" err="1"/>
              <a:t>lớp</a:t>
            </a:r>
            <a:endParaRPr sz="1400" dirty="0"/>
          </a:p>
          <a:p>
            <a:pPr lvl="1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1400" dirty="0"/>
              <a:t>Argument: </a:t>
            </a:r>
            <a:r>
              <a:rPr lang="en-US" sz="1400" dirty="0" err="1"/>
              <a:t>Giá</a:t>
            </a:r>
            <a:r>
              <a:rPr lang="en-US" sz="1400" dirty="0"/>
              <a:t> </a:t>
            </a:r>
            <a:r>
              <a:rPr lang="en-US" sz="1400" dirty="0" err="1"/>
              <a:t>trị</a:t>
            </a:r>
            <a:r>
              <a:rPr lang="en-US" sz="1400" dirty="0"/>
              <a:t> </a:t>
            </a:r>
            <a:r>
              <a:rPr lang="en-US" sz="1400" dirty="0" err="1"/>
              <a:t>truyền</a:t>
            </a:r>
            <a:r>
              <a:rPr lang="en-US" sz="1400" dirty="0"/>
              <a:t> </a:t>
            </a:r>
            <a:r>
              <a:rPr lang="en-US" sz="1400" dirty="0" err="1"/>
              <a:t>vào</a:t>
            </a:r>
            <a:r>
              <a:rPr lang="en-US" sz="1400" dirty="0"/>
              <a:t> </a:t>
            </a:r>
            <a:r>
              <a:rPr lang="en-US" sz="1400" dirty="0" err="1"/>
              <a:t>khi</a:t>
            </a:r>
            <a:r>
              <a:rPr lang="en-US" sz="1400" dirty="0"/>
              <a:t> </a:t>
            </a:r>
            <a:r>
              <a:rPr lang="en-US" sz="1400" dirty="0" err="1"/>
              <a:t>gọi</a:t>
            </a:r>
            <a:r>
              <a:rPr lang="en-US" sz="1400" dirty="0"/>
              <a:t> </a:t>
            </a:r>
            <a:r>
              <a:rPr lang="en-US" sz="1400" dirty="0" err="1"/>
              <a:t>phương</a:t>
            </a:r>
            <a:r>
              <a:rPr lang="en-US" sz="1400" dirty="0"/>
              <a:t> </a:t>
            </a:r>
            <a:r>
              <a:rPr lang="en-US" sz="1400" dirty="0" err="1"/>
              <a:t>thức</a:t>
            </a:r>
            <a:endParaRPr sz="1400" dirty="0"/>
          </a:p>
          <a:p>
            <a:pPr lvl="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79"/>
              <a:buFont typeface="Wingdings" panose="05000000000000000000" pitchFamily="2" charset="2"/>
              <a:buChar char="Ø"/>
            </a:pPr>
            <a:r>
              <a:rPr lang="en-US" sz="1679" dirty="0"/>
              <a:t>Argument – </a:t>
            </a:r>
            <a:r>
              <a:rPr lang="en-US" sz="1679" dirty="0" err="1"/>
              <a:t>phân</a:t>
            </a:r>
            <a:r>
              <a:rPr lang="en-US" sz="1679" dirty="0"/>
              <a:t> </a:t>
            </a:r>
            <a:r>
              <a:rPr lang="en-US" sz="1679" dirty="0" err="1"/>
              <a:t>biệt</a:t>
            </a:r>
            <a:r>
              <a:rPr lang="en-US" sz="1679" dirty="0"/>
              <a:t> </a:t>
            </a:r>
            <a:r>
              <a:rPr lang="en-US" sz="1679" dirty="0" err="1"/>
              <a:t>truyền</a:t>
            </a:r>
            <a:r>
              <a:rPr lang="en-US" sz="1679" dirty="0"/>
              <a:t> </a:t>
            </a:r>
            <a:r>
              <a:rPr lang="en-US" sz="1679" dirty="0" err="1"/>
              <a:t>tham</a:t>
            </a:r>
            <a:r>
              <a:rPr lang="en-US" sz="1679" dirty="0"/>
              <a:t> </a:t>
            </a:r>
            <a:r>
              <a:rPr lang="en-US" sz="1679" dirty="0" err="1"/>
              <a:t>trị</a:t>
            </a:r>
            <a:r>
              <a:rPr lang="en-US" sz="1679" dirty="0"/>
              <a:t> </a:t>
            </a:r>
            <a:r>
              <a:rPr lang="en-US" sz="1679" dirty="0" err="1"/>
              <a:t>và</a:t>
            </a:r>
            <a:r>
              <a:rPr lang="en-US" sz="1679" dirty="0"/>
              <a:t> </a:t>
            </a:r>
            <a:r>
              <a:rPr lang="en-US" sz="1679" dirty="0" err="1"/>
              <a:t>tham</a:t>
            </a:r>
            <a:r>
              <a:rPr lang="en-US" sz="1679" dirty="0"/>
              <a:t> </a:t>
            </a:r>
            <a:r>
              <a:rPr lang="en-US" sz="1679" dirty="0" err="1"/>
              <a:t>chiếu</a:t>
            </a:r>
            <a:endParaRPr sz="1679" dirty="0"/>
          </a:p>
          <a:p>
            <a:pPr lvl="1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1400" dirty="0" err="1"/>
              <a:t>Tham</a:t>
            </a:r>
            <a:r>
              <a:rPr lang="en-US" sz="1400" dirty="0"/>
              <a:t> </a:t>
            </a:r>
            <a:r>
              <a:rPr lang="en-US" sz="1400" dirty="0" err="1"/>
              <a:t>trị</a:t>
            </a:r>
            <a:r>
              <a:rPr lang="en-US" sz="1400" dirty="0"/>
              <a:t>: </a:t>
            </a:r>
            <a:endParaRPr dirty="0"/>
          </a:p>
          <a:p>
            <a:pPr lvl="2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Wingdings" panose="05000000000000000000" pitchFamily="2" charset="2"/>
              <a:buChar char="Ø"/>
            </a:pPr>
            <a:r>
              <a:rPr lang="en-US" sz="1260" dirty="0" err="1"/>
              <a:t>Truyền</a:t>
            </a:r>
            <a:r>
              <a:rPr lang="en-US" sz="1260" dirty="0"/>
              <a:t> </a:t>
            </a:r>
            <a:r>
              <a:rPr lang="en-US" sz="1260" dirty="0" err="1"/>
              <a:t>giá</a:t>
            </a:r>
            <a:r>
              <a:rPr lang="en-US" sz="1260" dirty="0"/>
              <a:t> </a:t>
            </a:r>
            <a:r>
              <a:rPr lang="en-US" sz="1260" dirty="0" err="1"/>
              <a:t>trị</a:t>
            </a:r>
            <a:r>
              <a:rPr lang="en-US" sz="1260" dirty="0"/>
              <a:t> </a:t>
            </a:r>
            <a:r>
              <a:rPr lang="en-US" sz="1260" dirty="0" err="1"/>
              <a:t>của</a:t>
            </a:r>
            <a:r>
              <a:rPr lang="en-US" sz="1260" dirty="0"/>
              <a:t> </a:t>
            </a:r>
            <a:r>
              <a:rPr lang="en-US" sz="1260" dirty="0" err="1"/>
              <a:t>biến</a:t>
            </a:r>
            <a:r>
              <a:rPr lang="en-US" sz="1260" dirty="0"/>
              <a:t> (</a:t>
            </a:r>
            <a:r>
              <a:rPr lang="en-US" sz="1260" dirty="0" err="1"/>
              <a:t>giá</a:t>
            </a:r>
            <a:r>
              <a:rPr lang="en-US" sz="1260" dirty="0"/>
              <a:t> </a:t>
            </a:r>
            <a:r>
              <a:rPr lang="en-US" sz="1260" dirty="0" err="1"/>
              <a:t>trị</a:t>
            </a:r>
            <a:r>
              <a:rPr lang="en-US" sz="1260" dirty="0"/>
              <a:t> </a:t>
            </a:r>
            <a:r>
              <a:rPr lang="en-US" sz="1260" dirty="0" err="1"/>
              <a:t>biến</a:t>
            </a:r>
            <a:r>
              <a:rPr lang="en-US" sz="1260" dirty="0"/>
              <a:t> </a:t>
            </a:r>
            <a:r>
              <a:rPr lang="en-US" sz="1260" dirty="0" err="1"/>
              <a:t>được</a:t>
            </a:r>
            <a:r>
              <a:rPr lang="en-US" sz="1260" dirty="0"/>
              <a:t> </a:t>
            </a:r>
            <a:r>
              <a:rPr lang="en-US" sz="1260" dirty="0" err="1"/>
              <a:t>lưu</a:t>
            </a:r>
            <a:r>
              <a:rPr lang="en-US" sz="1260" dirty="0"/>
              <a:t> ở </a:t>
            </a:r>
            <a:r>
              <a:rPr lang="en-US" sz="1260" dirty="0" err="1"/>
              <a:t>địa</a:t>
            </a:r>
            <a:r>
              <a:rPr lang="en-US" sz="1260" dirty="0"/>
              <a:t> </a:t>
            </a:r>
            <a:r>
              <a:rPr lang="en-US" sz="1260" dirty="0" err="1"/>
              <a:t>chỉ</a:t>
            </a:r>
            <a:r>
              <a:rPr lang="en-US" sz="1260" dirty="0"/>
              <a:t> ô </a:t>
            </a:r>
            <a:r>
              <a:rPr lang="en-US" sz="1260" dirty="0" err="1"/>
              <a:t>nhớ</a:t>
            </a:r>
            <a:r>
              <a:rPr lang="en-US" sz="1260" dirty="0"/>
              <a:t>). </a:t>
            </a:r>
            <a:endParaRPr dirty="0"/>
          </a:p>
          <a:p>
            <a:pPr lvl="2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Wingdings" panose="05000000000000000000" pitchFamily="2" charset="2"/>
              <a:buChar char="Ø"/>
            </a:pPr>
            <a:r>
              <a:rPr lang="en-US" sz="1260" dirty="0" err="1"/>
              <a:t>Dùng</a:t>
            </a:r>
            <a:r>
              <a:rPr lang="en-US" sz="1260" dirty="0"/>
              <a:t> </a:t>
            </a:r>
            <a:r>
              <a:rPr lang="en-US" sz="1260" dirty="0" err="1"/>
              <a:t>khi</a:t>
            </a:r>
            <a:r>
              <a:rPr lang="en-US" sz="1260" dirty="0"/>
              <a:t> </a:t>
            </a:r>
            <a:r>
              <a:rPr lang="en-US" sz="1260" dirty="0" err="1"/>
              <a:t>truyền</a:t>
            </a:r>
            <a:r>
              <a:rPr lang="en-US" sz="1260" dirty="0"/>
              <a:t> </a:t>
            </a:r>
            <a:r>
              <a:rPr lang="en-US" sz="1260" dirty="0" err="1"/>
              <a:t>các</a:t>
            </a:r>
            <a:r>
              <a:rPr lang="en-US" sz="1260" dirty="0"/>
              <a:t> </a:t>
            </a:r>
            <a:r>
              <a:rPr lang="en-US" sz="1260" dirty="0" err="1"/>
              <a:t>biến</a:t>
            </a:r>
            <a:r>
              <a:rPr lang="en-US" sz="1260" dirty="0"/>
              <a:t> </a:t>
            </a:r>
            <a:r>
              <a:rPr lang="en-US" sz="1260" dirty="0" err="1"/>
              <a:t>được</a:t>
            </a:r>
            <a:r>
              <a:rPr lang="en-US" sz="1260" dirty="0"/>
              <a:t> </a:t>
            </a:r>
            <a:r>
              <a:rPr lang="en-US" sz="1260" dirty="0" err="1"/>
              <a:t>khai</a:t>
            </a:r>
            <a:r>
              <a:rPr lang="en-US" sz="1260" dirty="0"/>
              <a:t> </a:t>
            </a:r>
            <a:r>
              <a:rPr lang="en-US" sz="1260" dirty="0" err="1"/>
              <a:t>báo</a:t>
            </a:r>
            <a:r>
              <a:rPr lang="en-US" sz="1260" dirty="0"/>
              <a:t> </a:t>
            </a:r>
            <a:r>
              <a:rPr lang="en-US" sz="1260" dirty="0" err="1"/>
              <a:t>kiểu</a:t>
            </a:r>
            <a:r>
              <a:rPr lang="en-US" sz="1260" dirty="0"/>
              <a:t> </a:t>
            </a:r>
            <a:r>
              <a:rPr lang="en-US" sz="1260" dirty="0" err="1"/>
              <a:t>dữ</a:t>
            </a:r>
            <a:r>
              <a:rPr lang="en-US" sz="1260" dirty="0"/>
              <a:t> </a:t>
            </a:r>
            <a:r>
              <a:rPr lang="en-US" sz="1260" dirty="0" err="1"/>
              <a:t>liệu</a:t>
            </a:r>
            <a:r>
              <a:rPr lang="en-US" sz="1260" dirty="0"/>
              <a:t> </a:t>
            </a:r>
            <a:r>
              <a:rPr lang="en-US" sz="1260" dirty="0" err="1"/>
              <a:t>nguyên</a:t>
            </a:r>
            <a:r>
              <a:rPr lang="en-US" sz="1260" dirty="0"/>
              <a:t> </a:t>
            </a:r>
            <a:r>
              <a:rPr lang="en-US" sz="1260" dirty="0" err="1"/>
              <a:t>thủy</a:t>
            </a:r>
            <a:r>
              <a:rPr lang="en-US" sz="1260" dirty="0"/>
              <a:t>: byte, short, </a:t>
            </a:r>
            <a:r>
              <a:rPr lang="en-US" sz="1260" dirty="0" err="1"/>
              <a:t>int</a:t>
            </a:r>
            <a:r>
              <a:rPr lang="en-US" sz="1260" dirty="0"/>
              <a:t>, long, float, double, </a:t>
            </a:r>
            <a:r>
              <a:rPr lang="en-US" sz="1260" dirty="0" err="1"/>
              <a:t>boolean</a:t>
            </a:r>
            <a:r>
              <a:rPr lang="en-US" sz="1260" dirty="0"/>
              <a:t>, char.</a:t>
            </a:r>
            <a:endParaRPr dirty="0"/>
          </a:p>
          <a:p>
            <a:pPr lvl="1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1400" dirty="0" err="1"/>
              <a:t>Tham</a:t>
            </a:r>
            <a:r>
              <a:rPr lang="en-US" sz="1400" dirty="0"/>
              <a:t> </a:t>
            </a:r>
            <a:r>
              <a:rPr lang="en-US" sz="1400" dirty="0" err="1"/>
              <a:t>chiếu</a:t>
            </a:r>
            <a:r>
              <a:rPr lang="en-US" sz="1400" dirty="0"/>
              <a:t>: </a:t>
            </a:r>
            <a:endParaRPr dirty="0"/>
          </a:p>
          <a:p>
            <a:pPr lvl="2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Wingdings" panose="05000000000000000000" pitchFamily="2" charset="2"/>
              <a:buChar char="Ø"/>
            </a:pPr>
            <a:r>
              <a:rPr lang="en-US" sz="1260" dirty="0" err="1"/>
              <a:t>Truyền</a:t>
            </a:r>
            <a:r>
              <a:rPr lang="en-US" sz="1260" dirty="0"/>
              <a:t> </a:t>
            </a:r>
            <a:r>
              <a:rPr lang="en-US" sz="1260" dirty="0" err="1"/>
              <a:t>địa</a:t>
            </a:r>
            <a:r>
              <a:rPr lang="en-US" sz="1260" dirty="0"/>
              <a:t> </a:t>
            </a:r>
            <a:r>
              <a:rPr lang="en-US" sz="1260" dirty="0" err="1"/>
              <a:t>chỉ</a:t>
            </a:r>
            <a:r>
              <a:rPr lang="en-US" sz="1260" dirty="0"/>
              <a:t> ô </a:t>
            </a:r>
            <a:r>
              <a:rPr lang="en-US" sz="1260" dirty="0" err="1"/>
              <a:t>nhớ</a:t>
            </a:r>
            <a:r>
              <a:rPr lang="en-US" sz="1260" dirty="0"/>
              <a:t> </a:t>
            </a:r>
            <a:r>
              <a:rPr lang="en-US" sz="1260" dirty="0" err="1"/>
              <a:t>của</a:t>
            </a:r>
            <a:r>
              <a:rPr lang="en-US" sz="1260" dirty="0"/>
              <a:t> </a:t>
            </a:r>
            <a:r>
              <a:rPr lang="en-US" sz="1260" dirty="0" err="1"/>
              <a:t>biến</a:t>
            </a:r>
            <a:r>
              <a:rPr lang="en-US" sz="1260" dirty="0"/>
              <a:t> (ô </a:t>
            </a:r>
            <a:r>
              <a:rPr lang="en-US" sz="1260" dirty="0" err="1"/>
              <a:t>nhớ</a:t>
            </a:r>
            <a:r>
              <a:rPr lang="en-US" sz="1260" dirty="0"/>
              <a:t> </a:t>
            </a:r>
            <a:r>
              <a:rPr lang="en-US" sz="1260" dirty="0" err="1"/>
              <a:t>lưu</a:t>
            </a:r>
            <a:r>
              <a:rPr lang="en-US" sz="1260" dirty="0"/>
              <a:t> </a:t>
            </a:r>
            <a:r>
              <a:rPr lang="en-US" sz="1260" dirty="0" err="1"/>
              <a:t>trữ</a:t>
            </a:r>
            <a:r>
              <a:rPr lang="en-US" sz="1260" dirty="0"/>
              <a:t> </a:t>
            </a:r>
            <a:r>
              <a:rPr lang="en-US" sz="1260" dirty="0" err="1"/>
              <a:t>địa</a:t>
            </a:r>
            <a:r>
              <a:rPr lang="en-US" sz="1260" dirty="0"/>
              <a:t> </a:t>
            </a:r>
            <a:r>
              <a:rPr lang="en-US" sz="1260" dirty="0" err="1"/>
              <a:t>chỉ</a:t>
            </a:r>
            <a:r>
              <a:rPr lang="en-US" sz="1260" dirty="0"/>
              <a:t> </a:t>
            </a:r>
            <a:r>
              <a:rPr lang="en-US" sz="1260" dirty="0" err="1"/>
              <a:t>tham</a:t>
            </a:r>
            <a:r>
              <a:rPr lang="en-US" sz="1260" dirty="0"/>
              <a:t> </a:t>
            </a:r>
            <a:r>
              <a:rPr lang="en-US" sz="1260" dirty="0" err="1"/>
              <a:t>khảo</a:t>
            </a:r>
            <a:r>
              <a:rPr lang="en-US" sz="1260" dirty="0"/>
              <a:t> </a:t>
            </a:r>
            <a:r>
              <a:rPr lang="en-US" sz="1260" dirty="0" err="1"/>
              <a:t>tham</a:t>
            </a:r>
            <a:r>
              <a:rPr lang="en-US" sz="1260" dirty="0"/>
              <a:t> </a:t>
            </a:r>
            <a:r>
              <a:rPr lang="en-US" sz="1260" dirty="0" err="1"/>
              <a:t>chiếu</a:t>
            </a:r>
            <a:r>
              <a:rPr lang="en-US" sz="1260" dirty="0"/>
              <a:t> </a:t>
            </a:r>
            <a:r>
              <a:rPr lang="en-US" sz="1260" dirty="0" err="1"/>
              <a:t>đến</a:t>
            </a:r>
            <a:r>
              <a:rPr lang="en-US" sz="1260" dirty="0"/>
              <a:t> ô </a:t>
            </a:r>
            <a:r>
              <a:rPr lang="en-US" sz="1260" dirty="0" err="1"/>
              <a:t>nhớ</a:t>
            </a:r>
            <a:r>
              <a:rPr lang="en-US" sz="1260" dirty="0"/>
              <a:t> </a:t>
            </a:r>
            <a:r>
              <a:rPr lang="en-US" sz="1260" dirty="0" err="1"/>
              <a:t>lưu</a:t>
            </a:r>
            <a:r>
              <a:rPr lang="en-US" sz="1260" dirty="0"/>
              <a:t> </a:t>
            </a:r>
            <a:r>
              <a:rPr lang="en-US" sz="1260" dirty="0" err="1"/>
              <a:t>trữ</a:t>
            </a:r>
            <a:r>
              <a:rPr lang="en-US" sz="1260" dirty="0"/>
              <a:t> </a:t>
            </a:r>
            <a:r>
              <a:rPr lang="en-US" sz="1260" dirty="0" err="1"/>
              <a:t>giá</a:t>
            </a:r>
            <a:r>
              <a:rPr lang="en-US" sz="1260" dirty="0"/>
              <a:t> </a:t>
            </a:r>
            <a:r>
              <a:rPr lang="en-US" sz="1260" dirty="0" err="1"/>
              <a:t>trị</a:t>
            </a:r>
            <a:r>
              <a:rPr lang="en-US" sz="1260" dirty="0"/>
              <a:t>)</a:t>
            </a:r>
            <a:endParaRPr dirty="0"/>
          </a:p>
          <a:p>
            <a:pPr lvl="2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Wingdings" panose="05000000000000000000" pitchFamily="2" charset="2"/>
              <a:buChar char="Ø"/>
            </a:pPr>
            <a:r>
              <a:rPr lang="en-US" sz="1260" dirty="0" err="1"/>
              <a:t>Dùng</a:t>
            </a:r>
            <a:r>
              <a:rPr lang="en-US" sz="1260" dirty="0"/>
              <a:t> </a:t>
            </a:r>
            <a:r>
              <a:rPr lang="en-US" sz="1260" dirty="0" err="1"/>
              <a:t>khi</a:t>
            </a:r>
            <a:r>
              <a:rPr lang="en-US" sz="1260" dirty="0"/>
              <a:t> </a:t>
            </a:r>
            <a:r>
              <a:rPr lang="en-US" sz="1260" dirty="0" err="1"/>
              <a:t>truyền</a:t>
            </a:r>
            <a:r>
              <a:rPr lang="en-US" sz="1260" dirty="0"/>
              <a:t> </a:t>
            </a:r>
            <a:r>
              <a:rPr lang="en-US" sz="1260" dirty="0" err="1"/>
              <a:t>các</a:t>
            </a:r>
            <a:r>
              <a:rPr lang="en-US" sz="1260" dirty="0"/>
              <a:t> </a:t>
            </a:r>
            <a:r>
              <a:rPr lang="en-US" sz="1260" dirty="0" err="1"/>
              <a:t>biến</a:t>
            </a:r>
            <a:r>
              <a:rPr lang="en-US" sz="1260" dirty="0"/>
              <a:t> </a:t>
            </a:r>
            <a:r>
              <a:rPr lang="en-US" sz="1260" dirty="0" err="1"/>
              <a:t>là</a:t>
            </a:r>
            <a:r>
              <a:rPr lang="en-US" sz="1260" dirty="0"/>
              <a:t> </a:t>
            </a:r>
            <a:r>
              <a:rPr lang="en-US" sz="1260" dirty="0" err="1"/>
              <a:t>các</a:t>
            </a:r>
            <a:r>
              <a:rPr lang="en-US" sz="1260" dirty="0"/>
              <a:t> </a:t>
            </a:r>
            <a:r>
              <a:rPr lang="en-US" sz="1260" dirty="0" err="1"/>
              <a:t>đối</a:t>
            </a:r>
            <a:r>
              <a:rPr lang="en-US" sz="1260" dirty="0"/>
              <a:t> </a:t>
            </a:r>
            <a:r>
              <a:rPr lang="en-US" sz="1260" dirty="0" err="1"/>
              <a:t>tượng</a:t>
            </a:r>
            <a:endParaRPr sz="1260" dirty="0"/>
          </a:p>
        </p:txBody>
      </p:sp>
      <p:sp>
        <p:nvSpPr>
          <p:cNvPr id="273" name="Google Shape;273;p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9"/>
          <p:cNvSpPr txBox="1">
            <a:spLocks noGrp="1"/>
          </p:cNvSpPr>
          <p:nvPr>
            <p:ph type="title"/>
          </p:nvPr>
        </p:nvSpPr>
        <p:spPr>
          <a:xfrm>
            <a:off x="132210" y="143610"/>
            <a:ext cx="9882227" cy="427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SinhVien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279" name="Google Shape;279;p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Bài 6 - Lớp Và Đối Tượng</a:t>
            </a:r>
            <a:endParaRPr/>
          </a:p>
        </p:txBody>
      </p:sp>
      <p:sp>
        <p:nvSpPr>
          <p:cNvPr id="280" name="Google Shape;280;p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281" name="Google Shape;28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1352" y="683516"/>
            <a:ext cx="10738432" cy="5722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81" y="85990"/>
            <a:ext cx="9023619" cy="606470"/>
          </a:xfrm>
        </p:spPr>
        <p:txBody>
          <a:bodyPr>
            <a:normAutofit fontScale="9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static</a:t>
            </a:r>
            <a:endParaRPr lang="en-US" dirty="0"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26" y="692459"/>
            <a:ext cx="9380869" cy="55409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static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static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chấm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13</a:t>
            </a:fld>
            <a:endParaRPr lang="vi-V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1856" t="13342" r="2165" b="32982"/>
          <a:stretch/>
        </p:blipFill>
        <p:spPr>
          <a:xfrm>
            <a:off x="462287" y="2212121"/>
            <a:ext cx="8872906" cy="372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05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0"/>
          <p:cNvSpPr txBox="1">
            <a:spLocks noGrp="1"/>
          </p:cNvSpPr>
          <p:nvPr>
            <p:ph type="title"/>
          </p:nvPr>
        </p:nvSpPr>
        <p:spPr>
          <a:xfrm>
            <a:off x="186605" y="172353"/>
            <a:ext cx="8596668" cy="480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chồng</a:t>
            </a:r>
            <a:r>
              <a:rPr lang="en-US" dirty="0"/>
              <a:t> - Overloading</a:t>
            </a:r>
            <a:endParaRPr dirty="0"/>
          </a:p>
        </p:txBody>
      </p:sp>
      <p:sp>
        <p:nvSpPr>
          <p:cNvPr id="287" name="Google Shape;287;p10"/>
          <p:cNvSpPr txBox="1">
            <a:spLocks noGrp="1"/>
          </p:cNvSpPr>
          <p:nvPr>
            <p:ph idx="1"/>
          </p:nvPr>
        </p:nvSpPr>
        <p:spPr>
          <a:xfrm>
            <a:off x="325316" y="792061"/>
            <a:ext cx="5113235" cy="548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chồng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:</a:t>
            </a:r>
            <a:endParaRPr dirty="0"/>
          </a:p>
          <a:p>
            <a:pPr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FF0000"/>
                </a:solidFill>
              </a:rPr>
              <a:t>Số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lượng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tham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số</a:t>
            </a:r>
            <a:endParaRPr dirty="0">
              <a:solidFill>
                <a:srgbClr val="FF0000"/>
              </a:solidFill>
            </a:endParaRPr>
          </a:p>
          <a:p>
            <a:pPr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00B0F0"/>
                </a:solidFill>
              </a:rPr>
              <a:t>Thứ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tự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tham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số</a:t>
            </a:r>
            <a:endParaRPr dirty="0">
              <a:solidFill>
                <a:srgbClr val="00B0F0"/>
              </a:solidFill>
            </a:endParaRPr>
          </a:p>
          <a:p>
            <a:pPr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7030A0"/>
                </a:solidFill>
              </a:rPr>
              <a:t>Kiểu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dữ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liệu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tham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số</a:t>
            </a:r>
            <a:endParaRPr dirty="0">
              <a:solidFill>
                <a:srgbClr val="7030A0"/>
              </a:solidFill>
            </a:endParaRPr>
          </a:p>
        </p:txBody>
      </p:sp>
      <p:sp>
        <p:nvSpPr>
          <p:cNvPr id="289" name="Google Shape;289;p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290" name="Google Shape;290;p10" descr="Figure 7.17.t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30349" y="792061"/>
            <a:ext cx="5905849" cy="4971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1"/>
          <p:cNvSpPr txBox="1">
            <a:spLocks noGrp="1"/>
          </p:cNvSpPr>
          <p:nvPr>
            <p:ph type="title"/>
          </p:nvPr>
        </p:nvSpPr>
        <p:spPr>
          <a:xfrm>
            <a:off x="182026" y="167053"/>
            <a:ext cx="8596668" cy="479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dirty="0"/>
              <a:t>Javadoc</a:t>
            </a:r>
            <a:endParaRPr dirty="0"/>
          </a:p>
        </p:txBody>
      </p:sp>
      <p:sp>
        <p:nvSpPr>
          <p:cNvPr id="296" name="Google Shape;296;p11"/>
          <p:cNvSpPr txBox="1">
            <a:spLocks noGrp="1"/>
          </p:cNvSpPr>
          <p:nvPr>
            <p:ph idx="1"/>
          </p:nvPr>
        </p:nvSpPr>
        <p:spPr>
          <a:xfrm>
            <a:off x="269949" y="814055"/>
            <a:ext cx="11467782" cy="3450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v"/>
            </a:pPr>
            <a:r>
              <a:rPr lang="en-US" dirty="0"/>
              <a:t>Javadoc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Java (JDK) </a:t>
            </a:r>
            <a:r>
              <a:rPr lang="en-US" dirty="0" err="1"/>
              <a:t>của</a:t>
            </a:r>
            <a:r>
              <a:rPr lang="en-US" dirty="0"/>
              <a:t> Oracle,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HTML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Java.</a:t>
            </a:r>
            <a:endParaRPr dirty="0"/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v"/>
            </a:pPr>
            <a:r>
              <a:rPr lang="en-US" dirty="0"/>
              <a:t>Javadoc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: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,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,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/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,…</a:t>
            </a:r>
            <a:endParaRPr dirty="0"/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v"/>
            </a:pP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Javadoc:  /**  … */</a:t>
            </a:r>
            <a:endParaRPr dirty="0"/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v"/>
            </a:pPr>
            <a:r>
              <a:rPr lang="en-US" dirty="0"/>
              <a:t>Javadoc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, </a:t>
            </a:r>
            <a:r>
              <a:rPr lang="en-US" dirty="0" err="1"/>
              <a:t>gồm</a:t>
            </a:r>
            <a:r>
              <a:rPr lang="en-US" dirty="0"/>
              <a:t> 2 </a:t>
            </a:r>
            <a:r>
              <a:rPr lang="en-US" dirty="0" err="1"/>
              <a:t>phần</a:t>
            </a:r>
            <a:r>
              <a:rPr lang="en-US" dirty="0"/>
              <a:t>:</a:t>
            </a:r>
            <a:endParaRPr dirty="0"/>
          </a:p>
          <a:p>
            <a:pPr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v"/>
            </a:pP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,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dirty="0"/>
          </a:p>
          <a:p>
            <a:pPr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v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@</a:t>
            </a:r>
            <a:r>
              <a:rPr lang="en-US" dirty="0" err="1"/>
              <a:t>param</a:t>
            </a:r>
            <a:r>
              <a:rPr lang="en-US" dirty="0"/>
              <a:t>, @return, @see,…</a:t>
            </a:r>
            <a:endParaRPr dirty="0"/>
          </a:p>
        </p:txBody>
      </p:sp>
      <p:sp>
        <p:nvSpPr>
          <p:cNvPr id="298" name="Google Shape;298;p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2"/>
          <p:cNvSpPr txBox="1">
            <a:spLocks noGrp="1"/>
          </p:cNvSpPr>
          <p:nvPr>
            <p:ph type="title"/>
          </p:nvPr>
        </p:nvSpPr>
        <p:spPr>
          <a:xfrm>
            <a:off x="105833" y="82061"/>
            <a:ext cx="8607343" cy="478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Ví dụ Javadoc</a:t>
            </a:r>
            <a:endParaRPr/>
          </a:p>
        </p:txBody>
      </p:sp>
      <p:sp>
        <p:nvSpPr>
          <p:cNvPr id="305" name="Google Shape;305;p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306" name="Google Shape;30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364" y="748429"/>
            <a:ext cx="10203574" cy="4861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3"/>
          <p:cNvSpPr txBox="1">
            <a:spLocks noGrp="1"/>
          </p:cNvSpPr>
          <p:nvPr>
            <p:ph type="ctrTitle"/>
          </p:nvPr>
        </p:nvSpPr>
        <p:spPr>
          <a:xfrm>
            <a:off x="1662953" y="687141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HỎI ĐÁP</a:t>
            </a:r>
            <a:endParaRPr/>
          </a:p>
        </p:txBody>
      </p:sp>
      <p:sp>
        <p:nvSpPr>
          <p:cNvPr id="315" name="Google Shape;315;p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312" name="Google Shape;31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57438" y="2260601"/>
            <a:ext cx="3975100" cy="3276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MỤC TIÊU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ü"/>
            </a:pP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Đóng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gói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thừa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trừu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endParaRPr dirty="0">
              <a:solidFill>
                <a:schemeClr val="tx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lvl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ü"/>
            </a:pP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Giới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thiệu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lớp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và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đối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tượng</a:t>
            </a:r>
            <a:endParaRPr dirty="0">
              <a:solidFill>
                <a:schemeClr val="tx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lvl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ü"/>
            </a:pP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Instance Variable, Constructor,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</a:p>
          <a:p>
            <a:pPr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2400"/>
              <a:buFont typeface="Wingdings" panose="05000000000000000000" pitchFamily="2" charset="2"/>
              <a:buChar char="ü"/>
            </a:pPr>
            <a:r>
              <a:rPr lang="vi-VN" dirty="0">
                <a:solidFill>
                  <a:schemeClr val="tx1"/>
                </a:solidFill>
                <a:cs typeface="Arial" panose="020B0604020202020204" pitchFamily="34" charset="0"/>
              </a:rPr>
              <a:t>Hiểu và sử dụng các bổ từ truy </a:t>
            </a:r>
            <a:r>
              <a:rPr lang="vi-VN" dirty="0" smtClean="0">
                <a:solidFill>
                  <a:schemeClr val="tx1"/>
                </a:solidFill>
                <a:cs typeface="Arial" panose="020B0604020202020204" pitchFamily="34" charset="0"/>
              </a:rPr>
              <a:t>cập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Wingdings" panose="05000000000000000000" pitchFamily="2" charset="2"/>
              <a:buChar char="ü"/>
            </a:pPr>
            <a:r>
              <a:rPr lang="vi-VN" dirty="0">
                <a:solidFill>
                  <a:schemeClr val="tx1"/>
                </a:solidFill>
                <a:cs typeface="Arial" panose="020B0604020202020204" pitchFamily="34" charset="0"/>
              </a:rPr>
              <a:t>Cách gọi và sử dụng phương </a:t>
            </a:r>
            <a:r>
              <a:rPr lang="vi-VN" dirty="0" smtClean="0">
                <a:solidFill>
                  <a:schemeClr val="tx1"/>
                </a:solidFill>
                <a:cs typeface="Arial" panose="020B0604020202020204" pitchFamily="34" charset="0"/>
              </a:rPr>
              <a:t>thức</a:t>
            </a:r>
            <a:endParaRPr lang="en-US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Wingdings" panose="05000000000000000000" pitchFamily="2" charset="2"/>
              <a:buChar char="ü"/>
            </a:pP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endParaRPr lang="vi-VN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lvl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ü"/>
            </a:pP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Nạp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chồng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(Overloading)</a:t>
            </a:r>
            <a:endParaRPr dirty="0">
              <a:solidFill>
                <a:schemeClr val="tx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207" name="Google Shape;207;p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"/>
          <p:cNvSpPr txBox="1">
            <a:spLocks noGrp="1"/>
          </p:cNvSpPr>
          <p:nvPr>
            <p:ph type="title"/>
          </p:nvPr>
        </p:nvSpPr>
        <p:spPr>
          <a:xfrm>
            <a:off x="176173" y="159555"/>
            <a:ext cx="8596668" cy="492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dirty="0"/>
          </a:p>
        </p:txBody>
      </p:sp>
      <p:sp>
        <p:nvSpPr>
          <p:cNvPr id="213" name="Google Shape;213;p3"/>
          <p:cNvSpPr txBox="1">
            <a:spLocks noGrp="1"/>
          </p:cNvSpPr>
          <p:nvPr>
            <p:ph idx="1"/>
          </p:nvPr>
        </p:nvSpPr>
        <p:spPr>
          <a:xfrm>
            <a:off x="20827" y="651925"/>
            <a:ext cx="12094973" cy="3123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0"/>
              <a:buFont typeface="Wingdings" panose="05000000000000000000" pitchFamily="2" charset="2"/>
              <a:buChar char="Ø"/>
            </a:pPr>
            <a:r>
              <a:rPr lang="en-US" sz="1860" b="1" dirty="0" err="1"/>
              <a:t>Lập</a:t>
            </a:r>
            <a:r>
              <a:rPr lang="en-US" sz="1860" b="1" dirty="0"/>
              <a:t> </a:t>
            </a:r>
            <a:r>
              <a:rPr lang="en-US" sz="1860" b="1" dirty="0" err="1"/>
              <a:t>trình</a:t>
            </a:r>
            <a:r>
              <a:rPr lang="en-US" sz="1860" b="1" dirty="0"/>
              <a:t> </a:t>
            </a:r>
            <a:r>
              <a:rPr lang="en-US" sz="1860" b="1" dirty="0" err="1"/>
              <a:t>hướng</a:t>
            </a:r>
            <a:r>
              <a:rPr lang="en-US" sz="1860" b="1" dirty="0"/>
              <a:t> </a:t>
            </a:r>
            <a:r>
              <a:rPr lang="en-US" sz="1860" b="1" dirty="0" err="1"/>
              <a:t>đối</a:t>
            </a:r>
            <a:r>
              <a:rPr lang="en-US" sz="1860" b="1" dirty="0"/>
              <a:t> </a:t>
            </a:r>
            <a:r>
              <a:rPr lang="en-US" sz="1860" b="1" dirty="0" err="1"/>
              <a:t>tượng</a:t>
            </a:r>
            <a:r>
              <a:rPr lang="en-US" sz="1860" b="1" dirty="0"/>
              <a:t> </a:t>
            </a:r>
            <a:r>
              <a:rPr lang="en-US" sz="1860" dirty="0"/>
              <a:t>– Object-Oriented Programming (</a:t>
            </a:r>
            <a:r>
              <a:rPr lang="en-US" sz="1860" b="1" dirty="0"/>
              <a:t>OOP</a:t>
            </a:r>
            <a:r>
              <a:rPr lang="en-US" sz="1860" dirty="0"/>
              <a:t>): </a:t>
            </a:r>
            <a:r>
              <a:rPr lang="en-US" sz="1860" dirty="0" err="1"/>
              <a:t>là</a:t>
            </a:r>
            <a:r>
              <a:rPr lang="en-US" sz="1860" dirty="0"/>
              <a:t> </a:t>
            </a:r>
            <a:r>
              <a:rPr lang="en-US" sz="1860" dirty="0" err="1"/>
              <a:t>nghệ</a:t>
            </a:r>
            <a:r>
              <a:rPr lang="en-US" sz="1860" dirty="0"/>
              <a:t> </a:t>
            </a:r>
            <a:r>
              <a:rPr lang="en-US" sz="1860" dirty="0" err="1"/>
              <a:t>thuật</a:t>
            </a:r>
            <a:r>
              <a:rPr lang="en-US" sz="1860" dirty="0"/>
              <a:t> </a:t>
            </a:r>
            <a:r>
              <a:rPr lang="en-US" sz="1860" b="1" dirty="0" err="1">
                <a:solidFill>
                  <a:srgbClr val="00B050"/>
                </a:solidFill>
              </a:rPr>
              <a:t>quan</a:t>
            </a:r>
            <a:r>
              <a:rPr lang="en-US" sz="1860" b="1" dirty="0">
                <a:solidFill>
                  <a:srgbClr val="00B050"/>
                </a:solidFill>
              </a:rPr>
              <a:t> </a:t>
            </a:r>
            <a:r>
              <a:rPr lang="en-US" sz="1860" b="1" dirty="0" err="1">
                <a:solidFill>
                  <a:srgbClr val="00B050"/>
                </a:solidFill>
              </a:rPr>
              <a:t>sát</a:t>
            </a:r>
            <a:r>
              <a:rPr lang="en-US" sz="1860" dirty="0"/>
              <a:t> </a:t>
            </a:r>
            <a:r>
              <a:rPr lang="en-US" sz="1860" dirty="0" err="1"/>
              <a:t>các</a:t>
            </a:r>
            <a:r>
              <a:rPr lang="en-US" sz="1860" dirty="0"/>
              <a:t> </a:t>
            </a:r>
            <a:r>
              <a:rPr lang="en-US" sz="1860" b="1" dirty="0" err="1">
                <a:solidFill>
                  <a:srgbClr val="7030A0"/>
                </a:solidFill>
              </a:rPr>
              <a:t>đối</a:t>
            </a:r>
            <a:r>
              <a:rPr lang="en-US" sz="1860" b="1" dirty="0">
                <a:solidFill>
                  <a:srgbClr val="7030A0"/>
                </a:solidFill>
              </a:rPr>
              <a:t> </a:t>
            </a:r>
            <a:r>
              <a:rPr lang="en-US" sz="1860" b="1" dirty="0" err="1">
                <a:solidFill>
                  <a:srgbClr val="7030A0"/>
                </a:solidFill>
              </a:rPr>
              <a:t>tượng</a:t>
            </a:r>
            <a:r>
              <a:rPr lang="en-US" sz="1860" b="1" dirty="0">
                <a:solidFill>
                  <a:srgbClr val="7030A0"/>
                </a:solidFill>
              </a:rPr>
              <a:t> </a:t>
            </a:r>
            <a:r>
              <a:rPr lang="en-US" sz="1860" b="1" dirty="0" err="1">
                <a:solidFill>
                  <a:srgbClr val="7030A0"/>
                </a:solidFill>
              </a:rPr>
              <a:t>trong</a:t>
            </a:r>
            <a:r>
              <a:rPr lang="en-US" sz="1860" b="1" dirty="0">
                <a:solidFill>
                  <a:srgbClr val="7030A0"/>
                </a:solidFill>
              </a:rPr>
              <a:t> </a:t>
            </a:r>
            <a:r>
              <a:rPr lang="en-US" sz="1860" b="1" dirty="0" err="1">
                <a:solidFill>
                  <a:srgbClr val="7030A0"/>
                </a:solidFill>
              </a:rPr>
              <a:t>tự</a:t>
            </a:r>
            <a:r>
              <a:rPr lang="en-US" sz="1860" b="1" dirty="0">
                <a:solidFill>
                  <a:srgbClr val="7030A0"/>
                </a:solidFill>
              </a:rPr>
              <a:t> </a:t>
            </a:r>
            <a:r>
              <a:rPr lang="en-US" sz="1860" b="1" dirty="0" err="1">
                <a:solidFill>
                  <a:srgbClr val="7030A0"/>
                </a:solidFill>
              </a:rPr>
              <a:t>nhiên</a:t>
            </a:r>
            <a:r>
              <a:rPr lang="en-US" sz="1860" dirty="0"/>
              <a:t> </a:t>
            </a:r>
            <a:r>
              <a:rPr lang="en-US" sz="1860" dirty="0" err="1"/>
              <a:t>rồi</a:t>
            </a:r>
            <a:r>
              <a:rPr lang="en-US" sz="1860" dirty="0"/>
              <a:t> </a:t>
            </a:r>
            <a:r>
              <a:rPr lang="en-US" sz="1860" dirty="0" err="1"/>
              <a:t>cố</a:t>
            </a:r>
            <a:r>
              <a:rPr lang="en-US" sz="1860" dirty="0"/>
              <a:t> </a:t>
            </a:r>
            <a:r>
              <a:rPr lang="en-US" sz="1860" dirty="0" err="1"/>
              <a:t>gắng</a:t>
            </a:r>
            <a:r>
              <a:rPr lang="en-US" sz="1860" dirty="0"/>
              <a:t> </a:t>
            </a:r>
            <a:r>
              <a:rPr lang="en-US" sz="1860" dirty="0" err="1"/>
              <a:t>nắm</a:t>
            </a:r>
            <a:r>
              <a:rPr lang="en-US" sz="1860" dirty="0"/>
              <a:t> </a:t>
            </a:r>
            <a:r>
              <a:rPr lang="en-US" sz="1860" dirty="0" err="1"/>
              <a:t>bắt</a:t>
            </a:r>
            <a:r>
              <a:rPr lang="en-US" sz="1860" dirty="0"/>
              <a:t> </a:t>
            </a:r>
            <a:r>
              <a:rPr lang="en-US" sz="1860" b="1" dirty="0" err="1">
                <a:solidFill>
                  <a:srgbClr val="FF0000"/>
                </a:solidFill>
              </a:rPr>
              <a:t>những</a:t>
            </a:r>
            <a:r>
              <a:rPr lang="en-US" sz="1860" b="1" dirty="0">
                <a:solidFill>
                  <a:srgbClr val="FF0000"/>
                </a:solidFill>
              </a:rPr>
              <a:t> </a:t>
            </a:r>
            <a:r>
              <a:rPr lang="en-US" sz="1860" b="1" dirty="0" err="1">
                <a:solidFill>
                  <a:srgbClr val="FF0000"/>
                </a:solidFill>
              </a:rPr>
              <a:t>hành</a:t>
            </a:r>
            <a:r>
              <a:rPr lang="en-US" sz="1860" b="1" dirty="0">
                <a:solidFill>
                  <a:srgbClr val="FF0000"/>
                </a:solidFill>
              </a:rPr>
              <a:t> </a:t>
            </a:r>
            <a:r>
              <a:rPr lang="en-US" sz="1860" b="1" dirty="0" err="1">
                <a:solidFill>
                  <a:srgbClr val="FF0000"/>
                </a:solidFill>
              </a:rPr>
              <a:t>động</a:t>
            </a:r>
            <a:r>
              <a:rPr lang="en-US" sz="1860" dirty="0"/>
              <a:t> </a:t>
            </a:r>
            <a:r>
              <a:rPr lang="en-US" sz="1860" dirty="0" err="1"/>
              <a:t>cùng</a:t>
            </a:r>
            <a:r>
              <a:rPr lang="en-US" sz="1860" dirty="0"/>
              <a:t> </a:t>
            </a:r>
            <a:r>
              <a:rPr lang="en-US" sz="1860" dirty="0" err="1">
                <a:solidFill>
                  <a:srgbClr val="FFC000"/>
                </a:solidFill>
              </a:rPr>
              <a:t>đặc</a:t>
            </a:r>
            <a:r>
              <a:rPr lang="en-US" sz="1860" dirty="0">
                <a:solidFill>
                  <a:srgbClr val="FFC000"/>
                </a:solidFill>
              </a:rPr>
              <a:t> </a:t>
            </a:r>
            <a:r>
              <a:rPr lang="en-US" sz="1860" dirty="0" err="1">
                <a:solidFill>
                  <a:srgbClr val="FFC000"/>
                </a:solidFill>
              </a:rPr>
              <a:t>điểm</a:t>
            </a:r>
            <a:r>
              <a:rPr lang="en-US" sz="1860" dirty="0"/>
              <a:t> </a:t>
            </a:r>
            <a:r>
              <a:rPr lang="en-US" sz="1860" dirty="0" err="1"/>
              <a:t>của</a:t>
            </a:r>
            <a:r>
              <a:rPr lang="en-US" sz="1860" dirty="0"/>
              <a:t> </a:t>
            </a:r>
            <a:r>
              <a:rPr lang="en-US" sz="1860" dirty="0" err="1"/>
              <a:t>chúng</a:t>
            </a:r>
            <a:r>
              <a:rPr lang="en-US" sz="1860" dirty="0"/>
              <a:t> </a:t>
            </a:r>
            <a:r>
              <a:rPr lang="en-US" sz="1860" dirty="0" err="1"/>
              <a:t>và</a:t>
            </a:r>
            <a:r>
              <a:rPr lang="en-US" sz="1860" dirty="0"/>
              <a:t> </a:t>
            </a:r>
            <a:r>
              <a:rPr lang="en-US" sz="1860" b="1" dirty="0" err="1">
                <a:solidFill>
                  <a:srgbClr val="00B0F0"/>
                </a:solidFill>
              </a:rPr>
              <a:t>biểu</a:t>
            </a:r>
            <a:r>
              <a:rPr lang="en-US" sz="1860" b="1" dirty="0">
                <a:solidFill>
                  <a:srgbClr val="00B0F0"/>
                </a:solidFill>
              </a:rPr>
              <a:t> </a:t>
            </a:r>
            <a:r>
              <a:rPr lang="en-US" sz="1860" b="1" dirty="0" err="1">
                <a:solidFill>
                  <a:srgbClr val="00B0F0"/>
                </a:solidFill>
              </a:rPr>
              <a:t>diễn</a:t>
            </a:r>
            <a:r>
              <a:rPr lang="en-US" sz="1860" dirty="0"/>
              <a:t> </a:t>
            </a:r>
            <a:r>
              <a:rPr lang="en-US" sz="1860" dirty="0" err="1"/>
              <a:t>dưới</a:t>
            </a:r>
            <a:r>
              <a:rPr lang="en-US" sz="1860" dirty="0"/>
              <a:t> </a:t>
            </a:r>
            <a:r>
              <a:rPr lang="en-US" sz="1860" dirty="0" err="1"/>
              <a:t>dạng</a:t>
            </a:r>
            <a:r>
              <a:rPr lang="en-US" sz="1860" dirty="0"/>
              <a:t> </a:t>
            </a:r>
            <a:r>
              <a:rPr lang="en-US" sz="1860" b="1" dirty="0" err="1">
                <a:solidFill>
                  <a:srgbClr val="C00000"/>
                </a:solidFill>
              </a:rPr>
              <a:t>đối</a:t>
            </a:r>
            <a:r>
              <a:rPr lang="en-US" sz="1860" b="1" dirty="0">
                <a:solidFill>
                  <a:srgbClr val="C00000"/>
                </a:solidFill>
              </a:rPr>
              <a:t> </a:t>
            </a:r>
            <a:r>
              <a:rPr lang="en-US" sz="1860" b="1" dirty="0" err="1">
                <a:solidFill>
                  <a:srgbClr val="C00000"/>
                </a:solidFill>
              </a:rPr>
              <a:t>tượng</a:t>
            </a:r>
            <a:r>
              <a:rPr lang="en-US" sz="1860" b="1" dirty="0">
                <a:solidFill>
                  <a:srgbClr val="C00000"/>
                </a:solidFill>
              </a:rPr>
              <a:t> </a:t>
            </a:r>
            <a:r>
              <a:rPr lang="en-US" sz="1860" b="1" dirty="0" err="1">
                <a:solidFill>
                  <a:srgbClr val="C00000"/>
                </a:solidFill>
              </a:rPr>
              <a:t>ảo</a:t>
            </a:r>
            <a:r>
              <a:rPr lang="en-US" sz="1860" dirty="0"/>
              <a:t> </a:t>
            </a:r>
            <a:r>
              <a:rPr lang="en-US" sz="1860" dirty="0" err="1"/>
              <a:t>trong</a:t>
            </a:r>
            <a:r>
              <a:rPr lang="en-US" sz="1860" dirty="0"/>
              <a:t> </a:t>
            </a:r>
            <a:r>
              <a:rPr lang="en-US" sz="1860" dirty="0" err="1"/>
              <a:t>ngôn</a:t>
            </a:r>
            <a:r>
              <a:rPr lang="en-US" sz="1860" dirty="0"/>
              <a:t> </a:t>
            </a:r>
            <a:r>
              <a:rPr lang="en-US" sz="1860" dirty="0" err="1"/>
              <a:t>ngữ</a:t>
            </a:r>
            <a:r>
              <a:rPr lang="en-US" sz="1860" dirty="0"/>
              <a:t> </a:t>
            </a:r>
            <a:r>
              <a:rPr lang="en-US" sz="1860" dirty="0" err="1"/>
              <a:t>lập</a:t>
            </a:r>
            <a:r>
              <a:rPr lang="en-US" sz="1860" dirty="0"/>
              <a:t> </a:t>
            </a:r>
            <a:r>
              <a:rPr lang="en-US" sz="1860" dirty="0" err="1"/>
              <a:t>trình</a:t>
            </a:r>
            <a:endParaRPr sz="1860" dirty="0"/>
          </a:p>
          <a:p>
            <a:pPr lvl="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0"/>
              <a:buFont typeface="Wingdings" panose="05000000000000000000" pitchFamily="2" charset="2"/>
              <a:buChar char="Ø"/>
            </a:pPr>
            <a:r>
              <a:rPr lang="en-US" sz="1860" b="1" dirty="0" err="1"/>
              <a:t>Đối</a:t>
            </a:r>
            <a:r>
              <a:rPr lang="en-US" sz="1860" b="1" dirty="0"/>
              <a:t> </a:t>
            </a:r>
            <a:r>
              <a:rPr lang="en-US" sz="1860" b="1" dirty="0" err="1"/>
              <a:t>tượng</a:t>
            </a:r>
            <a:r>
              <a:rPr lang="en-US" sz="1860" dirty="0"/>
              <a:t>:</a:t>
            </a:r>
            <a:endParaRPr dirty="0"/>
          </a:p>
          <a:p>
            <a:pPr lvl="1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Wingdings" panose="05000000000000000000" pitchFamily="2" charset="2"/>
              <a:buChar char="Ø"/>
            </a:pPr>
            <a:r>
              <a:rPr lang="en-US" sz="1550" dirty="0" err="1"/>
              <a:t>Đặc</a:t>
            </a:r>
            <a:r>
              <a:rPr lang="en-US" sz="1550" dirty="0"/>
              <a:t> </a:t>
            </a:r>
            <a:r>
              <a:rPr lang="en-US" sz="1550" dirty="0" err="1"/>
              <a:t>điểm</a:t>
            </a:r>
            <a:r>
              <a:rPr lang="en-US" sz="1550" dirty="0"/>
              <a:t>: </a:t>
            </a:r>
            <a:r>
              <a:rPr lang="en-US" sz="1550" dirty="0" err="1"/>
              <a:t>đặc</a:t>
            </a:r>
            <a:r>
              <a:rPr lang="en-US" sz="1550" dirty="0"/>
              <a:t> </a:t>
            </a:r>
            <a:r>
              <a:rPr lang="en-US" sz="1550" dirty="0" err="1"/>
              <a:t>điểm</a:t>
            </a:r>
            <a:r>
              <a:rPr lang="en-US" sz="1550" dirty="0"/>
              <a:t> </a:t>
            </a:r>
            <a:r>
              <a:rPr lang="en-US" sz="1550" dirty="0" err="1"/>
              <a:t>mô</a:t>
            </a:r>
            <a:r>
              <a:rPr lang="en-US" sz="1550" dirty="0"/>
              <a:t> </a:t>
            </a:r>
            <a:r>
              <a:rPr lang="en-US" sz="1550" dirty="0" err="1"/>
              <a:t>tả</a:t>
            </a:r>
            <a:r>
              <a:rPr lang="en-US" sz="1550" dirty="0"/>
              <a:t> </a:t>
            </a:r>
            <a:r>
              <a:rPr lang="en-US" sz="1550" dirty="0" err="1"/>
              <a:t>đối</a:t>
            </a:r>
            <a:r>
              <a:rPr lang="en-US" sz="1550" dirty="0"/>
              <a:t> </a:t>
            </a:r>
            <a:r>
              <a:rPr lang="en-US" sz="1550" dirty="0" err="1"/>
              <a:t>tượng</a:t>
            </a:r>
            <a:endParaRPr sz="1550" dirty="0"/>
          </a:p>
          <a:p>
            <a:pPr lvl="1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Wingdings" panose="05000000000000000000" pitchFamily="2" charset="2"/>
              <a:buChar char="Ø"/>
            </a:pPr>
            <a:r>
              <a:rPr lang="en-US" sz="1550" dirty="0" err="1"/>
              <a:t>Hành</a:t>
            </a:r>
            <a:r>
              <a:rPr lang="en-US" sz="1550" dirty="0"/>
              <a:t> vi: </a:t>
            </a:r>
            <a:r>
              <a:rPr lang="en-US" sz="1550" dirty="0" err="1"/>
              <a:t>hành</a:t>
            </a:r>
            <a:r>
              <a:rPr lang="en-US" sz="1550" dirty="0"/>
              <a:t> vi (</a:t>
            </a:r>
            <a:r>
              <a:rPr lang="en-US" sz="1550" dirty="0" err="1"/>
              <a:t>hành</a:t>
            </a:r>
            <a:r>
              <a:rPr lang="en-US" sz="1550" dirty="0"/>
              <a:t> </a:t>
            </a:r>
            <a:r>
              <a:rPr lang="en-US" sz="1550" dirty="0" err="1"/>
              <a:t>động</a:t>
            </a:r>
            <a:r>
              <a:rPr lang="en-US" sz="1550" dirty="0"/>
              <a:t>) </a:t>
            </a:r>
            <a:r>
              <a:rPr lang="en-US" sz="1550" dirty="0" err="1"/>
              <a:t>của</a:t>
            </a:r>
            <a:r>
              <a:rPr lang="en-US" sz="1550" dirty="0"/>
              <a:t> </a:t>
            </a:r>
            <a:r>
              <a:rPr lang="en-US" sz="1550" dirty="0" err="1"/>
              <a:t>đối</a:t>
            </a:r>
            <a:r>
              <a:rPr lang="en-US" sz="1550" dirty="0"/>
              <a:t> </a:t>
            </a:r>
            <a:r>
              <a:rPr lang="en-US" sz="1550" dirty="0" err="1"/>
              <a:t>tượng</a:t>
            </a:r>
            <a:endParaRPr sz="1550" dirty="0"/>
          </a:p>
          <a:p>
            <a:pPr lvl="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0"/>
              <a:buFont typeface="Wingdings" panose="05000000000000000000" pitchFamily="2" charset="2"/>
              <a:buChar char="Ø"/>
            </a:pPr>
            <a:r>
              <a:rPr lang="en-US" sz="1860" b="1" dirty="0" err="1"/>
              <a:t>Ưu</a:t>
            </a:r>
            <a:r>
              <a:rPr lang="en-US" sz="1860" b="1" dirty="0"/>
              <a:t> </a:t>
            </a:r>
            <a:r>
              <a:rPr lang="en-US" sz="1860" b="1" dirty="0" err="1"/>
              <a:t>điểm</a:t>
            </a:r>
            <a:r>
              <a:rPr lang="en-US" sz="1860" dirty="0"/>
              <a:t>: </a:t>
            </a:r>
            <a:r>
              <a:rPr lang="en-US" sz="1860" dirty="0" err="1"/>
              <a:t>Dễ</a:t>
            </a:r>
            <a:r>
              <a:rPr lang="en-US" sz="1860" dirty="0"/>
              <a:t> </a:t>
            </a:r>
            <a:r>
              <a:rPr lang="en-US" sz="1860" dirty="0" err="1"/>
              <a:t>quản</a:t>
            </a:r>
            <a:r>
              <a:rPr lang="en-US" sz="1860" dirty="0"/>
              <a:t> </a:t>
            </a:r>
            <a:r>
              <a:rPr lang="en-US" sz="1860" dirty="0" err="1"/>
              <a:t>lý</a:t>
            </a:r>
            <a:r>
              <a:rPr lang="en-US" sz="1860" dirty="0"/>
              <a:t> code, </a:t>
            </a:r>
            <a:r>
              <a:rPr lang="en-US" sz="1860" dirty="0" err="1"/>
              <a:t>dễ</a:t>
            </a:r>
            <a:r>
              <a:rPr lang="en-US" sz="1860" dirty="0"/>
              <a:t> </a:t>
            </a:r>
            <a:r>
              <a:rPr lang="en-US" sz="1860" dirty="0" err="1"/>
              <a:t>mở</a:t>
            </a:r>
            <a:r>
              <a:rPr lang="en-US" sz="1860" dirty="0"/>
              <a:t> </a:t>
            </a:r>
            <a:r>
              <a:rPr lang="en-US" sz="1860" dirty="0" err="1"/>
              <a:t>rộng</a:t>
            </a:r>
            <a:r>
              <a:rPr lang="en-US" sz="1860" dirty="0"/>
              <a:t>, </a:t>
            </a:r>
            <a:r>
              <a:rPr lang="en-US" sz="1860" dirty="0" err="1"/>
              <a:t>tiết</a:t>
            </a:r>
            <a:r>
              <a:rPr lang="en-US" sz="1860" dirty="0"/>
              <a:t> </a:t>
            </a:r>
            <a:r>
              <a:rPr lang="en-US" sz="1860" dirty="0" err="1"/>
              <a:t>kiệm</a:t>
            </a:r>
            <a:r>
              <a:rPr lang="en-US" sz="1860" dirty="0"/>
              <a:t> </a:t>
            </a:r>
            <a:r>
              <a:rPr lang="en-US" sz="1860" dirty="0" err="1"/>
              <a:t>tài</a:t>
            </a:r>
            <a:r>
              <a:rPr lang="en-US" sz="1860" dirty="0"/>
              <a:t> </a:t>
            </a:r>
            <a:r>
              <a:rPr lang="en-US" sz="1860" dirty="0" err="1"/>
              <a:t>nguyên</a:t>
            </a:r>
            <a:r>
              <a:rPr lang="en-US" sz="1860" dirty="0"/>
              <a:t>, </a:t>
            </a:r>
            <a:r>
              <a:rPr lang="en-US" sz="1860" dirty="0" err="1"/>
              <a:t>bảo</a:t>
            </a:r>
            <a:r>
              <a:rPr lang="en-US" sz="1860" dirty="0"/>
              <a:t> </a:t>
            </a:r>
            <a:r>
              <a:rPr lang="en-US" sz="1860" dirty="0" err="1"/>
              <a:t>mật</a:t>
            </a:r>
            <a:r>
              <a:rPr lang="en-US" sz="1860" dirty="0"/>
              <a:t> </a:t>
            </a:r>
            <a:r>
              <a:rPr lang="en-US" sz="1860" dirty="0" err="1"/>
              <a:t>cao</a:t>
            </a:r>
            <a:r>
              <a:rPr lang="en-US" sz="1860" dirty="0"/>
              <a:t>, </a:t>
            </a:r>
            <a:r>
              <a:rPr lang="en-US" sz="1860" dirty="0" err="1"/>
              <a:t>tái</a:t>
            </a:r>
            <a:r>
              <a:rPr lang="en-US" sz="1860" dirty="0"/>
              <a:t> </a:t>
            </a:r>
            <a:r>
              <a:rPr lang="en-US" sz="1860" dirty="0" err="1"/>
              <a:t>sử</a:t>
            </a:r>
            <a:r>
              <a:rPr lang="en-US" sz="1860" dirty="0"/>
              <a:t> </a:t>
            </a:r>
            <a:r>
              <a:rPr lang="en-US" sz="1860" dirty="0" err="1"/>
              <a:t>dụng</a:t>
            </a:r>
            <a:r>
              <a:rPr lang="en-US" sz="1860" dirty="0"/>
              <a:t> </a:t>
            </a:r>
            <a:r>
              <a:rPr lang="en-US" sz="1860" dirty="0" err="1"/>
              <a:t>cao</a:t>
            </a:r>
            <a:r>
              <a:rPr lang="en-US" sz="1860" dirty="0"/>
              <a:t>…</a:t>
            </a:r>
            <a:endParaRPr sz="1860" dirty="0"/>
          </a:p>
        </p:txBody>
      </p:sp>
      <p:sp>
        <p:nvSpPr>
          <p:cNvPr id="215" name="Google Shape;215;p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216" name="Google Shape;21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0264" y="3696402"/>
            <a:ext cx="8886825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"/>
          <p:cNvSpPr txBox="1">
            <a:spLocks noGrp="1"/>
          </p:cNvSpPr>
          <p:nvPr>
            <p:ph type="title"/>
          </p:nvPr>
        </p:nvSpPr>
        <p:spPr>
          <a:xfrm>
            <a:off x="141003" y="149935"/>
            <a:ext cx="8596668" cy="60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dirty="0"/>
          </a:p>
        </p:txBody>
      </p:sp>
      <p:sp>
        <p:nvSpPr>
          <p:cNvPr id="240" name="Google Shape;240;p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grpSp>
        <p:nvGrpSpPr>
          <p:cNvPr id="222" name="Google Shape;222;p4"/>
          <p:cNvGrpSpPr/>
          <p:nvPr/>
        </p:nvGrpSpPr>
        <p:grpSpPr>
          <a:xfrm>
            <a:off x="235929" y="836074"/>
            <a:ext cx="11721610" cy="5387850"/>
            <a:chOff x="1" y="2323"/>
            <a:chExt cx="12096749" cy="5480166"/>
          </a:xfrm>
        </p:grpSpPr>
        <p:sp>
          <p:nvSpPr>
            <p:cNvPr id="223" name="Google Shape;223;p4"/>
            <p:cNvSpPr/>
            <p:nvPr/>
          </p:nvSpPr>
          <p:spPr>
            <a:xfrm rot="5400000">
              <a:off x="-221749" y="224072"/>
              <a:ext cx="1478328" cy="1034829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w="9525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 txBox="1"/>
            <p:nvPr/>
          </p:nvSpPr>
          <p:spPr>
            <a:xfrm>
              <a:off x="1" y="519738"/>
              <a:ext cx="1034829" cy="443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75" tIns="6975" rIns="6975" bIns="69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Encapsulation</a:t>
              </a:r>
              <a:endParaRPr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4"/>
            <p:cNvSpPr/>
            <p:nvPr/>
          </p:nvSpPr>
          <p:spPr>
            <a:xfrm rot="5400000">
              <a:off x="6085333" y="-5048180"/>
              <a:ext cx="960913" cy="1106192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 txBox="1"/>
            <p:nvPr/>
          </p:nvSpPr>
          <p:spPr>
            <a:xfrm>
              <a:off x="1034830" y="49231"/>
              <a:ext cx="11015012" cy="8670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900" tIns="10775" rIns="10775" bIns="10775" anchor="ctr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Arial"/>
                <a:buChar char="•"/>
              </a:pPr>
              <a:r>
                <a:rPr lang="en-US" sz="17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Che</a:t>
              </a:r>
              <a:r>
                <a:rPr lang="en-US" sz="17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7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dấu</a:t>
              </a:r>
              <a:r>
                <a:rPr lang="en-US" sz="17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7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những</a:t>
              </a:r>
              <a:r>
                <a:rPr lang="en-US" sz="17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7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tính</a:t>
              </a:r>
              <a:r>
                <a:rPr lang="en-US" sz="17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7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chất</a:t>
              </a:r>
              <a:r>
                <a:rPr lang="en-US" sz="17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7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xử</a:t>
              </a:r>
              <a:r>
                <a:rPr lang="en-US" sz="17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7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lý</a:t>
              </a:r>
              <a:r>
                <a:rPr lang="en-US" sz="17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7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bên</a:t>
              </a:r>
              <a:r>
                <a:rPr lang="en-US" sz="17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7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trong</a:t>
              </a:r>
              <a:r>
                <a:rPr lang="en-US" sz="17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7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của</a:t>
              </a:r>
              <a:r>
                <a:rPr lang="en-US" sz="17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7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đối</a:t>
              </a:r>
              <a:r>
                <a:rPr lang="en-US" sz="17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7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tượng</a:t>
              </a:r>
              <a:endParaRPr sz="1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Arial"/>
                <a:buChar char="•"/>
              </a:pPr>
              <a:r>
                <a:rPr lang="en-US" sz="17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Không</a:t>
              </a:r>
              <a:r>
                <a:rPr lang="en-US" sz="17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7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thể</a:t>
              </a:r>
              <a:r>
                <a:rPr lang="en-US" sz="17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7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tác</a:t>
              </a:r>
              <a:r>
                <a:rPr lang="en-US" sz="17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7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động</a:t>
              </a:r>
              <a:r>
                <a:rPr lang="en-US" sz="17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7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trực</a:t>
              </a:r>
              <a:r>
                <a:rPr lang="en-US" sz="17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7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tiếp</a:t>
              </a:r>
              <a:r>
                <a:rPr lang="en-US" sz="17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7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làm</a:t>
              </a:r>
              <a:r>
                <a:rPr lang="en-US" sz="17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7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thay</a:t>
              </a:r>
              <a:r>
                <a:rPr lang="en-US" sz="17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7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đổi</a:t>
              </a:r>
              <a:r>
                <a:rPr lang="en-US" sz="17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7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trạng</a:t>
              </a:r>
              <a:r>
                <a:rPr lang="en-US" sz="17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7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thái</a:t>
              </a:r>
              <a:r>
                <a:rPr lang="en-US" sz="17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7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của</a:t>
              </a:r>
              <a:r>
                <a:rPr lang="en-US" sz="17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7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đối</a:t>
              </a:r>
              <a:r>
                <a:rPr lang="en-US" sz="17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7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tượng</a:t>
              </a:r>
              <a:r>
                <a:rPr lang="en-US" sz="17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7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mà</a:t>
              </a:r>
              <a:r>
                <a:rPr lang="en-US" sz="17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7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phải</a:t>
              </a:r>
              <a:r>
                <a:rPr lang="en-US" sz="17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7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thông</a:t>
              </a:r>
              <a:r>
                <a:rPr lang="en-US" sz="17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qua </a:t>
              </a:r>
              <a:r>
                <a:rPr lang="en-US" sz="17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các</a:t>
              </a:r>
              <a:r>
                <a:rPr lang="en-US" sz="17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7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phương</a:t>
              </a:r>
              <a:r>
                <a:rPr lang="en-US" sz="17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7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thức</a:t>
              </a:r>
              <a:r>
                <a:rPr lang="en-US" sz="17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public</a:t>
              </a:r>
              <a:endParaRPr sz="1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Arial"/>
                <a:buChar char="•"/>
              </a:pPr>
              <a:r>
                <a:rPr lang="en-US" sz="17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Không</a:t>
              </a:r>
              <a:r>
                <a:rPr lang="en-US" sz="17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7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biết</a:t>
              </a:r>
              <a:r>
                <a:rPr lang="en-US" sz="17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7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luồng</a:t>
              </a:r>
              <a:r>
                <a:rPr lang="en-US" sz="17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7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xử</a:t>
              </a:r>
              <a:r>
                <a:rPr lang="en-US" sz="17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7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lý</a:t>
              </a:r>
              <a:r>
                <a:rPr lang="en-US" sz="17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logic </a:t>
              </a:r>
              <a:r>
                <a:rPr lang="en-US" sz="17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bên</a:t>
              </a:r>
              <a:r>
                <a:rPr lang="en-US" sz="17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7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trong</a:t>
              </a:r>
              <a:r>
                <a:rPr lang="en-US" sz="17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7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đối</a:t>
              </a:r>
              <a:r>
                <a:rPr lang="en-US" sz="17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7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tượng</a:t>
              </a:r>
              <a:endParaRPr sz="1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4"/>
            <p:cNvSpPr/>
            <p:nvPr/>
          </p:nvSpPr>
          <p:spPr>
            <a:xfrm rot="5400000">
              <a:off x="-221749" y="1558018"/>
              <a:ext cx="1478328" cy="1034829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 txBox="1"/>
            <p:nvPr/>
          </p:nvSpPr>
          <p:spPr>
            <a:xfrm>
              <a:off x="1" y="1853684"/>
              <a:ext cx="1034829" cy="443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75" tIns="6975" rIns="6975" bIns="69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Inheritance</a:t>
              </a:r>
              <a:endParaRPr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4"/>
            <p:cNvSpPr/>
            <p:nvPr/>
          </p:nvSpPr>
          <p:spPr>
            <a:xfrm rot="5400000">
              <a:off x="6085333" y="-3714234"/>
              <a:ext cx="960913" cy="1106192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 txBox="1"/>
            <p:nvPr/>
          </p:nvSpPr>
          <p:spPr>
            <a:xfrm>
              <a:off x="1034830" y="1383177"/>
              <a:ext cx="11015012" cy="8670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900" tIns="10775" rIns="10775" bIns="10775" anchor="ctr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Arial"/>
                <a:buChar char="•"/>
              </a:pPr>
              <a:r>
                <a:rPr lang="en-US" sz="17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Cho </a:t>
              </a:r>
              <a:r>
                <a:rPr lang="en-US" sz="17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phép</a:t>
              </a:r>
              <a:r>
                <a:rPr lang="en-US" sz="17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7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kế</a:t>
              </a:r>
              <a:r>
                <a:rPr lang="en-US" sz="17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7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thừa</a:t>
              </a:r>
              <a:r>
                <a:rPr lang="en-US" sz="17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7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lại</a:t>
              </a:r>
              <a:r>
                <a:rPr lang="en-US" sz="17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7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những</a:t>
              </a:r>
              <a:r>
                <a:rPr lang="en-US" sz="17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7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tính</a:t>
              </a:r>
              <a:r>
                <a:rPr lang="en-US" sz="17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7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năng</a:t>
              </a:r>
              <a:r>
                <a:rPr lang="en-US" sz="17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(</a:t>
              </a:r>
              <a:r>
                <a:rPr lang="en-US" sz="17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đặc</a:t>
              </a:r>
              <a:r>
                <a:rPr lang="en-US" sz="17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7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điểm</a:t>
              </a:r>
              <a:r>
                <a:rPr lang="en-US" sz="17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7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và</a:t>
              </a:r>
              <a:r>
                <a:rPr lang="en-US" sz="17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7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hành</a:t>
              </a:r>
              <a:r>
                <a:rPr lang="en-US" sz="17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vi) </a:t>
              </a:r>
              <a:r>
                <a:rPr lang="en-US" sz="17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của</a:t>
              </a:r>
              <a:r>
                <a:rPr lang="en-US" sz="17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7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đối</a:t>
              </a:r>
              <a:r>
                <a:rPr lang="en-US" sz="17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7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tượng</a:t>
              </a:r>
              <a:r>
                <a:rPr lang="en-US" sz="17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7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khác</a:t>
              </a:r>
              <a:endParaRPr sz="1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Arial"/>
                <a:buChar char="•"/>
              </a:pPr>
              <a:r>
                <a:rPr lang="en-US" sz="17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Tránh</a:t>
              </a:r>
              <a:r>
                <a:rPr lang="en-US" sz="17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7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dư</a:t>
              </a:r>
              <a:r>
                <a:rPr lang="en-US" sz="17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7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thừa</a:t>
              </a:r>
              <a:r>
                <a:rPr lang="en-US" sz="17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code</a:t>
              </a:r>
              <a:endParaRPr sz="1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4"/>
            <p:cNvSpPr/>
            <p:nvPr/>
          </p:nvSpPr>
          <p:spPr>
            <a:xfrm rot="5400000">
              <a:off x="-221749" y="2891964"/>
              <a:ext cx="1478328" cy="1034829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C647"/>
                </a:gs>
                <a:gs pos="50000">
                  <a:srgbClr val="FFC600"/>
                </a:gs>
                <a:gs pos="100000">
                  <a:srgbClr val="E3B400"/>
                </a:gs>
              </a:gsLst>
              <a:lin ang="5400000" scaled="0"/>
            </a:gradFill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 txBox="1"/>
            <p:nvPr/>
          </p:nvSpPr>
          <p:spPr>
            <a:xfrm>
              <a:off x="1" y="3187630"/>
              <a:ext cx="1034829" cy="443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75" tIns="6975" rIns="6975" bIns="69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Polymorphism</a:t>
              </a:r>
              <a:endParaRPr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4"/>
            <p:cNvSpPr/>
            <p:nvPr/>
          </p:nvSpPr>
          <p:spPr>
            <a:xfrm rot="5400000">
              <a:off x="6085333" y="-2380288"/>
              <a:ext cx="960913" cy="1106192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 txBox="1"/>
            <p:nvPr/>
          </p:nvSpPr>
          <p:spPr>
            <a:xfrm>
              <a:off x="1034830" y="2717123"/>
              <a:ext cx="11015012" cy="8670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900" tIns="10775" rIns="10775" bIns="10775" anchor="ctr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Arial"/>
                <a:buChar char="•"/>
              </a:pPr>
              <a:r>
                <a:rPr lang="en-US" sz="17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Một thông điệp được các đối tượng khác nhau hiểu và thể hiện khác nhau</a:t>
              </a:r>
              <a:endPara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Arial"/>
                <a:buChar char="•"/>
              </a:pPr>
              <a:r>
                <a:rPr lang="en-US" sz="17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Overloading và Overriding</a:t>
              </a:r>
              <a:endPara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4"/>
            <p:cNvSpPr/>
            <p:nvPr/>
          </p:nvSpPr>
          <p:spPr>
            <a:xfrm rot="5400000">
              <a:off x="-221749" y="4225910"/>
              <a:ext cx="1478328" cy="1034829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 w="9525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 txBox="1"/>
            <p:nvPr/>
          </p:nvSpPr>
          <p:spPr>
            <a:xfrm>
              <a:off x="1" y="4521576"/>
              <a:ext cx="1034829" cy="443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75" tIns="6975" rIns="6975" bIns="69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Abstraction</a:t>
              </a:r>
              <a:endParaRPr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4"/>
            <p:cNvSpPr/>
            <p:nvPr/>
          </p:nvSpPr>
          <p:spPr>
            <a:xfrm rot="5400000">
              <a:off x="6085333" y="-1046342"/>
              <a:ext cx="960913" cy="1106192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 txBox="1"/>
            <p:nvPr/>
          </p:nvSpPr>
          <p:spPr>
            <a:xfrm>
              <a:off x="1034830" y="4051069"/>
              <a:ext cx="11015012" cy="8670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900" tIns="10775" rIns="10775" bIns="10775" anchor="ctr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Arial"/>
                <a:buChar char="•"/>
              </a:pPr>
              <a:r>
                <a:rPr lang="en-US" sz="17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Trừu tượng hóa định nghĩa lên những hành động, tính chất của loại đối tượng</a:t>
              </a:r>
              <a:endPara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"/>
          <p:cNvSpPr txBox="1">
            <a:spLocks noGrp="1"/>
          </p:cNvSpPr>
          <p:nvPr>
            <p:ph type="title"/>
          </p:nvPr>
        </p:nvSpPr>
        <p:spPr>
          <a:xfrm>
            <a:off x="135127" y="80398"/>
            <a:ext cx="8596668" cy="535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lớp</a:t>
            </a:r>
            <a:endParaRPr dirty="0"/>
          </a:p>
        </p:txBody>
      </p:sp>
      <p:sp>
        <p:nvSpPr>
          <p:cNvPr id="246" name="Google Shape;246;p5"/>
          <p:cNvSpPr txBox="1">
            <a:spLocks noGrp="1"/>
          </p:cNvSpPr>
          <p:nvPr>
            <p:ph idx="1"/>
          </p:nvPr>
        </p:nvSpPr>
        <p:spPr>
          <a:xfrm>
            <a:off x="238940" y="773780"/>
            <a:ext cx="7722212" cy="548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35"/>
              <a:buFont typeface="Wingdings" panose="05000000000000000000" pitchFamily="2" charset="2"/>
              <a:buChar char="Ø"/>
            </a:pPr>
            <a:r>
              <a:rPr lang="en-US" sz="2035" dirty="0"/>
              <a:t>Field/Attribute/Instance Variable</a:t>
            </a:r>
            <a:endParaRPr dirty="0"/>
          </a:p>
          <a:p>
            <a:pPr lvl="1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1757"/>
              <a:buFont typeface="Wingdings" panose="05000000000000000000" pitchFamily="2" charset="2"/>
              <a:buChar char="Ø"/>
            </a:pPr>
            <a:r>
              <a:rPr lang="en-US" sz="1757" b="1" dirty="0" err="1">
                <a:solidFill>
                  <a:srgbClr val="FFC000"/>
                </a:solidFill>
              </a:rPr>
              <a:t>AccessModifier</a:t>
            </a:r>
            <a:r>
              <a:rPr lang="en-US" sz="1757" b="1" dirty="0">
                <a:solidFill>
                  <a:srgbClr val="FFC000"/>
                </a:solidFill>
              </a:rPr>
              <a:t> </a:t>
            </a:r>
            <a:r>
              <a:rPr lang="en-US" sz="1757" b="1" dirty="0" err="1">
                <a:solidFill>
                  <a:srgbClr val="00B0F0"/>
                </a:solidFill>
              </a:rPr>
              <a:t>DataType</a:t>
            </a:r>
            <a:r>
              <a:rPr lang="en-US" sz="1757" b="1" dirty="0">
                <a:solidFill>
                  <a:srgbClr val="00B0F0"/>
                </a:solidFill>
              </a:rPr>
              <a:t> </a:t>
            </a:r>
            <a:r>
              <a:rPr lang="en-US" sz="1757" b="1" dirty="0" err="1">
                <a:solidFill>
                  <a:srgbClr val="7030A0"/>
                </a:solidFill>
              </a:rPr>
              <a:t>VariableName</a:t>
            </a:r>
            <a:endParaRPr sz="1757" b="1" dirty="0">
              <a:solidFill>
                <a:srgbClr val="7030A0"/>
              </a:solidFill>
            </a:endParaRPr>
          </a:p>
          <a:p>
            <a:pPr lvl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35"/>
              <a:buFont typeface="Wingdings" panose="05000000000000000000" pitchFamily="2" charset="2"/>
              <a:buChar char="Ø"/>
            </a:pPr>
            <a:r>
              <a:rPr lang="en-US" sz="2035" dirty="0"/>
              <a:t>Constructor</a:t>
            </a:r>
            <a:endParaRPr dirty="0"/>
          </a:p>
          <a:p>
            <a:pPr lvl="1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1757"/>
              <a:buFont typeface="Wingdings" panose="05000000000000000000" pitchFamily="2" charset="2"/>
              <a:buChar char="Ø"/>
            </a:pPr>
            <a:r>
              <a:rPr lang="en-US" sz="1757" b="1" dirty="0">
                <a:solidFill>
                  <a:srgbClr val="FFC000"/>
                </a:solidFill>
              </a:rPr>
              <a:t>public</a:t>
            </a:r>
            <a:r>
              <a:rPr lang="en-US" sz="1757" b="1" dirty="0"/>
              <a:t> </a:t>
            </a:r>
            <a:r>
              <a:rPr lang="en-US" sz="1757" b="1" dirty="0" err="1">
                <a:solidFill>
                  <a:srgbClr val="7030A0"/>
                </a:solidFill>
              </a:rPr>
              <a:t>ClassName</a:t>
            </a:r>
            <a:r>
              <a:rPr lang="en-US" sz="1757" b="1" dirty="0"/>
              <a:t>(</a:t>
            </a:r>
            <a:r>
              <a:rPr lang="en-US" sz="1757" b="1" dirty="0">
                <a:solidFill>
                  <a:srgbClr val="FF0000"/>
                </a:solidFill>
              </a:rPr>
              <a:t>Parameters</a:t>
            </a:r>
            <a:r>
              <a:rPr lang="en-US" sz="1757" b="1" dirty="0"/>
              <a:t>){</a:t>
            </a:r>
            <a:endParaRPr dirty="0"/>
          </a:p>
          <a:p>
            <a:pPr lvl="1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7"/>
              <a:buFont typeface="Wingdings" panose="05000000000000000000" pitchFamily="2" charset="2"/>
              <a:buChar char="Ø"/>
            </a:pPr>
            <a:r>
              <a:rPr lang="en-US" sz="1757" b="1" dirty="0"/>
              <a:t>	Initialize values for instance variables</a:t>
            </a:r>
            <a:endParaRPr dirty="0"/>
          </a:p>
          <a:p>
            <a:pPr lvl="1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7"/>
              <a:buFont typeface="Wingdings" panose="05000000000000000000" pitchFamily="2" charset="2"/>
              <a:buChar char="Ø"/>
            </a:pPr>
            <a:r>
              <a:rPr lang="en-US" sz="1757" b="1" dirty="0"/>
              <a:t>}</a:t>
            </a:r>
            <a:endParaRPr dirty="0"/>
          </a:p>
          <a:p>
            <a:pPr lvl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35"/>
              <a:buFont typeface="Wingdings" panose="05000000000000000000" pitchFamily="2" charset="2"/>
              <a:buChar char="Ø"/>
            </a:pPr>
            <a:r>
              <a:rPr lang="en-US" sz="2035" dirty="0"/>
              <a:t>Method</a:t>
            </a:r>
            <a:endParaRPr dirty="0"/>
          </a:p>
          <a:p>
            <a:pPr lvl="1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1757"/>
              <a:buFont typeface="Wingdings" panose="05000000000000000000" pitchFamily="2" charset="2"/>
              <a:buChar char="Ø"/>
            </a:pPr>
            <a:r>
              <a:rPr lang="en-US" sz="1757" b="1" dirty="0" err="1">
                <a:solidFill>
                  <a:srgbClr val="FFC000"/>
                </a:solidFill>
              </a:rPr>
              <a:t>AccessModifier</a:t>
            </a:r>
            <a:r>
              <a:rPr lang="en-US" sz="1757" b="1" dirty="0">
                <a:solidFill>
                  <a:srgbClr val="FFC000"/>
                </a:solidFill>
              </a:rPr>
              <a:t> </a:t>
            </a:r>
            <a:r>
              <a:rPr lang="en-US" sz="1757" b="1" dirty="0" err="1">
                <a:solidFill>
                  <a:srgbClr val="00B0F0"/>
                </a:solidFill>
              </a:rPr>
              <a:t>ReturnDataType</a:t>
            </a:r>
            <a:r>
              <a:rPr lang="en-US" sz="1757" b="1" dirty="0">
                <a:solidFill>
                  <a:srgbClr val="00B0F0"/>
                </a:solidFill>
              </a:rPr>
              <a:t> </a:t>
            </a:r>
            <a:r>
              <a:rPr lang="en-US" sz="1757" b="1" dirty="0" err="1">
                <a:solidFill>
                  <a:srgbClr val="7030A0"/>
                </a:solidFill>
              </a:rPr>
              <a:t>MethodName</a:t>
            </a:r>
            <a:r>
              <a:rPr lang="en-US" sz="1757" b="1" dirty="0">
                <a:solidFill>
                  <a:srgbClr val="FF0000"/>
                </a:solidFill>
              </a:rPr>
              <a:t>(Parameters</a:t>
            </a:r>
            <a:r>
              <a:rPr lang="en-US" sz="1757" b="1" dirty="0"/>
              <a:t>){</a:t>
            </a:r>
            <a:endParaRPr dirty="0"/>
          </a:p>
          <a:p>
            <a:pPr lvl="1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7"/>
              <a:buFont typeface="Wingdings" panose="05000000000000000000" pitchFamily="2" charset="2"/>
              <a:buChar char="Ø"/>
            </a:pPr>
            <a:r>
              <a:rPr lang="en-US" sz="1757" b="1" dirty="0"/>
              <a:t>	Block Statement;</a:t>
            </a:r>
            <a:endParaRPr sz="1757" b="1" dirty="0"/>
          </a:p>
          <a:p>
            <a:pPr lvl="1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7"/>
              <a:buFont typeface="Wingdings" panose="05000000000000000000" pitchFamily="2" charset="2"/>
              <a:buChar char="Ø"/>
            </a:pPr>
            <a:r>
              <a:rPr lang="en-US" sz="1757" b="1" dirty="0"/>
              <a:t>}</a:t>
            </a:r>
            <a:endParaRPr dirty="0"/>
          </a:p>
          <a:p>
            <a:pPr lvl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35"/>
              <a:buFont typeface="Wingdings" panose="05000000000000000000" pitchFamily="2" charset="2"/>
              <a:buChar char="Ø"/>
            </a:pPr>
            <a:r>
              <a:rPr lang="en-US" sz="2035" dirty="0"/>
              <a:t>Parameter</a:t>
            </a:r>
            <a:endParaRPr dirty="0"/>
          </a:p>
          <a:p>
            <a:pPr lvl="1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B0F0"/>
              </a:buClr>
              <a:buSzPts val="1757"/>
              <a:buFont typeface="Wingdings" panose="05000000000000000000" pitchFamily="2" charset="2"/>
              <a:buChar char="Ø"/>
            </a:pPr>
            <a:r>
              <a:rPr lang="en-US" sz="1757" b="1" dirty="0" err="1">
                <a:solidFill>
                  <a:srgbClr val="00B0F0"/>
                </a:solidFill>
              </a:rPr>
              <a:t>DataType</a:t>
            </a:r>
            <a:r>
              <a:rPr lang="en-US" sz="1757" b="1" dirty="0"/>
              <a:t> </a:t>
            </a:r>
            <a:r>
              <a:rPr lang="en-US" sz="1757" b="1" dirty="0" err="1">
                <a:solidFill>
                  <a:srgbClr val="7030A0"/>
                </a:solidFill>
              </a:rPr>
              <a:t>ParameterName</a:t>
            </a:r>
            <a:endParaRPr sz="1757" b="1" dirty="0">
              <a:solidFill>
                <a:srgbClr val="7030A0"/>
              </a:solidFill>
            </a:endParaRPr>
          </a:p>
          <a:p>
            <a:pPr lvl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35"/>
              <a:buFont typeface="Wingdings" panose="05000000000000000000" pitchFamily="2" charset="2"/>
              <a:buChar char="Ø"/>
            </a:pPr>
            <a:r>
              <a:rPr lang="en-US" sz="2035" dirty="0"/>
              <a:t>Access Modifier: </a:t>
            </a:r>
            <a:r>
              <a:rPr lang="en-US" sz="2035" dirty="0" err="1"/>
              <a:t>Bổ</a:t>
            </a:r>
            <a:r>
              <a:rPr lang="en-US" sz="2035" dirty="0"/>
              <a:t> </a:t>
            </a:r>
            <a:r>
              <a:rPr lang="en-US" sz="2035" dirty="0" err="1"/>
              <a:t>từ</a:t>
            </a:r>
            <a:r>
              <a:rPr lang="en-US" sz="2035" dirty="0"/>
              <a:t> </a:t>
            </a:r>
            <a:r>
              <a:rPr lang="en-US" sz="2035" dirty="0" err="1"/>
              <a:t>truy</a:t>
            </a:r>
            <a:r>
              <a:rPr lang="en-US" sz="2035" dirty="0"/>
              <a:t> </a:t>
            </a:r>
            <a:r>
              <a:rPr lang="en-US" sz="2035" dirty="0" err="1"/>
              <a:t>cập</a:t>
            </a:r>
            <a:r>
              <a:rPr lang="en-US" sz="2035" dirty="0"/>
              <a:t> </a:t>
            </a:r>
            <a:r>
              <a:rPr lang="en-US" sz="2035" dirty="0" err="1"/>
              <a:t>xác</a:t>
            </a:r>
            <a:r>
              <a:rPr lang="en-US" sz="2035" dirty="0"/>
              <a:t> </a:t>
            </a:r>
            <a:r>
              <a:rPr lang="en-US" sz="2035" dirty="0" err="1"/>
              <a:t>định</a:t>
            </a:r>
            <a:r>
              <a:rPr lang="en-US" sz="2035" dirty="0"/>
              <a:t> </a:t>
            </a:r>
            <a:r>
              <a:rPr lang="en-US" sz="2035" dirty="0" err="1"/>
              <a:t>phạm</a:t>
            </a:r>
            <a:r>
              <a:rPr lang="en-US" sz="2035" dirty="0"/>
              <a:t> vi </a:t>
            </a:r>
            <a:r>
              <a:rPr lang="en-US" sz="2035" dirty="0" err="1"/>
              <a:t>truy</a:t>
            </a:r>
            <a:r>
              <a:rPr lang="en-US" sz="2035" dirty="0"/>
              <a:t> </a:t>
            </a:r>
            <a:r>
              <a:rPr lang="en-US" sz="2035" dirty="0" err="1"/>
              <a:t>cập</a:t>
            </a:r>
            <a:endParaRPr sz="2035" dirty="0"/>
          </a:p>
          <a:p>
            <a:pPr lvl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35"/>
              <a:buFont typeface="Wingdings" panose="05000000000000000000" pitchFamily="2" charset="2"/>
              <a:buChar char="Ø"/>
            </a:pPr>
            <a:r>
              <a:rPr lang="en-US" sz="2035" dirty="0" err="1"/>
              <a:t>Quy</a:t>
            </a:r>
            <a:r>
              <a:rPr lang="en-US" sz="2035" dirty="0"/>
              <a:t> </a:t>
            </a:r>
            <a:r>
              <a:rPr lang="en-US" sz="2035" dirty="0" err="1"/>
              <a:t>tắc</a:t>
            </a:r>
            <a:r>
              <a:rPr lang="en-US" sz="2035" dirty="0"/>
              <a:t> </a:t>
            </a:r>
            <a:r>
              <a:rPr lang="en-US" sz="2035" dirty="0" err="1"/>
              <a:t>đặt</a:t>
            </a:r>
            <a:r>
              <a:rPr lang="en-US" sz="2035" dirty="0"/>
              <a:t> </a:t>
            </a:r>
            <a:r>
              <a:rPr lang="en-US" sz="2035" dirty="0" err="1"/>
              <a:t>tên</a:t>
            </a:r>
            <a:r>
              <a:rPr lang="en-US" sz="2035" dirty="0"/>
              <a:t>:</a:t>
            </a:r>
            <a:endParaRPr dirty="0"/>
          </a:p>
          <a:p>
            <a:pPr lvl="1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7"/>
              <a:buFont typeface="Wingdings" panose="05000000000000000000" pitchFamily="2" charset="2"/>
              <a:buChar char="Ø"/>
            </a:pPr>
            <a:r>
              <a:rPr lang="en-US" sz="1757" i="1" dirty="0" err="1"/>
              <a:t>Tên</a:t>
            </a:r>
            <a:r>
              <a:rPr lang="en-US" sz="1757" i="1" dirty="0"/>
              <a:t> </a:t>
            </a:r>
            <a:r>
              <a:rPr lang="en-US" sz="1757" i="1" dirty="0" err="1"/>
              <a:t>biến</a:t>
            </a:r>
            <a:r>
              <a:rPr lang="en-US" sz="1757" i="1" dirty="0"/>
              <a:t>: </a:t>
            </a:r>
            <a:r>
              <a:rPr lang="en-US" sz="1757" i="1" dirty="0" err="1"/>
              <a:t>giống</a:t>
            </a:r>
            <a:r>
              <a:rPr lang="en-US" sz="1757" i="1" dirty="0"/>
              <a:t> </a:t>
            </a:r>
            <a:r>
              <a:rPr lang="en-US" sz="1757" i="1" dirty="0" err="1"/>
              <a:t>quy</a:t>
            </a:r>
            <a:r>
              <a:rPr lang="en-US" sz="1757" i="1" dirty="0"/>
              <a:t> </a:t>
            </a:r>
            <a:r>
              <a:rPr lang="en-US" sz="1757" i="1" dirty="0" err="1"/>
              <a:t>tắc</a:t>
            </a:r>
            <a:r>
              <a:rPr lang="en-US" sz="1757" i="1" dirty="0"/>
              <a:t> </a:t>
            </a:r>
            <a:r>
              <a:rPr lang="en-US" sz="1757" i="1" dirty="0" err="1"/>
              <a:t>đặt</a:t>
            </a:r>
            <a:r>
              <a:rPr lang="en-US" sz="1757" i="1" dirty="0"/>
              <a:t> </a:t>
            </a:r>
            <a:r>
              <a:rPr lang="en-US" sz="1757" i="1" dirty="0" err="1"/>
              <a:t>tên</a:t>
            </a:r>
            <a:r>
              <a:rPr lang="en-US" sz="1757" i="1" dirty="0"/>
              <a:t> </a:t>
            </a:r>
            <a:r>
              <a:rPr lang="en-US" sz="1757" i="1" dirty="0" err="1"/>
              <a:t>biến</a:t>
            </a:r>
            <a:r>
              <a:rPr lang="en-US" sz="1757" i="1" dirty="0"/>
              <a:t> </a:t>
            </a:r>
            <a:r>
              <a:rPr lang="en-US" sz="1757" i="1" dirty="0" err="1"/>
              <a:t>nhưng</a:t>
            </a:r>
            <a:r>
              <a:rPr lang="en-US" sz="1757" i="1" dirty="0"/>
              <a:t> </a:t>
            </a:r>
            <a:r>
              <a:rPr lang="en-US" sz="1757" b="1" i="1" dirty="0" err="1">
                <a:solidFill>
                  <a:srgbClr val="7030A0"/>
                </a:solidFill>
              </a:rPr>
              <a:t>bắt</a:t>
            </a:r>
            <a:r>
              <a:rPr lang="en-US" sz="1757" b="1" i="1" dirty="0">
                <a:solidFill>
                  <a:srgbClr val="7030A0"/>
                </a:solidFill>
              </a:rPr>
              <a:t> </a:t>
            </a:r>
            <a:r>
              <a:rPr lang="en-US" sz="1757" b="1" i="1" dirty="0" err="1">
                <a:solidFill>
                  <a:srgbClr val="7030A0"/>
                </a:solidFill>
              </a:rPr>
              <a:t>đầu</a:t>
            </a:r>
            <a:r>
              <a:rPr lang="en-US" sz="1757" b="1" i="1" dirty="0">
                <a:solidFill>
                  <a:srgbClr val="7030A0"/>
                </a:solidFill>
              </a:rPr>
              <a:t> </a:t>
            </a:r>
            <a:r>
              <a:rPr lang="en-US" sz="1757" b="1" i="1" dirty="0" err="1">
                <a:solidFill>
                  <a:srgbClr val="7030A0"/>
                </a:solidFill>
              </a:rPr>
              <a:t>là</a:t>
            </a:r>
            <a:r>
              <a:rPr lang="en-US" sz="1757" b="1" i="1" dirty="0">
                <a:solidFill>
                  <a:srgbClr val="7030A0"/>
                </a:solidFill>
              </a:rPr>
              <a:t> </a:t>
            </a:r>
            <a:r>
              <a:rPr lang="en-US" sz="1757" b="1" i="1" dirty="0" err="1">
                <a:solidFill>
                  <a:srgbClr val="7030A0"/>
                </a:solidFill>
              </a:rPr>
              <a:t>ký</a:t>
            </a:r>
            <a:r>
              <a:rPr lang="en-US" sz="1757" b="1" i="1" dirty="0">
                <a:solidFill>
                  <a:srgbClr val="7030A0"/>
                </a:solidFill>
              </a:rPr>
              <a:t> </a:t>
            </a:r>
            <a:r>
              <a:rPr lang="en-US" sz="1757" b="1" i="1" dirty="0" err="1">
                <a:solidFill>
                  <a:srgbClr val="7030A0"/>
                </a:solidFill>
              </a:rPr>
              <a:t>tự</a:t>
            </a:r>
            <a:r>
              <a:rPr lang="en-US" sz="1757" b="1" i="1" dirty="0">
                <a:solidFill>
                  <a:srgbClr val="7030A0"/>
                </a:solidFill>
              </a:rPr>
              <a:t> </a:t>
            </a:r>
            <a:r>
              <a:rPr lang="en-US" sz="1757" b="1" i="1" dirty="0" err="1">
                <a:solidFill>
                  <a:srgbClr val="7030A0"/>
                </a:solidFill>
              </a:rPr>
              <a:t>viết</a:t>
            </a:r>
            <a:r>
              <a:rPr lang="en-US" sz="1757" b="1" i="1" dirty="0">
                <a:solidFill>
                  <a:srgbClr val="7030A0"/>
                </a:solidFill>
              </a:rPr>
              <a:t> </a:t>
            </a:r>
            <a:r>
              <a:rPr lang="en-US" sz="1757" b="1" i="1" dirty="0" err="1">
                <a:solidFill>
                  <a:srgbClr val="7030A0"/>
                </a:solidFill>
              </a:rPr>
              <a:t>hoa</a:t>
            </a:r>
            <a:endParaRPr sz="1757" b="1" i="1" dirty="0">
              <a:solidFill>
                <a:srgbClr val="7030A0"/>
              </a:solidFill>
            </a:endParaRPr>
          </a:p>
          <a:p>
            <a:pPr lvl="1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7"/>
              <a:buFont typeface="Wingdings" panose="05000000000000000000" pitchFamily="2" charset="2"/>
              <a:buChar char="Ø"/>
            </a:pPr>
            <a:r>
              <a:rPr lang="en-US" sz="1757" i="1" dirty="0" err="1"/>
              <a:t>Tên</a:t>
            </a:r>
            <a:r>
              <a:rPr lang="en-US" sz="1757" i="1" dirty="0"/>
              <a:t> </a:t>
            </a:r>
            <a:r>
              <a:rPr lang="en-US" sz="1757" i="1" dirty="0" err="1"/>
              <a:t>phương</a:t>
            </a:r>
            <a:r>
              <a:rPr lang="en-US" sz="1757" i="1" dirty="0"/>
              <a:t> </a:t>
            </a:r>
            <a:r>
              <a:rPr lang="en-US" sz="1757" i="1" dirty="0" err="1"/>
              <a:t>thức</a:t>
            </a:r>
            <a:r>
              <a:rPr lang="en-US" sz="1757" i="1" dirty="0"/>
              <a:t>: </a:t>
            </a:r>
            <a:r>
              <a:rPr lang="en-US" sz="1757" i="1" dirty="0" err="1"/>
              <a:t>giống</a:t>
            </a:r>
            <a:r>
              <a:rPr lang="en-US" sz="1757" i="1" dirty="0"/>
              <a:t> </a:t>
            </a:r>
            <a:r>
              <a:rPr lang="en-US" sz="1757" i="1" dirty="0" err="1"/>
              <a:t>tên</a:t>
            </a:r>
            <a:r>
              <a:rPr lang="en-US" sz="1757" i="1" dirty="0"/>
              <a:t> </a:t>
            </a:r>
            <a:r>
              <a:rPr lang="en-US" sz="1757" i="1" dirty="0" err="1"/>
              <a:t>biến</a:t>
            </a:r>
            <a:endParaRPr sz="1757" i="1" dirty="0"/>
          </a:p>
        </p:txBody>
      </p:sp>
      <p:sp>
        <p:nvSpPr>
          <p:cNvPr id="248" name="Google Shape;248;p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249" name="Google Shape;24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61152" y="772456"/>
            <a:ext cx="4045912" cy="5477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6" y="144087"/>
            <a:ext cx="9136996" cy="548372"/>
          </a:xfrm>
        </p:spPr>
        <p:txBody>
          <a:bodyPr>
            <a:normAutofit fontScale="9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bổ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endParaRPr lang="en-US" dirty="0"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27" y="692459"/>
            <a:ext cx="9621938" cy="492582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err="1" smtClean="0"/>
              <a:t>Bổ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,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,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.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bổ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 public: </a:t>
            </a:r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ở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nơi</a:t>
            </a:r>
            <a:endParaRPr lang="en-US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Đ</a:t>
            </a:r>
            <a:r>
              <a:rPr lang="en-US" dirty="0" err="1" smtClean="0"/>
              <a:t>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.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,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protected: </a:t>
            </a:r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endParaRPr lang="en-US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default </a:t>
            </a:r>
            <a:r>
              <a:rPr lang="en-US" dirty="0" err="1" smtClean="0"/>
              <a:t>hoặc</a:t>
            </a:r>
            <a:r>
              <a:rPr lang="en-US" dirty="0" smtClean="0"/>
              <a:t> package access: </a:t>
            </a:r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1 package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1 package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 private: </a:t>
            </a:r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ở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endParaRPr 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.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ở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6318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6"/>
          <p:cNvSpPr txBox="1">
            <a:spLocks noGrp="1"/>
          </p:cNvSpPr>
          <p:nvPr>
            <p:ph type="title"/>
          </p:nvPr>
        </p:nvSpPr>
        <p:spPr>
          <a:xfrm>
            <a:off x="141004" y="169934"/>
            <a:ext cx="8596668" cy="48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SinhVien</a:t>
            </a:r>
            <a:endParaRPr dirty="0"/>
          </a:p>
        </p:txBody>
      </p:sp>
      <p:sp>
        <p:nvSpPr>
          <p:cNvPr id="255" name="Google Shape;255;p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Bài 6 - Lớp Và Đối Tượng</a:t>
            </a:r>
            <a:endParaRPr/>
          </a:p>
        </p:txBody>
      </p:sp>
      <p:sp>
        <p:nvSpPr>
          <p:cNvPr id="256" name="Google Shape;256;p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257" name="Google Shape;25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34" y="658396"/>
            <a:ext cx="10785566" cy="5748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7"/>
          <p:cNvSpPr txBox="1">
            <a:spLocks noGrp="1"/>
          </p:cNvSpPr>
          <p:nvPr>
            <p:ph type="title"/>
          </p:nvPr>
        </p:nvSpPr>
        <p:spPr>
          <a:xfrm>
            <a:off x="184965" y="181021"/>
            <a:ext cx="8596668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SinhVien</a:t>
            </a:r>
            <a:endParaRPr dirty="0"/>
          </a:p>
        </p:txBody>
      </p:sp>
      <p:sp>
        <p:nvSpPr>
          <p:cNvPr id="263" name="Google Shape;263;p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Bài 6 - Lớp Và Đối Tượng</a:t>
            </a:r>
            <a:endParaRPr/>
          </a:p>
        </p:txBody>
      </p:sp>
      <p:sp>
        <p:nvSpPr>
          <p:cNvPr id="264" name="Google Shape;264;p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265" name="Google Shape;26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34" y="737624"/>
            <a:ext cx="10847252" cy="5780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" y="144087"/>
            <a:ext cx="8707735" cy="612371"/>
          </a:xfrm>
        </p:spPr>
        <p:txBody>
          <a:bodyPr>
            <a:normAutofit fontScale="9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26" y="692459"/>
            <a:ext cx="9846381" cy="55409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err="1" smtClean="0"/>
              <a:t>Phương</a:t>
            </a:r>
            <a:r>
              <a:rPr lang="en-US" b="1" dirty="0" smtClean="0"/>
              <a:t> </a:t>
            </a:r>
            <a:r>
              <a:rPr lang="en-US" b="1" dirty="0" err="1" smtClean="0"/>
              <a:t>thức</a:t>
            </a:r>
            <a:r>
              <a:rPr lang="en-US" b="1" dirty="0" smtClean="0"/>
              <a:t>: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,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Cú</a:t>
            </a:r>
            <a:r>
              <a:rPr lang="en-US" b="1" dirty="0" smtClean="0"/>
              <a:t> </a:t>
            </a:r>
            <a:r>
              <a:rPr lang="en-US" b="1" dirty="0" err="1" smtClean="0"/>
              <a:t>pháp</a:t>
            </a:r>
            <a:r>
              <a:rPr lang="en-US" b="1" dirty="0" smtClean="0"/>
              <a:t> </a:t>
            </a:r>
            <a:r>
              <a:rPr lang="en-US" b="1" dirty="0" err="1" smtClean="0"/>
              <a:t>khai</a:t>
            </a:r>
            <a:r>
              <a:rPr lang="en-US" b="1" dirty="0" smtClean="0"/>
              <a:t> </a:t>
            </a:r>
            <a:r>
              <a:rPr lang="en-US" b="1" dirty="0" err="1" smtClean="0"/>
              <a:t>báo</a:t>
            </a:r>
            <a:r>
              <a:rPr lang="en-US" b="1" dirty="0" smtClean="0"/>
              <a:t> </a:t>
            </a:r>
            <a:r>
              <a:rPr lang="en-US" b="1" dirty="0" err="1" smtClean="0"/>
              <a:t>một</a:t>
            </a:r>
            <a:r>
              <a:rPr lang="en-US" b="1" dirty="0" smtClean="0"/>
              <a:t> </a:t>
            </a:r>
            <a:r>
              <a:rPr lang="en-US" b="1" dirty="0" err="1" smtClean="0"/>
              <a:t>phương</a:t>
            </a:r>
            <a:r>
              <a:rPr lang="en-US" b="1" dirty="0" smtClean="0"/>
              <a:t> </a:t>
            </a:r>
            <a:r>
              <a:rPr lang="en-US" b="1" dirty="0" err="1" smtClean="0"/>
              <a:t>thức</a:t>
            </a:r>
            <a:r>
              <a:rPr lang="en-US" b="1" dirty="0" smtClean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err="1" smtClean="0"/>
              <a:t>access_modifier</a:t>
            </a:r>
            <a:r>
              <a:rPr lang="en-US" dirty="0" smtClean="0"/>
              <a:t>&gt;  &lt;</a:t>
            </a:r>
            <a:r>
              <a:rPr lang="en-US" dirty="0" err="1" smtClean="0"/>
              <a:t>method_name</a:t>
            </a:r>
            <a:r>
              <a:rPr lang="en-US" dirty="0" smtClean="0"/>
              <a:t>&gt; (</a:t>
            </a:r>
            <a:r>
              <a:rPr lang="en-US" dirty="0" err="1" smtClean="0"/>
              <a:t>list_of_parameters</a:t>
            </a:r>
            <a:r>
              <a:rPr lang="en-US" dirty="0" smtClean="0"/>
              <a:t>){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	//code process here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	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 &lt;</a:t>
            </a:r>
            <a:r>
              <a:rPr lang="en-US" dirty="0" err="1" smtClean="0"/>
              <a:t>access_modifier</a:t>
            </a:r>
            <a:r>
              <a:rPr lang="en-US" dirty="0" smtClean="0"/>
              <a:t>&gt; : </a:t>
            </a:r>
            <a:r>
              <a:rPr lang="en-US" dirty="0" err="1" smtClean="0"/>
              <a:t>Bổ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– </a:t>
            </a:r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.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bổ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public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4664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1003</Words>
  <Application>Microsoft Office PowerPoint</Application>
  <PresentationFormat>Widescreen</PresentationFormat>
  <Paragraphs>128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Wingdings 3</vt:lpstr>
      <vt:lpstr>Arial</vt:lpstr>
      <vt:lpstr>Trebuchet MS</vt:lpstr>
      <vt:lpstr>Wingdings</vt:lpstr>
      <vt:lpstr>Calibri</vt:lpstr>
      <vt:lpstr>Facet</vt:lpstr>
      <vt:lpstr>Bài 3  Lớp và đối tượng</vt:lpstr>
      <vt:lpstr>MỤC TIÊU</vt:lpstr>
      <vt:lpstr>Lập trình hướng đối tượng</vt:lpstr>
      <vt:lpstr>Đặc tính lập trình hướng đối tượng</vt:lpstr>
      <vt:lpstr>Lớp và các thành phần của lớp</vt:lpstr>
      <vt:lpstr>Các bổ từ truy cập</vt:lpstr>
      <vt:lpstr>Cài đặt lớp SinhVien</vt:lpstr>
      <vt:lpstr>Cài đặt lớp SinhVien</vt:lpstr>
      <vt:lpstr>Khai báo phương thức</vt:lpstr>
      <vt:lpstr>Khai báo phương thức</vt:lpstr>
      <vt:lpstr>Đối tượng và gọi phương thức của đối tượng </vt:lpstr>
      <vt:lpstr>Khai báo và sử dụng đối tượng của lớp SinhVien </vt:lpstr>
      <vt:lpstr>Phương thức được khai báo với từ khóa static</vt:lpstr>
      <vt:lpstr>Nạp chồng - Overloading</vt:lpstr>
      <vt:lpstr>Javadoc</vt:lpstr>
      <vt:lpstr>Ví dụ Javadoc</vt:lpstr>
      <vt:lpstr>HỎI ĐÁP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3  Lớp và đối tượng</dc:title>
  <dc:creator>Bùi Thanh Hải</dc:creator>
  <cp:lastModifiedBy>Trung Hoàng</cp:lastModifiedBy>
  <cp:revision>5</cp:revision>
  <dcterms:created xsi:type="dcterms:W3CDTF">2018-01-11T08:27:42Z</dcterms:created>
  <dcterms:modified xsi:type="dcterms:W3CDTF">2025-03-31T12:34:29Z</dcterms:modified>
</cp:coreProperties>
</file>