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6"/>
  </p:notesMasterIdLst>
  <p:sldIdLst>
    <p:sldId id="256" r:id="rId2"/>
    <p:sldId id="258" r:id="rId3"/>
    <p:sldId id="266" r:id="rId4"/>
    <p:sldId id="262" r:id="rId5"/>
    <p:sldId id="347" r:id="rId6"/>
    <p:sldId id="348" r:id="rId7"/>
    <p:sldId id="267" r:id="rId8"/>
    <p:sldId id="263" r:id="rId9"/>
    <p:sldId id="349" r:id="rId10"/>
    <p:sldId id="350" r:id="rId11"/>
    <p:sldId id="351" r:id="rId12"/>
    <p:sldId id="352" r:id="rId13"/>
    <p:sldId id="353" r:id="rId14"/>
    <p:sldId id="354"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
      <p:font typeface="Vidaloka"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C4AF10-95C1-4E33-9262-E5CF200A527B}">
  <a:tblStyle styleId="{4EC4AF10-95C1-4E33-9262-E5CF200A52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240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775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842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683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088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961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1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98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0"/>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3" r:id="rId6"/>
    <p:sldLayoutId id="2147483666" r:id="rId7"/>
    <p:sldLayoutId id="2147483696" r:id="rId8"/>
    <p:sldLayoutId id="2147483697" r:id="rId9"/>
    <p:sldLayoutId id="2147483698" r:id="rId10"/>
    <p:sldLayoutId id="214748369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225738" y="785812"/>
            <a:ext cx="7432513" cy="91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a:t>BÁO CÁO ĐỒ ÁN CƠ SỞ NGÀNH</a:t>
            </a:r>
            <a:endParaRPr sz="3600" b="1"/>
          </a:p>
        </p:txBody>
      </p:sp>
      <p:sp>
        <p:nvSpPr>
          <p:cNvPr id="483" name="Google Shape;483;p59"/>
          <p:cNvSpPr txBox="1">
            <a:spLocks noGrp="1"/>
          </p:cNvSpPr>
          <p:nvPr>
            <p:ph type="subTitle" idx="1"/>
          </p:nvPr>
        </p:nvSpPr>
        <p:spPr>
          <a:xfrm>
            <a:off x="821530" y="1862625"/>
            <a:ext cx="8052501" cy="17021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b="1">
                <a:solidFill>
                  <a:schemeClr val="dk1"/>
                </a:solidFill>
              </a:rPr>
              <a:t>ĐỀ TÀI </a:t>
            </a:r>
          </a:p>
          <a:p>
            <a:pPr marL="0" lvl="0" indent="0" algn="ctr" rtl="0">
              <a:spcBef>
                <a:spcPts val="0"/>
              </a:spcBef>
              <a:spcAft>
                <a:spcPts val="0"/>
              </a:spcAft>
              <a:buClr>
                <a:schemeClr val="dk1"/>
              </a:buClr>
              <a:buSzPts val="1100"/>
              <a:buFont typeface="Arial"/>
              <a:buNone/>
            </a:pPr>
            <a:r>
              <a:rPr lang="en" sz="2800" b="1">
                <a:solidFill>
                  <a:srgbClr val="0070C0"/>
                </a:solidFill>
              </a:rPr>
              <a:t>TÌM HIỂU VỀ NGÔN NGỮ PYTHON VÀ SỬ DỤNG DJANGO TẠO WEBSITE</a:t>
            </a:r>
            <a:endParaRPr sz="2800" b="1">
              <a:solidFill>
                <a:srgbClr val="0070C0"/>
              </a:solidFill>
            </a:endParaRPr>
          </a:p>
        </p:txBody>
      </p:sp>
      <p:sp>
        <p:nvSpPr>
          <p:cNvPr id="2" name="Rectangle 1">
            <a:extLst>
              <a:ext uri="{FF2B5EF4-FFF2-40B4-BE49-F238E27FC236}">
                <a16:creationId xmlns:a16="http://schemas.microsoft.com/office/drawing/2014/main" id="{5C4BE192-7BE0-C2A6-450A-6166EE96EAD5}"/>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0C9ABCB-6153-F3C2-F327-DC05BCD3921F}"/>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314B727-582A-6464-E7CA-85B3C0110B6E}"/>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5CD464-C58E-70EA-5FEC-D7E13934BD26}"/>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DD3DDF2-8327-47FE-F243-4CF18332CFA9}"/>
              </a:ext>
            </a:extLst>
          </p:cNvPr>
          <p:cNvPicPr>
            <a:picLocks noChangeAspect="1"/>
          </p:cNvPicPr>
          <p:nvPr/>
        </p:nvPicPr>
        <p:blipFill rotWithShape="1">
          <a:blip r:embed="rId3">
            <a:extLst>
              <a:ext uri="{28A0092B-C50C-407E-A947-70E740481C1C}">
                <a14:useLocalDpi xmlns:a14="http://schemas.microsoft.com/office/drawing/2010/main" val="0"/>
              </a:ext>
            </a:extLst>
          </a:blip>
          <a:srcRect t="-3351" r="73644"/>
          <a:stretch/>
        </p:blipFill>
        <p:spPr>
          <a:xfrm>
            <a:off x="8483930" y="316151"/>
            <a:ext cx="560058" cy="553559"/>
          </a:xfrm>
          <a:prstGeom prst="rect">
            <a:avLst/>
          </a:prstGeom>
        </p:spPr>
      </p:pic>
      <p:sp>
        <p:nvSpPr>
          <p:cNvPr id="7" name="Rectangle 6">
            <a:extLst>
              <a:ext uri="{FF2B5EF4-FFF2-40B4-BE49-F238E27FC236}">
                <a16:creationId xmlns:a16="http://schemas.microsoft.com/office/drawing/2014/main" id="{7D2DDED3-A0A9-A4B1-5083-9B7072D5C1FD}"/>
              </a:ext>
            </a:extLst>
          </p:cNvPr>
          <p:cNvSpPr/>
          <p:nvPr/>
        </p:nvSpPr>
        <p:spPr>
          <a:xfrm>
            <a:off x="431007" y="3500438"/>
            <a:ext cx="2919412" cy="1092995"/>
          </a:xfrm>
          <a:prstGeom prst="rect">
            <a:avLst/>
          </a:prstGeom>
          <a:ln>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17CED94A-FAE4-C198-DA6D-97993BC8BF12}"/>
              </a:ext>
            </a:extLst>
          </p:cNvPr>
          <p:cNvSpPr txBox="1"/>
          <p:nvPr/>
        </p:nvSpPr>
        <p:spPr>
          <a:xfrm>
            <a:off x="511968" y="3685281"/>
            <a:ext cx="2664620" cy="307777"/>
          </a:xfrm>
          <a:prstGeom prst="rect">
            <a:avLst/>
          </a:prstGeom>
          <a:noFill/>
        </p:spPr>
        <p:txBody>
          <a:bodyPr wrap="square" rtlCol="0">
            <a:spAutoFit/>
          </a:bodyPr>
          <a:lstStyle/>
          <a:p>
            <a:r>
              <a:rPr lang="en-US"/>
              <a:t>GVHD: ThS Đoàn Phước Miền</a:t>
            </a:r>
          </a:p>
        </p:txBody>
      </p:sp>
      <p:sp>
        <p:nvSpPr>
          <p:cNvPr id="9" name="TextBox 8">
            <a:extLst>
              <a:ext uri="{FF2B5EF4-FFF2-40B4-BE49-F238E27FC236}">
                <a16:creationId xmlns:a16="http://schemas.microsoft.com/office/drawing/2014/main" id="{237C3CA4-04A9-14F6-4808-D3B13B5BD21D}"/>
              </a:ext>
            </a:extLst>
          </p:cNvPr>
          <p:cNvSpPr txBox="1"/>
          <p:nvPr/>
        </p:nvSpPr>
        <p:spPr>
          <a:xfrm>
            <a:off x="626268" y="4164806"/>
            <a:ext cx="2459832" cy="307777"/>
          </a:xfrm>
          <a:prstGeom prst="rect">
            <a:avLst/>
          </a:prstGeom>
          <a:noFill/>
        </p:spPr>
        <p:txBody>
          <a:bodyPr wrap="square" rtlCol="0">
            <a:spAutoFit/>
          </a:bodyPr>
          <a:lstStyle/>
          <a:p>
            <a:r>
              <a:rPr lang="en-US"/>
              <a:t>SVTH: Dương Trung Hiếu</a:t>
            </a:r>
          </a:p>
        </p:txBody>
      </p:sp>
      <p:sp>
        <p:nvSpPr>
          <p:cNvPr id="10" name="Oval 9">
            <a:extLst>
              <a:ext uri="{FF2B5EF4-FFF2-40B4-BE49-F238E27FC236}">
                <a16:creationId xmlns:a16="http://schemas.microsoft.com/office/drawing/2014/main" id="{2B0966B5-1BFD-058A-4DCE-210B170A4BA6}"/>
              </a:ext>
            </a:extLst>
          </p:cNvPr>
          <p:cNvSpPr/>
          <p:nvPr/>
        </p:nvSpPr>
        <p:spPr>
          <a:xfrm>
            <a:off x="8874031" y="4613037"/>
            <a:ext cx="215780" cy="214312"/>
          </a:xfrm>
          <a:prstGeom prst="ellipse">
            <a:avLst/>
          </a:prstGeom>
          <a:no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7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6" presetClass="emph" presetSubtype="0" fill="hold" nodeType="withEffect">
                                  <p:stCondLst>
                                    <p:cond delay="700"/>
                                  </p:stCondLst>
                                  <p:childTnLst>
                                    <p:animScale>
                                      <p:cBhvr>
                                        <p:cTn id="15" dur="10" fill="hold"/>
                                        <p:tgtEl>
                                          <p:spTgt spid="6"/>
                                        </p:tgtEl>
                                      </p:cBhvr>
                                      <p:by x="125000" y="125000"/>
                                    </p:animScale>
                                  </p:childTnLst>
                                </p:cTn>
                              </p:par>
                              <p:par>
                                <p:cTn id="16" presetID="6" presetClass="emph" presetSubtype="0" decel="100000" fill="hold" nodeType="withEffect">
                                  <p:stCondLst>
                                    <p:cond delay="700"/>
                                  </p:stCondLst>
                                  <p:childTnLst>
                                    <p:animScale>
                                      <p:cBhvr>
                                        <p:cTn id="17" dur="750" fill="hold"/>
                                        <p:tgtEl>
                                          <p:spTgt spid="6"/>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514349" y="1128714"/>
            <a:ext cx="8429625" cy="356976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a:solidFill>
                  <a:schemeClr val="dk1"/>
                </a:solidFill>
              </a:rPr>
              <a:t>Django là một web framework sử dụng mã nguồn mở được lập trình bằng ngôn ngữ Python.</a:t>
            </a:r>
          </a:p>
          <a:p>
            <a:pPr marL="0" lvl="0" indent="0" algn="just" rtl="0">
              <a:spcBef>
                <a:spcPts val="0"/>
              </a:spcBef>
              <a:spcAft>
                <a:spcPts val="0"/>
              </a:spcAft>
              <a:buClr>
                <a:schemeClr val="dk1"/>
              </a:buClr>
              <a:buSzPts val="1100"/>
              <a:buFont typeface="Arial"/>
              <a:buNone/>
            </a:pPr>
            <a:r>
              <a:rPr lang="en-US">
                <a:solidFill>
                  <a:schemeClr val="dk1"/>
                </a:solidFill>
              </a:rPr>
              <a:t>Django tập trung vào tính năng “có thể tái sử dụng”, và nguyên tắc DRY</a:t>
            </a:r>
          </a:p>
          <a:p>
            <a:pPr marL="0" lvl="0" indent="0" algn="just" rtl="0">
              <a:spcBef>
                <a:spcPts val="0"/>
              </a:spcBef>
              <a:spcAft>
                <a:spcPts val="0"/>
              </a:spcAft>
              <a:buClr>
                <a:schemeClr val="dk1"/>
              </a:buClr>
              <a:buSzPts val="1100"/>
              <a:buFont typeface="Arial"/>
              <a:buNone/>
            </a:pPr>
            <a:r>
              <a:rPr lang="en-US">
                <a:solidFill>
                  <a:schemeClr val="dk1"/>
                </a:solidFill>
              </a:rPr>
              <a:t>Có cộng đồng đông đảo người sử dụng và có nhiều tài liệu hỗ trợ cho developer tìm hiểu</a:t>
            </a:r>
          </a:p>
          <a:p>
            <a:pPr marL="0" lvl="0" indent="0" algn="just" rtl="0">
              <a:spcBef>
                <a:spcPts val="0"/>
              </a:spcBef>
              <a:spcAft>
                <a:spcPts val="0"/>
              </a:spcAft>
              <a:buClr>
                <a:schemeClr val="dk1"/>
              </a:buClr>
              <a:buSzPts val="1100"/>
              <a:buFont typeface="Arial"/>
              <a:buNone/>
            </a:pPr>
            <a:endParaRPr lang="en-US">
              <a:solidFill>
                <a:schemeClr val="dk1"/>
              </a:solidFill>
            </a:endParaRPr>
          </a:p>
          <a:p>
            <a:pPr marL="0" lvl="0" indent="0" algn="just" rtl="0">
              <a:spcBef>
                <a:spcPts val="0"/>
              </a:spcBef>
              <a:spcAft>
                <a:spcPts val="0"/>
              </a:spcAft>
              <a:buClr>
                <a:schemeClr val="dk1"/>
              </a:buClr>
              <a:buSzPts val="1100"/>
              <a:buFont typeface="Arial"/>
              <a:buNone/>
            </a:pPr>
            <a:endParaRPr lang="en-US">
              <a:solidFill>
                <a:schemeClr val="dk1"/>
              </a:solidFill>
            </a:endParaRPr>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Về Django</a:t>
            </a:r>
            <a:endParaRPr/>
          </a:p>
        </p:txBody>
      </p:sp>
      <p:graphicFrame>
        <p:nvGraphicFramePr>
          <p:cNvPr id="2" name="Table 1">
            <a:extLst>
              <a:ext uri="{FF2B5EF4-FFF2-40B4-BE49-F238E27FC236}">
                <a16:creationId xmlns:a16="http://schemas.microsoft.com/office/drawing/2014/main" id="{59DFFD3B-1DED-E2E4-0F2B-A43F228F4F39}"/>
              </a:ext>
            </a:extLst>
          </p:cNvPr>
          <p:cNvGraphicFramePr>
            <a:graphicFrameLocks noGrp="1"/>
          </p:cNvGraphicFramePr>
          <p:nvPr>
            <p:extLst>
              <p:ext uri="{D42A27DB-BD31-4B8C-83A1-F6EECF244321}">
                <p14:modId xmlns:p14="http://schemas.microsoft.com/office/powerpoint/2010/main" val="2156194020"/>
              </p:ext>
            </p:extLst>
          </p:nvPr>
        </p:nvGraphicFramePr>
        <p:xfrm>
          <a:off x="2007395" y="2300118"/>
          <a:ext cx="5572125" cy="2444195"/>
        </p:xfrm>
        <a:graphic>
          <a:graphicData uri="http://schemas.openxmlformats.org/drawingml/2006/table">
            <a:tbl>
              <a:tblPr firstRow="1" bandRow="1">
                <a:tableStyleId>{2A488322-F2BA-4B5B-9748-0D474271808F}</a:tableStyleId>
              </a:tblPr>
              <a:tblGrid>
                <a:gridCol w="2702837">
                  <a:extLst>
                    <a:ext uri="{9D8B030D-6E8A-4147-A177-3AD203B41FA5}">
                      <a16:colId xmlns:a16="http://schemas.microsoft.com/office/drawing/2014/main" val="2036466266"/>
                    </a:ext>
                  </a:extLst>
                </a:gridCol>
                <a:gridCol w="2869288">
                  <a:extLst>
                    <a:ext uri="{9D8B030D-6E8A-4147-A177-3AD203B41FA5}">
                      <a16:colId xmlns:a16="http://schemas.microsoft.com/office/drawing/2014/main" val="1322279526"/>
                    </a:ext>
                  </a:extLst>
                </a:gridCol>
              </a:tblGrid>
              <a:tr h="341461">
                <a:tc>
                  <a:txBody>
                    <a:bodyPr/>
                    <a:lstStyle/>
                    <a:p>
                      <a:pPr algn="ctr"/>
                      <a:r>
                        <a:rPr lang="en-US"/>
                        <a:t>ƯU ĐIỂM</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0091C4"/>
                    </a:solidFill>
                  </a:tcPr>
                </a:tc>
                <a:tc>
                  <a:txBody>
                    <a:bodyPr/>
                    <a:lstStyle/>
                    <a:p>
                      <a:pPr algn="ctr"/>
                      <a:r>
                        <a:rPr lang="en-US"/>
                        <a:t>NHƯỢC ĐIỂM</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0091C4"/>
                    </a:solidFill>
                  </a:tcPr>
                </a:tc>
                <a:extLst>
                  <a:ext uri="{0D108BD9-81ED-4DB2-BD59-A6C34878D82A}">
                    <a16:rowId xmlns:a16="http://schemas.microsoft.com/office/drawing/2014/main" val="2697777150"/>
                  </a:ext>
                </a:extLst>
              </a:tr>
              <a:tr h="344054">
                <a:tc>
                  <a:txBody>
                    <a:bodyPr/>
                    <a:lstStyle/>
                    <a:p>
                      <a:r>
                        <a:rPr lang="en-US"/>
                        <a:t>Đơn giản và nhanh chóng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Tốc độ thực thi chậm</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631237"/>
                  </a:ext>
                </a:extLst>
              </a:tr>
              <a:tr h="361180">
                <a:tc>
                  <a:txBody>
                    <a:bodyPr/>
                    <a:lstStyle/>
                    <a:p>
                      <a:r>
                        <a:rPr lang="en-US"/>
                        <a:t>Bảo mật cao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Tiêu thụ bộ nhớ lớn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2054091"/>
                  </a:ext>
                </a:extLst>
              </a:tr>
              <a:tr h="361180">
                <a:tc>
                  <a:txBody>
                    <a:bodyPr/>
                    <a:lstStyle/>
                    <a:p>
                      <a:r>
                        <a:rPr lang="en-US"/>
                        <a:t>Phù hợp với mọi dự án website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Hạn chế của nhà phát triển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8959168"/>
                  </a:ext>
                </a:extLst>
              </a:tr>
              <a:tr h="495241">
                <a:tc>
                  <a:txBody>
                    <a:bodyPr/>
                    <a:lstStyle/>
                    <a:p>
                      <a:r>
                        <a:rPr lang="en-US"/>
                        <a:t>Cộng đồng người dùng và thiết lập hoàn thiện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Giới hạn cho ứng dụng di động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8692233"/>
                  </a:ext>
                </a:extLst>
              </a:tr>
              <a:tr h="495241">
                <a:tc>
                  <a:txBody>
                    <a:bodyPr/>
                    <a:lstStyle/>
                    <a:p>
                      <a:r>
                        <a:rPr lang="en-US"/>
                        <a:t>Có tài liệu thư viện và được cập nhật liên tục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8219429"/>
                  </a:ext>
                </a:extLst>
              </a:tr>
            </a:tbl>
          </a:graphicData>
        </a:graphic>
      </p:graphicFrame>
      <p:sp>
        <p:nvSpPr>
          <p:cNvPr id="3" name="Rectangle 2">
            <a:extLst>
              <a:ext uri="{FF2B5EF4-FFF2-40B4-BE49-F238E27FC236}">
                <a16:creationId xmlns:a16="http://schemas.microsoft.com/office/drawing/2014/main" id="{E1D586B5-2A2C-DFB2-6AE5-780A762AA92E}"/>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4961C8-3725-237F-C4F5-836F2BC55A92}"/>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807DBF0-2EF7-DC50-F787-EFD197A5A12D}"/>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704E28-C0C2-4676-5809-AD41343B57D9}"/>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1898A89-82C4-ED3C-4B5C-1E19E547A610}"/>
              </a:ext>
            </a:extLst>
          </p:cNvPr>
          <p:cNvSpPr/>
          <p:nvPr/>
        </p:nvSpPr>
        <p:spPr>
          <a:xfrm>
            <a:off x="8874031" y="4613037"/>
            <a:ext cx="215780" cy="214312"/>
          </a:xfrm>
          <a:prstGeom prst="ellipse">
            <a:avLst/>
          </a:prstGeom>
          <a:no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9</a:t>
            </a:r>
          </a:p>
        </p:txBody>
      </p:sp>
    </p:spTree>
    <p:extLst>
      <p:ext uri="{BB962C8B-B14F-4D97-AF65-F5344CB8AC3E}">
        <p14:creationId xmlns:p14="http://schemas.microsoft.com/office/powerpoint/2010/main" val="261489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57150" y="2511803"/>
            <a:ext cx="5335675" cy="80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Các công nghệ </a:t>
            </a:r>
            <a:br>
              <a:rPr lang="en"/>
            </a:br>
            <a:r>
              <a:rPr lang="en"/>
              <a:t>sử dụng</a:t>
            </a:r>
            <a:endParaRPr/>
          </a:p>
        </p:txBody>
      </p:sp>
      <p:sp>
        <p:nvSpPr>
          <p:cNvPr id="580" name="Google Shape;580;p70"/>
          <p:cNvSpPr txBox="1">
            <a:spLocks noGrp="1"/>
          </p:cNvSpPr>
          <p:nvPr>
            <p:ph type="title" idx="2"/>
          </p:nvPr>
        </p:nvSpPr>
        <p:spPr>
          <a:xfrm>
            <a:off x="3414712" y="1604075"/>
            <a:ext cx="1756656" cy="97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3</a:t>
            </a:r>
            <a:endParaRPr/>
          </a:p>
        </p:txBody>
      </p:sp>
      <p:pic>
        <p:nvPicPr>
          <p:cNvPr id="4100" name="Picture 4" descr="3 vấn đề cần biết nếu muốn học làm chuyên viên web | OPTECH">
            <a:extLst>
              <a:ext uri="{FF2B5EF4-FFF2-40B4-BE49-F238E27FC236}">
                <a16:creationId xmlns:a16="http://schemas.microsoft.com/office/drawing/2014/main" id="{7F9CCB57-580C-C4E6-3474-FA11BACBC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2825" y="1514475"/>
            <a:ext cx="3007519" cy="253474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734964D-0123-820E-3B0C-F23A8167612A}"/>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DA5DDAC-3AEF-D5B7-8734-7F5710BA77DD}"/>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AADEDE1-25C2-B4AC-F548-795BADB969E8}"/>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FAFC61-2C62-66BF-2DE1-1CEE92A48C80}"/>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66EB712-A702-37D1-AA8C-27AD014D5E6E}"/>
              </a:ext>
            </a:extLst>
          </p:cNvPr>
          <p:cNvSpPr/>
          <p:nvPr/>
        </p:nvSpPr>
        <p:spPr>
          <a:xfrm>
            <a:off x="8529637" y="4572000"/>
            <a:ext cx="550069" cy="250031"/>
          </a:xfrm>
          <a:prstGeom prst="ellipse">
            <a:avLst/>
          </a:prstGeom>
          <a:no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10</a:t>
            </a:r>
          </a:p>
        </p:txBody>
      </p:sp>
    </p:spTree>
    <p:extLst>
      <p:ext uri="{BB962C8B-B14F-4D97-AF65-F5344CB8AC3E}">
        <p14:creationId xmlns:p14="http://schemas.microsoft.com/office/powerpoint/2010/main" val="254338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514349" y="1128714"/>
            <a:ext cx="8429625" cy="3569762"/>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n-US" b="1">
                <a:solidFill>
                  <a:schemeClr val="dk1"/>
                </a:solidFill>
              </a:rPr>
              <a:t>HTML (HyperText Markup Language)</a:t>
            </a:r>
          </a:p>
          <a:p>
            <a:pPr marL="285750" indent="-285750" algn="just">
              <a:buClr>
                <a:schemeClr val="dk1"/>
              </a:buClr>
              <a:buSzPts val="1100"/>
            </a:pPr>
            <a:endParaRPr lang="en-US" b="1">
              <a:solidFill>
                <a:schemeClr val="dk1"/>
              </a:solidFill>
            </a:endParaRPr>
          </a:p>
          <a:p>
            <a:pPr marL="285750" indent="-285750" algn="just">
              <a:buClr>
                <a:schemeClr val="dk1"/>
              </a:buClr>
              <a:buSzPts val="1100"/>
            </a:pPr>
            <a:r>
              <a:rPr lang="en-US" b="1">
                <a:solidFill>
                  <a:schemeClr val="dk1"/>
                </a:solidFill>
              </a:rPr>
              <a:t>CSS (</a:t>
            </a:r>
            <a:r>
              <a:rPr lang="en-US" b="1"/>
              <a:t>Cascading Style Sheets)</a:t>
            </a:r>
          </a:p>
          <a:p>
            <a:pPr marL="285750" indent="-285750" algn="just">
              <a:buClr>
                <a:schemeClr val="dk1"/>
              </a:buClr>
              <a:buSzPts val="1100"/>
            </a:pPr>
            <a:endParaRPr lang="en-US" b="1">
              <a:solidFill>
                <a:schemeClr val="dk1"/>
              </a:solidFill>
            </a:endParaRPr>
          </a:p>
          <a:p>
            <a:pPr marL="285750" indent="-285750" algn="just">
              <a:buClr>
                <a:schemeClr val="dk1"/>
              </a:buClr>
              <a:buSzPts val="1100"/>
            </a:pPr>
            <a:r>
              <a:rPr lang="en-US" b="1">
                <a:solidFill>
                  <a:schemeClr val="dk1"/>
                </a:solidFill>
              </a:rPr>
              <a:t>Javascript</a:t>
            </a:r>
          </a:p>
          <a:p>
            <a:pPr marL="285750" indent="-285750" algn="just">
              <a:buClr>
                <a:schemeClr val="dk1"/>
              </a:buClr>
              <a:buSzPts val="1100"/>
            </a:pPr>
            <a:endParaRPr lang="en-US" b="1">
              <a:solidFill>
                <a:schemeClr val="dk1"/>
              </a:solidFill>
            </a:endParaRPr>
          </a:p>
          <a:p>
            <a:pPr marL="285750" indent="-285750" algn="just">
              <a:buClr>
                <a:schemeClr val="dk1"/>
              </a:buClr>
              <a:buSzPts val="1100"/>
            </a:pPr>
            <a:r>
              <a:rPr lang="en-US" b="1">
                <a:solidFill>
                  <a:schemeClr val="dk1"/>
                </a:solidFill>
              </a:rPr>
              <a:t>Bootstrap </a:t>
            </a:r>
          </a:p>
          <a:p>
            <a:pPr marL="0" indent="0" algn="just">
              <a:buClr>
                <a:schemeClr val="dk1"/>
              </a:buClr>
              <a:buSzPts val="1100"/>
              <a:buNone/>
            </a:pPr>
            <a:endParaRPr lang="en-US">
              <a:solidFill>
                <a:schemeClr val="dk1"/>
              </a:solidFill>
            </a:endParaRPr>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Các công nghệ sử dụng khác</a:t>
            </a:r>
            <a:endParaRPr/>
          </a:p>
        </p:txBody>
      </p:sp>
      <p:sp>
        <p:nvSpPr>
          <p:cNvPr id="3" name="Rectangle 2">
            <a:extLst>
              <a:ext uri="{FF2B5EF4-FFF2-40B4-BE49-F238E27FC236}">
                <a16:creationId xmlns:a16="http://schemas.microsoft.com/office/drawing/2014/main" id="{E1D586B5-2A2C-DFB2-6AE5-780A762AA92E}"/>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4961C8-3725-237F-C4F5-836F2BC55A92}"/>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807DBF0-2EF7-DC50-F787-EFD197A5A12D}"/>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704E28-C0C2-4676-5809-AD41343B57D9}"/>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9BC32B9-6C83-E76B-0C38-9858066AD364}"/>
              </a:ext>
            </a:extLst>
          </p:cNvPr>
          <p:cNvSpPr/>
          <p:nvPr/>
        </p:nvSpPr>
        <p:spPr>
          <a:xfrm>
            <a:off x="8529637" y="4572000"/>
            <a:ext cx="550069" cy="250031"/>
          </a:xfrm>
          <a:prstGeom prst="ellipse">
            <a:avLst/>
          </a:prstGeom>
          <a:no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11</a:t>
            </a:r>
          </a:p>
        </p:txBody>
      </p:sp>
    </p:spTree>
    <p:extLst>
      <p:ext uri="{BB962C8B-B14F-4D97-AF65-F5344CB8AC3E}">
        <p14:creationId xmlns:p14="http://schemas.microsoft.com/office/powerpoint/2010/main" val="99690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514349" y="1128714"/>
            <a:ext cx="8429625" cy="3569762"/>
          </a:xfrm>
          <a:prstGeom prst="rect">
            <a:avLst/>
          </a:prstGeom>
        </p:spPr>
        <p:txBody>
          <a:bodyPr spcFirstLastPara="1" wrap="square" lIns="91425" tIns="91425" rIns="91425" bIns="91425" anchor="t" anchorCtr="0">
            <a:noAutofit/>
          </a:bodyPr>
          <a:lstStyle/>
          <a:p>
            <a:pPr marL="285750" indent="-285750" algn="just">
              <a:buClr>
                <a:schemeClr val="dk1"/>
              </a:buClr>
              <a:buSzPts val="1100"/>
              <a:buFont typeface="Wingdings" panose="05000000000000000000" pitchFamily="2" charset="2"/>
              <a:buChar char="v"/>
            </a:pPr>
            <a:r>
              <a:rPr lang="en-US" b="1">
                <a:solidFill>
                  <a:schemeClr val="dk1"/>
                </a:solidFill>
              </a:rPr>
              <a:t>Một số hạn chế như: </a:t>
            </a:r>
          </a:p>
          <a:p>
            <a:pPr marL="0" indent="0" algn="just">
              <a:buClr>
                <a:schemeClr val="dk1"/>
              </a:buClr>
              <a:buSzPts val="1100"/>
              <a:buNone/>
            </a:pPr>
            <a:endParaRPr lang="en-US">
              <a:solidFill>
                <a:schemeClr val="dk1"/>
              </a:solidFill>
            </a:endParaRPr>
          </a:p>
          <a:p>
            <a:pPr marL="285750" indent="-285750" algn="just">
              <a:buClr>
                <a:schemeClr val="dk1"/>
              </a:buClr>
              <a:buSzPts val="1100"/>
            </a:pPr>
            <a:r>
              <a:rPr lang="en-US">
                <a:solidFill>
                  <a:schemeClr val="dk1"/>
                </a:solidFill>
              </a:rPr>
              <a:t>Chưa tích hợp thanh toán</a:t>
            </a:r>
          </a:p>
          <a:p>
            <a:pPr marL="285750" indent="-285750" algn="just">
              <a:buClr>
                <a:schemeClr val="dk1"/>
              </a:buClr>
              <a:buSzPts val="1100"/>
            </a:pPr>
            <a:r>
              <a:rPr lang="en-US">
                <a:solidFill>
                  <a:schemeClr val="dk1"/>
                </a:solidFill>
              </a:rPr>
              <a:t>Chưa có nhiều loại sản phẩm, chia loại sản phẩm</a:t>
            </a:r>
          </a:p>
          <a:p>
            <a:pPr marL="285750" indent="-285750" algn="just">
              <a:buClr>
                <a:schemeClr val="dk1"/>
              </a:buClr>
              <a:buSzPts val="1100"/>
            </a:pPr>
            <a:r>
              <a:rPr lang="en-US">
                <a:solidFill>
                  <a:schemeClr val="dk1"/>
                </a:solidFill>
              </a:rPr>
              <a:t>Chưa có các chức năng như bình luận, đánh giá,…</a:t>
            </a:r>
          </a:p>
          <a:p>
            <a:pPr marL="285750" indent="-285750" algn="just">
              <a:buClr>
                <a:schemeClr val="dk1"/>
              </a:buClr>
              <a:buSzPts val="1100"/>
            </a:pPr>
            <a:r>
              <a:rPr lang="en-US">
                <a:solidFill>
                  <a:schemeClr val="dk1"/>
                </a:solidFill>
              </a:rPr>
              <a:t>Giao diện vẫn còn nhiều sơ sót như: bố cục, màu sắc, mô tả cụ thể.</a:t>
            </a:r>
          </a:p>
          <a:p>
            <a:pPr marL="0" indent="0" algn="just">
              <a:buClr>
                <a:schemeClr val="dk1"/>
              </a:buClr>
              <a:buSzPts val="1100"/>
              <a:buNone/>
            </a:pPr>
            <a:endParaRPr lang="en-US">
              <a:solidFill>
                <a:schemeClr val="dk1"/>
              </a:solidFill>
            </a:endParaRPr>
          </a:p>
          <a:p>
            <a:pPr marL="285750" indent="-285750" algn="just">
              <a:buClr>
                <a:schemeClr val="dk1"/>
              </a:buClr>
              <a:buSzPts val="1100"/>
              <a:buFont typeface="Wingdings" panose="05000000000000000000" pitchFamily="2" charset="2"/>
              <a:buChar char="v"/>
            </a:pPr>
            <a:r>
              <a:rPr lang="en-US" b="1">
                <a:solidFill>
                  <a:schemeClr val="dk1"/>
                </a:solidFill>
              </a:rPr>
              <a:t>Hướng phát triển:</a:t>
            </a:r>
          </a:p>
          <a:p>
            <a:pPr marL="285750" indent="-285750" algn="just">
              <a:buClr>
                <a:schemeClr val="dk1"/>
              </a:buClr>
              <a:buSzPts val="1100"/>
              <a:buFont typeface="Wingdings" panose="05000000000000000000" pitchFamily="2" charset="2"/>
              <a:buChar char="§"/>
            </a:pPr>
            <a:endParaRPr lang="en-US">
              <a:solidFill>
                <a:schemeClr val="dk1"/>
              </a:solidFill>
            </a:endParaRPr>
          </a:p>
          <a:p>
            <a:pPr marL="285750" indent="-285750" algn="just">
              <a:buClr>
                <a:schemeClr val="dk1"/>
              </a:buClr>
              <a:buSzPts val="1100"/>
              <a:buFont typeface="Arial" panose="020B0604020202020204" pitchFamily="34" charset="0"/>
              <a:buChar char="●"/>
            </a:pPr>
            <a:r>
              <a:rPr lang="en-US">
                <a:solidFill>
                  <a:schemeClr val="dk1"/>
                </a:solidFill>
              </a:rPr>
              <a:t>Tích hợp nhiều phướng thức thanh toán: Visa, Momo, Ngân hàng</a:t>
            </a:r>
          </a:p>
          <a:p>
            <a:pPr marL="285750" indent="-285750" algn="just">
              <a:buClr>
                <a:schemeClr val="dk1"/>
              </a:buClr>
              <a:buSzPts val="1100"/>
              <a:buFont typeface="Arial" panose="020B0604020202020204" pitchFamily="34" charset="0"/>
              <a:buChar char="●"/>
            </a:pPr>
            <a:r>
              <a:rPr lang="en-US">
                <a:solidFill>
                  <a:schemeClr val="dk1"/>
                </a:solidFill>
              </a:rPr>
              <a:t>Thêm nhiều loại sản phẩm, phân trang cho website</a:t>
            </a:r>
          </a:p>
          <a:p>
            <a:pPr marL="285750" indent="-285750" algn="just">
              <a:buClr>
                <a:schemeClr val="dk1"/>
              </a:buClr>
              <a:buSzPts val="1100"/>
              <a:buFont typeface="Arial" panose="020B0604020202020204" pitchFamily="34" charset="0"/>
              <a:buChar char="●"/>
            </a:pPr>
            <a:r>
              <a:rPr lang="en-US">
                <a:solidFill>
                  <a:schemeClr val="dk1"/>
                </a:solidFill>
              </a:rPr>
              <a:t>Thêm chức năng bình luận / đánh giá sản phẩm</a:t>
            </a:r>
          </a:p>
          <a:p>
            <a:pPr marL="285750" indent="-285750" algn="just">
              <a:buClr>
                <a:schemeClr val="dk1"/>
              </a:buClr>
              <a:buSzPts val="1100"/>
              <a:buFont typeface="Arial" panose="020B0604020202020204" pitchFamily="34" charset="0"/>
              <a:buChar char="●"/>
            </a:pPr>
            <a:r>
              <a:rPr lang="en-US">
                <a:solidFill>
                  <a:schemeClr val="dk1"/>
                </a:solidFill>
              </a:rPr>
              <a:t>Điều chỉnh giao diện đẹp mắt.</a:t>
            </a:r>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Hạn chế</a:t>
            </a:r>
            <a:endParaRPr/>
          </a:p>
        </p:txBody>
      </p:sp>
      <p:sp>
        <p:nvSpPr>
          <p:cNvPr id="3" name="Rectangle 2">
            <a:extLst>
              <a:ext uri="{FF2B5EF4-FFF2-40B4-BE49-F238E27FC236}">
                <a16:creationId xmlns:a16="http://schemas.microsoft.com/office/drawing/2014/main" id="{E1D586B5-2A2C-DFB2-6AE5-780A762AA92E}"/>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4961C8-3725-237F-C4F5-836F2BC55A92}"/>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807DBF0-2EF7-DC50-F787-EFD197A5A12D}"/>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704E28-C0C2-4676-5809-AD41343B57D9}"/>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7B66A677-5F0E-D9E8-83E9-526063DDA738}"/>
              </a:ext>
            </a:extLst>
          </p:cNvPr>
          <p:cNvSpPr/>
          <p:nvPr/>
        </p:nvSpPr>
        <p:spPr>
          <a:xfrm>
            <a:off x="8529637" y="4572000"/>
            <a:ext cx="550069" cy="250031"/>
          </a:xfrm>
          <a:prstGeom prst="ellipse">
            <a:avLst/>
          </a:prstGeom>
          <a:no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12</a:t>
            </a:r>
          </a:p>
        </p:txBody>
      </p:sp>
    </p:spTree>
    <p:extLst>
      <p:ext uri="{BB962C8B-B14F-4D97-AF65-F5344CB8AC3E}">
        <p14:creationId xmlns:p14="http://schemas.microsoft.com/office/powerpoint/2010/main" val="277546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4" name="Google Shape;554;p66"/>
          <p:cNvSpPr txBox="1">
            <a:spLocks noGrp="1"/>
          </p:cNvSpPr>
          <p:nvPr>
            <p:ph type="title"/>
          </p:nvPr>
        </p:nvSpPr>
        <p:spPr>
          <a:xfrm>
            <a:off x="1582031" y="1523732"/>
            <a:ext cx="5679900" cy="18695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Cảm ơn quý thầy cô đã giành thời gian để lắng nghe phần trình bày của em.</a:t>
            </a:r>
            <a:endParaRPr/>
          </a:p>
        </p:txBody>
      </p:sp>
      <p:sp>
        <p:nvSpPr>
          <p:cNvPr id="3" name="Rectangle 2">
            <a:extLst>
              <a:ext uri="{FF2B5EF4-FFF2-40B4-BE49-F238E27FC236}">
                <a16:creationId xmlns:a16="http://schemas.microsoft.com/office/drawing/2014/main" id="{E1D586B5-2A2C-DFB2-6AE5-780A762AA92E}"/>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24961C8-3725-237F-C4F5-836F2BC55A92}"/>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807DBF0-2EF7-DC50-F787-EFD197A5A12D}"/>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704E28-C0C2-4676-5809-AD41343B57D9}"/>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06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54"/>
                                        </p:tgtEl>
                                        <p:attrNameLst>
                                          <p:attrName>style.visibility</p:attrName>
                                        </p:attrNameLst>
                                      </p:cBhvr>
                                      <p:to>
                                        <p:strVal val="visible"/>
                                      </p:to>
                                    </p:set>
                                    <p:anim calcmode="lin" valueType="num">
                                      <p:cBhvr additive="base">
                                        <p:cTn id="7"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Nội dung chính</a:t>
            </a:r>
            <a:endParaRPr/>
          </a:p>
        </p:txBody>
      </p:sp>
      <p:sp>
        <p:nvSpPr>
          <p:cNvPr id="495" name="Google Shape;495;p61"/>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Lý do chọn đề tài</a:t>
            </a:r>
            <a:endParaRPr/>
          </a:p>
        </p:txBody>
      </p:sp>
      <p:sp>
        <p:nvSpPr>
          <p:cNvPr id="496" name="Google Shape;496;p61"/>
          <p:cNvSpPr txBox="1">
            <a:spLocks noGrp="1"/>
          </p:cNvSpPr>
          <p:nvPr>
            <p:ph type="subTitle" idx="1"/>
          </p:nvPr>
        </p:nvSpPr>
        <p:spPr>
          <a:xfrm>
            <a:off x="4801462" y="1932854"/>
            <a:ext cx="3928688"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Sơ lượt về Python và Django</a:t>
            </a:r>
            <a:endParaRPr/>
          </a:p>
        </p:txBody>
      </p:sp>
      <p:sp>
        <p:nvSpPr>
          <p:cNvPr id="499" name="Google Shape;499;p61"/>
          <p:cNvSpPr txBox="1">
            <a:spLocks noGrp="1"/>
          </p:cNvSpPr>
          <p:nvPr>
            <p:ph type="subTitle" idx="5"/>
          </p:nvPr>
        </p:nvSpPr>
        <p:spPr>
          <a:xfrm>
            <a:off x="3233512" y="36791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Giao diện</a:t>
            </a:r>
            <a:endParaRPr/>
          </a:p>
        </p:txBody>
      </p:sp>
      <p:sp>
        <p:nvSpPr>
          <p:cNvPr id="501" name="Google Shape;501;p61"/>
          <p:cNvSpPr txBox="1">
            <a:spLocks noGrp="1"/>
          </p:cNvSpPr>
          <p:nvPr>
            <p:ph type="subTitle" idx="7"/>
          </p:nvPr>
        </p:nvSpPr>
        <p:spPr>
          <a:xfrm>
            <a:off x="373856" y="3805768"/>
            <a:ext cx="2273568"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Các công nghệ sử dụng</a:t>
            </a:r>
            <a:endParaRPr/>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6222431" y="1322291"/>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5" name="Google Shape;505;p61"/>
          <p:cNvSpPr txBox="1">
            <a:spLocks noGrp="1"/>
          </p:cNvSpPr>
          <p:nvPr>
            <p:ph type="title" idx="14"/>
          </p:nvPr>
        </p:nvSpPr>
        <p:spPr>
          <a:xfrm>
            <a:off x="959244" y="303791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6" name="Google Shape;506;p61"/>
          <p:cNvSpPr txBox="1">
            <a:spLocks noGrp="1"/>
          </p:cNvSpPr>
          <p:nvPr>
            <p:ph type="title" idx="15"/>
          </p:nvPr>
        </p:nvSpPr>
        <p:spPr>
          <a:xfrm>
            <a:off x="3956212" y="301162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 name="Rectangle 1">
            <a:extLst>
              <a:ext uri="{FF2B5EF4-FFF2-40B4-BE49-F238E27FC236}">
                <a16:creationId xmlns:a16="http://schemas.microsoft.com/office/drawing/2014/main" id="{65A7D754-392B-57D9-8147-9A743E019200}"/>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92D6F88-5BDD-98C4-3C29-FE551FF92FED}"/>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191A13E-4391-CBA4-D164-6F51A5B7E5DB}"/>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7DF68E3-FB06-578A-A8BA-670331EF8D67}"/>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499;p61">
            <a:extLst>
              <a:ext uri="{FF2B5EF4-FFF2-40B4-BE49-F238E27FC236}">
                <a16:creationId xmlns:a16="http://schemas.microsoft.com/office/drawing/2014/main" id="{B45D1CB4-BDC4-C180-53AC-09CC68CFBF66}"/>
              </a:ext>
            </a:extLst>
          </p:cNvPr>
          <p:cNvSpPr txBox="1">
            <a:spLocks/>
          </p:cNvSpPr>
          <p:nvPr/>
        </p:nvSpPr>
        <p:spPr>
          <a:xfrm>
            <a:off x="6357862" y="3805768"/>
            <a:ext cx="2486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US"/>
              <a:t>Kết luận và hướng phát triển</a:t>
            </a:r>
          </a:p>
        </p:txBody>
      </p:sp>
      <p:sp>
        <p:nvSpPr>
          <p:cNvPr id="8" name="Google Shape;506;p61">
            <a:extLst>
              <a:ext uri="{FF2B5EF4-FFF2-40B4-BE49-F238E27FC236}">
                <a16:creationId xmlns:a16="http://schemas.microsoft.com/office/drawing/2014/main" id="{405F50BC-86C6-85C6-DCE8-C187F79C547F}"/>
              </a:ext>
            </a:extLst>
          </p:cNvPr>
          <p:cNvSpPr txBox="1">
            <a:spLocks/>
          </p:cNvSpPr>
          <p:nvPr/>
        </p:nvSpPr>
        <p:spPr>
          <a:xfrm>
            <a:off x="7081312" y="2939262"/>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a:t>05</a:t>
            </a:r>
          </a:p>
        </p:txBody>
      </p:sp>
      <p:sp>
        <p:nvSpPr>
          <p:cNvPr id="12" name="Oval 11">
            <a:extLst>
              <a:ext uri="{FF2B5EF4-FFF2-40B4-BE49-F238E27FC236}">
                <a16:creationId xmlns:a16="http://schemas.microsoft.com/office/drawing/2014/main" id="{1DF2D3E6-45AD-7C1F-9B6E-838E189CBFF7}"/>
              </a:ext>
            </a:extLst>
          </p:cNvPr>
          <p:cNvSpPr/>
          <p:nvPr/>
        </p:nvSpPr>
        <p:spPr>
          <a:xfrm>
            <a:off x="8874031" y="4613037"/>
            <a:ext cx="215780" cy="214312"/>
          </a:xfrm>
          <a:prstGeom prst="ellipse">
            <a:avLst/>
          </a:prstGeom>
          <a:no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978781" y="2317463"/>
            <a:ext cx="5186438"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Lý do chọn đề tài</a:t>
            </a: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4" name="Rectangle 3">
            <a:extLst>
              <a:ext uri="{FF2B5EF4-FFF2-40B4-BE49-F238E27FC236}">
                <a16:creationId xmlns:a16="http://schemas.microsoft.com/office/drawing/2014/main" id="{FF602535-9942-B2EF-6D03-F7ED9CA92FAD}"/>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215CB85-0CF4-3FB4-06D7-36B3EEC566DD}"/>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F1C54A5-714A-3790-FA77-F0F9884B9E07}"/>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ABF4B2-5464-7F74-FD1F-BE12749D8E7D}"/>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DCD91BD1-7C38-F5FB-9DBC-9B6343531FAE}"/>
              </a:ext>
            </a:extLst>
          </p:cNvPr>
          <p:cNvSpPr/>
          <p:nvPr/>
        </p:nvSpPr>
        <p:spPr>
          <a:xfrm>
            <a:off x="8874031" y="4613037"/>
            <a:ext cx="215780" cy="214312"/>
          </a:xfrm>
          <a:prstGeom prst="ellipse">
            <a:avLst/>
          </a:prstGeom>
          <a:no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7" name="Google Shape;547;p65"/>
          <p:cNvSpPr txBox="1">
            <a:spLocks noGrp="1"/>
          </p:cNvSpPr>
          <p:nvPr>
            <p:ph type="title"/>
          </p:nvPr>
        </p:nvSpPr>
        <p:spPr>
          <a:xfrm>
            <a:off x="178594" y="436679"/>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Lý do chọn đề tài</a:t>
            </a:r>
            <a:endParaRPr/>
          </a:p>
        </p:txBody>
      </p:sp>
      <p:sp>
        <p:nvSpPr>
          <p:cNvPr id="2" name="Rectangle 1">
            <a:extLst>
              <a:ext uri="{FF2B5EF4-FFF2-40B4-BE49-F238E27FC236}">
                <a16:creationId xmlns:a16="http://schemas.microsoft.com/office/drawing/2014/main" id="{01247F0C-8D5D-2086-AEBF-82D42F64DC36}"/>
              </a:ext>
            </a:extLst>
          </p:cNvPr>
          <p:cNvSpPr/>
          <p:nvPr/>
        </p:nvSpPr>
        <p:spPr>
          <a:xfrm>
            <a:off x="498271" y="1504962"/>
            <a:ext cx="2257425" cy="41433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Sự phổ biến của Python</a:t>
            </a:r>
          </a:p>
        </p:txBody>
      </p:sp>
      <p:sp>
        <p:nvSpPr>
          <p:cNvPr id="3" name="Oval 2">
            <a:extLst>
              <a:ext uri="{FF2B5EF4-FFF2-40B4-BE49-F238E27FC236}">
                <a16:creationId xmlns:a16="http://schemas.microsoft.com/office/drawing/2014/main" id="{E367E6D6-C5FB-B340-94F3-62FDCC971670}"/>
              </a:ext>
            </a:extLst>
          </p:cNvPr>
          <p:cNvSpPr/>
          <p:nvPr/>
        </p:nvSpPr>
        <p:spPr>
          <a:xfrm>
            <a:off x="1500182" y="1346167"/>
            <a:ext cx="253601" cy="236344"/>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4" name="Rectangle: Rounded Corners 3">
            <a:extLst>
              <a:ext uri="{FF2B5EF4-FFF2-40B4-BE49-F238E27FC236}">
                <a16:creationId xmlns:a16="http://schemas.microsoft.com/office/drawing/2014/main" id="{765C15D2-BD2E-D8AA-BD51-D70BB455FD85}"/>
              </a:ext>
            </a:extLst>
          </p:cNvPr>
          <p:cNvSpPr/>
          <p:nvPr/>
        </p:nvSpPr>
        <p:spPr>
          <a:xfrm>
            <a:off x="444692" y="2106205"/>
            <a:ext cx="2364579" cy="22359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Python là một trong những ngôn ngữ lập trình phổ biến nhất thế giới, sự phát triển cũng như ứng dụng của Python là lý do mà em chọn nghiên cứu về ngôn ngữ này</a:t>
            </a:r>
          </a:p>
        </p:txBody>
      </p:sp>
      <p:pic>
        <p:nvPicPr>
          <p:cNvPr id="1030" name="Picture 6" descr="Báo cáo nhu cầu kỹ năng lập trình năm 2023 #1">
            <a:extLst>
              <a:ext uri="{FF2B5EF4-FFF2-40B4-BE49-F238E27FC236}">
                <a16:creationId xmlns:a16="http://schemas.microsoft.com/office/drawing/2014/main" id="{518281FA-89E6-4EB2-FABC-607852B86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49004"/>
            <a:ext cx="3799289" cy="29075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626FA61-CB05-73CA-A08E-A62332F34230}"/>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538A122-2C8D-8834-9673-36E83711D049}"/>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5ED63B7-CDB6-CBDC-5E87-FD7E5ED73F69}"/>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CC0837-7C1B-20B8-173B-3E9F9C61EAB0}"/>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3B3085E-4F9F-5A79-CB3F-7317020FDA7D}"/>
              </a:ext>
            </a:extLst>
          </p:cNvPr>
          <p:cNvSpPr/>
          <p:nvPr/>
        </p:nvSpPr>
        <p:spPr>
          <a:xfrm>
            <a:off x="8874031" y="4613037"/>
            <a:ext cx="215780" cy="214312"/>
          </a:xfrm>
          <a:prstGeom prst="ellipse">
            <a:avLst/>
          </a:prstGeom>
          <a:no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7" name="Google Shape;547;p65"/>
          <p:cNvSpPr txBox="1">
            <a:spLocks noGrp="1"/>
          </p:cNvSpPr>
          <p:nvPr>
            <p:ph type="title"/>
          </p:nvPr>
        </p:nvSpPr>
        <p:spPr>
          <a:xfrm>
            <a:off x="51838" y="486947"/>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Lý do chọn đề tài</a:t>
            </a:r>
            <a:endParaRPr/>
          </a:p>
        </p:txBody>
      </p:sp>
      <p:sp>
        <p:nvSpPr>
          <p:cNvPr id="6" name="Rectangle: Rounded Corners 5">
            <a:extLst>
              <a:ext uri="{FF2B5EF4-FFF2-40B4-BE49-F238E27FC236}">
                <a16:creationId xmlns:a16="http://schemas.microsoft.com/office/drawing/2014/main" id="{4E38EE45-13AE-5A48-6C0C-B5258E4622E5}"/>
              </a:ext>
            </a:extLst>
          </p:cNvPr>
          <p:cNvSpPr/>
          <p:nvPr/>
        </p:nvSpPr>
        <p:spPr>
          <a:xfrm>
            <a:off x="316706" y="1630379"/>
            <a:ext cx="2905675" cy="22359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Django là một web framework bậc cao miễn phí, sử dụng mã nguồn mở để lập trình bằng ngôn ngữ Python</a:t>
            </a:r>
            <a:br>
              <a:rPr lang="en-US"/>
            </a:br>
            <a:r>
              <a:rPr lang="en-US"/>
              <a:t>Có cộng đồng người sử dụng đông đảo</a:t>
            </a:r>
          </a:p>
        </p:txBody>
      </p:sp>
      <p:pic>
        <p:nvPicPr>
          <p:cNvPr id="1028" name="Picture 4" descr="Django là gì? Tại Sao Các Nhà Phát Triển Web Lựa Chọn Django">
            <a:extLst>
              <a:ext uri="{FF2B5EF4-FFF2-40B4-BE49-F238E27FC236}">
                <a16:creationId xmlns:a16="http://schemas.microsoft.com/office/drawing/2014/main" id="{187DB258-402C-6781-FD9D-233365C71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406" y="1277128"/>
            <a:ext cx="5571209" cy="32651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A4381AD-A58E-7554-F30E-2377613E1D53}"/>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A1EC811-B13E-45C1-5AF2-91F7B7698EDA}"/>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355C25-E7DC-5C48-EAE7-43CE9AF48910}"/>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B27595-092E-8FAD-C830-B345675C677B}"/>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D0DA9BA4-4C1A-3215-5C0E-F76FB85469D4}"/>
              </a:ext>
            </a:extLst>
          </p:cNvPr>
          <p:cNvSpPr/>
          <p:nvPr/>
        </p:nvSpPr>
        <p:spPr>
          <a:xfrm>
            <a:off x="8874031" y="4613037"/>
            <a:ext cx="215780" cy="214312"/>
          </a:xfrm>
          <a:prstGeom prst="ellipse">
            <a:avLst/>
          </a:prstGeom>
          <a:no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Tree>
    <p:extLst>
      <p:ext uri="{BB962C8B-B14F-4D97-AF65-F5344CB8AC3E}">
        <p14:creationId xmlns:p14="http://schemas.microsoft.com/office/powerpoint/2010/main" val="99018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978781" y="2317463"/>
            <a:ext cx="5186438"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Sơ lượt lý thuyết</a:t>
            </a: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2" name="Rectangle 1">
            <a:extLst>
              <a:ext uri="{FF2B5EF4-FFF2-40B4-BE49-F238E27FC236}">
                <a16:creationId xmlns:a16="http://schemas.microsoft.com/office/drawing/2014/main" id="{0D31F1B6-9FB4-8713-EFD3-0A9D48D1A5A8}"/>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910F559-C3B8-C045-AD4D-B2679EE976B8}"/>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9A7CA66-427A-7F9D-174C-FF1FABBCF2FF}"/>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E54866-4CBB-B11B-9223-39BE58C9DCA6}"/>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113A592-0293-1192-15D3-A6A756A4C33C}"/>
              </a:ext>
            </a:extLst>
          </p:cNvPr>
          <p:cNvSpPr/>
          <p:nvPr/>
        </p:nvSpPr>
        <p:spPr>
          <a:xfrm>
            <a:off x="8874031" y="4613037"/>
            <a:ext cx="215780" cy="214312"/>
          </a:xfrm>
          <a:prstGeom prst="ellipse">
            <a:avLst/>
          </a:prstGeom>
          <a:no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5</a:t>
            </a:r>
          </a:p>
        </p:txBody>
      </p:sp>
    </p:spTree>
    <p:extLst>
      <p:ext uri="{BB962C8B-B14F-4D97-AF65-F5344CB8AC3E}">
        <p14:creationId xmlns:p14="http://schemas.microsoft.com/office/powerpoint/2010/main" val="3936833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1677925" y="2511803"/>
            <a:ext cx="3714900" cy="80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Về Python</a:t>
            </a:r>
            <a:endParaRPr/>
          </a:p>
        </p:txBody>
      </p:sp>
      <p:sp>
        <p:nvSpPr>
          <p:cNvPr id="580" name="Google Shape;580;p70"/>
          <p:cNvSpPr txBox="1">
            <a:spLocks noGrp="1"/>
          </p:cNvSpPr>
          <p:nvPr>
            <p:ph type="title" idx="2"/>
          </p:nvPr>
        </p:nvSpPr>
        <p:spPr>
          <a:xfrm>
            <a:off x="3636169" y="1484693"/>
            <a:ext cx="1756656" cy="97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2.1</a:t>
            </a:r>
            <a:endParaRPr/>
          </a:p>
        </p:txBody>
      </p:sp>
      <p:pic>
        <p:nvPicPr>
          <p:cNvPr id="2054" name="Picture 6" descr="Python - Wikiversity">
            <a:extLst>
              <a:ext uri="{FF2B5EF4-FFF2-40B4-BE49-F238E27FC236}">
                <a16:creationId xmlns:a16="http://schemas.microsoft.com/office/drawing/2014/main" id="{6E92426F-4846-630E-67B2-19816E5F4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262" y="1047334"/>
            <a:ext cx="2228850" cy="29289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858A6EA-8386-E22A-0620-B218B6B62E5C}"/>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006EDCE-D6C9-8E0C-11A6-A7495C06BACA}"/>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8CEBE0-54D3-5AF0-6D10-C41AFD07DBBB}"/>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BE36B8-4D1D-D665-B0B2-0C4DFB4AA985}"/>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A4EC85DE-9E7C-B110-2A8F-B1396AE07E41}"/>
              </a:ext>
            </a:extLst>
          </p:cNvPr>
          <p:cNvSpPr/>
          <p:nvPr/>
        </p:nvSpPr>
        <p:spPr>
          <a:xfrm>
            <a:off x="8874031" y="4613037"/>
            <a:ext cx="215780" cy="214312"/>
          </a:xfrm>
          <a:prstGeom prst="ellipse">
            <a:avLst/>
          </a:prstGeom>
          <a:no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514349" y="1017725"/>
            <a:ext cx="8429625" cy="368075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a:solidFill>
                  <a:schemeClr val="dk1"/>
                </a:solidFill>
              </a:rPr>
              <a:t>Python là ngôn ngữ lập trình phổ biến có lịch sử lâu đời. </a:t>
            </a:r>
          </a:p>
          <a:p>
            <a:pPr marL="0" lvl="0" indent="0" algn="just" rtl="0">
              <a:spcBef>
                <a:spcPts val="0"/>
              </a:spcBef>
              <a:spcAft>
                <a:spcPts val="0"/>
              </a:spcAft>
              <a:buClr>
                <a:schemeClr val="dk1"/>
              </a:buClr>
              <a:buSzPts val="1100"/>
              <a:buFont typeface="Arial"/>
              <a:buNone/>
            </a:pPr>
            <a:r>
              <a:rPr lang="en-US">
                <a:solidFill>
                  <a:schemeClr val="dk1"/>
                </a:solidFill>
              </a:rPr>
              <a:t>Một số ứng dụng Python:</a:t>
            </a:r>
          </a:p>
          <a:p>
            <a:pPr marL="457200" lvl="0" indent="-317500" algn="just" rtl="0">
              <a:spcBef>
                <a:spcPts val="1000"/>
              </a:spcBef>
              <a:spcAft>
                <a:spcPts val="0"/>
              </a:spcAft>
              <a:buSzPts val="1400"/>
              <a:buChar char="●"/>
            </a:pPr>
            <a:r>
              <a:rPr lang="en">
                <a:solidFill>
                  <a:schemeClr val="dk1"/>
                </a:solidFill>
              </a:rPr>
              <a:t>Viết các ứng dụng web</a:t>
            </a:r>
            <a:endParaRPr>
              <a:solidFill>
                <a:schemeClr val="dk1"/>
              </a:solidFill>
            </a:endParaRPr>
          </a:p>
          <a:p>
            <a:pPr marL="457200" lvl="0" indent="-317500" algn="just" rtl="0">
              <a:spcBef>
                <a:spcPts val="0"/>
              </a:spcBef>
              <a:spcAft>
                <a:spcPts val="0"/>
              </a:spcAft>
              <a:buSzPts val="1400"/>
              <a:buChar char="●"/>
            </a:pPr>
            <a:r>
              <a:rPr lang="en">
                <a:solidFill>
                  <a:schemeClr val="dk1"/>
                </a:solidFill>
              </a:rPr>
              <a:t>Khoa học và phân tích số liệu</a:t>
            </a:r>
            <a:endParaRPr>
              <a:solidFill>
                <a:schemeClr val="dk1"/>
              </a:solidFill>
            </a:endParaRPr>
          </a:p>
          <a:p>
            <a:pPr marL="457200" lvl="0" indent="-317500" algn="just" rtl="0">
              <a:spcBef>
                <a:spcPts val="0"/>
              </a:spcBef>
              <a:spcAft>
                <a:spcPts val="0"/>
              </a:spcAft>
              <a:buSzPts val="1400"/>
              <a:buChar char="●"/>
            </a:pPr>
            <a:r>
              <a:rPr lang="en-US">
                <a:solidFill>
                  <a:schemeClr val="dk1"/>
                </a:solidFill>
              </a:rPr>
              <a:t>Dạy và học lập trình </a:t>
            </a:r>
            <a:endParaRPr>
              <a:solidFill>
                <a:schemeClr val="dk1"/>
              </a:solidFill>
            </a:endParaRPr>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Về Python</a:t>
            </a:r>
            <a:endParaRPr/>
          </a:p>
        </p:txBody>
      </p:sp>
      <p:graphicFrame>
        <p:nvGraphicFramePr>
          <p:cNvPr id="2" name="Table 1">
            <a:extLst>
              <a:ext uri="{FF2B5EF4-FFF2-40B4-BE49-F238E27FC236}">
                <a16:creationId xmlns:a16="http://schemas.microsoft.com/office/drawing/2014/main" id="{AE0E867C-14A6-3AA1-F84A-172E14ACF2D1}"/>
              </a:ext>
            </a:extLst>
          </p:cNvPr>
          <p:cNvGraphicFramePr>
            <a:graphicFrameLocks noGrp="1"/>
          </p:cNvGraphicFramePr>
          <p:nvPr>
            <p:extLst>
              <p:ext uri="{D42A27DB-BD31-4B8C-83A1-F6EECF244321}">
                <p14:modId xmlns:p14="http://schemas.microsoft.com/office/powerpoint/2010/main" val="17068385"/>
              </p:ext>
            </p:extLst>
          </p:nvPr>
        </p:nvGraphicFramePr>
        <p:xfrm>
          <a:off x="3729038" y="2343150"/>
          <a:ext cx="5107781" cy="2474299"/>
        </p:xfrm>
        <a:graphic>
          <a:graphicData uri="http://schemas.openxmlformats.org/drawingml/2006/table">
            <a:tbl>
              <a:tblPr firstRow="1" bandRow="1">
                <a:tableStyleId>{2A488322-F2BA-4B5B-9748-0D474271808F}</a:tableStyleId>
              </a:tblPr>
              <a:tblGrid>
                <a:gridCol w="2477601">
                  <a:extLst>
                    <a:ext uri="{9D8B030D-6E8A-4147-A177-3AD203B41FA5}">
                      <a16:colId xmlns:a16="http://schemas.microsoft.com/office/drawing/2014/main" val="2036466266"/>
                    </a:ext>
                  </a:extLst>
                </a:gridCol>
                <a:gridCol w="2630180">
                  <a:extLst>
                    <a:ext uri="{9D8B030D-6E8A-4147-A177-3AD203B41FA5}">
                      <a16:colId xmlns:a16="http://schemas.microsoft.com/office/drawing/2014/main" val="1322279526"/>
                    </a:ext>
                  </a:extLst>
                </a:gridCol>
              </a:tblGrid>
              <a:tr h="266391">
                <a:tc>
                  <a:txBody>
                    <a:bodyPr/>
                    <a:lstStyle/>
                    <a:p>
                      <a:pPr algn="ctr"/>
                      <a:r>
                        <a:rPr lang="en-US"/>
                        <a:t>ƯU ĐIỂM</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0091C4"/>
                    </a:solidFill>
                  </a:tcPr>
                </a:tc>
                <a:tc>
                  <a:txBody>
                    <a:bodyPr/>
                    <a:lstStyle/>
                    <a:p>
                      <a:pPr algn="ctr"/>
                      <a:r>
                        <a:rPr lang="en-US"/>
                        <a:t>NHƯỢC ĐIỂM</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0091C4"/>
                    </a:solidFill>
                  </a:tcPr>
                </a:tc>
                <a:extLst>
                  <a:ext uri="{0D108BD9-81ED-4DB2-BD59-A6C34878D82A}">
                    <a16:rowId xmlns:a16="http://schemas.microsoft.com/office/drawing/2014/main" val="2697777150"/>
                  </a:ext>
                </a:extLst>
              </a:tr>
              <a:tr h="397978">
                <a:tc>
                  <a:txBody>
                    <a:bodyPr/>
                    <a:lstStyle/>
                    <a:p>
                      <a:r>
                        <a:rPr lang="en-US"/>
                        <a:t>Dễ đọc và dễ học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Tốc độ thực thi chậm</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631237"/>
                  </a:ext>
                </a:extLst>
              </a:tr>
              <a:tr h="417787">
                <a:tc>
                  <a:txBody>
                    <a:bodyPr/>
                    <a:lstStyle/>
                    <a:p>
                      <a:r>
                        <a:rPr lang="en-US"/>
                        <a:t>Giảm chi phí bảo trì</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Tiêu thụ bộ nhớ lớn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2054091"/>
                  </a:ext>
                </a:extLst>
              </a:tr>
              <a:tr h="417787">
                <a:tc>
                  <a:txBody>
                    <a:bodyPr/>
                    <a:lstStyle/>
                    <a:p>
                      <a:r>
                        <a:rPr lang="en-US"/>
                        <a:t>Khả năng ứng dụng rộng rãi</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Hạn chế của nhà phát triển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8959168"/>
                  </a:ext>
                </a:extLst>
              </a:tr>
              <a:tr h="417787">
                <a:tc>
                  <a:txBody>
                    <a:bodyPr/>
                    <a:lstStyle/>
                    <a:p>
                      <a:r>
                        <a:rPr lang="en-US"/>
                        <a:t>Thư viện và framework rộng lớn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Giới hạn cho ứng dụng di động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8692233"/>
                  </a:ext>
                </a:extLst>
              </a:tr>
              <a:tr h="417787">
                <a:tc>
                  <a:txBody>
                    <a:bodyPr/>
                    <a:lstStyle/>
                    <a:p>
                      <a:r>
                        <a:rPr lang="en-US"/>
                        <a:t>Cộng đồng lớn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8219429"/>
                  </a:ext>
                </a:extLst>
              </a:tr>
            </a:tbl>
          </a:graphicData>
        </a:graphic>
      </p:graphicFrame>
      <p:sp>
        <p:nvSpPr>
          <p:cNvPr id="6" name="Rectangle 5">
            <a:extLst>
              <a:ext uri="{FF2B5EF4-FFF2-40B4-BE49-F238E27FC236}">
                <a16:creationId xmlns:a16="http://schemas.microsoft.com/office/drawing/2014/main" id="{AAC0D05C-4763-02B0-CC41-68790E79922A}"/>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DE8598B-C79F-F02C-1DD8-84F2B140744A}"/>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72F06BB-92F6-6CD7-307B-220548DF45E8}"/>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FF5F80-1B7E-EF5F-A2BB-11A79834EF5C}"/>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97ABD88-A5B0-174E-E286-8DD619D142F6}"/>
              </a:ext>
            </a:extLst>
          </p:cNvPr>
          <p:cNvSpPr/>
          <p:nvPr/>
        </p:nvSpPr>
        <p:spPr>
          <a:xfrm>
            <a:off x="8874031" y="4613037"/>
            <a:ext cx="215780" cy="214312"/>
          </a:xfrm>
          <a:prstGeom prst="ellipse">
            <a:avLst/>
          </a:prstGeom>
          <a:no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1677925" y="2511803"/>
            <a:ext cx="3714900" cy="80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Về Django</a:t>
            </a:r>
            <a:endParaRPr/>
          </a:p>
        </p:txBody>
      </p:sp>
      <p:sp>
        <p:nvSpPr>
          <p:cNvPr id="580" name="Google Shape;580;p70"/>
          <p:cNvSpPr txBox="1">
            <a:spLocks noGrp="1"/>
          </p:cNvSpPr>
          <p:nvPr>
            <p:ph type="title" idx="2"/>
          </p:nvPr>
        </p:nvSpPr>
        <p:spPr>
          <a:xfrm>
            <a:off x="3414712" y="1604075"/>
            <a:ext cx="1756656" cy="97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2.2</a:t>
            </a:r>
            <a:endParaRPr/>
          </a:p>
        </p:txBody>
      </p:sp>
      <p:pic>
        <p:nvPicPr>
          <p:cNvPr id="3080" name="Picture 8" descr="Django logo and symbol, meaning, history, PNG">
            <a:extLst>
              <a:ext uri="{FF2B5EF4-FFF2-40B4-BE49-F238E27FC236}">
                <a16:creationId xmlns:a16="http://schemas.microsoft.com/office/drawing/2014/main" id="{AFA52C29-603D-44FD-2C5C-90750ECD8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682" y="1353714"/>
            <a:ext cx="2350144" cy="23824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D2A8A5C-D290-3DBA-EC2C-1E9F321B155F}"/>
              </a:ext>
            </a:extLst>
          </p:cNvPr>
          <p:cNvSpPr/>
          <p:nvPr/>
        </p:nvSpPr>
        <p:spPr>
          <a:xfrm>
            <a:off x="121444" y="100013"/>
            <a:ext cx="114300" cy="10001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06A9458-CD40-CF2B-42CE-2B94A35CC75F}"/>
              </a:ext>
            </a:extLst>
          </p:cNvPr>
          <p:cNvSpPr/>
          <p:nvPr/>
        </p:nvSpPr>
        <p:spPr>
          <a:xfrm>
            <a:off x="316706" y="100013"/>
            <a:ext cx="114300" cy="1000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3F3BE88-D420-45AF-A2BA-DE46A2BA1777}"/>
              </a:ext>
            </a:extLst>
          </p:cNvPr>
          <p:cNvSpPr/>
          <p:nvPr/>
        </p:nvSpPr>
        <p:spPr>
          <a:xfrm>
            <a:off x="511968" y="100013"/>
            <a:ext cx="114300" cy="100012"/>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3C22D7-DAEE-0154-6C25-4ABD4261AC9F}"/>
              </a:ext>
            </a:extLst>
          </p:cNvPr>
          <p:cNvSpPr/>
          <p:nvPr/>
        </p:nvSpPr>
        <p:spPr>
          <a:xfrm>
            <a:off x="707230" y="100013"/>
            <a:ext cx="114300" cy="10001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0C2F287-4D24-E4D1-6E65-D655E67CCE56}"/>
              </a:ext>
            </a:extLst>
          </p:cNvPr>
          <p:cNvSpPr/>
          <p:nvPr/>
        </p:nvSpPr>
        <p:spPr>
          <a:xfrm>
            <a:off x="8874031" y="4613037"/>
            <a:ext cx="215780" cy="214312"/>
          </a:xfrm>
          <a:prstGeom prst="ellipse">
            <a:avLst/>
          </a:prstGeom>
          <a:no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8</a:t>
            </a:r>
          </a:p>
        </p:txBody>
      </p:sp>
    </p:spTree>
    <p:extLst>
      <p:ext uri="{BB962C8B-B14F-4D97-AF65-F5344CB8AC3E}">
        <p14:creationId xmlns:p14="http://schemas.microsoft.com/office/powerpoint/2010/main" val="261136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532</Words>
  <Application>Microsoft Office PowerPoint</Application>
  <PresentationFormat>On-screen Show (16:9)</PresentationFormat>
  <Paragraphs>100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Wingdings</vt:lpstr>
      <vt:lpstr>Vidaloka</vt:lpstr>
      <vt:lpstr>Montserrat</vt:lpstr>
      <vt:lpstr>Minimalist Business Slides XL by Slidesgo</vt:lpstr>
      <vt:lpstr>BÁO CÁO ĐỒ ÁN CƠ SỞ NGÀNH</vt:lpstr>
      <vt:lpstr>Nội dung chính</vt:lpstr>
      <vt:lpstr>Lý do chọn đề tài</vt:lpstr>
      <vt:lpstr>Lý do chọn đề tài</vt:lpstr>
      <vt:lpstr>Lý do chọn đề tài</vt:lpstr>
      <vt:lpstr>Sơ lượt lý thuyết</vt:lpstr>
      <vt:lpstr>Về Python</vt:lpstr>
      <vt:lpstr>Về Python</vt:lpstr>
      <vt:lpstr>Về Django</vt:lpstr>
      <vt:lpstr>Về Django</vt:lpstr>
      <vt:lpstr>Các công nghệ  sử dụng</vt:lpstr>
      <vt:lpstr>Các công nghệ sử dụng khác</vt:lpstr>
      <vt:lpstr>Hạn chế</vt:lpstr>
      <vt:lpstr>Cảm ơn quý thầy cô đã giành thời gian để lắng nghe phần trình bày của 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CƠ SỞ NGÀNH</dc:title>
  <dc:creator>Hieu</dc:creator>
  <cp:lastModifiedBy>Duong Trung Hieu</cp:lastModifiedBy>
  <cp:revision>2</cp:revision>
  <dcterms:modified xsi:type="dcterms:W3CDTF">2024-01-15T09:17:29Z</dcterms:modified>
</cp:coreProperties>
</file>