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1"/>
  </p:notesMasterIdLst>
  <p:sldIdLst>
    <p:sldId id="257" r:id="rId2"/>
    <p:sldId id="298" r:id="rId3"/>
    <p:sldId id="299" r:id="rId4"/>
    <p:sldId id="300" r:id="rId5"/>
    <p:sldId id="301" r:id="rId6"/>
    <p:sldId id="303" r:id="rId7"/>
    <p:sldId id="304" r:id="rId8"/>
    <p:sldId id="305" r:id="rId9"/>
    <p:sldId id="306" r:id="rId10"/>
    <p:sldId id="316" r:id="rId11"/>
    <p:sldId id="308" r:id="rId12"/>
    <p:sldId id="309" r:id="rId13"/>
    <p:sldId id="310" r:id="rId14"/>
    <p:sldId id="311" r:id="rId15"/>
    <p:sldId id="318" r:id="rId16"/>
    <p:sldId id="317" r:id="rId17"/>
    <p:sldId id="319" r:id="rId18"/>
    <p:sldId id="312" r:id="rId19"/>
    <p:sldId id="315" r:id="rId20"/>
  </p:sldIdLst>
  <p:sldSz cx="9144000" cy="5143500" type="screen16x9"/>
  <p:notesSz cx="6858000" cy="9144000"/>
  <p:embeddedFontLst>
    <p:embeddedFont>
      <p:font typeface="Comfortaa" panose="020B0604020202020204" charset="0"/>
      <p:regular r:id="rId22"/>
      <p:bold r:id="rId23"/>
    </p:embeddedFont>
    <p:embeddedFont>
      <p:font typeface="Permanent Marker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0000"/>
    <a:srgbClr val="D4D4D4"/>
    <a:srgbClr val="000099"/>
    <a:srgbClr val="0000CC"/>
    <a:srgbClr val="0000FF"/>
    <a:srgbClr val="007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C9BB24-B41B-4CEC-857D-3476AFFAE7C0}">
  <a:tblStyle styleId="{9DC9BB24-B41B-4CEC-857D-3476AFFAE7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039a3cf85_1_15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039a3cf85_1_15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281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214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43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404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595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>
          <a:extLst>
            <a:ext uri="{FF2B5EF4-FFF2-40B4-BE49-F238E27FC236}">
              <a16:creationId xmlns:a16="http://schemas.microsoft.com/office/drawing/2014/main" id="{0861A1F7-9662-6C39-A1E8-CC49BB239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>
            <a:extLst>
              <a:ext uri="{FF2B5EF4-FFF2-40B4-BE49-F238E27FC236}">
                <a16:creationId xmlns:a16="http://schemas.microsoft.com/office/drawing/2014/main" id="{FCA90637-EDB5-55B4-00F6-59DB70735B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>
            <a:extLst>
              <a:ext uri="{FF2B5EF4-FFF2-40B4-BE49-F238E27FC236}">
                <a16:creationId xmlns:a16="http://schemas.microsoft.com/office/drawing/2014/main" id="{485E7AE5-1701-7025-3A7E-7EC718BB6E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779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>
          <a:extLst>
            <a:ext uri="{FF2B5EF4-FFF2-40B4-BE49-F238E27FC236}">
              <a16:creationId xmlns:a16="http://schemas.microsoft.com/office/drawing/2014/main" id="{821F517C-0588-D1E0-41E4-4E2885DB1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>
            <a:extLst>
              <a:ext uri="{FF2B5EF4-FFF2-40B4-BE49-F238E27FC236}">
                <a16:creationId xmlns:a16="http://schemas.microsoft.com/office/drawing/2014/main" id="{C48B7477-A135-CC2C-C6CB-4EFDA8626B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>
            <a:extLst>
              <a:ext uri="{FF2B5EF4-FFF2-40B4-BE49-F238E27FC236}">
                <a16:creationId xmlns:a16="http://schemas.microsoft.com/office/drawing/2014/main" id="{8F470177-C21E-3C1E-2600-836F473A26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82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>
          <a:extLst>
            <a:ext uri="{FF2B5EF4-FFF2-40B4-BE49-F238E27FC236}">
              <a16:creationId xmlns:a16="http://schemas.microsoft.com/office/drawing/2014/main" id="{FDB665DC-5F78-2C8F-0D68-B44E8FC38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>
            <a:extLst>
              <a:ext uri="{FF2B5EF4-FFF2-40B4-BE49-F238E27FC236}">
                <a16:creationId xmlns:a16="http://schemas.microsoft.com/office/drawing/2014/main" id="{E2BB89F7-F1B0-D86B-F02A-0ABA1E067E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>
            <a:extLst>
              <a:ext uri="{FF2B5EF4-FFF2-40B4-BE49-F238E27FC236}">
                <a16:creationId xmlns:a16="http://schemas.microsoft.com/office/drawing/2014/main" id="{24ABD6A3-C0B9-4BFB-9DBF-CEE6978167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6002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444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057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96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45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573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27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315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552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61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BIG_NUMBER_1_1_4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6" name="Google Shape;26;p3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"/>
          </p:nvPr>
        </p:nvSpPr>
        <p:spPr>
          <a:xfrm>
            <a:off x="939525" y="1476375"/>
            <a:ext cx="60639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●"/>
              <a:defRPr sz="10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Comfortaa"/>
              <a:buChar char="○"/>
              <a:defRPr sz="10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Comfortaa"/>
              <a:buChar char="■"/>
              <a:defRPr sz="10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rgbClr val="CFE2F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bg>
      <p:bgPr>
        <a:solidFill>
          <a:srgbClr val="FFFFFF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BFD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634068-7073-469D-A44C-E86B8F5D4636}"/>
              </a:ext>
            </a:extLst>
          </p:cNvPr>
          <p:cNvSpPr txBox="1"/>
          <p:nvPr/>
        </p:nvSpPr>
        <p:spPr>
          <a:xfrm>
            <a:off x="1969200" y="0"/>
            <a:ext cx="5205600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/>
              <a:t>TRƯỜNG ĐẠI HỌC TRÀ VINH</a:t>
            </a:r>
          </a:p>
          <a:p>
            <a:pPr algn="ctr">
              <a:lnSpc>
                <a:spcPct val="150000"/>
              </a:lnSpc>
            </a:pPr>
            <a:r>
              <a:rPr lang="en-US" sz="1800" dirty="0"/>
              <a:t>TRƯỜNG KỸ THUẬT VÀ CÔNG NGHỆ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A0627A-6000-49F1-AF09-6D39A13C9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000" y="0"/>
            <a:ext cx="721405" cy="7214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F32F08-9C1A-4092-940A-A1279D10BAC9}"/>
              </a:ext>
            </a:extLst>
          </p:cNvPr>
          <p:cNvSpPr txBox="1"/>
          <p:nvPr/>
        </p:nvSpPr>
        <p:spPr>
          <a:xfrm>
            <a:off x="2552628" y="1159864"/>
            <a:ext cx="3930743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KHÓA LUẬN TỐT NGHIỆP</a:t>
            </a:r>
          </a:p>
        </p:txBody>
      </p:sp>
      <p:pic>
        <p:nvPicPr>
          <p:cNvPr id="15" name="Graphic 14" descr="Open book with solid fill">
            <a:extLst>
              <a:ext uri="{FF2B5EF4-FFF2-40B4-BE49-F238E27FC236}">
                <a16:creationId xmlns:a16="http://schemas.microsoft.com/office/drawing/2014/main" id="{A112F258-FE2C-4140-B5E6-4E9FAD24C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1657" y="879694"/>
            <a:ext cx="226343" cy="2263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8C07FE-6C1C-4C00-BF8D-2925F0191210}"/>
              </a:ext>
            </a:extLst>
          </p:cNvPr>
          <p:cNvSpPr txBox="1"/>
          <p:nvPr/>
        </p:nvSpPr>
        <p:spPr>
          <a:xfrm>
            <a:off x="4464000" y="817807"/>
            <a:ext cx="43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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B07C5E-99B1-4CB4-8E2B-C5D72BA055F3}"/>
              </a:ext>
            </a:extLst>
          </p:cNvPr>
          <p:cNvSpPr txBox="1"/>
          <p:nvPr/>
        </p:nvSpPr>
        <p:spPr>
          <a:xfrm>
            <a:off x="3978457" y="825867"/>
            <a:ext cx="451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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D32373-4273-454F-85ED-3D26005C52C1}"/>
              </a:ext>
            </a:extLst>
          </p:cNvPr>
          <p:cNvSpPr txBox="1"/>
          <p:nvPr/>
        </p:nvSpPr>
        <p:spPr>
          <a:xfrm>
            <a:off x="3779557" y="825866"/>
            <a:ext cx="451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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E37F4A-E046-4EF1-AA4A-BB0DF24D7ED7}"/>
              </a:ext>
            </a:extLst>
          </p:cNvPr>
          <p:cNvSpPr txBox="1"/>
          <p:nvPr/>
        </p:nvSpPr>
        <p:spPr>
          <a:xfrm>
            <a:off x="4648943" y="825866"/>
            <a:ext cx="43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</a:t>
            </a:r>
            <a:endParaRPr lang="en-US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3966D2-7EBD-4C13-939D-8D100609ED31}"/>
              </a:ext>
            </a:extLst>
          </p:cNvPr>
          <p:cNvSpPr/>
          <p:nvPr/>
        </p:nvSpPr>
        <p:spPr>
          <a:xfrm>
            <a:off x="1004399" y="1823245"/>
            <a:ext cx="7135201" cy="1778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99"/>
                </a:solidFill>
                <a:effectLst/>
                <a:latin typeface="+mj-lt"/>
                <a:ea typeface="Times New Roman" panose="02020603050405020304" pitchFamily="18" charset="0"/>
              </a:rPr>
              <a:t>XÂY DỰNG HỆ THỐNG TỰ ĐỘNG CHẤM ĐIỂM VÀ HỖ TRỢ SỬA LỖI TIẾNG ANH </a:t>
            </a:r>
            <a:endParaRPr lang="en-US" sz="2400" dirty="0">
              <a:solidFill>
                <a:srgbClr val="000099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99"/>
                </a:solidFill>
                <a:effectLst/>
                <a:latin typeface="+mj-lt"/>
                <a:ea typeface="Times New Roman" panose="02020603050405020304" pitchFamily="18" charset="0"/>
              </a:rPr>
              <a:t>KỸ NĂNG WRITING</a:t>
            </a:r>
            <a:endParaRPr lang="en-US" sz="2400" dirty="0">
              <a:solidFill>
                <a:srgbClr val="000099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51E45-EFF0-4639-BDF4-ED26A8F2219A}"/>
              </a:ext>
            </a:extLst>
          </p:cNvPr>
          <p:cNvSpPr txBox="1"/>
          <p:nvPr/>
        </p:nvSpPr>
        <p:spPr>
          <a:xfrm>
            <a:off x="5396548" y="3688256"/>
            <a:ext cx="2843561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sng" dirty="0">
                <a:solidFill>
                  <a:srgbClr val="000099"/>
                </a:solidFill>
              </a:rPr>
              <a:t>SVTH</a:t>
            </a:r>
            <a:r>
              <a:rPr lang="en-US" sz="1600" dirty="0"/>
              <a:t>: </a:t>
            </a:r>
            <a:r>
              <a:rPr lang="en-US" sz="1600" dirty="0" err="1"/>
              <a:t>Dương</a:t>
            </a:r>
            <a:r>
              <a:rPr lang="en-US" sz="1600" dirty="0"/>
              <a:t> Trung </a:t>
            </a:r>
            <a:r>
              <a:rPr lang="en-US" sz="1600" dirty="0" err="1"/>
              <a:t>Hiếu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u="sng" dirty="0">
                <a:solidFill>
                  <a:srgbClr val="000099"/>
                </a:solidFill>
              </a:rPr>
              <a:t>MSSV</a:t>
            </a:r>
            <a:r>
              <a:rPr lang="en-US" sz="1600" dirty="0"/>
              <a:t>: 110121139</a:t>
            </a:r>
          </a:p>
          <a:p>
            <a:pPr>
              <a:lnSpc>
                <a:spcPct val="150000"/>
              </a:lnSpc>
            </a:pPr>
            <a:r>
              <a:rPr lang="en-US" sz="1600" b="1" u="sng" dirty="0" err="1">
                <a:solidFill>
                  <a:srgbClr val="000099"/>
                </a:solidFill>
              </a:rPr>
              <a:t>Lớp</a:t>
            </a:r>
            <a:r>
              <a:rPr lang="en-US" sz="1600" dirty="0"/>
              <a:t>: DA21TTA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72D477-F65F-43EE-96AA-74C66EC0A08C}"/>
              </a:ext>
            </a:extLst>
          </p:cNvPr>
          <p:cNvSpPr txBox="1"/>
          <p:nvPr/>
        </p:nvSpPr>
        <p:spPr>
          <a:xfrm>
            <a:off x="903891" y="4148356"/>
            <a:ext cx="459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000099"/>
                </a:solidFill>
              </a:rPr>
              <a:t>GVHD</a:t>
            </a:r>
            <a:r>
              <a:rPr lang="en-US" sz="1600" dirty="0"/>
              <a:t>: </a:t>
            </a:r>
            <a:r>
              <a:rPr lang="en-US" sz="1600" dirty="0" err="1"/>
              <a:t>ThS</a:t>
            </a:r>
            <a:r>
              <a:rPr lang="en-US" sz="1600" dirty="0"/>
              <a:t>. GVC Phan </a:t>
            </a:r>
            <a:r>
              <a:rPr lang="en-US" sz="1600" dirty="0" err="1"/>
              <a:t>Thị</a:t>
            </a:r>
            <a:r>
              <a:rPr lang="en-US" sz="1600" dirty="0"/>
              <a:t> </a:t>
            </a:r>
            <a:r>
              <a:rPr lang="en-US" sz="1600" dirty="0" err="1"/>
              <a:t>Phương</a:t>
            </a:r>
            <a:r>
              <a:rPr lang="en-US" sz="1600" dirty="0"/>
              <a:t> Nam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86B38-DF1D-4362-9A87-1B524DD43D93}"/>
              </a:ext>
            </a:extLst>
          </p:cNvPr>
          <p:cNvSpPr txBox="1"/>
          <p:nvPr/>
        </p:nvSpPr>
        <p:spPr>
          <a:xfrm>
            <a:off x="630471" y="661243"/>
            <a:ext cx="801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0099"/>
                </a:solidFill>
              </a:rPr>
              <a:t>YÊU CẦU CHỨC NĂNG HỆ THỐNG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D842C-88C5-45B9-950B-E48F04A927CC}"/>
              </a:ext>
            </a:extLst>
          </p:cNvPr>
          <p:cNvSpPr txBox="1"/>
          <p:nvPr/>
        </p:nvSpPr>
        <p:spPr>
          <a:xfrm>
            <a:off x="381128" y="7758"/>
            <a:ext cx="444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err="1"/>
              <a:t>Phần</a:t>
            </a:r>
            <a:r>
              <a:rPr lang="en-US" sz="1600" i="1" u="sng" dirty="0"/>
              <a:t> 2: PHƯƠNG PHÁP NGHIÊN CỨU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864DAA-98A3-499A-863C-B8F94B569D29}"/>
              </a:ext>
            </a:extLst>
          </p:cNvPr>
          <p:cNvSpPr/>
          <p:nvPr/>
        </p:nvSpPr>
        <p:spPr>
          <a:xfrm>
            <a:off x="381129" y="1472317"/>
            <a:ext cx="3963346" cy="3215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F264AB-CC61-4764-A2AD-CA7DB1730D85}"/>
              </a:ext>
            </a:extLst>
          </p:cNvPr>
          <p:cNvSpPr/>
          <p:nvPr/>
        </p:nvSpPr>
        <p:spPr>
          <a:xfrm>
            <a:off x="4483290" y="1435158"/>
            <a:ext cx="4507108" cy="32511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774036-8964-4C90-B570-333796152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80" y="1602809"/>
            <a:ext cx="379257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trị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viên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(Admin)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doanh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gói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gần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đây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sách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tìm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kiếm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chỉnh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quyền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khóa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mở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khoản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gói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đăng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chi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D5D3EC-CA4D-42E9-8170-D5C66D202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1597726"/>
            <a:ext cx="4275210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(User)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Viết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bài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IELTS (Task 1 &amp; Task 2):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Nhập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đếm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cảnh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gửi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chấm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Xem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điểm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phản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hồi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Hiển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tiêu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IELTS,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nhận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xét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highlight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lỗi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Lịch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Combined 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cũ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tổng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dõi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Chọn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nâng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gói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Thanh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toán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VNPAY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Thanh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thẻ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địa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hiển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tài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khoản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Cập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nhật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tin,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mật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khẩu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bật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tắt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26575-E076-7017-38DB-9DA2C781CCEA}"/>
              </a:ext>
            </a:extLst>
          </p:cNvPr>
          <p:cNvSpPr txBox="1"/>
          <p:nvPr/>
        </p:nvSpPr>
        <p:spPr>
          <a:xfrm>
            <a:off x="8356037" y="4553465"/>
            <a:ext cx="59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9/15</a:t>
            </a:r>
          </a:p>
        </p:txBody>
      </p:sp>
    </p:spTree>
    <p:extLst>
      <p:ext uri="{BB962C8B-B14F-4D97-AF65-F5344CB8AC3E}">
        <p14:creationId xmlns:p14="http://schemas.microsoft.com/office/powerpoint/2010/main" val="347821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86B38-DF1D-4362-9A87-1B524DD43D93}"/>
              </a:ext>
            </a:extLst>
          </p:cNvPr>
          <p:cNvSpPr txBox="1"/>
          <p:nvPr/>
        </p:nvSpPr>
        <p:spPr>
          <a:xfrm>
            <a:off x="988611" y="668863"/>
            <a:ext cx="801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0099"/>
                </a:solidFill>
              </a:rPr>
              <a:t>PHÂN TÍCH VÀ THIẾT KẾ HỆ THỐNG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D842C-88C5-45B9-950B-E48F04A927CC}"/>
              </a:ext>
            </a:extLst>
          </p:cNvPr>
          <p:cNvSpPr txBox="1"/>
          <p:nvPr/>
        </p:nvSpPr>
        <p:spPr>
          <a:xfrm>
            <a:off x="381128" y="7758"/>
            <a:ext cx="444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err="1"/>
              <a:t>Phần</a:t>
            </a:r>
            <a:r>
              <a:rPr lang="en-US" sz="1600" i="1" u="sng" dirty="0"/>
              <a:t> 2: PHƯƠNG PHÁP NGHIÊN CỨU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52047-0D96-404B-AE26-BE0B6E66E7EC}"/>
              </a:ext>
            </a:extLst>
          </p:cNvPr>
          <p:cNvSpPr txBox="1"/>
          <p:nvPr/>
        </p:nvSpPr>
        <p:spPr>
          <a:xfrm>
            <a:off x="2382676" y="4553465"/>
            <a:ext cx="58547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Hình 1: Mô hình thực thể kết hợp (</a:t>
            </a:r>
            <a:r>
              <a:rPr lang="en-US" sz="1700" dirty="0">
                <a:solidFill>
                  <a:schemeClr val="tx1"/>
                </a:solidFill>
              </a:rPr>
              <a:t>ERD)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A94192-57D2-42EC-BB2A-DC4242976E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76717" y="1219238"/>
            <a:ext cx="5790565" cy="33342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2D1395-85B8-BFD7-660A-4C32BC2072D4}"/>
              </a:ext>
            </a:extLst>
          </p:cNvPr>
          <p:cNvSpPr txBox="1"/>
          <p:nvPr/>
        </p:nvSpPr>
        <p:spPr>
          <a:xfrm>
            <a:off x="8356037" y="4553465"/>
            <a:ext cx="651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10/15</a:t>
            </a:r>
          </a:p>
        </p:txBody>
      </p:sp>
    </p:spTree>
    <p:extLst>
      <p:ext uri="{BB962C8B-B14F-4D97-AF65-F5344CB8AC3E}">
        <p14:creationId xmlns:p14="http://schemas.microsoft.com/office/powerpoint/2010/main" val="331914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86B38-DF1D-4362-9A87-1B524DD43D93}"/>
              </a:ext>
            </a:extLst>
          </p:cNvPr>
          <p:cNvSpPr txBox="1"/>
          <p:nvPr/>
        </p:nvSpPr>
        <p:spPr>
          <a:xfrm>
            <a:off x="988611" y="668863"/>
            <a:ext cx="801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0099"/>
                </a:solidFill>
              </a:rPr>
              <a:t>PHÂN TÍCH VÀ THIẾT KẾ HỆ THỐNG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D842C-88C5-45B9-950B-E48F04A927CC}"/>
              </a:ext>
            </a:extLst>
          </p:cNvPr>
          <p:cNvSpPr txBox="1"/>
          <p:nvPr/>
        </p:nvSpPr>
        <p:spPr>
          <a:xfrm>
            <a:off x="381128" y="7758"/>
            <a:ext cx="444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err="1"/>
              <a:t>Phần</a:t>
            </a:r>
            <a:r>
              <a:rPr lang="en-US" sz="1600" i="1" u="sng" dirty="0"/>
              <a:t> 2: PHƯƠNG PHÁP NGHIÊN CỨU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52047-0D96-404B-AE26-BE0B6E66E7EC}"/>
              </a:ext>
            </a:extLst>
          </p:cNvPr>
          <p:cNvSpPr txBox="1"/>
          <p:nvPr/>
        </p:nvSpPr>
        <p:spPr>
          <a:xfrm>
            <a:off x="2229274" y="4474637"/>
            <a:ext cx="5190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Hình 2: Sơ đồ Use-case </a:t>
            </a:r>
            <a:r>
              <a:rPr lang="en-US" i="1">
                <a:solidFill>
                  <a:schemeClr val="tx1"/>
                </a:solidFill>
              </a:rPr>
              <a:t>- Actor: Admin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CDEC8-2FD3-4C8F-BDB9-E05D846F11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6692" y="1222861"/>
            <a:ext cx="7774245" cy="30834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0F0FBA-270B-6ACC-DC0C-731EBE787E19}"/>
              </a:ext>
            </a:extLst>
          </p:cNvPr>
          <p:cNvSpPr txBox="1"/>
          <p:nvPr/>
        </p:nvSpPr>
        <p:spPr>
          <a:xfrm>
            <a:off x="8423487" y="4593838"/>
            <a:ext cx="651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11/15</a:t>
            </a:r>
          </a:p>
        </p:txBody>
      </p:sp>
    </p:spTree>
    <p:extLst>
      <p:ext uri="{BB962C8B-B14F-4D97-AF65-F5344CB8AC3E}">
        <p14:creationId xmlns:p14="http://schemas.microsoft.com/office/powerpoint/2010/main" val="1777988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86B38-DF1D-4362-9A87-1B524DD43D93}"/>
              </a:ext>
            </a:extLst>
          </p:cNvPr>
          <p:cNvSpPr txBox="1"/>
          <p:nvPr/>
        </p:nvSpPr>
        <p:spPr>
          <a:xfrm>
            <a:off x="988611" y="668863"/>
            <a:ext cx="801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0099"/>
                </a:solidFill>
              </a:rPr>
              <a:t>PHÂN TÍCH VÀ THIẾT KẾ HỆ THỐNG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D842C-88C5-45B9-950B-E48F04A927CC}"/>
              </a:ext>
            </a:extLst>
          </p:cNvPr>
          <p:cNvSpPr txBox="1"/>
          <p:nvPr/>
        </p:nvSpPr>
        <p:spPr>
          <a:xfrm>
            <a:off x="381128" y="7758"/>
            <a:ext cx="444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err="1"/>
              <a:t>Phần</a:t>
            </a:r>
            <a:r>
              <a:rPr lang="en-US" sz="1600" i="1" u="sng" dirty="0"/>
              <a:t> 2: PHƯƠNG PHÁP NGHIÊN CỨU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FE83E-2C45-4C6B-82F6-DD5B948FE3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9622" y="1340120"/>
            <a:ext cx="7817492" cy="31345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BB5A2F-EC09-10DB-74CF-661604C53A6D}"/>
              </a:ext>
            </a:extLst>
          </p:cNvPr>
          <p:cNvSpPr txBox="1"/>
          <p:nvPr/>
        </p:nvSpPr>
        <p:spPr>
          <a:xfrm>
            <a:off x="8497114" y="4553465"/>
            <a:ext cx="681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12/15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E535B-4F41-F94F-1FFD-71BB1E3BE209}"/>
              </a:ext>
            </a:extLst>
          </p:cNvPr>
          <p:cNvSpPr txBox="1"/>
          <p:nvPr/>
        </p:nvSpPr>
        <p:spPr>
          <a:xfrm>
            <a:off x="2602805" y="4553464"/>
            <a:ext cx="459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H</a:t>
            </a:r>
            <a:r>
              <a:rPr lang="en-US">
                <a:solidFill>
                  <a:schemeClr val="tx1"/>
                </a:solidFill>
              </a:rPr>
              <a:t>ình</a:t>
            </a:r>
            <a:r>
              <a:rPr lang="en-US" sz="1400">
                <a:solidFill>
                  <a:schemeClr val="tx1"/>
                </a:solidFill>
              </a:rPr>
              <a:t> 3: </a:t>
            </a:r>
            <a:r>
              <a:rPr lang="en-US">
                <a:solidFill>
                  <a:schemeClr val="tx1"/>
                </a:solidFill>
              </a:rPr>
              <a:t>Sơ đồ Use-case </a:t>
            </a:r>
            <a:r>
              <a:rPr lang="en-US" sz="1400" i="1">
                <a:solidFill>
                  <a:schemeClr val="tx1"/>
                </a:solidFill>
              </a:rPr>
              <a:t>- Actor: ADMIN</a:t>
            </a:r>
            <a:endParaRPr 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6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D3ABF-57C2-469D-B33A-01DBB205654A}"/>
              </a:ext>
            </a:extLst>
          </p:cNvPr>
          <p:cNvSpPr txBox="1"/>
          <p:nvPr/>
        </p:nvSpPr>
        <p:spPr>
          <a:xfrm>
            <a:off x="1695230" y="19598"/>
            <a:ext cx="5753539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0099"/>
                </a:solidFill>
              </a:rPr>
              <a:t>KẾT QUẢ THỰC HIỆN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D842C-88C5-45B9-950B-E48F04A927CC}"/>
              </a:ext>
            </a:extLst>
          </p:cNvPr>
          <p:cNvSpPr txBox="1"/>
          <p:nvPr/>
        </p:nvSpPr>
        <p:spPr>
          <a:xfrm>
            <a:off x="371397" y="0"/>
            <a:ext cx="132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err="1"/>
              <a:t>Phần</a:t>
            </a:r>
            <a:r>
              <a:rPr lang="en-US" sz="1600" i="1" u="sng" dirty="0"/>
              <a:t>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2648C-2BFD-D14B-7DBE-E1281F9FF715}"/>
              </a:ext>
            </a:extLst>
          </p:cNvPr>
          <p:cNvSpPr txBox="1"/>
          <p:nvPr/>
        </p:nvSpPr>
        <p:spPr>
          <a:xfrm>
            <a:off x="8487817" y="4516226"/>
            <a:ext cx="66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13/15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39DFA-FB21-DD7C-F951-66368B257108}"/>
              </a:ext>
            </a:extLst>
          </p:cNvPr>
          <p:cNvSpPr txBox="1"/>
          <p:nvPr/>
        </p:nvSpPr>
        <p:spPr>
          <a:xfrm>
            <a:off x="2597007" y="4816125"/>
            <a:ext cx="3526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Hình 4: Giao diện trang chọn đề luyện viết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7D607E-C25D-59FC-65C9-18420DA5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40" y="790846"/>
            <a:ext cx="7216344" cy="39718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231C3D-9EAF-BDFF-4107-C863AD8B4F86}"/>
              </a:ext>
            </a:extLst>
          </p:cNvPr>
          <p:cNvSpPr/>
          <p:nvPr/>
        </p:nvSpPr>
        <p:spPr>
          <a:xfrm>
            <a:off x="1853514" y="1773194"/>
            <a:ext cx="562232" cy="123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264B77-0069-C0F7-7408-BC8BE7FF1F2E}"/>
              </a:ext>
            </a:extLst>
          </p:cNvPr>
          <p:cNvCxnSpPr>
            <a:cxnSpLocks/>
          </p:cNvCxnSpPr>
          <p:nvPr/>
        </p:nvCxnSpPr>
        <p:spPr>
          <a:xfrm>
            <a:off x="1408671" y="1834978"/>
            <a:ext cx="4448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B031B9-C84B-E715-7F1C-218928170840}"/>
              </a:ext>
            </a:extLst>
          </p:cNvPr>
          <p:cNvSpPr txBox="1"/>
          <p:nvPr/>
        </p:nvSpPr>
        <p:spPr>
          <a:xfrm>
            <a:off x="512808" y="1604145"/>
            <a:ext cx="89586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B0000"/>
                </a:solidFill>
              </a:rPr>
              <a:t>Chọn đề luyện viết</a:t>
            </a:r>
          </a:p>
        </p:txBody>
      </p:sp>
    </p:spTree>
    <p:extLst>
      <p:ext uri="{BB962C8B-B14F-4D97-AF65-F5344CB8AC3E}">
        <p14:creationId xmlns:p14="http://schemas.microsoft.com/office/powerpoint/2010/main" val="176733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>
          <a:extLst>
            <a:ext uri="{FF2B5EF4-FFF2-40B4-BE49-F238E27FC236}">
              <a16:creationId xmlns:a16="http://schemas.microsoft.com/office/drawing/2014/main" id="{1DF24675-978C-A130-AD83-EE58D6338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9796AF-1EA5-AEE6-C379-1E5AF3B6F16F}"/>
              </a:ext>
            </a:extLst>
          </p:cNvPr>
          <p:cNvSpPr txBox="1"/>
          <p:nvPr/>
        </p:nvSpPr>
        <p:spPr>
          <a:xfrm>
            <a:off x="1695230" y="0"/>
            <a:ext cx="5753539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0099"/>
                </a:solidFill>
              </a:rPr>
              <a:t>KẾT QUẢ THỰC HIỆN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76946-5847-22E3-25CA-1A80604825A5}"/>
              </a:ext>
            </a:extLst>
          </p:cNvPr>
          <p:cNvSpPr txBox="1"/>
          <p:nvPr/>
        </p:nvSpPr>
        <p:spPr>
          <a:xfrm>
            <a:off x="371397" y="0"/>
            <a:ext cx="132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err="1"/>
              <a:t>Phần</a:t>
            </a:r>
            <a:r>
              <a:rPr lang="en-US" sz="1600" i="1" u="sng" dirty="0"/>
              <a:t>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5E2A6-2E4C-7426-6392-22E0532721C1}"/>
              </a:ext>
            </a:extLst>
          </p:cNvPr>
          <p:cNvSpPr txBox="1"/>
          <p:nvPr/>
        </p:nvSpPr>
        <p:spPr>
          <a:xfrm>
            <a:off x="8487817" y="4516226"/>
            <a:ext cx="66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13/15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E62A41-50D2-46AB-E217-C295B8B4D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58" y="840271"/>
            <a:ext cx="7786359" cy="3928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6A8361-4CBB-21D6-EAE2-F0118BCFD67F}"/>
              </a:ext>
            </a:extLst>
          </p:cNvPr>
          <p:cNvSpPr txBox="1"/>
          <p:nvPr/>
        </p:nvSpPr>
        <p:spPr>
          <a:xfrm>
            <a:off x="3046107" y="4824003"/>
            <a:ext cx="4593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Hình 5: Giao diện trang luyện viết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FCE7E-B28F-9471-F36E-136F56D406F2}"/>
              </a:ext>
            </a:extLst>
          </p:cNvPr>
          <p:cNvSpPr txBox="1"/>
          <p:nvPr/>
        </p:nvSpPr>
        <p:spPr>
          <a:xfrm>
            <a:off x="4901313" y="1814210"/>
            <a:ext cx="19072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DB0000"/>
                </a:solidFill>
              </a:rPr>
              <a:t>Ô nhập nội dung bài viết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28B31-42AE-C317-0AF0-C1FF9C57A2B9}"/>
              </a:ext>
            </a:extLst>
          </p:cNvPr>
          <p:cNvSpPr txBox="1"/>
          <p:nvPr/>
        </p:nvSpPr>
        <p:spPr>
          <a:xfrm>
            <a:off x="761464" y="1491044"/>
            <a:ext cx="77695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rgbClr val="DB0000"/>
                </a:solidFill>
              </a:rPr>
              <a:t>Đề bài luyện viết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2729FB-9FDB-9BC2-03B7-A103195EBDAF}"/>
              </a:ext>
            </a:extLst>
          </p:cNvPr>
          <p:cNvCxnSpPr>
            <a:cxnSpLocks/>
          </p:cNvCxnSpPr>
          <p:nvPr/>
        </p:nvCxnSpPr>
        <p:spPr>
          <a:xfrm>
            <a:off x="1538416" y="1674341"/>
            <a:ext cx="345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299459-ABF2-72FE-0966-C607EB2CE240}"/>
              </a:ext>
            </a:extLst>
          </p:cNvPr>
          <p:cNvSpPr txBox="1"/>
          <p:nvPr/>
        </p:nvSpPr>
        <p:spPr>
          <a:xfrm>
            <a:off x="761464" y="2571750"/>
            <a:ext cx="708990" cy="553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rgbClr val="DB0000"/>
                </a:solidFill>
              </a:rPr>
              <a:t>Hình ảnh mô tả của đề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2B47E2-D248-4E65-9235-707A5A797FF0}"/>
              </a:ext>
            </a:extLst>
          </p:cNvPr>
          <p:cNvCxnSpPr>
            <a:cxnSpLocks/>
          </p:cNvCxnSpPr>
          <p:nvPr/>
        </p:nvCxnSpPr>
        <p:spPr>
          <a:xfrm>
            <a:off x="1506789" y="2802925"/>
            <a:ext cx="3768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9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>
          <a:extLst>
            <a:ext uri="{FF2B5EF4-FFF2-40B4-BE49-F238E27FC236}">
              <a16:creationId xmlns:a16="http://schemas.microsoft.com/office/drawing/2014/main" id="{AFF8F125-DE92-3F94-CAF7-DDE3F72C3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9242E9-C6A7-CB1F-F8A6-7F5058AA5CA6}"/>
              </a:ext>
            </a:extLst>
          </p:cNvPr>
          <p:cNvSpPr txBox="1"/>
          <p:nvPr/>
        </p:nvSpPr>
        <p:spPr>
          <a:xfrm>
            <a:off x="1695230" y="19598"/>
            <a:ext cx="5753539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0099"/>
                </a:solidFill>
              </a:rPr>
              <a:t>KẾT QUẢ THỰC HIỆN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24EF1-65E9-7C3C-47D0-C104F0525FE5}"/>
              </a:ext>
            </a:extLst>
          </p:cNvPr>
          <p:cNvSpPr txBox="1"/>
          <p:nvPr/>
        </p:nvSpPr>
        <p:spPr>
          <a:xfrm>
            <a:off x="371397" y="0"/>
            <a:ext cx="132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err="1"/>
              <a:t>Phần</a:t>
            </a:r>
            <a:r>
              <a:rPr lang="en-US" sz="1600" i="1" u="sng" dirty="0"/>
              <a:t>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7B116-E2EB-7E21-86DE-3F3DC11F219D}"/>
              </a:ext>
            </a:extLst>
          </p:cNvPr>
          <p:cNvSpPr txBox="1"/>
          <p:nvPr/>
        </p:nvSpPr>
        <p:spPr>
          <a:xfrm>
            <a:off x="8487817" y="4516226"/>
            <a:ext cx="66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14/15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BE0B7F-2CEE-1A3F-7E65-BF1995C1CA4E}"/>
              </a:ext>
            </a:extLst>
          </p:cNvPr>
          <p:cNvSpPr txBox="1"/>
          <p:nvPr/>
        </p:nvSpPr>
        <p:spPr>
          <a:xfrm>
            <a:off x="3092266" y="4835723"/>
            <a:ext cx="2959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Hình 6: Giao diện trang chấm điểm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F4E8F-1BC9-AA97-257F-7E89C51F6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27" y="859870"/>
            <a:ext cx="7012458" cy="3901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47E29B-C023-C193-5457-1587F6050C81}"/>
              </a:ext>
            </a:extLst>
          </p:cNvPr>
          <p:cNvSpPr txBox="1"/>
          <p:nvPr/>
        </p:nvSpPr>
        <p:spPr>
          <a:xfrm>
            <a:off x="2252966" y="1603624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DB0000"/>
                </a:solidFill>
                <a:highlight>
                  <a:srgbClr val="FFFF00"/>
                </a:highlight>
              </a:rPr>
              <a:t>Điểm tổng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F7066-A8F0-004F-B230-ADD65C7EA697}"/>
              </a:ext>
            </a:extLst>
          </p:cNvPr>
          <p:cNvSpPr txBox="1"/>
          <p:nvPr/>
        </p:nvSpPr>
        <p:spPr>
          <a:xfrm>
            <a:off x="3626783" y="1603626"/>
            <a:ext cx="4972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DB0000"/>
                </a:solidFill>
                <a:highlight>
                  <a:srgbClr val="FFFF00"/>
                </a:highlight>
              </a:rPr>
              <a:t>Số từ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C0EDB5-996D-7DC7-5477-A7EC7F8E42E0}"/>
              </a:ext>
            </a:extLst>
          </p:cNvPr>
          <p:cNvSpPr txBox="1"/>
          <p:nvPr/>
        </p:nvSpPr>
        <p:spPr>
          <a:xfrm>
            <a:off x="4571998" y="1603626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DB0000"/>
                </a:solidFill>
                <a:highlight>
                  <a:srgbClr val="FFFF00"/>
                </a:highlight>
              </a:rPr>
              <a:t>Thời gian đã viết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F9C201-BFB0-F3FD-891F-C1466A4F3C4B}"/>
              </a:ext>
            </a:extLst>
          </p:cNvPr>
          <p:cNvSpPr txBox="1"/>
          <p:nvPr/>
        </p:nvSpPr>
        <p:spPr>
          <a:xfrm>
            <a:off x="5672310" y="1603625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DB0000"/>
                </a:solidFill>
                <a:highlight>
                  <a:srgbClr val="FFFF00"/>
                </a:highlight>
              </a:rPr>
              <a:t>Thời gian giới hạn</a:t>
            </a:r>
          </a:p>
        </p:txBody>
      </p:sp>
    </p:spTree>
    <p:extLst>
      <p:ext uri="{BB962C8B-B14F-4D97-AF65-F5344CB8AC3E}">
        <p14:creationId xmlns:p14="http://schemas.microsoft.com/office/powerpoint/2010/main" val="388609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>
          <a:extLst>
            <a:ext uri="{FF2B5EF4-FFF2-40B4-BE49-F238E27FC236}">
              <a16:creationId xmlns:a16="http://schemas.microsoft.com/office/drawing/2014/main" id="{105A41BC-2FE9-A0F7-DD73-7A7856BAF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3A430D-8986-9CC6-3E8F-865DD319C574}"/>
              </a:ext>
            </a:extLst>
          </p:cNvPr>
          <p:cNvSpPr txBox="1"/>
          <p:nvPr/>
        </p:nvSpPr>
        <p:spPr>
          <a:xfrm>
            <a:off x="1695230" y="19598"/>
            <a:ext cx="5753539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0099"/>
                </a:solidFill>
              </a:rPr>
              <a:t>KẾT QUẢ THỰC HIỆN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2FBA9-2103-5414-33AF-865354613804}"/>
              </a:ext>
            </a:extLst>
          </p:cNvPr>
          <p:cNvSpPr txBox="1"/>
          <p:nvPr/>
        </p:nvSpPr>
        <p:spPr>
          <a:xfrm>
            <a:off x="371397" y="0"/>
            <a:ext cx="132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err="1"/>
              <a:t>Phần</a:t>
            </a:r>
            <a:r>
              <a:rPr lang="en-US" sz="1600" i="1" u="sng" dirty="0"/>
              <a:t>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B46ED-3E57-29C0-B680-3612584E5A0B}"/>
              </a:ext>
            </a:extLst>
          </p:cNvPr>
          <p:cNvSpPr txBox="1"/>
          <p:nvPr/>
        </p:nvSpPr>
        <p:spPr>
          <a:xfrm>
            <a:off x="8487817" y="4516226"/>
            <a:ext cx="66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14/15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E5D7D-9957-54CB-885B-2C887FA790A4}"/>
              </a:ext>
            </a:extLst>
          </p:cNvPr>
          <p:cNvSpPr txBox="1"/>
          <p:nvPr/>
        </p:nvSpPr>
        <p:spPr>
          <a:xfrm>
            <a:off x="2909651" y="4840916"/>
            <a:ext cx="4593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Hình 7: Giao diện trang lịch sử các bài viết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D9F409-BB1B-E119-CD57-258E630E0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49" y="799790"/>
            <a:ext cx="6250487" cy="40411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12AACB-33F2-A7BD-22ED-DAC67EED4AD6}"/>
              </a:ext>
            </a:extLst>
          </p:cNvPr>
          <p:cNvSpPr txBox="1"/>
          <p:nvPr/>
        </p:nvSpPr>
        <p:spPr>
          <a:xfrm>
            <a:off x="1377949" y="1879374"/>
            <a:ext cx="114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rgbClr val="DB0000"/>
                </a:solidFill>
              </a:rPr>
              <a:t>Hoàn thành </a:t>
            </a:r>
          </a:p>
          <a:p>
            <a:pPr algn="ctr"/>
            <a:r>
              <a:rPr lang="en-US" sz="1000">
                <a:solidFill>
                  <a:srgbClr val="DB0000"/>
                </a:solidFill>
              </a:rPr>
              <a:t>yêu cầu đề bài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583FD-5995-EB53-6E51-250849B7DD28}"/>
              </a:ext>
            </a:extLst>
          </p:cNvPr>
          <p:cNvSpPr txBox="1"/>
          <p:nvPr/>
        </p:nvSpPr>
        <p:spPr>
          <a:xfrm>
            <a:off x="1671646" y="2371283"/>
            <a:ext cx="13238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DB0000"/>
                </a:solidFill>
              </a:rPr>
              <a:t>Từ vựng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584D6-6B2E-300E-A701-0974FF9C0C33}"/>
              </a:ext>
            </a:extLst>
          </p:cNvPr>
          <p:cNvSpPr txBox="1"/>
          <p:nvPr/>
        </p:nvSpPr>
        <p:spPr>
          <a:xfrm>
            <a:off x="6409037" y="1903498"/>
            <a:ext cx="1323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rgbClr val="DB0000"/>
                </a:solidFill>
              </a:rPr>
              <a:t>Tính mạch lạc và liên kết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E9CF5B-C1E6-5DFE-FA8B-C7650851B3C8}"/>
              </a:ext>
            </a:extLst>
          </p:cNvPr>
          <p:cNvSpPr txBox="1"/>
          <p:nvPr/>
        </p:nvSpPr>
        <p:spPr>
          <a:xfrm>
            <a:off x="6480968" y="2314563"/>
            <a:ext cx="11799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rgbClr val="DB0000"/>
                </a:solidFill>
              </a:rPr>
              <a:t>Độ đa dạng và chính xác của ngữ pháp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F4534F-FC56-0DB5-AB93-50C3455E31E9}"/>
              </a:ext>
            </a:extLst>
          </p:cNvPr>
          <p:cNvCxnSpPr>
            <a:cxnSpLocks/>
          </p:cNvCxnSpPr>
          <p:nvPr/>
        </p:nvCxnSpPr>
        <p:spPr>
          <a:xfrm>
            <a:off x="2286000" y="2069756"/>
            <a:ext cx="4819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EFB03F-426B-7796-DED4-1592399D1BC2}"/>
              </a:ext>
            </a:extLst>
          </p:cNvPr>
          <p:cNvCxnSpPr>
            <a:cxnSpLocks/>
          </p:cNvCxnSpPr>
          <p:nvPr/>
        </p:nvCxnSpPr>
        <p:spPr>
          <a:xfrm>
            <a:off x="2286000" y="2501921"/>
            <a:ext cx="4819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AD8D66-1C35-7E78-FD4C-623A2D843B18}"/>
              </a:ext>
            </a:extLst>
          </p:cNvPr>
          <p:cNvCxnSpPr>
            <a:cxnSpLocks/>
          </p:cNvCxnSpPr>
          <p:nvPr/>
        </p:nvCxnSpPr>
        <p:spPr>
          <a:xfrm flipH="1">
            <a:off x="6225745" y="2088368"/>
            <a:ext cx="3665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79B941-423B-2ECF-B080-58A3700E8184}"/>
              </a:ext>
            </a:extLst>
          </p:cNvPr>
          <p:cNvCxnSpPr>
            <a:cxnSpLocks/>
          </p:cNvCxnSpPr>
          <p:nvPr/>
        </p:nvCxnSpPr>
        <p:spPr>
          <a:xfrm flipH="1">
            <a:off x="6239130" y="2487182"/>
            <a:ext cx="3531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FC8246-25DC-42DE-9E4C-30EA2B986839}"/>
              </a:ext>
            </a:extLst>
          </p:cNvPr>
          <p:cNvCxnSpPr>
            <a:cxnSpLocks/>
          </p:cNvCxnSpPr>
          <p:nvPr/>
        </p:nvCxnSpPr>
        <p:spPr>
          <a:xfrm>
            <a:off x="2458995" y="1470454"/>
            <a:ext cx="251252" cy="8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2DB508-4851-4532-2586-BA27B43E27E4}"/>
              </a:ext>
            </a:extLst>
          </p:cNvPr>
          <p:cNvSpPr txBox="1"/>
          <p:nvPr/>
        </p:nvSpPr>
        <p:spPr>
          <a:xfrm>
            <a:off x="1449660" y="1101453"/>
            <a:ext cx="114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rgbClr val="DB0000"/>
                </a:solidFill>
              </a:rPr>
              <a:t>Đánh dấu vị trí lỗi trong bài viết</a:t>
            </a:r>
          </a:p>
        </p:txBody>
      </p:sp>
    </p:spTree>
    <p:extLst>
      <p:ext uri="{BB962C8B-B14F-4D97-AF65-F5344CB8AC3E}">
        <p14:creationId xmlns:p14="http://schemas.microsoft.com/office/powerpoint/2010/main" val="113357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D3ABF-57C2-469D-B33A-01DBB205654A}"/>
              </a:ext>
            </a:extLst>
          </p:cNvPr>
          <p:cNvSpPr txBox="1"/>
          <p:nvPr/>
        </p:nvSpPr>
        <p:spPr>
          <a:xfrm>
            <a:off x="1543768" y="124190"/>
            <a:ext cx="5753539" cy="82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0099"/>
                </a:solidFill>
              </a:rPr>
              <a:t>KẾT LUẬN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D842C-88C5-45B9-950B-E48F04A927CC}"/>
              </a:ext>
            </a:extLst>
          </p:cNvPr>
          <p:cNvSpPr txBox="1"/>
          <p:nvPr/>
        </p:nvSpPr>
        <p:spPr>
          <a:xfrm>
            <a:off x="338249" y="50490"/>
            <a:ext cx="132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err="1"/>
              <a:t>Phần</a:t>
            </a:r>
            <a:r>
              <a:rPr lang="en-US" sz="1600" i="1" u="sng" dirty="0"/>
              <a:t> 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70D6D9-FF49-4726-B9BD-95953D2013A3}"/>
              </a:ext>
            </a:extLst>
          </p:cNvPr>
          <p:cNvSpPr/>
          <p:nvPr/>
        </p:nvSpPr>
        <p:spPr>
          <a:xfrm>
            <a:off x="293382" y="944864"/>
            <a:ext cx="8686800" cy="41986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CAE609-634A-4C98-8B08-BD04FE3DE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898" y="881204"/>
            <a:ext cx="7605768" cy="4966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Kết quả đạt được</a:t>
            </a:r>
          </a:p>
          <a:p>
            <a:pPr marL="285750" lvl="6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Hoàn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thiện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chấm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lỗi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tiếng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nhập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chấm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lỗi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gợi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ý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cải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thiện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Flask + RESTful API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(ChatGPT-3.5 Turbo)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đánh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gợi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ý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 Authentication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quyền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ReactJS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trực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phản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hồi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lịch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luyện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tập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Hạn chế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Chưa có so sánh trực quan trước – sau khi sửa (ví dụ biểu đồ, song song).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Giao diện phản hồi chưa phân loại mức độ lỗi (nghiêm trọng, nhẹ, nâng cao).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Hướng phát triển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Tối ưu tốc độ phản hồi và cải thiện trải nghiệm cá nhân hóa.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Tích hợp các model AI cao cấp hơn như GPT - 4, GPT – 4 Turbo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8DC49-6FFB-B6C2-C8F7-47EB09C03D20}"/>
              </a:ext>
            </a:extLst>
          </p:cNvPr>
          <p:cNvSpPr txBox="1"/>
          <p:nvPr/>
        </p:nvSpPr>
        <p:spPr>
          <a:xfrm>
            <a:off x="8439666" y="4701577"/>
            <a:ext cx="66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15/15</a:t>
            </a:r>
          </a:p>
        </p:txBody>
      </p:sp>
    </p:spTree>
    <p:extLst>
      <p:ext uri="{BB962C8B-B14F-4D97-AF65-F5344CB8AC3E}">
        <p14:creationId xmlns:p14="http://schemas.microsoft.com/office/powerpoint/2010/main" val="199397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58C801-DEB2-43D9-8C1F-46243E270FAB}"/>
              </a:ext>
            </a:extLst>
          </p:cNvPr>
          <p:cNvSpPr txBox="1"/>
          <p:nvPr/>
        </p:nvSpPr>
        <p:spPr>
          <a:xfrm>
            <a:off x="396240" y="1645920"/>
            <a:ext cx="8237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XIN CẢM ƠN QUÝ THẦY (CÔ) </a:t>
            </a: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VÀ CÁC BẠN </a:t>
            </a:r>
            <a:r>
              <a:rPr lang="en-US" sz="4000" b="1">
                <a:solidFill>
                  <a:schemeClr val="tx1"/>
                </a:solidFill>
              </a:rPr>
              <a:t>ĐÃ THEO DÕI </a:t>
            </a:r>
            <a:r>
              <a:rPr lang="en-US" sz="4000" b="1" dirty="0">
                <a:solidFill>
                  <a:schemeClr val="tx1"/>
                </a:solidFill>
              </a:rPr>
              <a:t>!!!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A8CD46-281D-4F55-AB52-FEB2A3CCF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95" y="0"/>
            <a:ext cx="721405" cy="721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A376D-F0A8-4CC5-BBBB-0A2B75B103C5}"/>
              </a:ext>
            </a:extLst>
          </p:cNvPr>
          <p:cNvSpPr txBox="1"/>
          <p:nvPr/>
        </p:nvSpPr>
        <p:spPr>
          <a:xfrm>
            <a:off x="3105150" y="779093"/>
            <a:ext cx="361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9"/>
                </a:solidFill>
              </a:rPr>
              <a:t>KẾT THÚC PHẦN BÁO CÁO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B276B8-94BB-4E64-A19C-67112CEDBEEA}"/>
              </a:ext>
            </a:extLst>
          </p:cNvPr>
          <p:cNvCxnSpPr>
            <a:cxnSpLocks/>
          </p:cNvCxnSpPr>
          <p:nvPr/>
        </p:nvCxnSpPr>
        <p:spPr>
          <a:xfrm>
            <a:off x="3558540" y="1103528"/>
            <a:ext cx="2663087" cy="0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4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FF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3966D2-7EBD-4C13-939D-8D100609ED31}"/>
              </a:ext>
            </a:extLst>
          </p:cNvPr>
          <p:cNvSpPr/>
          <p:nvPr/>
        </p:nvSpPr>
        <p:spPr>
          <a:xfrm>
            <a:off x="943200" y="401369"/>
            <a:ext cx="7329600" cy="9090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000099"/>
                </a:solidFill>
                <a:effectLst/>
                <a:latin typeface="+mj-lt"/>
                <a:ea typeface="Times New Roman" panose="02020603050405020304" pitchFamily="18" charset="0"/>
              </a:rPr>
              <a:t>NỘI DUNG BÁO CÁO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0CB38B5-E725-4D5E-B679-2AAC18E84753}"/>
              </a:ext>
            </a:extLst>
          </p:cNvPr>
          <p:cNvSpPr/>
          <p:nvPr/>
        </p:nvSpPr>
        <p:spPr>
          <a:xfrm>
            <a:off x="943200" y="1988111"/>
            <a:ext cx="547200" cy="482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0099"/>
                </a:solidFill>
                <a:latin typeface="+mj-lt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29AA0-1F1D-4B26-AB8E-EAAC030455F5}"/>
              </a:ext>
            </a:extLst>
          </p:cNvPr>
          <p:cNvSpPr txBox="1"/>
          <p:nvPr/>
        </p:nvSpPr>
        <p:spPr>
          <a:xfrm>
            <a:off x="1490400" y="2060111"/>
            <a:ext cx="31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GIỚI THIỆU TỔNG QUAN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E737DA-3A69-434A-B151-D4093A3C03D9}"/>
              </a:ext>
            </a:extLst>
          </p:cNvPr>
          <p:cNvSpPr/>
          <p:nvPr/>
        </p:nvSpPr>
        <p:spPr>
          <a:xfrm>
            <a:off x="4759200" y="1972800"/>
            <a:ext cx="612000" cy="532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0099"/>
                </a:solidFill>
                <a:latin typeface="+mj-lt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5D5A6-4E7B-4CDE-8773-A042E8C5E060}"/>
              </a:ext>
            </a:extLst>
          </p:cNvPr>
          <p:cNvSpPr txBox="1"/>
          <p:nvPr/>
        </p:nvSpPr>
        <p:spPr>
          <a:xfrm>
            <a:off x="5371200" y="2060111"/>
            <a:ext cx="369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PHƯƠNG PHÁP NGHIÊN CỨU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F8796C-ED28-41FE-B2C9-1B79ECEC07AE}"/>
              </a:ext>
            </a:extLst>
          </p:cNvPr>
          <p:cNvSpPr/>
          <p:nvPr/>
        </p:nvSpPr>
        <p:spPr>
          <a:xfrm>
            <a:off x="943200" y="3255310"/>
            <a:ext cx="547200" cy="53279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0099"/>
                </a:solidFill>
                <a:latin typeface="+mj-lt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E43270-B64C-4205-8EDB-F9271E450E62}"/>
              </a:ext>
            </a:extLst>
          </p:cNvPr>
          <p:cNvSpPr txBox="1"/>
          <p:nvPr/>
        </p:nvSpPr>
        <p:spPr>
          <a:xfrm>
            <a:off x="1512001" y="3305671"/>
            <a:ext cx="28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KẾT QUẢ THỰC HIỆN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68A433-E9ED-4D9F-9A43-42D7B796F2A3}"/>
              </a:ext>
            </a:extLst>
          </p:cNvPr>
          <p:cNvSpPr/>
          <p:nvPr/>
        </p:nvSpPr>
        <p:spPr>
          <a:xfrm>
            <a:off x="4809600" y="3248111"/>
            <a:ext cx="547200" cy="5328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000099"/>
                </a:solidFill>
                <a:latin typeface="+mj-lt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07BC66-D5DD-4EF1-9B0D-5B50AF4EBB4E}"/>
              </a:ext>
            </a:extLst>
          </p:cNvPr>
          <p:cNvSpPr txBox="1"/>
          <p:nvPr/>
        </p:nvSpPr>
        <p:spPr>
          <a:xfrm>
            <a:off x="5533637" y="3305671"/>
            <a:ext cx="28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KẾT LUẬN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7058BC-ED17-F47D-698D-3B03C4D08C5D}"/>
              </a:ext>
            </a:extLst>
          </p:cNvPr>
          <p:cNvSpPr txBox="1"/>
          <p:nvPr/>
        </p:nvSpPr>
        <p:spPr>
          <a:xfrm>
            <a:off x="8356037" y="4553465"/>
            <a:ext cx="59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1/15</a:t>
            </a:r>
          </a:p>
        </p:txBody>
      </p:sp>
    </p:spTree>
    <p:extLst>
      <p:ext uri="{BB962C8B-B14F-4D97-AF65-F5344CB8AC3E}">
        <p14:creationId xmlns:p14="http://schemas.microsoft.com/office/powerpoint/2010/main" val="103820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86B38-DF1D-4362-9A87-1B524DD43D93}"/>
              </a:ext>
            </a:extLst>
          </p:cNvPr>
          <p:cNvSpPr txBox="1"/>
          <p:nvPr/>
        </p:nvSpPr>
        <p:spPr>
          <a:xfrm>
            <a:off x="2234829" y="622133"/>
            <a:ext cx="490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99"/>
                </a:solidFill>
              </a:rPr>
              <a:t>LÝ DO CHỌN ĐỀ TÀI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D842C-88C5-45B9-950B-E48F04A927CC}"/>
              </a:ext>
            </a:extLst>
          </p:cNvPr>
          <p:cNvSpPr txBox="1"/>
          <p:nvPr/>
        </p:nvSpPr>
        <p:spPr>
          <a:xfrm>
            <a:off x="381129" y="7758"/>
            <a:ext cx="3542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err="1"/>
              <a:t>Phần</a:t>
            </a:r>
            <a:r>
              <a:rPr lang="en-US" sz="1600" i="1" u="sng" dirty="0"/>
              <a:t> 1: GIỚI THIỆU TỔNG QUAN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A2A04C-1A47-46DF-9C40-B7EB0BE28062}"/>
              </a:ext>
            </a:extLst>
          </p:cNvPr>
          <p:cNvSpPr/>
          <p:nvPr/>
        </p:nvSpPr>
        <p:spPr>
          <a:xfrm>
            <a:off x="477672" y="1548123"/>
            <a:ext cx="8345606" cy="29752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661B2-8731-4421-94FA-6354184FC710}"/>
              </a:ext>
            </a:extLst>
          </p:cNvPr>
          <p:cNvSpPr txBox="1"/>
          <p:nvPr/>
        </p:nvSpPr>
        <p:spPr>
          <a:xfrm>
            <a:off x="600502" y="1544285"/>
            <a:ext cx="8045354" cy="300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600" dirty="0"/>
              <a:t>Nhu cầu đánh giá kỹ năng Writing tiếng Anh ngày càng cao, đòi hỏi nhanh chóng, chính xác, khách quan.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600" dirty="0"/>
              <a:t>Chấm điểm truyền thống tốn thời gian, phụ thuộc vào giám khảo → dễ thiếu nhất quán.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600" dirty="0"/>
              <a:t>Công nghệ AI và NLP phát triển mạnh → cơ hội ứng dụng vào tự động chấm điểm và sửa lỗi Writing.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600" dirty="0"/>
              <a:t>Giúp nâng cao chất lượng giảng dạy, tối ưu hóa trải nghiệm người học, hỗ trợ cá nhân hóa.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9C8E91-9B96-85F5-A46F-6E1D49091637}"/>
              </a:ext>
            </a:extLst>
          </p:cNvPr>
          <p:cNvSpPr txBox="1"/>
          <p:nvPr/>
        </p:nvSpPr>
        <p:spPr>
          <a:xfrm>
            <a:off x="8356037" y="4553465"/>
            <a:ext cx="59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2/15</a:t>
            </a:r>
          </a:p>
        </p:txBody>
      </p:sp>
    </p:spTree>
    <p:extLst>
      <p:ext uri="{BB962C8B-B14F-4D97-AF65-F5344CB8AC3E}">
        <p14:creationId xmlns:p14="http://schemas.microsoft.com/office/powerpoint/2010/main" val="173565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86B38-DF1D-4362-9A87-1B524DD43D93}"/>
              </a:ext>
            </a:extLst>
          </p:cNvPr>
          <p:cNvSpPr txBox="1"/>
          <p:nvPr/>
        </p:nvSpPr>
        <p:spPr>
          <a:xfrm>
            <a:off x="3266937" y="630569"/>
            <a:ext cx="2610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99"/>
                </a:solidFill>
              </a:rPr>
              <a:t>MỤC TIÊU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D842C-88C5-45B9-950B-E48F04A927CC}"/>
              </a:ext>
            </a:extLst>
          </p:cNvPr>
          <p:cNvSpPr txBox="1"/>
          <p:nvPr/>
        </p:nvSpPr>
        <p:spPr>
          <a:xfrm>
            <a:off x="381129" y="7758"/>
            <a:ext cx="3542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err="1"/>
              <a:t>Phần</a:t>
            </a:r>
            <a:r>
              <a:rPr lang="en-US" sz="1600" i="1" u="sng" dirty="0"/>
              <a:t> 1: GIỚI THIỆU TỔNG QUAN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A2A04C-1A47-46DF-9C40-B7EB0BE28062}"/>
              </a:ext>
            </a:extLst>
          </p:cNvPr>
          <p:cNvSpPr/>
          <p:nvPr/>
        </p:nvSpPr>
        <p:spPr>
          <a:xfrm>
            <a:off x="477672" y="1478617"/>
            <a:ext cx="8345606" cy="32134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4301F8-FFBA-4867-A6F3-694ADC631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81" y="1584677"/>
            <a:ext cx="7997588" cy="3001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Xây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chấm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điểm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gợi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ý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sửa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lỗi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kỹ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IELTS Writing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dựa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trên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Đảm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chấm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điểm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nhanh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xác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khách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tiêu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thức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(Task Achievement, Coherence &amp; Cohesion, Lexical Resource, Grammatical Range &amp; Accuracy).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phản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hồi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chi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highlight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lỗi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gợi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ý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cải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thiện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nhân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hóa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trải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nghiệm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học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tập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luyện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tập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trữ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lịch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bài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viết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theo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dõi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tiến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bộ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1B9F4-65E4-1F2E-3E65-A33F2ECC5A79}"/>
              </a:ext>
            </a:extLst>
          </p:cNvPr>
          <p:cNvSpPr txBox="1"/>
          <p:nvPr/>
        </p:nvSpPr>
        <p:spPr>
          <a:xfrm>
            <a:off x="8313849" y="4586011"/>
            <a:ext cx="59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3/15</a:t>
            </a:r>
          </a:p>
        </p:txBody>
      </p:sp>
    </p:spTree>
    <p:extLst>
      <p:ext uri="{BB962C8B-B14F-4D97-AF65-F5344CB8AC3E}">
        <p14:creationId xmlns:p14="http://schemas.microsoft.com/office/powerpoint/2010/main" val="176178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86B38-DF1D-4362-9A87-1B524DD43D93}"/>
              </a:ext>
            </a:extLst>
          </p:cNvPr>
          <p:cNvSpPr txBox="1"/>
          <p:nvPr/>
        </p:nvSpPr>
        <p:spPr>
          <a:xfrm>
            <a:off x="1949929" y="650714"/>
            <a:ext cx="561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99"/>
                </a:solidFill>
              </a:rPr>
              <a:t>PHẠM VI NGHIÊN CỨU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D842C-88C5-45B9-950B-E48F04A927CC}"/>
              </a:ext>
            </a:extLst>
          </p:cNvPr>
          <p:cNvSpPr txBox="1"/>
          <p:nvPr/>
        </p:nvSpPr>
        <p:spPr>
          <a:xfrm>
            <a:off x="381129" y="7758"/>
            <a:ext cx="3542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err="1"/>
              <a:t>Phần</a:t>
            </a:r>
            <a:r>
              <a:rPr lang="en-US" sz="1600" i="1" u="sng" dirty="0"/>
              <a:t> 1: GIỚI THIỆU TỔNG QUAN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A2A04C-1A47-46DF-9C40-B7EB0BE28062}"/>
              </a:ext>
            </a:extLst>
          </p:cNvPr>
          <p:cNvSpPr/>
          <p:nvPr/>
        </p:nvSpPr>
        <p:spPr>
          <a:xfrm>
            <a:off x="477672" y="1478617"/>
            <a:ext cx="8345606" cy="32134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F5159E0-83BA-470F-A006-76A88447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86" y="1478617"/>
            <a:ext cx="82612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Đối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tượng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học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luyện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kỹ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IELTS Writing (Task 1 &amp; Task 2),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trị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viên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Kỹ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tập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- Chấm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điểm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phản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hồi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 tiết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- Gợi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ý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lỗi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ngữ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pháp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vựng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cấu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trúc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- Luyện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đề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IELTS Task 1,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2;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- Quản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tài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khoản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quyền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dõi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độ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38169-796F-4B33-38AC-B4658840F8A8}"/>
              </a:ext>
            </a:extLst>
          </p:cNvPr>
          <p:cNvSpPr txBox="1"/>
          <p:nvPr/>
        </p:nvSpPr>
        <p:spPr>
          <a:xfrm>
            <a:off x="8442059" y="4565866"/>
            <a:ext cx="59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4/15</a:t>
            </a:r>
          </a:p>
        </p:txBody>
      </p:sp>
    </p:spTree>
    <p:extLst>
      <p:ext uri="{BB962C8B-B14F-4D97-AF65-F5344CB8AC3E}">
        <p14:creationId xmlns:p14="http://schemas.microsoft.com/office/powerpoint/2010/main" val="361720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86B38-DF1D-4362-9A87-1B524DD43D93}"/>
              </a:ext>
            </a:extLst>
          </p:cNvPr>
          <p:cNvSpPr txBox="1"/>
          <p:nvPr/>
        </p:nvSpPr>
        <p:spPr>
          <a:xfrm>
            <a:off x="988611" y="668863"/>
            <a:ext cx="801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0099"/>
                </a:solidFill>
              </a:rPr>
              <a:t>CÔNG NGHỆ &amp; MÔI TRƯỜNG SỬ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D842C-88C5-45B9-950B-E48F04A927CC}"/>
              </a:ext>
            </a:extLst>
          </p:cNvPr>
          <p:cNvSpPr txBox="1"/>
          <p:nvPr/>
        </p:nvSpPr>
        <p:spPr>
          <a:xfrm>
            <a:off x="381128" y="7758"/>
            <a:ext cx="444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err="1"/>
              <a:t>Phần</a:t>
            </a:r>
            <a:r>
              <a:rPr lang="en-US" sz="1600" i="1" u="sng" dirty="0"/>
              <a:t> 2: PHƯƠNG PHÁP NGHIÊN CỨU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262BF-3E5C-4B65-9618-D6D523B45A2C}"/>
              </a:ext>
            </a:extLst>
          </p:cNvPr>
          <p:cNvSpPr txBox="1"/>
          <p:nvPr/>
        </p:nvSpPr>
        <p:spPr>
          <a:xfrm>
            <a:off x="3006313" y="1616235"/>
            <a:ext cx="4352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2"/>
                </a:solidFill>
              </a:rPr>
              <a:t>Công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 err="1">
                <a:solidFill>
                  <a:schemeClr val="bg2"/>
                </a:solidFill>
              </a:rPr>
              <a:t>nghệ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 err="1">
                <a:solidFill>
                  <a:schemeClr val="bg2"/>
                </a:solidFill>
              </a:rPr>
              <a:t>phát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 err="1">
                <a:solidFill>
                  <a:schemeClr val="bg2"/>
                </a:solidFill>
              </a:rPr>
              <a:t>triển</a:t>
            </a:r>
            <a:r>
              <a:rPr lang="en-US" sz="2000" b="1" dirty="0">
                <a:solidFill>
                  <a:schemeClr val="bg2"/>
                </a:solidFill>
              </a:rPr>
              <a:t> Frontend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0D63F-79C7-40B0-962A-6DF51640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990" y="2539575"/>
            <a:ext cx="619494" cy="619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D02DB1-EA1E-411B-8F18-41170A856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083" y="3435139"/>
            <a:ext cx="619494" cy="6194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3B0686-7B9E-415E-A7E0-D47D53AC4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083" y="4330703"/>
            <a:ext cx="569654" cy="5696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D77143-8776-4803-B743-77F7A1436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5666" y="3994208"/>
            <a:ext cx="657552" cy="657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9400EB-7468-45A7-BDA8-1311676DB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9800" y="2554012"/>
            <a:ext cx="919391" cy="833107"/>
          </a:xfrm>
          <a:prstGeom prst="rect">
            <a:avLst/>
          </a:prstGeom>
        </p:spPr>
      </p:pic>
      <p:pic>
        <p:nvPicPr>
          <p:cNvPr id="3074" name="Picture 2" descr="Visual Studio Code - Download and install on Windows | Microsoft Store">
            <a:extLst>
              <a:ext uri="{FF2B5EF4-FFF2-40B4-BE49-F238E27FC236}">
                <a16:creationId xmlns:a16="http://schemas.microsoft.com/office/drawing/2014/main" id="{B7B56AA4-6BF3-4C56-ACBC-83FC025D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07" y="2979741"/>
            <a:ext cx="1655429" cy="16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967149-C1D9-46B6-AA25-9AEE800DEC61}"/>
              </a:ext>
            </a:extLst>
          </p:cNvPr>
          <p:cNvCxnSpPr/>
          <p:nvPr/>
        </p:nvCxnSpPr>
        <p:spPr>
          <a:xfrm>
            <a:off x="2819886" y="2964134"/>
            <a:ext cx="987060" cy="367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59815E-30A6-4142-8FD4-97C706DCC7A9}"/>
              </a:ext>
            </a:extLst>
          </p:cNvPr>
          <p:cNvCxnSpPr>
            <a:cxnSpLocks/>
          </p:cNvCxnSpPr>
          <p:nvPr/>
        </p:nvCxnSpPr>
        <p:spPr>
          <a:xfrm>
            <a:off x="2819886" y="3662747"/>
            <a:ext cx="9870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9FB457-50C9-48AD-B87D-47C0FB770207}"/>
              </a:ext>
            </a:extLst>
          </p:cNvPr>
          <p:cNvCxnSpPr/>
          <p:nvPr/>
        </p:nvCxnSpPr>
        <p:spPr>
          <a:xfrm flipV="1">
            <a:off x="5722217" y="3147710"/>
            <a:ext cx="1057702" cy="341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B03145-F8D9-4168-9728-857E4163A492}"/>
              </a:ext>
            </a:extLst>
          </p:cNvPr>
          <p:cNvCxnSpPr>
            <a:cxnSpLocks/>
          </p:cNvCxnSpPr>
          <p:nvPr/>
        </p:nvCxnSpPr>
        <p:spPr>
          <a:xfrm>
            <a:off x="5746052" y="3939854"/>
            <a:ext cx="1117993" cy="24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343171-4234-4790-A804-3C988724484A}"/>
              </a:ext>
            </a:extLst>
          </p:cNvPr>
          <p:cNvCxnSpPr>
            <a:cxnSpLocks/>
          </p:cNvCxnSpPr>
          <p:nvPr/>
        </p:nvCxnSpPr>
        <p:spPr>
          <a:xfrm flipV="1">
            <a:off x="2819886" y="3994208"/>
            <a:ext cx="1056918" cy="3768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6809373-28D6-49A9-9FE4-9909674AD943}"/>
              </a:ext>
            </a:extLst>
          </p:cNvPr>
          <p:cNvSpPr txBox="1"/>
          <p:nvPr/>
        </p:nvSpPr>
        <p:spPr>
          <a:xfrm>
            <a:off x="988611" y="2637781"/>
            <a:ext cx="114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7C07B7-DBEC-414F-8881-D0CE364B9E76}"/>
              </a:ext>
            </a:extLst>
          </p:cNvPr>
          <p:cNvSpPr txBox="1"/>
          <p:nvPr/>
        </p:nvSpPr>
        <p:spPr>
          <a:xfrm>
            <a:off x="988610" y="3590997"/>
            <a:ext cx="114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38E69E-0732-470D-8883-691F6A2B7E09}"/>
              </a:ext>
            </a:extLst>
          </p:cNvPr>
          <p:cNvSpPr txBox="1"/>
          <p:nvPr/>
        </p:nvSpPr>
        <p:spPr>
          <a:xfrm>
            <a:off x="506619" y="4474637"/>
            <a:ext cx="147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1A4563-7E11-4AE0-AD15-6C2BC28C2470}"/>
              </a:ext>
            </a:extLst>
          </p:cNvPr>
          <p:cNvSpPr txBox="1"/>
          <p:nvPr/>
        </p:nvSpPr>
        <p:spPr>
          <a:xfrm>
            <a:off x="7953438" y="2810245"/>
            <a:ext cx="114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REACTJS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E1D74C-9203-4581-ADF0-03CF0F28870A}"/>
              </a:ext>
            </a:extLst>
          </p:cNvPr>
          <p:cNvSpPr txBox="1"/>
          <p:nvPr/>
        </p:nvSpPr>
        <p:spPr>
          <a:xfrm>
            <a:off x="7804839" y="4217210"/>
            <a:ext cx="1421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TYPESCRIPT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05CDD6-EF54-43A2-B263-78CE123C730D}"/>
              </a:ext>
            </a:extLst>
          </p:cNvPr>
          <p:cNvSpPr txBox="1"/>
          <p:nvPr/>
        </p:nvSpPr>
        <p:spPr>
          <a:xfrm>
            <a:off x="4581620" y="2524451"/>
            <a:ext cx="114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VsCode</a:t>
            </a:r>
            <a:endParaRPr 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448C40-5F16-CA06-7DAE-BB3F7AF5D33B}"/>
              </a:ext>
            </a:extLst>
          </p:cNvPr>
          <p:cNvSpPr txBox="1"/>
          <p:nvPr/>
        </p:nvSpPr>
        <p:spPr>
          <a:xfrm>
            <a:off x="8356037" y="4553465"/>
            <a:ext cx="59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5/15</a:t>
            </a:r>
          </a:p>
        </p:txBody>
      </p:sp>
    </p:spTree>
    <p:extLst>
      <p:ext uri="{BB962C8B-B14F-4D97-AF65-F5344CB8AC3E}">
        <p14:creationId xmlns:p14="http://schemas.microsoft.com/office/powerpoint/2010/main" val="54321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86B38-DF1D-4362-9A87-1B524DD43D93}"/>
              </a:ext>
            </a:extLst>
          </p:cNvPr>
          <p:cNvSpPr txBox="1"/>
          <p:nvPr/>
        </p:nvSpPr>
        <p:spPr>
          <a:xfrm>
            <a:off x="988611" y="668863"/>
            <a:ext cx="801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0099"/>
                </a:solidFill>
              </a:rPr>
              <a:t>CÔNG NGHỆ &amp; MÔI TRƯỜNG SỬ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D842C-88C5-45B9-950B-E48F04A927CC}"/>
              </a:ext>
            </a:extLst>
          </p:cNvPr>
          <p:cNvSpPr txBox="1"/>
          <p:nvPr/>
        </p:nvSpPr>
        <p:spPr>
          <a:xfrm>
            <a:off x="381128" y="7758"/>
            <a:ext cx="444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err="1"/>
              <a:t>Phần</a:t>
            </a:r>
            <a:r>
              <a:rPr lang="en-US" sz="1600" i="1" u="sng" dirty="0"/>
              <a:t> 1: PHƯƠNG PHÁP NGHIÊN CỨU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262BF-3E5C-4B65-9618-D6D523B45A2C}"/>
              </a:ext>
            </a:extLst>
          </p:cNvPr>
          <p:cNvSpPr txBox="1"/>
          <p:nvPr/>
        </p:nvSpPr>
        <p:spPr>
          <a:xfrm>
            <a:off x="3006313" y="1616235"/>
            <a:ext cx="409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1"/>
                </a:solidFill>
              </a:rPr>
              <a:t>Công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nghệ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phát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triển</a:t>
            </a:r>
            <a:r>
              <a:rPr lang="en-US" sz="2000" b="1" dirty="0">
                <a:solidFill>
                  <a:schemeClr val="tx1"/>
                </a:solidFill>
              </a:rPr>
              <a:t> Backend</a:t>
            </a:r>
          </a:p>
        </p:txBody>
      </p:sp>
      <p:pic>
        <p:nvPicPr>
          <p:cNvPr id="3074" name="Picture 2" descr="Visual Studio Code - Download and install on Windows | Microsoft Store">
            <a:extLst>
              <a:ext uri="{FF2B5EF4-FFF2-40B4-BE49-F238E27FC236}">
                <a16:creationId xmlns:a16="http://schemas.microsoft.com/office/drawing/2014/main" id="{B7B56AA4-6BF3-4C56-ACBC-83FC025DB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07" y="2979741"/>
            <a:ext cx="1655429" cy="165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59815E-30A6-4142-8FD4-97C706DCC7A9}"/>
              </a:ext>
            </a:extLst>
          </p:cNvPr>
          <p:cNvCxnSpPr>
            <a:cxnSpLocks/>
          </p:cNvCxnSpPr>
          <p:nvPr/>
        </p:nvCxnSpPr>
        <p:spPr>
          <a:xfrm>
            <a:off x="2819886" y="3662747"/>
            <a:ext cx="9870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6809373-28D6-49A9-9FE4-9909674AD943}"/>
              </a:ext>
            </a:extLst>
          </p:cNvPr>
          <p:cNvSpPr txBox="1"/>
          <p:nvPr/>
        </p:nvSpPr>
        <p:spPr>
          <a:xfrm>
            <a:off x="1360282" y="2825852"/>
            <a:ext cx="114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1A4563-7E11-4AE0-AD15-6C2BC28C2470}"/>
              </a:ext>
            </a:extLst>
          </p:cNvPr>
          <p:cNvSpPr txBox="1"/>
          <p:nvPr/>
        </p:nvSpPr>
        <p:spPr>
          <a:xfrm>
            <a:off x="7174651" y="3431914"/>
            <a:ext cx="183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FLASK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05CDD6-EF54-43A2-B263-78CE123C730D}"/>
              </a:ext>
            </a:extLst>
          </p:cNvPr>
          <p:cNvSpPr txBox="1"/>
          <p:nvPr/>
        </p:nvSpPr>
        <p:spPr>
          <a:xfrm>
            <a:off x="4254184" y="2487298"/>
            <a:ext cx="1140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VsCode</a:t>
            </a:r>
            <a:endParaRPr lang="en-US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FADFE-A456-471D-87EA-06664B083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809" y="3209314"/>
            <a:ext cx="1019783" cy="101978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B4F627-AAEF-4731-9843-C93547B397D2}"/>
              </a:ext>
            </a:extLst>
          </p:cNvPr>
          <p:cNvCxnSpPr>
            <a:cxnSpLocks/>
          </p:cNvCxnSpPr>
          <p:nvPr/>
        </p:nvCxnSpPr>
        <p:spPr>
          <a:xfrm>
            <a:off x="6022561" y="3662747"/>
            <a:ext cx="9870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D0E6AFF-60AB-5583-6F28-25D945C54C71}"/>
              </a:ext>
            </a:extLst>
          </p:cNvPr>
          <p:cNvSpPr txBox="1"/>
          <p:nvPr/>
        </p:nvSpPr>
        <p:spPr>
          <a:xfrm>
            <a:off x="8356037" y="4553465"/>
            <a:ext cx="59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6/15</a:t>
            </a:r>
          </a:p>
        </p:txBody>
      </p:sp>
    </p:spTree>
    <p:extLst>
      <p:ext uri="{BB962C8B-B14F-4D97-AF65-F5344CB8AC3E}">
        <p14:creationId xmlns:p14="http://schemas.microsoft.com/office/powerpoint/2010/main" val="100714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86B38-DF1D-4362-9A87-1B524DD43D93}"/>
              </a:ext>
            </a:extLst>
          </p:cNvPr>
          <p:cNvSpPr txBox="1"/>
          <p:nvPr/>
        </p:nvSpPr>
        <p:spPr>
          <a:xfrm>
            <a:off x="988611" y="668863"/>
            <a:ext cx="801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000099"/>
                </a:solidFill>
              </a:rPr>
              <a:t>CÔNG NGHỆ &amp; MÔI TRƯỜNG SỬ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D842C-88C5-45B9-950B-E48F04A927CC}"/>
              </a:ext>
            </a:extLst>
          </p:cNvPr>
          <p:cNvSpPr txBox="1"/>
          <p:nvPr/>
        </p:nvSpPr>
        <p:spPr>
          <a:xfrm>
            <a:off x="381128" y="7758"/>
            <a:ext cx="444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err="1"/>
              <a:t>Phần</a:t>
            </a:r>
            <a:r>
              <a:rPr lang="en-US" sz="1600" i="1" u="sng" dirty="0"/>
              <a:t> 2: PHƯƠNG PHÁP NGHIÊN CỨU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7CE472-932A-4B51-BE07-23CA188489B6}"/>
              </a:ext>
            </a:extLst>
          </p:cNvPr>
          <p:cNvSpPr/>
          <p:nvPr/>
        </p:nvSpPr>
        <p:spPr>
          <a:xfrm>
            <a:off x="1067938" y="1545412"/>
            <a:ext cx="7141191" cy="29856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FD214C-58F9-477E-B9BE-8FFCE441230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04986" y="1495994"/>
            <a:ext cx="680414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SDK: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mô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Gọi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dễ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dàng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ngôn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(NLP).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ngôn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lập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(Python, Node.js...).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05B82-E230-E032-28F7-C1064432AB1C}"/>
              </a:ext>
            </a:extLst>
          </p:cNvPr>
          <p:cNvSpPr txBox="1"/>
          <p:nvPr/>
        </p:nvSpPr>
        <p:spPr>
          <a:xfrm>
            <a:off x="8356037" y="4553465"/>
            <a:ext cx="59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7/15</a:t>
            </a:r>
          </a:p>
        </p:txBody>
      </p:sp>
    </p:spTree>
    <p:extLst>
      <p:ext uri="{BB962C8B-B14F-4D97-AF65-F5344CB8AC3E}">
        <p14:creationId xmlns:p14="http://schemas.microsoft.com/office/powerpoint/2010/main" val="415981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86B38-DF1D-4362-9A87-1B524DD43D93}"/>
              </a:ext>
            </a:extLst>
          </p:cNvPr>
          <p:cNvSpPr txBox="1"/>
          <p:nvPr/>
        </p:nvSpPr>
        <p:spPr>
          <a:xfrm>
            <a:off x="988611" y="668863"/>
            <a:ext cx="801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0099"/>
                </a:solidFill>
              </a:rPr>
              <a:t>PHƯƠNG THỨC &amp; MÔ HÌNH SỬ DỤNG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D842C-88C5-45B9-950B-E48F04A927CC}"/>
              </a:ext>
            </a:extLst>
          </p:cNvPr>
          <p:cNvSpPr txBox="1"/>
          <p:nvPr/>
        </p:nvSpPr>
        <p:spPr>
          <a:xfrm>
            <a:off x="381128" y="7758"/>
            <a:ext cx="4443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err="1"/>
              <a:t>Phần</a:t>
            </a:r>
            <a:r>
              <a:rPr lang="en-US" sz="1600" i="1" u="sng" dirty="0"/>
              <a:t> 2: PHƯƠNG PHÁP NGHIÊN CỨU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52047-0D96-404B-AE26-BE0B6E66E7EC}"/>
              </a:ext>
            </a:extLst>
          </p:cNvPr>
          <p:cNvSpPr txBox="1"/>
          <p:nvPr/>
        </p:nvSpPr>
        <p:spPr>
          <a:xfrm>
            <a:off x="381128" y="1263847"/>
            <a:ext cx="499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Phương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thức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sử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dụng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>
                <a:solidFill>
                  <a:srgbClr val="FF0000"/>
                </a:solidFill>
              </a:rPr>
              <a:t>RESTful API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864DAA-98A3-499A-863C-B8F94B569D29}"/>
              </a:ext>
            </a:extLst>
          </p:cNvPr>
          <p:cNvSpPr/>
          <p:nvPr/>
        </p:nvSpPr>
        <p:spPr>
          <a:xfrm>
            <a:off x="233022" y="1836420"/>
            <a:ext cx="5248232" cy="31699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5A21E34-D31E-4EF8-8723-3E23D0C1732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3021" y="2111588"/>
            <a:ext cx="5248232" cy="263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(React)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gửi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yêu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(Flask)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RESTful API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(HTTP request).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nhận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request,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logic,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gọi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SDK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xuất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nếu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tổng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 response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 RESTful API.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nhận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hiển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4375E5E-3F73-4D54-BD65-BD0254350CB4}"/>
              </a:ext>
            </a:extLst>
          </p:cNvPr>
          <p:cNvSpPr/>
          <p:nvPr/>
        </p:nvSpPr>
        <p:spPr>
          <a:xfrm>
            <a:off x="5806440" y="1836420"/>
            <a:ext cx="3201081" cy="31699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613BC166-5AE8-4557-B863-320CF324E41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11987" y="2571750"/>
            <a:ext cx="2995534" cy="134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lớp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ReactJS.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D461C5-AFC2-45A0-9EF7-DB22A03C28D7}"/>
              </a:ext>
            </a:extLst>
          </p:cNvPr>
          <p:cNvSpPr txBox="1"/>
          <p:nvPr/>
        </p:nvSpPr>
        <p:spPr>
          <a:xfrm>
            <a:off x="6069499" y="1263847"/>
            <a:ext cx="26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Mô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hình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sử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dụng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dirty="0">
                <a:solidFill>
                  <a:srgbClr val="FF0000"/>
                </a:solidFill>
              </a:rPr>
              <a:t>MVC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BFEFD-3BC6-714A-D45C-3A789F714BD0}"/>
              </a:ext>
            </a:extLst>
          </p:cNvPr>
          <p:cNvSpPr txBox="1"/>
          <p:nvPr/>
        </p:nvSpPr>
        <p:spPr>
          <a:xfrm>
            <a:off x="8314545" y="4698563"/>
            <a:ext cx="59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8/15</a:t>
            </a:r>
          </a:p>
        </p:txBody>
      </p:sp>
    </p:spTree>
    <p:extLst>
      <p:ext uri="{BB962C8B-B14F-4D97-AF65-F5344CB8AC3E}">
        <p14:creationId xmlns:p14="http://schemas.microsoft.com/office/powerpoint/2010/main" val="416922997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6B983"/>
      </a:accent1>
      <a:accent2>
        <a:srgbClr val="F5D9B8"/>
      </a:accent2>
      <a:accent3>
        <a:srgbClr val="B0E0F7"/>
      </a:accent3>
      <a:accent4>
        <a:srgbClr val="FFD871"/>
      </a:accent4>
      <a:accent5>
        <a:srgbClr val="CFE2F3"/>
      </a:accent5>
      <a:accent6>
        <a:srgbClr val="8DBED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1233</Words>
  <Application>Microsoft Office PowerPoint</Application>
  <PresentationFormat>On-screen Show (16:9)</PresentationFormat>
  <Paragraphs>157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Wingdings</vt:lpstr>
      <vt:lpstr>Comfortaa</vt:lpstr>
      <vt:lpstr>Permanent Marker</vt:lpstr>
      <vt:lpstr>SKETCH LESSON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Trúc Xuân Ngô Thị</cp:lastModifiedBy>
  <cp:revision>31</cp:revision>
  <dcterms:modified xsi:type="dcterms:W3CDTF">2025-09-03T02:05:39Z</dcterms:modified>
</cp:coreProperties>
</file>