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21"/>
  </p:notesMasterIdLst>
  <p:sldIdLst>
    <p:sldId id="256" r:id="rId2"/>
    <p:sldId id="285" r:id="rId3"/>
    <p:sldId id="283" r:id="rId4"/>
    <p:sldId id="268" r:id="rId5"/>
    <p:sldId id="267" r:id="rId6"/>
    <p:sldId id="289" r:id="rId7"/>
    <p:sldId id="292" r:id="rId8"/>
    <p:sldId id="261" r:id="rId9"/>
    <p:sldId id="284" r:id="rId10"/>
    <p:sldId id="282" r:id="rId11"/>
    <p:sldId id="269" r:id="rId12"/>
    <p:sldId id="272" r:id="rId13"/>
    <p:sldId id="270" r:id="rId14"/>
    <p:sldId id="286" r:id="rId15"/>
    <p:sldId id="271" r:id="rId16"/>
    <p:sldId id="279" r:id="rId17"/>
    <p:sldId id="290" r:id="rId18"/>
    <p:sldId id="291" r:id="rId19"/>
    <p:sldId id="293" r:id="rId2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3300"/>
    <a:srgbClr val="CC0000"/>
    <a:srgbClr val="B6AA0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9295" autoAdjust="0"/>
  </p:normalViewPr>
  <p:slideViewPr>
    <p:cSldViewPr snapToGrid="0">
      <p:cViewPr>
        <p:scale>
          <a:sx n="62" d="100"/>
          <a:sy n="62" d="100"/>
        </p:scale>
        <p:origin x="-94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-29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4B835-FB24-4609-B314-356F33490BF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CDCA-86A2-446E-AE9E-D0ECFE544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F5461-AE6B-4FB8-8614-447B890133C6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0CD16-0CE4-42D8-8228-4229E0DA9C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EE7C79-8259-4BB8-AC00-F47AC21061F6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C2AD-900A-4FDB-B2CF-75201B4B5B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95608-6C57-42B4-8CF7-DDC483F7EBE9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1DE0B-02D2-4730-9D35-22FC6912C3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DE075C-35CE-492C-82CB-6872673456FA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4144E-2855-488D-9CF9-8C85F5FB14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6514B-7E17-486F-B608-86FDC23F5703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A5247-05DC-470E-A8A4-18C8D5E174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902C1-437A-441A-A21D-2462EFF206C4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057CB-74B0-42C9-AF9A-E93F731C9D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14AD6-6F4B-4A12-9FF7-8EFB965FE55D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4FD76-E9CA-4340-8703-76878127A8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474C26-7205-4301-9910-9D45F8EDABEB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E7F44-CE7E-4A04-A6C4-ADD51D2C85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56A2D6-1B76-43A7-9A8C-6EA3EBA5BB96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F6899-6F42-4091-8CD5-42126046A6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33D2AE-187B-4CCC-B230-5F02489380A0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F03F9-76A3-48AD-B398-A9CD82F11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D4F86B-2143-4298-A26F-C44DF0DC97D0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84E6A-75A9-47AC-BFBF-934724A71E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1D9B3-B4CF-4FCA-82CC-4B4D538C9C95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767F6C-3574-4396-ACBF-F8F73FD76B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4213" y="339634"/>
            <a:ext cx="10771187" cy="6270716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>
                <a:solidFill>
                  <a:schemeClr val="tx1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MINOR </a:t>
            </a:r>
            <a:r>
              <a:rPr lang="en-US" sz="2800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PROJECT </a:t>
            </a:r>
            <a:r>
              <a:rPr lang="en-US" sz="2800" b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PRESENTATION </a:t>
            </a:r>
            <a:endParaRPr lang="en-US" sz="2400" b="1" dirty="0" smtClean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ON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/>
            </a:r>
            <a:b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</a:b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    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TRAFFIC LIGHT CONTROL SYSTEM 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400" b="1" dirty="0" smtClean="0">
                <a:solidFill>
                  <a:srgbClr val="C0000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USING 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400" b="1" dirty="0" smtClean="0">
                <a:solidFill>
                  <a:srgbClr val="C0000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MICROCONTROLLER PIC 16F877A</a:t>
            </a:r>
            <a:endParaRPr lang="en-US" sz="5400" b="1" dirty="0">
              <a:solidFill>
                <a:srgbClr val="C00000"/>
              </a:solidFill>
              <a:latin typeface="Bookman Old Style" panose="02050604050505020204" pitchFamily="18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       </a:t>
            </a:r>
          </a:p>
          <a:p>
            <a:pPr algn="l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1800" b="1" dirty="0">
              <a:solidFill>
                <a:schemeClr val="tx1"/>
              </a:solidFill>
              <a:latin typeface="Bookman Old Style" panose="02050604050505020204" pitchFamily="18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1800" b="1" dirty="0" smtClean="0">
              <a:solidFill>
                <a:schemeClr val="tx1"/>
              </a:solidFill>
              <a:latin typeface="Bookman Old Style" panose="02050604050505020204" pitchFamily="18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       MENTORS:</a:t>
            </a:r>
            <a:r>
              <a:rPr lang="en-US" sz="3600" b="1" dirty="0" smtClean="0">
                <a:solidFill>
                  <a:schemeClr val="tx1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                     </a:t>
            </a: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SUBMITTED BY:</a:t>
            </a:r>
            <a:endParaRPr lang="en-US" sz="1800" b="1" dirty="0" smtClean="0">
              <a:solidFill>
                <a:schemeClr val="tx1"/>
              </a:solidFill>
              <a:latin typeface="Bookman Old Style" panose="02050604050505020204" pitchFamily="18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Mr. PAWAN LOCHAB                            AKANKSHA GUPTA , ECE-2 (14413202810) </a:t>
            </a:r>
          </a:p>
          <a:p>
            <a:pPr algn="l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 Mr. PARVEEN KUMAR                          ISHITA GUPTA, ECE-2 (14813202810)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                                                       R.ASHOK KUMAR, ECE-2 (25013202810)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                                                       ARUN KUMAR, ECE-2 (01313207311)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1800" b="1" dirty="0" smtClean="0">
              <a:latin typeface="Bookman Old Style" panose="02050604050505020204" pitchFamily="18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846161"/>
            <a:ext cx="8728075" cy="584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42699" y="185999"/>
            <a:ext cx="7861110" cy="732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en-US" sz="2800" b="1" noProof="0" dirty="0" smtClean="0">
                <a:solidFill>
                  <a:srgbClr val="0070C0"/>
                </a:solidFill>
                <a:latin typeface="+mn-lt"/>
                <a:ea typeface="+mj-ea"/>
                <a:cs typeface="Times New Roman" pitchFamily="18" charset="0"/>
              </a:rPr>
              <a:t>PIN DIAGRAM OF </a:t>
            </a:r>
            <a:r>
              <a:rPr lang="en-IN" sz="2800" b="1" dirty="0" smtClean="0">
                <a:solidFill>
                  <a:srgbClr val="0070C0"/>
                </a:solidFill>
                <a:latin typeface="+mn-lt"/>
                <a:ea typeface="Verdana" pitchFamily="34" charset="0"/>
                <a:cs typeface="Times New Roman" pitchFamily="18" charset="0"/>
              </a:rPr>
              <a:t>PIC 16F877A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idx="1"/>
          </p:nvPr>
        </p:nvSpPr>
        <p:spPr>
          <a:xfrm>
            <a:off x="436728" y="368490"/>
            <a:ext cx="11145672" cy="6277970"/>
          </a:xfrm>
          <a:noFill/>
        </p:spPr>
        <p:txBody>
          <a:bodyPr>
            <a:normAutofit lnSpcReduction="10000"/>
          </a:bodyPr>
          <a:lstStyle/>
          <a:p>
            <a:pPr marL="73025" eaLnBrk="1" hangingPunct="1"/>
            <a:endParaRPr lang="en-US" sz="2800" b="1" dirty="0" smtClean="0">
              <a:solidFill>
                <a:srgbClr val="0070C0"/>
              </a:solidFill>
              <a:latin typeface="+mj-lt"/>
              <a:cs typeface="Arial" pitchFamily="34" charset="0"/>
            </a:endParaRPr>
          </a:p>
          <a:p>
            <a:pPr marL="73025"/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AVAILABLE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USB ASP PROGRAMMERS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PICKIT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PICKIT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PICKIT 3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PROGRAMMER USED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PICKIT 2</a:t>
            </a: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3025" eaLnBrk="1" hangingPunct="1"/>
            <a:endParaRPr lang="en-US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3025" eaLnBrk="1" hangingPunct="1"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Features of PICKIT 2</a:t>
            </a:r>
          </a:p>
          <a:p>
            <a:pPr marL="73025" eaLnBrk="1" hangingPunct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Separate programmer/debugger unit </a:t>
            </a:r>
          </a:p>
          <a:p>
            <a:pPr marL="73025" eaLnBrk="1" hangingPunct="1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• Open to the public</a:t>
            </a:r>
          </a:p>
          <a:p>
            <a:pPr marL="73025" eaLnBrk="1" hangingPunct="1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• </a:t>
            </a:r>
            <a:r>
              <a:rPr lang="en-IN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Programmer-To-Go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3025" eaLnBrk="1" hangingPunct="1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• 128K byte memory</a:t>
            </a:r>
          </a:p>
        </p:txBody>
      </p:sp>
      <p:pic>
        <p:nvPicPr>
          <p:cNvPr id="14341" name="Picture 3" descr="D:\Sanjeev Gupta\User DATA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8091" y="878858"/>
            <a:ext cx="2719174" cy="137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30" descr="imaV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5635" y="2824801"/>
            <a:ext cx="2688609" cy="230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193576" y="365695"/>
            <a:ext cx="5158854" cy="732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USB PROGRAMMER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384645" y="185999"/>
            <a:ext cx="5540991" cy="732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600" b="1" u="sng" noProof="0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OTHER HARDWARES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684" y="955341"/>
            <a:ext cx="107407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VOLTAGE REGULATOR  (IC 7805)		            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RESISTOR 			      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CAPACITOR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BERG CONNECTOR     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LED</a:t>
            </a:r>
            <a:r>
              <a:rPr lang="en-US" sz="2400" dirty="0" smtClean="0"/>
              <a:t>		 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</a:t>
            </a:r>
            <a:r>
              <a:rPr lang="en-US" sz="2400" b="1" dirty="0" smtClean="0"/>
              <a:t>SEVEN SEGMENT DISPLAY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b="1" dirty="0" smtClean="0"/>
              <a:t>               Voltage regulator                        Berg connector  </a:t>
            </a:r>
          </a:p>
        </p:txBody>
      </p:sp>
      <p:pic>
        <p:nvPicPr>
          <p:cNvPr id="2050" name="Picture 33" descr="image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087" y="4094328"/>
            <a:ext cx="152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2" descr="F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2148" y="4121624"/>
            <a:ext cx="2068204" cy="195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type="body" idx="1"/>
          </p:nvPr>
        </p:nvSpPr>
        <p:spPr>
          <a:xfrm>
            <a:off x="504966" y="1610435"/>
            <a:ext cx="11063785" cy="4926843"/>
          </a:xfrm>
          <a:noFill/>
        </p:spPr>
        <p:txBody>
          <a:bodyPr>
            <a:normAutofit fontScale="55000" lnSpcReduction="20000"/>
          </a:bodyPr>
          <a:lstStyle/>
          <a:p>
            <a:pPr marL="73025" eaLnBrk="1" hangingPunct="1"/>
            <a:r>
              <a:rPr lang="en-US" sz="5100" b="1" dirty="0" smtClean="0">
                <a:solidFill>
                  <a:srgbClr val="0070C0"/>
                </a:solidFill>
                <a:latin typeface="+mj-lt"/>
              </a:rPr>
              <a:t>AVAILABLE IDE SOFTWARES</a:t>
            </a:r>
          </a:p>
          <a:p>
            <a:pPr marL="73025" eaLnBrk="1" hangingPunct="1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MPLAB</a:t>
            </a:r>
          </a:p>
          <a:p>
            <a:pPr marL="73025" eaLnBrk="1" hangingPunct="1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mikroC PRO</a:t>
            </a:r>
          </a:p>
          <a:p>
            <a:pPr marL="73025" eaLnBrk="1" hangingPunct="1"/>
            <a:endParaRPr lang="en-US" sz="3000" b="1" dirty="0" smtClean="0">
              <a:solidFill>
                <a:schemeClr val="tx1"/>
              </a:solidFill>
              <a:latin typeface="+mj-lt"/>
            </a:endParaRPr>
          </a:p>
          <a:p>
            <a:pPr marL="73025" eaLnBrk="1" hangingPunct="1"/>
            <a:r>
              <a:rPr lang="en-US" sz="5100" b="1" dirty="0" smtClean="0">
                <a:solidFill>
                  <a:srgbClr val="0070C0"/>
                </a:solidFill>
                <a:latin typeface="+mj-lt"/>
              </a:rPr>
              <a:t>IDE USED</a:t>
            </a:r>
          </a:p>
          <a:p>
            <a:pPr marL="73025" eaLnBrk="1" hangingPunct="1"/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mikroC PRO</a:t>
            </a:r>
          </a:p>
          <a:p>
            <a:pPr marL="73025" eaLnBrk="1" hangingPunct="1"/>
            <a:endParaRPr lang="en-US" sz="2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3025" eaLnBrk="1" hangingPunct="1">
              <a:buFont typeface="Wingdings" pitchFamily="2" charset="2"/>
              <a:buChar char="q"/>
            </a:pPr>
            <a:r>
              <a:rPr lang="en-US" sz="5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Features of mikroC PRO</a:t>
            </a:r>
          </a:p>
          <a:p>
            <a:pPr marL="73025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mikroC PRO is easy to use as compared to MPLAB</a:t>
            </a:r>
          </a:p>
          <a:p>
            <a:pPr marL="73025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Covers all PIC 12F, 16F , 18F family</a:t>
            </a:r>
          </a:p>
          <a:p>
            <a:pPr marL="73025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Easy to maintain and modify</a:t>
            </a:r>
          </a:p>
          <a:p>
            <a:pPr marL="73025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Includes documents, datasheets, images and drawings inside the code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73025"/>
            <a:endParaRPr lang="en-US" sz="2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3025"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84645" y="185999"/>
            <a:ext cx="5540991" cy="732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SOFTWARE TOOLS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52885" y="966196"/>
            <a:ext cx="3657600" cy="732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IDE SOFTWARE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323" y="382138"/>
            <a:ext cx="8420668" cy="625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body" idx="1"/>
          </p:nvPr>
        </p:nvSpPr>
        <p:spPr>
          <a:xfrm>
            <a:off x="518616" y="914400"/>
            <a:ext cx="11022842" cy="5773003"/>
          </a:xfrm>
          <a:noFill/>
        </p:spPr>
        <p:txBody>
          <a:bodyPr>
            <a:normAutofit fontScale="85000" lnSpcReduction="20000"/>
          </a:bodyPr>
          <a:lstStyle/>
          <a:p>
            <a:pPr marL="73025" eaLnBrk="1" hangingPunct="1"/>
            <a:r>
              <a:rPr lang="en-US" sz="36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AVAILABLE EDA SOFWARES</a:t>
            </a:r>
          </a:p>
          <a:p>
            <a:pPr marL="73025" eaLnBrk="1" hangingPunct="1">
              <a:buFont typeface="Arial" pitchFamily="34" charset="0"/>
              <a:buChar char="•"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PROTEUS</a:t>
            </a:r>
          </a:p>
          <a:p>
            <a:pPr marL="73025" eaLnBrk="1" hangingPunct="1">
              <a:buFont typeface="Arial" pitchFamily="34" charset="0"/>
              <a:buChar char="•"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ORCAD</a:t>
            </a:r>
          </a:p>
          <a:p>
            <a:pPr marL="73025" eaLnBrk="1" hangingPunct="1">
              <a:buFont typeface="Arial" pitchFamily="34" charset="0"/>
              <a:buChar char="•"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EAGLE</a:t>
            </a:r>
          </a:p>
          <a:p>
            <a:pPr marL="73025" eaLnBrk="1" hangingPunct="1"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3025" eaLnBrk="1" hangingPunct="1"/>
            <a:r>
              <a:rPr lang="en-US" sz="36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EDA USED</a:t>
            </a:r>
          </a:p>
          <a:p>
            <a:pPr marL="73025" eaLnBrk="1" hangingPunct="1">
              <a:buFont typeface="Arial" pitchFamily="34" charset="0"/>
              <a:buChar char="•"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PROTEUS</a:t>
            </a:r>
            <a:r>
              <a:rPr lang="en-US" sz="3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73025" eaLnBrk="1" hangingPunct="1"/>
            <a:endParaRPr lang="en-US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3025" eaLnBrk="1" hangingPunct="1">
              <a:buFont typeface="Wingdings" pitchFamily="2" charset="2"/>
              <a:buChar char="q"/>
            </a:pP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Components of PROTEUS</a:t>
            </a:r>
          </a:p>
          <a:p>
            <a:pPr marL="73025" eaLnBrk="1" hangingPunct="1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ISIS Schematic Capture - a tool for entering designs.</a:t>
            </a:r>
          </a:p>
          <a:p>
            <a:pPr marL="73025" eaLnBrk="1" hangingPunct="1"/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PROSPICE - Mixed mode SPICE simulation</a:t>
            </a:r>
          </a:p>
          <a:p>
            <a:pPr marL="73025" eaLnBrk="1" hangingPunct="1"/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ARES PCB Layout - PCB design system with: </a:t>
            </a:r>
          </a:p>
          <a:p>
            <a:pPr marL="73025" eaLnBrk="1" hangingPunct="1"/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        1. Automatic component placer</a:t>
            </a:r>
          </a:p>
          <a:p>
            <a:pPr marL="73025" eaLnBrk="1" hangingPunct="1"/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        2. Rip-up and retry auto-router</a:t>
            </a:r>
            <a:endParaRPr lang="en-US" sz="21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25838" y="174627"/>
            <a:ext cx="4571999" cy="732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EDA SOFTWARE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182880"/>
            <a:ext cx="949110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172" y="40944"/>
            <a:ext cx="2770494" cy="574523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3773" y="699220"/>
          <a:ext cx="11859906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302"/>
                <a:gridCol w="3953302"/>
                <a:gridCol w="3953302"/>
              </a:tblGrid>
              <a:tr h="5895833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void main()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i,a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TRISA=0X01;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TRISB=0x00;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TRISC=0x00;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TRISD=0x00;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while(1)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a=0x50;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PORTB=0x1C;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PORTC=0x11;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=0;i&lt;=14;i++)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PORTB=0x14;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PORTC=0x11;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=14;i&lt;=49;i++)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endParaRPr lang="en-IN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PORTD=0x00;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PORTB=0x12;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a=0x05;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=0;i&lt;=4;i++)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a=0x50;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PORTB=0xC1;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PORTC=0x11;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=0;i&lt;=14;i++)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PORTB=0x41;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PORTC=0x11;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=14;i&lt;=49;i++)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PORTD=0x00;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PORTB=0x21;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a=0x05;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=0;i&lt;=4;i++)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IN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364" y="136474"/>
          <a:ext cx="11737074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358"/>
                <a:gridCol w="3912358"/>
                <a:gridCol w="3912358"/>
              </a:tblGrid>
              <a:tr h="64008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a=0x50;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PORTB=0x11;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PORTC=0x1C;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=0;i&lt;=14;i++)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PORTB=0x11;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PORTC=0x14;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=14;i&lt;=49;i++)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PORTD=0x00;</a:t>
                      </a:r>
                    </a:p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PORTC=0x12;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a=0x05;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=0;i&lt;=4;i++)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a=0x50;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PORTB=0x11;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PORTC=0xC1;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=0;i&lt;=14;i++)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PORTC=0x41;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PORTB=0x11;</a:t>
                      </a:r>
                    </a:p>
                    <a:p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=14;i&lt;=49;i++)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PORTD=0x00;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PORTC=0x21;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a=0x05;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=0;i&lt;=4;i++)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PORTD=a;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a=a--;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delay_ms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(100);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if(a==0x2F||a==0x1F||a==0x0F||a==0x3F||a==0x4F)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a=a-6;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53840" y="240677"/>
            <a:ext cx="4175760" cy="79564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FUTURE SCOPE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5360" y="1386840"/>
            <a:ext cx="10226040" cy="478536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project can be enhanced in such a way as to automatically control the signals depending on the traffic density on the roads using sensors like IR detector/receiver module extended with automatic turn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 when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vehicles are running on any side of the road which helps in power consumption saving. </a:t>
            </a:r>
            <a:endParaRPr lang="en-IN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5" name="Picture 4" descr="C:\Users\user\Desktop\ra0117_road-junc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0490" y="3051810"/>
            <a:ext cx="5600700" cy="36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TO DESIGN AND DEVELOP A SMART TRAFFIC LIGHT CONTROLLER  USING MICROCONTROLLER PIC 16F877A</a:t>
            </a:r>
          </a:p>
          <a:p>
            <a:endParaRPr lang="en-IN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39988" y="513545"/>
            <a:ext cx="3821373" cy="732287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684213" y="1323833"/>
            <a:ext cx="11074400" cy="52816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The project uses:-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               LED as TRAFFIC LIGHT indicator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  		          MICROCONTROLLER for auto change of signal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Microcontroller PIC 16F877A is the brain of the project.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The LED’s are automatically on and off by making the corresponding port pin of the micro controller high.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Seven segment display- shows timing of each signal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During transition from green to red, the yellow led glows. 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This process continues as a cycle.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                            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98794" y="172351"/>
            <a:ext cx="5049672" cy="732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BRIEF DESCIPTION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>
          <a:xfrm>
            <a:off x="757238" y="327546"/>
            <a:ext cx="10450512" cy="6230417"/>
          </a:xfrm>
          <a:noFill/>
        </p:spPr>
        <p:txBody>
          <a:bodyPr/>
          <a:lstStyle/>
          <a:p>
            <a:pPr marL="73025" eaLnBrk="1" hangingPunct="1"/>
            <a:endParaRPr lang="en-US" dirty="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2658" y="812468"/>
            <a:ext cx="6477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9788" y="5256213"/>
            <a:ext cx="6096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31300" y="5170488"/>
            <a:ext cx="60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ight Arrow 18"/>
          <p:cNvSpPr/>
          <p:nvPr/>
        </p:nvSpPr>
        <p:spPr>
          <a:xfrm>
            <a:off x="3022032" y="1212969"/>
            <a:ext cx="5526088" cy="379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9209088" y="2183642"/>
            <a:ext cx="352425" cy="2858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195638" y="5468938"/>
            <a:ext cx="5530850" cy="379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2255837" y="2183642"/>
            <a:ext cx="352425" cy="2870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514850" y="5913438"/>
            <a:ext cx="2130425" cy="400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AFTER  </a:t>
            </a:r>
            <a:r>
              <a:rPr lang="en-US" sz="2000" b="1" dirty="0" smtClean="0">
                <a:latin typeface="+mn-lt"/>
                <a:cs typeface="+mn-cs"/>
              </a:rPr>
              <a:t>35  </a:t>
            </a:r>
            <a:r>
              <a:rPr lang="en-US" sz="2000" b="1" dirty="0">
                <a:latin typeface="+mn-lt"/>
                <a:cs typeface="+mn-cs"/>
              </a:rPr>
              <a:t>SEC</a:t>
            </a:r>
            <a:endParaRPr lang="en-IN" sz="2000" b="1" dirty="0">
              <a:latin typeface="+mn-lt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93571" y="2989737"/>
            <a:ext cx="1262063" cy="708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AFTER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  <a:cs typeface="+mn-cs"/>
              </a:rPr>
              <a:t>15  </a:t>
            </a:r>
            <a:r>
              <a:rPr lang="en-US" sz="2000" b="1" dirty="0">
                <a:latin typeface="+mn-lt"/>
                <a:cs typeface="+mn-cs"/>
              </a:rPr>
              <a:t>SEC</a:t>
            </a:r>
            <a:endParaRPr lang="en-IN" sz="2000" b="1" dirty="0"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1244" y="2992959"/>
            <a:ext cx="1263650" cy="708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AFTER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5</a:t>
            </a:r>
            <a:r>
              <a:rPr lang="en-US" sz="2000" b="1" dirty="0" smtClean="0">
                <a:latin typeface="+mn-lt"/>
                <a:cs typeface="+mn-cs"/>
              </a:rPr>
              <a:t>  </a:t>
            </a:r>
            <a:r>
              <a:rPr lang="en-US" sz="2000" b="1" dirty="0">
                <a:latin typeface="+mn-lt"/>
                <a:cs typeface="+mn-cs"/>
              </a:rPr>
              <a:t>SEC</a:t>
            </a:r>
            <a:endParaRPr lang="en-IN" sz="2000" b="1" dirty="0">
              <a:latin typeface="+mn-lt"/>
              <a:cs typeface="+mn-cs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4994346" y="2289459"/>
            <a:ext cx="1216025" cy="731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4978804" y="3360075"/>
            <a:ext cx="1217612" cy="7318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2920" y="2779002"/>
            <a:ext cx="1711325" cy="708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CYCLIC</a:t>
            </a:r>
            <a:br>
              <a:rPr lang="en-US" sz="2000" b="1" dirty="0">
                <a:latin typeface="+mn-lt"/>
                <a:cs typeface="+mn-cs"/>
              </a:rPr>
            </a:br>
            <a:r>
              <a:rPr lang="en-US" sz="2000" b="1" dirty="0">
                <a:latin typeface="+mn-lt"/>
                <a:cs typeface="+mn-cs"/>
              </a:rPr>
              <a:t>ROTATION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71054" y="742216"/>
            <a:ext cx="60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83653" y="1503488"/>
            <a:ext cx="619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549400" y="1817688"/>
            <a:ext cx="1914525" cy="22494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MICRO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CONTROLLER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(PIC 16F877A)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10413" y="2151063"/>
            <a:ext cx="204470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7 SEGMENT DISPLAY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10413" y="3211513"/>
            <a:ext cx="2044700" cy="736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TRAFFIC LIGHTS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00213" y="4452938"/>
            <a:ext cx="2906712" cy="1409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POWER SUPPLY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06663" y="4603750"/>
            <a:ext cx="1076325" cy="7207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+5 VOLTS 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3463925" y="2324100"/>
            <a:ext cx="3646488" cy="236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>
            <a:off x="3463925" y="3529013"/>
            <a:ext cx="3646488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3" name="Straight Connector 72"/>
          <p:cNvCxnSpPr>
            <a:stCxn id="39" idx="2"/>
          </p:cNvCxnSpPr>
          <p:nvPr/>
        </p:nvCxnSpPr>
        <p:spPr>
          <a:xfrm flipH="1">
            <a:off x="2506663" y="4067175"/>
            <a:ext cx="0" cy="385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06925" y="5324475"/>
            <a:ext cx="54086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047288" y="2420938"/>
            <a:ext cx="11112" cy="290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ight Arrow 77"/>
          <p:cNvSpPr/>
          <p:nvPr/>
        </p:nvSpPr>
        <p:spPr>
          <a:xfrm rot="10800000">
            <a:off x="9182100" y="2401888"/>
            <a:ext cx="903288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ight Arrow 78"/>
          <p:cNvSpPr/>
          <p:nvPr/>
        </p:nvSpPr>
        <p:spPr>
          <a:xfrm rot="10800000">
            <a:off x="9182100" y="3579813"/>
            <a:ext cx="876300" cy="17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384645" y="185999"/>
            <a:ext cx="5540991" cy="732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BLOCK DIAGRAM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29812" y="102812"/>
            <a:ext cx="614149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 DIAGRAM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960" y="838200"/>
            <a:ext cx="7589519" cy="582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ight Arrow Callout 20"/>
          <p:cNvSpPr/>
          <p:nvPr/>
        </p:nvSpPr>
        <p:spPr>
          <a:xfrm>
            <a:off x="868680" y="1036320"/>
            <a:ext cx="3901440" cy="777240"/>
          </a:xfrm>
          <a:prstGeom prst="rightArrowCallout">
            <a:avLst>
              <a:gd name="adj1" fmla="val 15687"/>
              <a:gd name="adj2" fmla="val 25000"/>
              <a:gd name="adj3" fmla="val 25000"/>
              <a:gd name="adj4" fmla="val 33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Lane 1</a:t>
            </a:r>
          </a:p>
          <a:p>
            <a:pPr algn="ctr"/>
            <a:endParaRPr lang="en-US" dirty="0"/>
          </a:p>
        </p:txBody>
      </p:sp>
      <p:sp>
        <p:nvSpPr>
          <p:cNvPr id="22" name="Right Arrow Callout 21"/>
          <p:cNvSpPr/>
          <p:nvPr/>
        </p:nvSpPr>
        <p:spPr>
          <a:xfrm>
            <a:off x="365760" y="5334000"/>
            <a:ext cx="4770120" cy="1173480"/>
          </a:xfrm>
          <a:prstGeom prst="rightArrowCallout">
            <a:avLst>
              <a:gd name="adj1" fmla="val 13095"/>
              <a:gd name="adj2" fmla="val 15476"/>
              <a:gd name="adj3" fmla="val 23810"/>
              <a:gd name="adj4" fmla="val 51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BCD to decimal decoder</a:t>
            </a:r>
          </a:p>
          <a:p>
            <a:pPr algn="ctr"/>
            <a:endParaRPr lang="en-US" dirty="0"/>
          </a:p>
        </p:txBody>
      </p:sp>
      <p:sp>
        <p:nvSpPr>
          <p:cNvPr id="23" name="Right Arrow Callout 22"/>
          <p:cNvSpPr/>
          <p:nvPr/>
        </p:nvSpPr>
        <p:spPr>
          <a:xfrm>
            <a:off x="533400" y="4206240"/>
            <a:ext cx="4282440" cy="777240"/>
          </a:xfrm>
          <a:prstGeom prst="rightArrowCallout">
            <a:avLst>
              <a:gd name="adj1" fmla="val 13235"/>
              <a:gd name="adj2" fmla="val 32843"/>
              <a:gd name="adj3" fmla="val 25000"/>
              <a:gd name="adj4" fmla="val 33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Lane 3</a:t>
            </a:r>
          </a:p>
          <a:p>
            <a:pPr algn="ctr"/>
            <a:endParaRPr lang="en-US" dirty="0"/>
          </a:p>
        </p:txBody>
      </p:sp>
      <p:sp>
        <p:nvSpPr>
          <p:cNvPr id="24" name="Left Arrow Callout 23"/>
          <p:cNvSpPr/>
          <p:nvPr/>
        </p:nvSpPr>
        <p:spPr>
          <a:xfrm>
            <a:off x="8077200" y="1463040"/>
            <a:ext cx="3733800" cy="914400"/>
          </a:xfrm>
          <a:prstGeom prst="leftArrowCallout">
            <a:avLst>
              <a:gd name="adj1" fmla="val 11667"/>
              <a:gd name="adj2" fmla="val 25000"/>
              <a:gd name="adj3" fmla="val 26667"/>
              <a:gd name="adj4" fmla="val 4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Lane 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Left Arrow Callout 24"/>
          <p:cNvSpPr/>
          <p:nvPr/>
        </p:nvSpPr>
        <p:spPr>
          <a:xfrm>
            <a:off x="8823960" y="2651760"/>
            <a:ext cx="3032760" cy="914400"/>
          </a:xfrm>
          <a:prstGeom prst="leftArrowCallout">
            <a:avLst>
              <a:gd name="adj1" fmla="val 11667"/>
              <a:gd name="adj2" fmla="val 25000"/>
              <a:gd name="adj3" fmla="val 30000"/>
              <a:gd name="adj4" fmla="val 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Lane 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Left Arrow Callout 25"/>
          <p:cNvSpPr/>
          <p:nvPr/>
        </p:nvSpPr>
        <p:spPr>
          <a:xfrm>
            <a:off x="9814560" y="5257800"/>
            <a:ext cx="2377440" cy="1600200"/>
          </a:xfrm>
          <a:prstGeom prst="leftArrowCallout">
            <a:avLst>
              <a:gd name="adj1" fmla="val 7857"/>
              <a:gd name="adj2" fmla="val 7857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Seven Segment Display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76518"/>
            <a:ext cx="4861560" cy="73120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FLOW CHART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0960" y="792480"/>
            <a:ext cx="4236720" cy="606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064526"/>
            <a:ext cx="10822977" cy="5622878"/>
          </a:xfrm>
          <a:noFill/>
        </p:spPr>
        <p:txBody>
          <a:bodyPr>
            <a:normAutofit fontScale="77500" lnSpcReduction="20000"/>
          </a:bodyPr>
          <a:lstStyle/>
          <a:p>
            <a:endParaRPr lang="en-US" sz="4000" b="1" dirty="0" smtClean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sz="3600" b="1" dirty="0" smtClean="0">
                <a:solidFill>
                  <a:srgbClr val="0070C0"/>
                </a:solidFill>
                <a:cs typeface="Arial" pitchFamily="34" charset="0"/>
              </a:rPr>
              <a:t>AVAILABLE MICROCONTROLLERS</a:t>
            </a:r>
          </a:p>
          <a:p>
            <a:pPr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8051</a:t>
            </a:r>
          </a:p>
          <a:p>
            <a:pPr>
              <a:buFont typeface="Arial" pitchFamily="34" charset="0"/>
              <a:buChar char="•"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AVR ATMEGA SERIES</a:t>
            </a:r>
          </a:p>
          <a:p>
            <a:pPr>
              <a:buFont typeface="Arial" pitchFamily="34" charset="0"/>
              <a:buChar char="•"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 MICROCONTROLLERS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MICROCONTROLLER USED</a:t>
            </a:r>
          </a:p>
          <a:p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 16F877A</a:t>
            </a:r>
          </a:p>
          <a:p>
            <a:r>
              <a:rPr lang="en-US" dirty="0" smtClean="0"/>
              <a:t>	</a:t>
            </a: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Characteristics</a:t>
            </a:r>
            <a:endParaRPr lang="en-US" sz="4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Operating speed: 20 MHz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Operating voltage: 4.0-5.5V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Flash Memory: 14.3 Kbytes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SRAM: 368 bytes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EEPROM: 256 bytes</a:t>
            </a:r>
            <a:r>
              <a:rPr lang="en-US" sz="2800" dirty="0" smtClean="0"/>
              <a:t>		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734" y="4688786"/>
            <a:ext cx="3419451" cy="182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38484" y="172351"/>
            <a:ext cx="7192369" cy="732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HARDWARE TOOLS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70746" y="966196"/>
            <a:ext cx="5158854" cy="732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u="sng" dirty="0" smtClean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 MICROCONTROLLER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684" y="436728"/>
            <a:ext cx="107407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endParaRPr lang="en-US" sz="21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Special Microcontroller Features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Self-reprogrammable under software control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Watchdog Timer with on-chip RC oscillator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Power-saving Sleep mode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Selectable oscillator options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Advantages of PIC 16F877A over other microcontrollers</a:t>
            </a:r>
            <a:endParaRPr lang="en-US" sz="2400" b="1" dirty="0" smtClean="0"/>
          </a:p>
          <a:p>
            <a:pPr marL="742950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/>
              <a:t>RISC architecture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/>
              <a:t>In built ADC</a:t>
            </a:r>
          </a:p>
          <a:p>
            <a:pPr marL="742950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/>
              <a:t>Noise immune</a:t>
            </a:r>
          </a:p>
          <a:p>
            <a:pPr marL="742950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/>
              <a:t>Compiler for PIC has inbuilt function facility</a:t>
            </a:r>
          </a:p>
          <a:p>
            <a:pPr marL="742950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/>
              <a:t>Low cost software solution</a:t>
            </a:r>
          </a:p>
          <a:p>
            <a:pPr marL="742950" lvl="1" indent="-285750" fontAlgn="auto">
              <a:spcAft>
                <a:spcPts val="0"/>
              </a:spcAft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874</Words>
  <Application>Microsoft Office PowerPoint</Application>
  <PresentationFormat>Custom</PresentationFormat>
  <Paragraphs>314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OBJECTIVE</vt:lpstr>
      <vt:lpstr>Slide 3</vt:lpstr>
      <vt:lpstr>Slide 4</vt:lpstr>
      <vt:lpstr>Slide 5</vt:lpstr>
      <vt:lpstr>Slide 6</vt:lpstr>
      <vt:lpstr>FLOW CHART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program</vt:lpstr>
      <vt:lpstr>Slide 18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tegh bahadur institute of technology</dc:title>
  <dc:creator>akki</dc:creator>
  <cp:lastModifiedBy>user</cp:lastModifiedBy>
  <cp:revision>126</cp:revision>
  <dcterms:created xsi:type="dcterms:W3CDTF">2013-09-09T01:51:46Z</dcterms:created>
  <dcterms:modified xsi:type="dcterms:W3CDTF">2013-12-02T18:29:42Z</dcterms:modified>
</cp:coreProperties>
</file>