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4"/>
  </p:notesMasterIdLst>
  <p:sldIdLst>
    <p:sldId id="334" r:id="rId2"/>
    <p:sldId id="257" r:id="rId3"/>
    <p:sldId id="258" r:id="rId4"/>
    <p:sldId id="291" r:id="rId5"/>
    <p:sldId id="292" r:id="rId6"/>
    <p:sldId id="293" r:id="rId7"/>
    <p:sldId id="294" r:id="rId8"/>
    <p:sldId id="300" r:id="rId9"/>
    <p:sldId id="295"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Lst>
  <p:sldSz cx="9144000" cy="5143500" type="screen16x9"/>
  <p:notesSz cx="6858000" cy="9144000"/>
  <p:embeddedFontLst>
    <p:embeddedFont>
      <p:font typeface="Albert Sans" pitchFamily="2" charset="77"/>
      <p:regular r:id="rId25"/>
      <p:bold r:id="rId26"/>
      <p:italic r:id="rId27"/>
      <p:boldItalic r:id="rId28"/>
    </p:embeddedFont>
    <p:embeddedFont>
      <p:font typeface="Bebas Neue" panose="020B0606020202050201" pitchFamily="34" charset="77"/>
      <p:regular r:id="rId29"/>
    </p:embeddedFont>
    <p:embeddedFont>
      <p:font typeface="Unbounded" pitchFamily="2" charset="77"/>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100DD2-9331-4531-9E8B-2E0AEACB0FB8}">
  <a:tblStyle styleId="{0A100DD2-9331-4531-9E8B-2E0AEACB0F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94"/>
  </p:normalViewPr>
  <p:slideViewPr>
    <p:cSldViewPr snapToGrid="0" snapToObjects="1">
      <p:cViewPr varScale="1">
        <p:scale>
          <a:sx n="156" d="100"/>
          <a:sy n="156" d="100"/>
        </p:scale>
        <p:origin x="19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b8ce9fd7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b8ce9fd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643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b8ce9fd7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b8ce9fd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893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b8ce9fd7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b8ce9fd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607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b8ce9fd7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b8ce9fd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8022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b8ce9fd7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b8ce9fd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795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b8ce9fd7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b8ce9fd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219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b8ce9fd7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b8ce9fd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5190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b8ce9fd7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b8ce9fd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2379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b8ce9fd7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b8ce9fd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916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b8ce9fd7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b8ce9fd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340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b8ce9fd7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b8ce9fd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b8ce9fd7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b8ce9fd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3402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b8ce9fd7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b8ce9fd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893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b8ce9fd7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b8ce9fd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8994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b8ce9fd7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b8ce9fd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9161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b8ce9fd7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b8ce9fd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005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b8ce9fd7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b8ce9fd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3745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b8ce9fd7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b8ce9fd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172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b8ce9fd7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b8ce9fd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193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cxnSp>
        <p:nvCxnSpPr>
          <p:cNvPr id="14" name="Google Shape;14;p3"/>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
        <p:nvSpPr>
          <p:cNvPr id="15" name="Google Shape;15;p3"/>
          <p:cNvSpPr txBox="1">
            <a:spLocks noGrp="1"/>
          </p:cNvSpPr>
          <p:nvPr>
            <p:ph type="title"/>
          </p:nvPr>
        </p:nvSpPr>
        <p:spPr>
          <a:xfrm>
            <a:off x="720000" y="241440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20000" y="1601375"/>
            <a:ext cx="17160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txBox="1">
            <a:spLocks noGrp="1"/>
          </p:cNvSpPr>
          <p:nvPr>
            <p:ph type="subTitle" idx="1"/>
          </p:nvPr>
        </p:nvSpPr>
        <p:spPr>
          <a:xfrm>
            <a:off x="720000" y="3167125"/>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20000" y="6157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800">
                <a:solidFill>
                  <a:srgbClr val="0D086E"/>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52" name="Google Shape;52;p13"/>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5"/>
        <p:cNvGrpSpPr/>
        <p:nvPr/>
      </p:nvGrpSpPr>
      <p:grpSpPr>
        <a:xfrm>
          <a:off x="0" y="0"/>
          <a:ext cx="0" cy="0"/>
          <a:chOff x="0" y="0"/>
          <a:chExt cx="0" cy="0"/>
        </a:xfrm>
      </p:grpSpPr>
      <p:grpSp>
        <p:nvGrpSpPr>
          <p:cNvPr id="66" name="Google Shape;66;p16"/>
          <p:cNvGrpSpPr/>
          <p:nvPr/>
        </p:nvGrpSpPr>
        <p:grpSpPr>
          <a:xfrm>
            <a:off x="714450" y="336750"/>
            <a:ext cx="7716175" cy="4470000"/>
            <a:chOff x="714450" y="336750"/>
            <a:chExt cx="7716175" cy="4470000"/>
          </a:xfrm>
        </p:grpSpPr>
        <p:cxnSp>
          <p:nvCxnSpPr>
            <p:cNvPr id="67" name="Google Shape;67;p16"/>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cxnSp>
          <p:nvCxnSpPr>
            <p:cNvPr id="68" name="Google Shape;68;p16"/>
            <p:cNvCxnSpPr/>
            <p:nvPr/>
          </p:nvCxnSpPr>
          <p:spPr>
            <a:xfrm>
              <a:off x="715525" y="336750"/>
              <a:ext cx="7715100" cy="0"/>
            </a:xfrm>
            <a:prstGeom prst="straightConnector1">
              <a:avLst/>
            </a:prstGeom>
            <a:noFill/>
            <a:ln w="38100" cap="flat" cmpd="sng">
              <a:solidFill>
                <a:schemeClr val="lt1"/>
              </a:solidFill>
              <a:prstDash val="solid"/>
              <a:round/>
              <a:headEnd type="none" w="med" len="med"/>
              <a:tailEnd type="none" w="med" len="med"/>
            </a:ln>
          </p:spPr>
        </p:cxnSp>
        <p:cxnSp>
          <p:nvCxnSpPr>
            <p:cNvPr id="69" name="Google Shape;69;p16"/>
            <p:cNvCxnSpPr/>
            <p:nvPr/>
          </p:nvCxnSpPr>
          <p:spPr>
            <a:xfrm>
              <a:off x="714450" y="4806750"/>
              <a:ext cx="7715100" cy="0"/>
            </a:xfrm>
            <a:prstGeom prst="straightConnector1">
              <a:avLst/>
            </a:prstGeom>
            <a:noFill/>
            <a:ln w="38100" cap="flat" cmpd="sng">
              <a:solidFill>
                <a:schemeClr val="lt1"/>
              </a:solidFill>
              <a:prstDash val="solid"/>
              <a:round/>
              <a:headEnd type="none" w="med" len="med"/>
              <a:tailEnd type="none" w="med" len="med"/>
            </a:ln>
          </p:spPr>
        </p:cxnSp>
        <p:cxnSp>
          <p:nvCxnSpPr>
            <p:cNvPr id="70" name="Google Shape;70;p16"/>
            <p:cNvCxnSpPr/>
            <p:nvPr/>
          </p:nvCxnSpPr>
          <p:spPr>
            <a:xfrm>
              <a:off x="714450" y="4604000"/>
              <a:ext cx="7715100" cy="0"/>
            </a:xfrm>
            <a:prstGeom prst="straightConnector1">
              <a:avLst/>
            </a:prstGeom>
            <a:noFill/>
            <a:ln w="38100" cap="flat" cmpd="sng">
              <a:solidFill>
                <a:schemeClr val="lt1"/>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1"/>
        <p:cNvGrpSpPr/>
        <p:nvPr/>
      </p:nvGrpSpPr>
      <p:grpSpPr>
        <a:xfrm>
          <a:off x="0" y="0"/>
          <a:ext cx="0" cy="0"/>
          <a:chOff x="0" y="0"/>
          <a:chExt cx="0" cy="0"/>
        </a:xfrm>
      </p:grpSpPr>
      <p:grpSp>
        <p:nvGrpSpPr>
          <p:cNvPr id="72" name="Google Shape;72;p17"/>
          <p:cNvGrpSpPr/>
          <p:nvPr/>
        </p:nvGrpSpPr>
        <p:grpSpPr>
          <a:xfrm>
            <a:off x="714450" y="539500"/>
            <a:ext cx="7716175" cy="4064500"/>
            <a:chOff x="714450" y="539500"/>
            <a:chExt cx="7716175" cy="4064500"/>
          </a:xfrm>
        </p:grpSpPr>
        <p:cxnSp>
          <p:nvCxnSpPr>
            <p:cNvPr id="73" name="Google Shape;73;p17"/>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cxnSp>
          <p:nvCxnSpPr>
            <p:cNvPr id="74" name="Google Shape;74;p17"/>
            <p:cNvCxnSpPr/>
            <p:nvPr/>
          </p:nvCxnSpPr>
          <p:spPr>
            <a:xfrm>
              <a:off x="714450" y="4604000"/>
              <a:ext cx="7715100" cy="0"/>
            </a:xfrm>
            <a:prstGeom prst="straightConnector1">
              <a:avLst/>
            </a:prstGeom>
            <a:noFill/>
            <a:ln w="38100" cap="flat" cmpd="sng">
              <a:solidFill>
                <a:schemeClr val="lt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subTitle" idx="1"/>
          </p:nvPr>
        </p:nvSpPr>
        <p:spPr>
          <a:xfrm>
            <a:off x="5055279" y="2838035"/>
            <a:ext cx="2505600" cy="11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 name="Google Shape;24;p5"/>
          <p:cNvSpPr txBox="1">
            <a:spLocks noGrp="1"/>
          </p:cNvSpPr>
          <p:nvPr>
            <p:ph type="subTitle" idx="2"/>
          </p:nvPr>
        </p:nvSpPr>
        <p:spPr>
          <a:xfrm>
            <a:off x="1583300" y="2838035"/>
            <a:ext cx="2505600" cy="11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 name="Google Shape;25;p5"/>
          <p:cNvSpPr txBox="1">
            <a:spLocks noGrp="1"/>
          </p:cNvSpPr>
          <p:nvPr>
            <p:ph type="subTitle" idx="3"/>
          </p:nvPr>
        </p:nvSpPr>
        <p:spPr>
          <a:xfrm>
            <a:off x="5055275" y="2566401"/>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Unbounded"/>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Unbounded"/>
              <a:buNone/>
              <a:defRPr sz="2000" b="1">
                <a:latin typeface="Unbounded"/>
                <a:ea typeface="Unbounded"/>
                <a:cs typeface="Unbounded"/>
                <a:sym typeface="Unbounded"/>
              </a:defRPr>
            </a:lvl2pPr>
            <a:lvl3pPr lvl="2" algn="ctr" rtl="0">
              <a:lnSpc>
                <a:spcPct val="100000"/>
              </a:lnSpc>
              <a:spcBef>
                <a:spcPts val="0"/>
              </a:spcBef>
              <a:spcAft>
                <a:spcPts val="0"/>
              </a:spcAft>
              <a:buSzPts val="2000"/>
              <a:buFont typeface="Unbounded"/>
              <a:buNone/>
              <a:defRPr sz="2000" b="1">
                <a:latin typeface="Unbounded"/>
                <a:ea typeface="Unbounded"/>
                <a:cs typeface="Unbounded"/>
                <a:sym typeface="Unbounded"/>
              </a:defRPr>
            </a:lvl3pPr>
            <a:lvl4pPr lvl="3" algn="ctr" rtl="0">
              <a:lnSpc>
                <a:spcPct val="100000"/>
              </a:lnSpc>
              <a:spcBef>
                <a:spcPts val="0"/>
              </a:spcBef>
              <a:spcAft>
                <a:spcPts val="0"/>
              </a:spcAft>
              <a:buSzPts val="2000"/>
              <a:buFont typeface="Unbounded"/>
              <a:buNone/>
              <a:defRPr sz="2000" b="1">
                <a:latin typeface="Unbounded"/>
                <a:ea typeface="Unbounded"/>
                <a:cs typeface="Unbounded"/>
                <a:sym typeface="Unbounded"/>
              </a:defRPr>
            </a:lvl4pPr>
            <a:lvl5pPr lvl="4" algn="ctr" rtl="0">
              <a:lnSpc>
                <a:spcPct val="100000"/>
              </a:lnSpc>
              <a:spcBef>
                <a:spcPts val="0"/>
              </a:spcBef>
              <a:spcAft>
                <a:spcPts val="0"/>
              </a:spcAft>
              <a:buSzPts val="2000"/>
              <a:buFont typeface="Unbounded"/>
              <a:buNone/>
              <a:defRPr sz="2000" b="1">
                <a:latin typeface="Unbounded"/>
                <a:ea typeface="Unbounded"/>
                <a:cs typeface="Unbounded"/>
                <a:sym typeface="Unbounded"/>
              </a:defRPr>
            </a:lvl5pPr>
            <a:lvl6pPr lvl="5" algn="ctr" rtl="0">
              <a:lnSpc>
                <a:spcPct val="100000"/>
              </a:lnSpc>
              <a:spcBef>
                <a:spcPts val="0"/>
              </a:spcBef>
              <a:spcAft>
                <a:spcPts val="0"/>
              </a:spcAft>
              <a:buSzPts val="2000"/>
              <a:buFont typeface="Unbounded"/>
              <a:buNone/>
              <a:defRPr sz="2000" b="1">
                <a:latin typeface="Unbounded"/>
                <a:ea typeface="Unbounded"/>
                <a:cs typeface="Unbounded"/>
                <a:sym typeface="Unbounded"/>
              </a:defRPr>
            </a:lvl6pPr>
            <a:lvl7pPr lvl="6" algn="ctr" rtl="0">
              <a:lnSpc>
                <a:spcPct val="100000"/>
              </a:lnSpc>
              <a:spcBef>
                <a:spcPts val="0"/>
              </a:spcBef>
              <a:spcAft>
                <a:spcPts val="0"/>
              </a:spcAft>
              <a:buSzPts val="2000"/>
              <a:buFont typeface="Unbounded"/>
              <a:buNone/>
              <a:defRPr sz="2000" b="1">
                <a:latin typeface="Unbounded"/>
                <a:ea typeface="Unbounded"/>
                <a:cs typeface="Unbounded"/>
                <a:sym typeface="Unbounded"/>
              </a:defRPr>
            </a:lvl7pPr>
            <a:lvl8pPr lvl="7" algn="ctr" rtl="0">
              <a:lnSpc>
                <a:spcPct val="100000"/>
              </a:lnSpc>
              <a:spcBef>
                <a:spcPts val="0"/>
              </a:spcBef>
              <a:spcAft>
                <a:spcPts val="0"/>
              </a:spcAft>
              <a:buSzPts val="2000"/>
              <a:buFont typeface="Unbounded"/>
              <a:buNone/>
              <a:defRPr sz="2000" b="1">
                <a:latin typeface="Unbounded"/>
                <a:ea typeface="Unbounded"/>
                <a:cs typeface="Unbounded"/>
                <a:sym typeface="Unbounded"/>
              </a:defRPr>
            </a:lvl8pPr>
            <a:lvl9pPr lvl="8" algn="ctr" rtl="0">
              <a:lnSpc>
                <a:spcPct val="100000"/>
              </a:lnSpc>
              <a:spcBef>
                <a:spcPts val="0"/>
              </a:spcBef>
              <a:spcAft>
                <a:spcPts val="0"/>
              </a:spcAft>
              <a:buSzPts val="2000"/>
              <a:buFont typeface="Unbounded"/>
              <a:buNone/>
              <a:defRPr sz="2000" b="1">
                <a:latin typeface="Unbounded"/>
                <a:ea typeface="Unbounded"/>
                <a:cs typeface="Unbounded"/>
                <a:sym typeface="Unbounded"/>
              </a:defRPr>
            </a:lvl9pPr>
          </a:lstStyle>
          <a:p>
            <a:endParaRPr/>
          </a:p>
        </p:txBody>
      </p:sp>
      <p:sp>
        <p:nvSpPr>
          <p:cNvPr id="26" name="Google Shape;26;p5"/>
          <p:cNvSpPr txBox="1">
            <a:spLocks noGrp="1"/>
          </p:cNvSpPr>
          <p:nvPr>
            <p:ph type="subTitle" idx="4"/>
          </p:nvPr>
        </p:nvSpPr>
        <p:spPr>
          <a:xfrm>
            <a:off x="1583300" y="2566401"/>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Unbounded"/>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Unbounded"/>
              <a:buNone/>
              <a:defRPr sz="2000" b="1">
                <a:latin typeface="Unbounded"/>
                <a:ea typeface="Unbounded"/>
                <a:cs typeface="Unbounded"/>
                <a:sym typeface="Unbounded"/>
              </a:defRPr>
            </a:lvl2pPr>
            <a:lvl3pPr lvl="2" algn="ctr" rtl="0">
              <a:lnSpc>
                <a:spcPct val="100000"/>
              </a:lnSpc>
              <a:spcBef>
                <a:spcPts val="0"/>
              </a:spcBef>
              <a:spcAft>
                <a:spcPts val="0"/>
              </a:spcAft>
              <a:buSzPts val="2000"/>
              <a:buFont typeface="Unbounded"/>
              <a:buNone/>
              <a:defRPr sz="2000" b="1">
                <a:latin typeface="Unbounded"/>
                <a:ea typeface="Unbounded"/>
                <a:cs typeface="Unbounded"/>
                <a:sym typeface="Unbounded"/>
              </a:defRPr>
            </a:lvl3pPr>
            <a:lvl4pPr lvl="3" algn="ctr" rtl="0">
              <a:lnSpc>
                <a:spcPct val="100000"/>
              </a:lnSpc>
              <a:spcBef>
                <a:spcPts val="0"/>
              </a:spcBef>
              <a:spcAft>
                <a:spcPts val="0"/>
              </a:spcAft>
              <a:buSzPts val="2000"/>
              <a:buFont typeface="Unbounded"/>
              <a:buNone/>
              <a:defRPr sz="2000" b="1">
                <a:latin typeface="Unbounded"/>
                <a:ea typeface="Unbounded"/>
                <a:cs typeface="Unbounded"/>
                <a:sym typeface="Unbounded"/>
              </a:defRPr>
            </a:lvl4pPr>
            <a:lvl5pPr lvl="4" algn="ctr" rtl="0">
              <a:lnSpc>
                <a:spcPct val="100000"/>
              </a:lnSpc>
              <a:spcBef>
                <a:spcPts val="0"/>
              </a:spcBef>
              <a:spcAft>
                <a:spcPts val="0"/>
              </a:spcAft>
              <a:buSzPts val="2000"/>
              <a:buFont typeface="Unbounded"/>
              <a:buNone/>
              <a:defRPr sz="2000" b="1">
                <a:latin typeface="Unbounded"/>
                <a:ea typeface="Unbounded"/>
                <a:cs typeface="Unbounded"/>
                <a:sym typeface="Unbounded"/>
              </a:defRPr>
            </a:lvl5pPr>
            <a:lvl6pPr lvl="5" algn="ctr" rtl="0">
              <a:lnSpc>
                <a:spcPct val="100000"/>
              </a:lnSpc>
              <a:spcBef>
                <a:spcPts val="0"/>
              </a:spcBef>
              <a:spcAft>
                <a:spcPts val="0"/>
              </a:spcAft>
              <a:buSzPts val="2000"/>
              <a:buFont typeface="Unbounded"/>
              <a:buNone/>
              <a:defRPr sz="2000" b="1">
                <a:latin typeface="Unbounded"/>
                <a:ea typeface="Unbounded"/>
                <a:cs typeface="Unbounded"/>
                <a:sym typeface="Unbounded"/>
              </a:defRPr>
            </a:lvl6pPr>
            <a:lvl7pPr lvl="6" algn="ctr" rtl="0">
              <a:lnSpc>
                <a:spcPct val="100000"/>
              </a:lnSpc>
              <a:spcBef>
                <a:spcPts val="0"/>
              </a:spcBef>
              <a:spcAft>
                <a:spcPts val="0"/>
              </a:spcAft>
              <a:buSzPts val="2000"/>
              <a:buFont typeface="Unbounded"/>
              <a:buNone/>
              <a:defRPr sz="2000" b="1">
                <a:latin typeface="Unbounded"/>
                <a:ea typeface="Unbounded"/>
                <a:cs typeface="Unbounded"/>
                <a:sym typeface="Unbounded"/>
              </a:defRPr>
            </a:lvl7pPr>
            <a:lvl8pPr lvl="7" algn="ctr" rtl="0">
              <a:lnSpc>
                <a:spcPct val="100000"/>
              </a:lnSpc>
              <a:spcBef>
                <a:spcPts val="0"/>
              </a:spcBef>
              <a:spcAft>
                <a:spcPts val="0"/>
              </a:spcAft>
              <a:buSzPts val="2000"/>
              <a:buFont typeface="Unbounded"/>
              <a:buNone/>
              <a:defRPr sz="2000" b="1">
                <a:latin typeface="Unbounded"/>
                <a:ea typeface="Unbounded"/>
                <a:cs typeface="Unbounded"/>
                <a:sym typeface="Unbounded"/>
              </a:defRPr>
            </a:lvl8pPr>
            <a:lvl9pPr lvl="8" algn="ctr" rtl="0">
              <a:lnSpc>
                <a:spcPct val="100000"/>
              </a:lnSpc>
              <a:spcBef>
                <a:spcPts val="0"/>
              </a:spcBef>
              <a:spcAft>
                <a:spcPts val="0"/>
              </a:spcAft>
              <a:buSzPts val="2000"/>
              <a:buFont typeface="Unbounded"/>
              <a:buNone/>
              <a:defRPr sz="2000" b="1">
                <a:latin typeface="Unbounded"/>
                <a:ea typeface="Unbounded"/>
                <a:cs typeface="Unbounded"/>
                <a:sym typeface="Unbounded"/>
              </a:defRPr>
            </a:lvl9pPr>
          </a:lstStyle>
          <a:p>
            <a:endParaRPr/>
          </a:p>
        </p:txBody>
      </p:sp>
      <p:cxnSp>
        <p:nvCxnSpPr>
          <p:cNvPr id="27" name="Google Shape;27;p5"/>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
        <p:nvSpPr>
          <p:cNvPr id="28" name="Google Shape;28;p5"/>
          <p:cNvSpPr txBox="1">
            <a:spLocks noGrp="1"/>
          </p:cNvSpPr>
          <p:nvPr>
            <p:ph type="title"/>
          </p:nvPr>
        </p:nvSpPr>
        <p:spPr>
          <a:xfrm>
            <a:off x="720000" y="615700"/>
            <a:ext cx="7704000" cy="555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800">
                <a:solidFill>
                  <a:srgbClr val="0D086E"/>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20000" y="615700"/>
            <a:ext cx="7704000" cy="951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800">
                <a:solidFill>
                  <a:srgbClr val="0D086E"/>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31" name="Google Shape;31;p6"/>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716550" y="615700"/>
            <a:ext cx="7714200" cy="953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7"/>
          <p:cNvSpPr txBox="1">
            <a:spLocks noGrp="1"/>
          </p:cNvSpPr>
          <p:nvPr>
            <p:ph type="subTitle" idx="1"/>
          </p:nvPr>
        </p:nvSpPr>
        <p:spPr>
          <a:xfrm>
            <a:off x="716550" y="1569525"/>
            <a:ext cx="7184400" cy="295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Font typeface="Unbounded"/>
              <a:buAutoNum type="arabicPeriod"/>
              <a:defRPr/>
            </a:lvl1pPr>
            <a:lvl2pPr lvl="1" algn="ctr" rtl="0">
              <a:lnSpc>
                <a:spcPct val="100000"/>
              </a:lnSpc>
              <a:spcBef>
                <a:spcPts val="1000"/>
              </a:spcBef>
              <a:spcAft>
                <a:spcPts val="0"/>
              </a:spcAft>
              <a:buClr>
                <a:srgbClr val="000000"/>
              </a:buClr>
              <a:buSzPts val="1400"/>
              <a:buFont typeface="Arial"/>
              <a:buAutoNum type="alphaLcPeriod"/>
              <a:defRPr/>
            </a:lvl2pPr>
            <a:lvl3pPr lvl="2" algn="ctr" rtl="0">
              <a:lnSpc>
                <a:spcPct val="100000"/>
              </a:lnSpc>
              <a:spcBef>
                <a:spcPts val="0"/>
              </a:spcBef>
              <a:spcAft>
                <a:spcPts val="0"/>
              </a:spcAft>
              <a:buClr>
                <a:srgbClr val="000000"/>
              </a:buClr>
              <a:buSzPts val="1400"/>
              <a:buFont typeface="Arial"/>
              <a:buAutoNum type="romanLcPeriod"/>
              <a:defRPr/>
            </a:lvl3pPr>
            <a:lvl4pPr lvl="3" algn="ctr" rtl="0">
              <a:lnSpc>
                <a:spcPct val="100000"/>
              </a:lnSpc>
              <a:spcBef>
                <a:spcPts val="0"/>
              </a:spcBef>
              <a:spcAft>
                <a:spcPts val="0"/>
              </a:spcAft>
              <a:buClr>
                <a:srgbClr val="000000"/>
              </a:buClr>
              <a:buSzPts val="1400"/>
              <a:buFont typeface="Arial"/>
              <a:buAutoNum type="arabicPeriod"/>
              <a:defRPr/>
            </a:lvl4pPr>
            <a:lvl5pPr lvl="4" algn="ctr" rtl="0">
              <a:lnSpc>
                <a:spcPct val="100000"/>
              </a:lnSpc>
              <a:spcBef>
                <a:spcPts val="0"/>
              </a:spcBef>
              <a:spcAft>
                <a:spcPts val="0"/>
              </a:spcAft>
              <a:buClr>
                <a:srgbClr val="000000"/>
              </a:buClr>
              <a:buSzPts val="1400"/>
              <a:buFont typeface="Arial"/>
              <a:buAutoNum type="alphaLcPeriod"/>
              <a:defRPr/>
            </a:lvl5pPr>
            <a:lvl6pPr lvl="5" algn="ctr" rtl="0">
              <a:lnSpc>
                <a:spcPct val="100000"/>
              </a:lnSpc>
              <a:spcBef>
                <a:spcPts val="0"/>
              </a:spcBef>
              <a:spcAft>
                <a:spcPts val="0"/>
              </a:spcAft>
              <a:buClr>
                <a:srgbClr val="000000"/>
              </a:buClr>
              <a:buSzPts val="1400"/>
              <a:buFont typeface="Arial"/>
              <a:buAutoNum type="romanLcPeriod"/>
              <a:defRPr/>
            </a:lvl6pPr>
            <a:lvl7pPr lvl="6" algn="ctr" rtl="0">
              <a:lnSpc>
                <a:spcPct val="100000"/>
              </a:lnSpc>
              <a:spcBef>
                <a:spcPts val="0"/>
              </a:spcBef>
              <a:spcAft>
                <a:spcPts val="0"/>
              </a:spcAft>
              <a:buClr>
                <a:srgbClr val="000000"/>
              </a:buClr>
              <a:buSzPts val="1400"/>
              <a:buFont typeface="Arial"/>
              <a:buAutoNum type="arabicPeriod"/>
              <a:defRPr/>
            </a:lvl7pPr>
            <a:lvl8pPr lvl="7" algn="ctr" rtl="0">
              <a:lnSpc>
                <a:spcPct val="100000"/>
              </a:lnSpc>
              <a:spcBef>
                <a:spcPts val="0"/>
              </a:spcBef>
              <a:spcAft>
                <a:spcPts val="0"/>
              </a:spcAft>
              <a:buClr>
                <a:srgbClr val="000000"/>
              </a:buClr>
              <a:buSzPts val="1400"/>
              <a:buFont typeface="Arial"/>
              <a:buAutoNum type="alphaLcPeriod"/>
              <a:defRPr/>
            </a:lvl8pPr>
            <a:lvl9pPr lvl="8" algn="ctr" rtl="0">
              <a:lnSpc>
                <a:spcPct val="100000"/>
              </a:lnSpc>
              <a:spcBef>
                <a:spcPts val="0"/>
              </a:spcBef>
              <a:spcAft>
                <a:spcPts val="0"/>
              </a:spcAft>
              <a:buClr>
                <a:srgbClr val="000000"/>
              </a:buClr>
              <a:buSzPts val="1400"/>
              <a:buFont typeface="Arial"/>
              <a:buAutoNum type="romanLcPeriod"/>
              <a:defRPr/>
            </a:lvl9pPr>
          </a:lstStyle>
          <a:p>
            <a:endParaRPr/>
          </a:p>
        </p:txBody>
      </p:sp>
      <p:cxnSp>
        <p:nvCxnSpPr>
          <p:cNvPr id="35" name="Google Shape;35;p7"/>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1330575" y="1307100"/>
            <a:ext cx="6483000" cy="25293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000"/>
              <a:buNone/>
              <a:defRPr sz="5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38" name="Google Shape;38;p8"/>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cxnSp>
        <p:nvCxnSpPr>
          <p:cNvPr id="40" name="Google Shape;40;p9"/>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
        <p:nvSpPr>
          <p:cNvPr id="41" name="Google Shape;41;p9"/>
          <p:cNvSpPr txBox="1">
            <a:spLocks noGrp="1"/>
          </p:cNvSpPr>
          <p:nvPr>
            <p:ph type="title"/>
          </p:nvPr>
        </p:nvSpPr>
        <p:spPr>
          <a:xfrm>
            <a:off x="2222825" y="845150"/>
            <a:ext cx="4704900" cy="187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9"/>
          <p:cNvSpPr txBox="1">
            <a:spLocks noGrp="1"/>
          </p:cNvSpPr>
          <p:nvPr>
            <p:ph type="subTitle" idx="1"/>
          </p:nvPr>
        </p:nvSpPr>
        <p:spPr>
          <a:xfrm>
            <a:off x="2876575" y="2683737"/>
            <a:ext cx="3384300" cy="8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720000" y="4014450"/>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7" name="Google Shape;47;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48" name="Google Shape;48;p11"/>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0"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3500"/>
              <a:buFont typeface="Unbounded"/>
              <a:buNone/>
              <a:defRPr sz="3500" b="1">
                <a:solidFill>
                  <a:schemeClr val="accent3"/>
                </a:solidFill>
                <a:latin typeface="Unbounded"/>
                <a:ea typeface="Unbounded"/>
                <a:cs typeface="Unbounded"/>
                <a:sym typeface="Unbounded"/>
              </a:defRPr>
            </a:lvl1pPr>
            <a:lvl2pPr lvl="1"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2pPr>
            <a:lvl3pPr lvl="2"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3pPr>
            <a:lvl4pPr lvl="3"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4pPr>
            <a:lvl5pPr lvl="4"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5pPr>
            <a:lvl6pPr lvl="5"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6pPr>
            <a:lvl7pPr lvl="6"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7pPr>
            <a:lvl8pPr lvl="7"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8pPr>
            <a:lvl9pPr lvl="8"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1pPr>
            <a:lvl2pPr marL="914400" lvl="1"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2pPr>
            <a:lvl3pPr marL="1371600" lvl="2"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3pPr>
            <a:lvl4pPr marL="1828800" lvl="3"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4pPr>
            <a:lvl5pPr marL="2286000" lvl="4"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5pPr>
            <a:lvl6pPr marL="2743200" lvl="5"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6pPr>
            <a:lvl7pPr marL="3200400" lvl="6"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7pPr>
            <a:lvl8pPr marL="3657600" lvl="7"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8pPr>
            <a:lvl9pPr marL="4114800" lvl="8"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2" r:id="rId11"/>
    <p:sldLayoutId id="214748366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CF9F4503-6799-2742-8367-DD567720715C}"/>
              </a:ext>
            </a:extLst>
          </p:cNvPr>
          <p:cNvSpPr txBox="1">
            <a:spLocks/>
          </p:cNvSpPr>
          <p:nvPr/>
        </p:nvSpPr>
        <p:spPr>
          <a:xfrm>
            <a:off x="668397" y="1120275"/>
            <a:ext cx="4943475" cy="1200150"/>
          </a:xfrm>
          <a:prstGeom prst="rect">
            <a:avLst/>
          </a:prstGeom>
        </p:spPr>
        <p:txBody>
          <a:bodyPr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a:latin typeface="Times New Roman" pitchFamily="18" charset="0"/>
                <a:cs typeface="Times New Roman" pitchFamily="18" charset="0"/>
              </a:rPr>
              <a:t>BÁO CÁO</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Khoá luận TỐT NGHIỆP</a:t>
            </a:r>
            <a:endParaRPr lang="en-US" sz="2400" dirty="0">
              <a:latin typeface="Times New Roman" pitchFamily="18" charset="0"/>
              <a:cs typeface="Times New Roman" pitchFamily="18" charset="0"/>
            </a:endParaRPr>
          </a:p>
        </p:txBody>
      </p:sp>
      <p:sp>
        <p:nvSpPr>
          <p:cNvPr id="3" name="Subtitle 6">
            <a:extLst>
              <a:ext uri="{FF2B5EF4-FFF2-40B4-BE49-F238E27FC236}">
                <a16:creationId xmlns:a16="http://schemas.microsoft.com/office/drawing/2014/main" id="{1F44211E-05DF-314A-B180-2E8127724CAE}"/>
              </a:ext>
            </a:extLst>
          </p:cNvPr>
          <p:cNvSpPr txBox="1">
            <a:spLocks/>
          </p:cNvSpPr>
          <p:nvPr/>
        </p:nvSpPr>
        <p:spPr>
          <a:xfrm>
            <a:off x="279141" y="2163517"/>
            <a:ext cx="5965542" cy="45950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1800" b="1" dirty="0">
                <a:solidFill>
                  <a:srgbClr val="C00000"/>
                </a:solidFill>
                <a:latin typeface="Arial" panose="020B0604020202020204" pitchFamily="34" charset="0"/>
                <a:cs typeface="Arial" panose="020B0604020202020204" pitchFamily="34" charset="0"/>
              </a:rPr>
              <a:t>XÂY DỰNG WEBSITE BÁN GIÀY SỬ DỤNG FRAMEWORK VÀ TÍCH HỢP THANH TOÁN ONLINE</a:t>
            </a:r>
          </a:p>
        </p:txBody>
      </p:sp>
      <p:sp>
        <p:nvSpPr>
          <p:cNvPr id="4" name="Text Box 1046">
            <a:extLst>
              <a:ext uri="{FF2B5EF4-FFF2-40B4-BE49-F238E27FC236}">
                <a16:creationId xmlns:a16="http://schemas.microsoft.com/office/drawing/2014/main" id="{00D0A295-F9F0-D445-88F8-C4CAE0BE7E48}"/>
              </a:ext>
            </a:extLst>
          </p:cNvPr>
          <p:cNvSpPr txBox="1">
            <a:spLocks noChangeArrowheads="1"/>
          </p:cNvSpPr>
          <p:nvPr/>
        </p:nvSpPr>
        <p:spPr bwMode="auto">
          <a:xfrm>
            <a:off x="1434260" y="81107"/>
            <a:ext cx="5803991" cy="646331"/>
          </a:xfrm>
          <a:prstGeom prst="rect">
            <a:avLst/>
          </a:prstGeom>
          <a:noFill/>
          <a:ln w="12700">
            <a:noFill/>
            <a:miter lim="800000"/>
            <a:headEnd type="none" w="sm" len="sm"/>
            <a:tailEnd type="none" w="sm" len="sm"/>
          </a:ln>
        </p:spPr>
        <p:txBody>
          <a:bodyPr wrap="square">
            <a:spAutoFit/>
          </a:bodyPr>
          <a:lstStyle/>
          <a:p>
            <a:pPr algn="ctr"/>
            <a:r>
              <a:rPr lang="en-US" sz="1800" dirty="0">
                <a:solidFill>
                  <a:srgbClr val="002060"/>
                </a:solidFill>
                <a:latin typeface="Times New Roman" pitchFamily="18" charset="0"/>
                <a:cs typeface="Times New Roman" pitchFamily="18" charset="0"/>
              </a:rPr>
              <a:t>ĐẠI HỌC TRÀ VINH</a:t>
            </a:r>
          </a:p>
          <a:p>
            <a:pPr algn="ctr"/>
            <a:r>
              <a:rPr lang="en-US" sz="1800" b="1" dirty="0">
                <a:solidFill>
                  <a:srgbClr val="002060"/>
                </a:solidFill>
                <a:latin typeface="Times New Roman" pitchFamily="18" charset="0"/>
                <a:cs typeface="Times New Roman" pitchFamily="18" charset="0"/>
              </a:rPr>
              <a:t>KHOA KỸ THUẬT &amp; CÔNG NGHỆ</a:t>
            </a:r>
          </a:p>
        </p:txBody>
      </p:sp>
      <p:sp>
        <p:nvSpPr>
          <p:cNvPr id="5" name="TextBox 4">
            <a:extLst>
              <a:ext uri="{FF2B5EF4-FFF2-40B4-BE49-F238E27FC236}">
                <a16:creationId xmlns:a16="http://schemas.microsoft.com/office/drawing/2014/main" id="{ECF775EC-EF83-384A-B9E9-4DA0D2CD28B8}"/>
              </a:ext>
            </a:extLst>
          </p:cNvPr>
          <p:cNvSpPr txBox="1"/>
          <p:nvPr/>
        </p:nvSpPr>
        <p:spPr>
          <a:xfrm>
            <a:off x="410929" y="3228099"/>
            <a:ext cx="5043488" cy="1021883"/>
          </a:xfrm>
          <a:prstGeom prst="rect">
            <a:avLst/>
          </a:prstGeom>
          <a:noFill/>
        </p:spPr>
        <p:txBody>
          <a:bodyPr wrap="square" rtlCol="0">
            <a:spAutoFit/>
          </a:bodyPr>
          <a:lstStyle/>
          <a:p>
            <a:pPr>
              <a:lnSpc>
                <a:spcPct val="150000"/>
              </a:lnSpc>
            </a:pPr>
            <a:r>
              <a:rPr lang="en-US" dirty="0" err="1"/>
              <a:t>Giáo</a:t>
            </a:r>
            <a:r>
              <a:rPr lang="en-US" dirty="0"/>
              <a:t> </a:t>
            </a:r>
            <a:r>
              <a:rPr lang="en-US" dirty="0" err="1"/>
              <a:t>viên</a:t>
            </a:r>
            <a:r>
              <a:rPr lang="en-US" dirty="0"/>
              <a:t> </a:t>
            </a:r>
            <a:r>
              <a:rPr lang="en-US" dirty="0" err="1"/>
              <a:t>hướng</a:t>
            </a:r>
            <a:r>
              <a:rPr lang="en-US" dirty="0"/>
              <a:t> </a:t>
            </a:r>
            <a:r>
              <a:rPr lang="en-US" dirty="0" err="1"/>
              <a:t>dẫn</a:t>
            </a:r>
            <a:r>
              <a:rPr lang="en-US" dirty="0"/>
              <a:t>: </a:t>
            </a:r>
            <a:r>
              <a:rPr lang="en-US" dirty="0" err="1"/>
              <a:t>Th.S</a:t>
            </a:r>
            <a:r>
              <a:rPr lang="en-US" dirty="0"/>
              <a:t> </a:t>
            </a:r>
            <a:r>
              <a:rPr lang="en-US" dirty="0" err="1"/>
              <a:t>Đoán</a:t>
            </a:r>
            <a:r>
              <a:rPr lang="en-US" dirty="0"/>
              <a:t> </a:t>
            </a:r>
            <a:r>
              <a:rPr lang="en-US" dirty="0" err="1"/>
              <a:t>Phước</a:t>
            </a:r>
            <a:r>
              <a:rPr lang="en-US" dirty="0"/>
              <a:t> </a:t>
            </a:r>
            <a:r>
              <a:rPr lang="en-US" dirty="0" err="1"/>
              <a:t>Miền</a:t>
            </a:r>
            <a:endParaRPr lang="en-US" dirty="0"/>
          </a:p>
          <a:p>
            <a:pPr>
              <a:lnSpc>
                <a:spcPct val="150000"/>
              </a:lnSpc>
            </a:pPr>
            <a:r>
              <a:rPr lang="en-US" dirty="0" err="1"/>
              <a:t>Sinh</a:t>
            </a:r>
            <a:r>
              <a:rPr lang="en-US" dirty="0"/>
              <a:t> </a:t>
            </a:r>
            <a:r>
              <a:rPr lang="en-US" dirty="0" err="1"/>
              <a:t>viên</a:t>
            </a:r>
            <a:r>
              <a:rPr lang="en-US" dirty="0"/>
              <a:t> </a:t>
            </a:r>
            <a:r>
              <a:rPr lang="en-US" dirty="0" err="1"/>
              <a:t>thực</a:t>
            </a:r>
            <a:r>
              <a:rPr lang="en-US" dirty="0"/>
              <a:t> </a:t>
            </a:r>
            <a:r>
              <a:rPr lang="en-US" dirty="0" err="1"/>
              <a:t>hiện</a:t>
            </a:r>
            <a:r>
              <a:rPr lang="en-US" dirty="0"/>
              <a:t>: </a:t>
            </a:r>
            <a:r>
              <a:rPr lang="en-US" dirty="0" err="1"/>
              <a:t>Lương</a:t>
            </a:r>
            <a:r>
              <a:rPr lang="en-US" dirty="0"/>
              <a:t> </a:t>
            </a:r>
            <a:r>
              <a:rPr lang="en-US" dirty="0" err="1"/>
              <a:t>Quốc</a:t>
            </a:r>
            <a:r>
              <a:rPr lang="en-US" dirty="0"/>
              <a:t> </a:t>
            </a:r>
            <a:r>
              <a:rPr lang="en-US" dirty="0" err="1"/>
              <a:t>Trung</a:t>
            </a:r>
            <a:endParaRPr lang="en-US" dirty="0"/>
          </a:p>
          <a:p>
            <a:pPr>
              <a:lnSpc>
                <a:spcPct val="150000"/>
              </a:lnSpc>
            </a:pPr>
            <a:r>
              <a:rPr lang="en-US" dirty="0" err="1"/>
              <a:t>Lớp</a:t>
            </a:r>
            <a:r>
              <a:rPr lang="en-US" dirty="0"/>
              <a:t>: DA20TTB</a:t>
            </a:r>
          </a:p>
        </p:txBody>
      </p:sp>
      <p:sp>
        <p:nvSpPr>
          <p:cNvPr id="6" name="TextBox 5">
            <a:extLst>
              <a:ext uri="{FF2B5EF4-FFF2-40B4-BE49-F238E27FC236}">
                <a16:creationId xmlns:a16="http://schemas.microsoft.com/office/drawing/2014/main" id="{363DFD5E-F8F8-EC4E-B60B-14AF191D7B6A}"/>
              </a:ext>
            </a:extLst>
          </p:cNvPr>
          <p:cNvSpPr txBox="1"/>
          <p:nvPr/>
        </p:nvSpPr>
        <p:spPr>
          <a:xfrm>
            <a:off x="3213809" y="4625545"/>
            <a:ext cx="3187874" cy="323165"/>
          </a:xfrm>
          <a:prstGeom prst="rect">
            <a:avLst/>
          </a:prstGeom>
          <a:noFill/>
        </p:spPr>
        <p:txBody>
          <a:bodyPr wrap="square" rtlCol="0">
            <a:spAutoFit/>
          </a:bodyPr>
          <a:lstStyle/>
          <a:p>
            <a:r>
              <a:rPr lang="en-US" sz="1500" dirty="0" err="1">
                <a:solidFill>
                  <a:srgbClr val="002060"/>
                </a:solidFill>
                <a:latin typeface="Times New Roman" pitchFamily="18" charset="0"/>
                <a:cs typeface="Times New Roman" pitchFamily="18" charset="0"/>
              </a:rPr>
              <a:t>Trà</a:t>
            </a:r>
            <a:r>
              <a:rPr lang="en-US" sz="1500" dirty="0">
                <a:solidFill>
                  <a:srgbClr val="002060"/>
                </a:solidFill>
                <a:latin typeface="Times New Roman" pitchFamily="18" charset="0"/>
                <a:cs typeface="Times New Roman" pitchFamily="18" charset="0"/>
              </a:rPr>
              <a:t> Vinh, </a:t>
            </a:r>
            <a:r>
              <a:rPr lang="en-US" sz="1500" dirty="0" err="1">
                <a:solidFill>
                  <a:srgbClr val="002060"/>
                </a:solidFill>
                <a:latin typeface="Times New Roman" pitchFamily="18" charset="0"/>
                <a:cs typeface="Times New Roman" pitchFamily="18" charset="0"/>
              </a:rPr>
              <a:t>ngày</a:t>
            </a:r>
            <a:r>
              <a:rPr lang="en-US" sz="1500" dirty="0">
                <a:solidFill>
                  <a:srgbClr val="002060"/>
                </a:solidFill>
                <a:latin typeface="Times New Roman" pitchFamily="18" charset="0"/>
                <a:cs typeface="Times New Roman" pitchFamily="18" charset="0"/>
              </a:rPr>
              <a:t> 18 </a:t>
            </a:r>
            <a:r>
              <a:rPr lang="en-US" sz="1500" dirty="0" err="1">
                <a:solidFill>
                  <a:srgbClr val="002060"/>
                </a:solidFill>
                <a:latin typeface="Times New Roman" pitchFamily="18" charset="0"/>
                <a:cs typeface="Times New Roman" pitchFamily="18" charset="0"/>
              </a:rPr>
              <a:t>tháng</a:t>
            </a:r>
            <a:r>
              <a:rPr lang="en-US" sz="1500" dirty="0">
                <a:solidFill>
                  <a:srgbClr val="002060"/>
                </a:solidFill>
                <a:latin typeface="Times New Roman" pitchFamily="18" charset="0"/>
                <a:cs typeface="Times New Roman" pitchFamily="18" charset="0"/>
              </a:rPr>
              <a:t> 7 </a:t>
            </a:r>
            <a:r>
              <a:rPr lang="en-US" sz="1500" dirty="0" err="1">
                <a:solidFill>
                  <a:srgbClr val="002060"/>
                </a:solidFill>
                <a:latin typeface="Times New Roman" pitchFamily="18" charset="0"/>
                <a:cs typeface="Times New Roman" pitchFamily="18" charset="0"/>
              </a:rPr>
              <a:t>năm</a:t>
            </a:r>
            <a:r>
              <a:rPr lang="en-US" sz="1500" dirty="0">
                <a:solidFill>
                  <a:srgbClr val="002060"/>
                </a:solidFill>
                <a:latin typeface="Times New Roman" pitchFamily="18" charset="0"/>
                <a:cs typeface="Times New Roman" pitchFamily="18" charset="0"/>
              </a:rPr>
              <a:t> 2024</a:t>
            </a:r>
          </a:p>
        </p:txBody>
      </p:sp>
      <p:pic>
        <p:nvPicPr>
          <p:cNvPr id="7" name="Picture 6">
            <a:extLst>
              <a:ext uri="{FF2B5EF4-FFF2-40B4-BE49-F238E27FC236}">
                <a16:creationId xmlns:a16="http://schemas.microsoft.com/office/drawing/2014/main" id="{BB20AEC9-F614-FC48-BFC4-CC558D3F236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258" y="70893"/>
            <a:ext cx="638243" cy="623849"/>
          </a:xfrm>
          <a:prstGeom prst="rect">
            <a:avLst/>
          </a:prstGeom>
          <a:noFill/>
        </p:spPr>
      </p:pic>
      <p:sp>
        <p:nvSpPr>
          <p:cNvPr id="8" name="4-Point Star 7">
            <a:extLst>
              <a:ext uri="{FF2B5EF4-FFF2-40B4-BE49-F238E27FC236}">
                <a16:creationId xmlns:a16="http://schemas.microsoft.com/office/drawing/2014/main" id="{BAA51FA9-19F4-1544-92BB-7E26E82C4BE8}"/>
              </a:ext>
            </a:extLst>
          </p:cNvPr>
          <p:cNvSpPr/>
          <p:nvPr/>
        </p:nvSpPr>
        <p:spPr>
          <a:xfrm>
            <a:off x="4089491" y="4452687"/>
            <a:ext cx="246765" cy="249563"/>
          </a:xfrm>
          <a:prstGeom prst="star4">
            <a:avLst>
              <a:gd name="adj" fmla="val 2136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pic>
        <p:nvPicPr>
          <p:cNvPr id="9" name="Picture 8">
            <a:extLst>
              <a:ext uri="{FF2B5EF4-FFF2-40B4-BE49-F238E27FC236}">
                <a16:creationId xmlns:a16="http://schemas.microsoft.com/office/drawing/2014/main" id="{ADC9D6E4-1729-974C-9770-0342BECFFAA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backgroundMark x1="53438" y1="14688" x2="19688" y2="22344"/>
                        <a14:backgroundMark x1="56875" y1="20469" x2="80156" y2="27500"/>
                        <a14:backgroundMark x1="83281" y1="44531" x2="53750" y2="89688"/>
                        <a14:backgroundMark x1="53438" y1="80938" x2="36719" y2="86719"/>
                        <a14:backgroundMark x1="21563" y1="29844" x2="12188" y2="49375"/>
                        <a14:backgroundMark x1="35000" y1="49688" x2="35000" y2="49688"/>
                        <a14:backgroundMark x1="39531" y1="56563" x2="39531" y2="56563"/>
                      </a14:backgroundRemoval>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6140907" y="1293887"/>
            <a:ext cx="2675849" cy="2675849"/>
          </a:xfrm>
          <a:prstGeom prst="rect">
            <a:avLst/>
          </a:prstGeom>
        </p:spPr>
      </p:pic>
      <p:sp>
        <p:nvSpPr>
          <p:cNvPr id="10" name="4-Point Star 9">
            <a:extLst>
              <a:ext uri="{FF2B5EF4-FFF2-40B4-BE49-F238E27FC236}">
                <a16:creationId xmlns:a16="http://schemas.microsoft.com/office/drawing/2014/main" id="{1CC6DA59-8C1A-1043-9EC7-53174A2B897E}"/>
              </a:ext>
            </a:extLst>
          </p:cNvPr>
          <p:cNvSpPr/>
          <p:nvPr/>
        </p:nvSpPr>
        <p:spPr>
          <a:xfrm>
            <a:off x="982511" y="4452687"/>
            <a:ext cx="246765" cy="249563"/>
          </a:xfrm>
          <a:prstGeom prst="star4">
            <a:avLst>
              <a:gd name="adj" fmla="val 2136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p>
        </p:txBody>
      </p:sp>
      <p:pic>
        <p:nvPicPr>
          <p:cNvPr id="12" name="Picture 11">
            <a:extLst>
              <a:ext uri="{FF2B5EF4-FFF2-40B4-BE49-F238E27FC236}">
                <a16:creationId xmlns:a16="http://schemas.microsoft.com/office/drawing/2014/main" id="{0922338C-A841-CC4A-AEFD-CEC6CC66A892}"/>
              </a:ext>
            </a:extLst>
          </p:cNvPr>
          <p:cNvPicPr>
            <a:picLocks noChangeAspect="1"/>
          </p:cNvPicPr>
          <p:nvPr/>
        </p:nvPicPr>
        <p:blipFill>
          <a:blip r:embed="rId5"/>
          <a:stretch>
            <a:fillRect/>
          </a:stretch>
        </p:blipFill>
        <p:spPr>
          <a:xfrm>
            <a:off x="7443642" y="3809209"/>
            <a:ext cx="1200151" cy="1200151"/>
          </a:xfrm>
          <a:prstGeom prst="rect">
            <a:avLst/>
          </a:prstGeom>
        </p:spPr>
      </p:pic>
      <p:pic>
        <p:nvPicPr>
          <p:cNvPr id="14" name="Picture 13">
            <a:extLst>
              <a:ext uri="{FF2B5EF4-FFF2-40B4-BE49-F238E27FC236}">
                <a16:creationId xmlns:a16="http://schemas.microsoft.com/office/drawing/2014/main" id="{690C4341-F029-DC45-90F9-CB33F1E15F55}"/>
              </a:ext>
            </a:extLst>
          </p:cNvPr>
          <p:cNvPicPr>
            <a:picLocks noChangeAspect="1"/>
          </p:cNvPicPr>
          <p:nvPr/>
        </p:nvPicPr>
        <p:blipFill>
          <a:blip r:embed="rId6"/>
          <a:stretch>
            <a:fillRect/>
          </a:stretch>
        </p:blipFill>
        <p:spPr>
          <a:xfrm>
            <a:off x="6244683" y="3662641"/>
            <a:ext cx="1270000" cy="1270000"/>
          </a:xfrm>
          <a:prstGeom prst="rect">
            <a:avLst/>
          </a:prstGeom>
        </p:spPr>
      </p:pic>
    </p:spTree>
    <p:extLst>
      <p:ext uri="{BB962C8B-B14F-4D97-AF65-F5344CB8AC3E}">
        <p14:creationId xmlns:p14="http://schemas.microsoft.com/office/powerpoint/2010/main" val="723224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586060" y="22323"/>
            <a:ext cx="7704000" cy="95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2 LARAVEL FRAMEWORK</a:t>
            </a:r>
            <a:endParaRPr dirty="0">
              <a:latin typeface="+mj-lt"/>
            </a:endParaRPr>
          </a:p>
        </p:txBody>
      </p:sp>
      <p:sp>
        <p:nvSpPr>
          <p:cNvPr id="2" name="TextBox 1">
            <a:extLst>
              <a:ext uri="{FF2B5EF4-FFF2-40B4-BE49-F238E27FC236}">
                <a16:creationId xmlns:a16="http://schemas.microsoft.com/office/drawing/2014/main" id="{7FD4A48E-8145-CC4F-8543-B9496C5DB4E7}"/>
              </a:ext>
            </a:extLst>
          </p:cNvPr>
          <p:cNvSpPr txBox="1"/>
          <p:nvPr/>
        </p:nvSpPr>
        <p:spPr>
          <a:xfrm>
            <a:off x="586060" y="773268"/>
            <a:ext cx="5959929" cy="400110"/>
          </a:xfrm>
          <a:prstGeom prst="rect">
            <a:avLst/>
          </a:prstGeom>
          <a:noFill/>
        </p:spPr>
        <p:txBody>
          <a:bodyPr wrap="square" rtlCol="0">
            <a:spAutoFit/>
          </a:bodyPr>
          <a:lstStyle/>
          <a:p>
            <a:r>
              <a:rPr lang="en-VN" sz="2000" dirty="0"/>
              <a:t>2.1 LARAVEL</a:t>
            </a:r>
          </a:p>
        </p:txBody>
      </p:sp>
      <p:sp>
        <p:nvSpPr>
          <p:cNvPr id="3" name="TextBox 2">
            <a:extLst>
              <a:ext uri="{FF2B5EF4-FFF2-40B4-BE49-F238E27FC236}">
                <a16:creationId xmlns:a16="http://schemas.microsoft.com/office/drawing/2014/main" id="{28DE618C-9F61-F14F-A9BD-6ED634A8CD9C}"/>
              </a:ext>
            </a:extLst>
          </p:cNvPr>
          <p:cNvSpPr txBox="1"/>
          <p:nvPr/>
        </p:nvSpPr>
        <p:spPr>
          <a:xfrm>
            <a:off x="735980" y="1282390"/>
            <a:ext cx="6924908" cy="2805255"/>
          </a:xfrm>
          <a:prstGeom prst="rect">
            <a:avLst/>
          </a:prstGeom>
          <a:noFill/>
        </p:spPr>
        <p:txBody>
          <a:bodyPr wrap="square" rtlCol="0">
            <a:spAutoFit/>
          </a:bodyPr>
          <a:lstStyle/>
          <a:p>
            <a:pPr>
              <a:lnSpc>
                <a:spcPct val="150000"/>
              </a:lnSpc>
            </a:pPr>
            <a:r>
              <a:rPr lang="en-VN" sz="2000" dirty="0"/>
              <a:t>Tính năng:</a:t>
            </a:r>
          </a:p>
          <a:p>
            <a:pPr lvl="2">
              <a:lnSpc>
                <a:spcPct val="150000"/>
              </a:lnSpc>
            </a:pPr>
            <a:r>
              <a:rPr lang="vi-VN" sz="2000" dirty="0">
                <a:effectLst/>
                <a:latin typeface="Times New Roman" panose="02020603050405020304" pitchFamily="18" charset="0"/>
                <a:ea typeface="Times New Roman" panose="02020603050405020304" pitchFamily="18" charset="0"/>
              </a:rPr>
              <a:t>- Tính năng quản lý phụ thuộc </a:t>
            </a:r>
            <a:endParaRPr lang="vi-VN" sz="2000" dirty="0">
              <a:latin typeface="Times New Roman" panose="02020603050405020304" pitchFamily="18" charset="0"/>
              <a:ea typeface="Times New Roman" panose="02020603050405020304" pitchFamily="18" charset="0"/>
            </a:endParaRPr>
          </a:p>
          <a:p>
            <a:pPr lvl="2">
              <a:lnSpc>
                <a:spcPct val="150000"/>
              </a:lnSpc>
            </a:pPr>
            <a:r>
              <a:rPr lang="vi-VN" sz="2000" dirty="0">
                <a:effectLst/>
                <a:latin typeface="Times New Roman" panose="02020603050405020304" pitchFamily="18" charset="0"/>
                <a:ea typeface="Times New Roman" panose="02020603050405020304" pitchFamily="18" charset="0"/>
              </a:rPr>
              <a:t>- Tính mô đun</a:t>
            </a:r>
            <a:endParaRPr lang="en-VN" sz="2000" dirty="0">
              <a:latin typeface="Times New Roman" panose="02020603050405020304" pitchFamily="18" charset="0"/>
              <a:ea typeface="Times New Roman" panose="02020603050405020304" pitchFamily="18" charset="0"/>
            </a:endParaRPr>
          </a:p>
          <a:p>
            <a:pPr lvl="2">
              <a:lnSpc>
                <a:spcPct val="150000"/>
              </a:lnSpc>
            </a:pPr>
            <a:r>
              <a:rPr lang="vi-VN" sz="2000" dirty="0">
                <a:effectLst/>
                <a:latin typeface="Times New Roman" panose="02020603050405020304" pitchFamily="18" charset="0"/>
                <a:ea typeface="Times New Roman" panose="02020603050405020304" pitchFamily="18" charset="0"/>
              </a:rPr>
              <a:t>- Tính năng xác thực</a:t>
            </a:r>
            <a:endParaRPr lang="en-VN" sz="2000" dirty="0">
              <a:latin typeface="Times New Roman" panose="02020603050405020304" pitchFamily="18" charset="0"/>
              <a:ea typeface="Times New Roman" panose="02020603050405020304" pitchFamily="18" charset="0"/>
            </a:endParaRPr>
          </a:p>
          <a:p>
            <a:pPr lvl="2">
              <a:lnSpc>
                <a:spcPct val="150000"/>
              </a:lnSpc>
            </a:pPr>
            <a:r>
              <a:rPr lang="vi-VN" sz="2000" dirty="0">
                <a:effectLst/>
                <a:latin typeface="Times New Roman" panose="02020603050405020304" pitchFamily="18" charset="0"/>
                <a:ea typeface="Times New Roman" panose="02020603050405020304" pitchFamily="18" charset="0"/>
              </a:rPr>
              <a:t>- Tính năng Caching </a:t>
            </a:r>
            <a:endParaRPr lang="vi-VN" sz="2000" dirty="0">
              <a:latin typeface="Times New Roman" panose="02020603050405020304" pitchFamily="18" charset="0"/>
              <a:ea typeface="Times New Roman" panose="02020603050405020304" pitchFamily="18" charset="0"/>
            </a:endParaRPr>
          </a:p>
          <a:p>
            <a:pPr>
              <a:lnSpc>
                <a:spcPct val="150000"/>
              </a:lnSpc>
            </a:pPr>
            <a:endParaRPr lang="en-VN" sz="2000" dirty="0"/>
          </a:p>
        </p:txBody>
      </p:sp>
      <p:sp>
        <p:nvSpPr>
          <p:cNvPr id="6" name="TextBox 5">
            <a:extLst>
              <a:ext uri="{FF2B5EF4-FFF2-40B4-BE49-F238E27FC236}">
                <a16:creationId xmlns:a16="http://schemas.microsoft.com/office/drawing/2014/main" id="{6472C7A2-68CE-FB42-90E3-55FA4C63F621}"/>
              </a:ext>
            </a:extLst>
          </p:cNvPr>
          <p:cNvSpPr txBox="1"/>
          <p:nvPr/>
        </p:nvSpPr>
        <p:spPr>
          <a:xfrm>
            <a:off x="4945566" y="1724268"/>
            <a:ext cx="6924908" cy="2343590"/>
          </a:xfrm>
          <a:prstGeom prst="rect">
            <a:avLst/>
          </a:prstGeom>
          <a:noFill/>
        </p:spPr>
        <p:txBody>
          <a:bodyPr wrap="square" rtlCol="0">
            <a:spAutoFit/>
          </a:bodyPr>
          <a:lstStyle/>
          <a:p>
            <a:pPr lvl="2">
              <a:lnSpc>
                <a:spcPct val="150000"/>
              </a:lnSpc>
            </a:pPr>
            <a:r>
              <a:rPr lang="vi-VN" sz="2000" dirty="0">
                <a:effectLst/>
                <a:latin typeface="Times New Roman" panose="02020603050405020304" pitchFamily="18" charset="0"/>
                <a:ea typeface="Times New Roman" panose="02020603050405020304" pitchFamily="18" charset="0"/>
              </a:rPr>
              <a:t>- Định tuyến (Routing) </a:t>
            </a:r>
            <a:endParaRPr lang="en-VN" sz="2000" dirty="0">
              <a:latin typeface="Times New Roman" panose="02020603050405020304" pitchFamily="18" charset="0"/>
              <a:ea typeface="Times New Roman" panose="02020603050405020304" pitchFamily="18" charset="0"/>
            </a:endParaRPr>
          </a:p>
          <a:p>
            <a:pPr lvl="2">
              <a:lnSpc>
                <a:spcPct val="150000"/>
              </a:lnSpc>
            </a:pPr>
            <a:r>
              <a:rPr lang="vi-VN" sz="2000" dirty="0">
                <a:effectLst/>
                <a:latin typeface="Times New Roman" panose="02020603050405020304" pitchFamily="18" charset="0"/>
                <a:ea typeface="Times New Roman" panose="02020603050405020304" pitchFamily="18" charset="0"/>
              </a:rPr>
              <a:t>- Tính năng Database Query Builder:</a:t>
            </a:r>
            <a:endParaRPr lang="en-VN" sz="2000" dirty="0">
              <a:latin typeface="Times New Roman" panose="02020603050405020304" pitchFamily="18" charset="0"/>
              <a:ea typeface="Times New Roman" panose="02020603050405020304" pitchFamily="18" charset="0"/>
            </a:endParaRPr>
          </a:p>
          <a:p>
            <a:pPr lvl="2">
              <a:lnSpc>
                <a:spcPct val="150000"/>
              </a:lnSpc>
            </a:pPr>
            <a:r>
              <a:rPr lang="vi-VN" sz="2000" dirty="0">
                <a:effectLst/>
                <a:latin typeface="Times New Roman" panose="02020603050405020304" pitchFamily="18" charset="0"/>
                <a:ea typeface="Times New Roman" panose="02020603050405020304" pitchFamily="18" charset="0"/>
              </a:rPr>
              <a:t>- ORM</a:t>
            </a:r>
          </a:p>
          <a:p>
            <a:pPr lvl="2">
              <a:lnSpc>
                <a:spcPct val="150000"/>
              </a:lnSpc>
            </a:pPr>
            <a:r>
              <a:rPr lang="vi-VN" sz="2000" dirty="0">
                <a:latin typeface="Times New Roman" panose="02020603050405020304" pitchFamily="18" charset="0"/>
                <a:ea typeface="Times New Roman" panose="02020603050405020304" pitchFamily="18" charset="0"/>
              </a:rPr>
              <a:t>- </a:t>
            </a:r>
            <a:r>
              <a:rPr lang="vi-VN" sz="2000" dirty="0">
                <a:effectLst/>
                <a:latin typeface="Times New Roman" panose="02020603050405020304" pitchFamily="18" charset="0"/>
                <a:ea typeface="Times New Roman" panose="02020603050405020304" pitchFamily="18" charset="0"/>
              </a:rPr>
              <a:t>Hệ thống Migration</a:t>
            </a:r>
            <a:r>
              <a:rPr lang="en-VN" sz="2000" dirty="0">
                <a:effectLst/>
              </a:rPr>
              <a:t> </a:t>
            </a:r>
            <a:endParaRPr lang="en-VN" sz="2000" dirty="0">
              <a:effectLst/>
              <a:latin typeface="Times New Roman" panose="02020603050405020304" pitchFamily="18" charset="0"/>
              <a:ea typeface="Times New Roman" panose="02020603050405020304" pitchFamily="18" charset="0"/>
            </a:endParaRPr>
          </a:p>
          <a:p>
            <a:pPr>
              <a:lnSpc>
                <a:spcPct val="150000"/>
              </a:lnSpc>
            </a:pPr>
            <a:endParaRPr lang="en-VN" sz="2000" dirty="0"/>
          </a:p>
        </p:txBody>
      </p:sp>
      <p:grpSp>
        <p:nvGrpSpPr>
          <p:cNvPr id="7" name="Google Shape;219;p26">
            <a:extLst>
              <a:ext uri="{FF2B5EF4-FFF2-40B4-BE49-F238E27FC236}">
                <a16:creationId xmlns:a16="http://schemas.microsoft.com/office/drawing/2014/main" id="{C3C99EF5-3CCA-664D-A8C0-E77DC11287A9}"/>
              </a:ext>
            </a:extLst>
          </p:cNvPr>
          <p:cNvGrpSpPr/>
          <p:nvPr/>
        </p:nvGrpSpPr>
        <p:grpSpPr>
          <a:xfrm>
            <a:off x="7046915" y="915778"/>
            <a:ext cx="1743003" cy="424158"/>
            <a:chOff x="1077075" y="4279425"/>
            <a:chExt cx="1743003" cy="424158"/>
          </a:xfrm>
        </p:grpSpPr>
        <p:sp>
          <p:nvSpPr>
            <p:cNvPr id="8" name="Google Shape;220;p26">
              <a:extLst>
                <a:ext uri="{FF2B5EF4-FFF2-40B4-BE49-F238E27FC236}">
                  <a16:creationId xmlns:a16="http://schemas.microsoft.com/office/drawing/2014/main" id="{FA4F4836-D93A-4748-8755-6D50720DBC8C}"/>
                </a:ext>
              </a:extLst>
            </p:cNvPr>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1;p26">
              <a:extLst>
                <a:ext uri="{FF2B5EF4-FFF2-40B4-BE49-F238E27FC236}">
                  <a16:creationId xmlns:a16="http://schemas.microsoft.com/office/drawing/2014/main" id="{45F0C4C9-108C-EB40-ADBE-6C549DE7C04B}"/>
                </a:ext>
              </a:extLst>
            </p:cNvPr>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2;p26">
              <a:extLst>
                <a:ext uri="{FF2B5EF4-FFF2-40B4-BE49-F238E27FC236}">
                  <a16:creationId xmlns:a16="http://schemas.microsoft.com/office/drawing/2014/main" id="{8F8B6970-8668-6B4A-920C-C56E49D27A7F}"/>
                </a:ext>
              </a:extLst>
            </p:cNvPr>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01502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586060" y="22323"/>
            <a:ext cx="7704000" cy="95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2 LARAVEL FRAMEWORK</a:t>
            </a:r>
            <a:endParaRPr dirty="0">
              <a:latin typeface="+mj-lt"/>
            </a:endParaRPr>
          </a:p>
        </p:txBody>
      </p:sp>
      <p:sp>
        <p:nvSpPr>
          <p:cNvPr id="2" name="TextBox 1">
            <a:extLst>
              <a:ext uri="{FF2B5EF4-FFF2-40B4-BE49-F238E27FC236}">
                <a16:creationId xmlns:a16="http://schemas.microsoft.com/office/drawing/2014/main" id="{7FD4A48E-8145-CC4F-8543-B9496C5DB4E7}"/>
              </a:ext>
            </a:extLst>
          </p:cNvPr>
          <p:cNvSpPr txBox="1"/>
          <p:nvPr/>
        </p:nvSpPr>
        <p:spPr>
          <a:xfrm>
            <a:off x="586060" y="773268"/>
            <a:ext cx="5959929" cy="707886"/>
          </a:xfrm>
          <a:prstGeom prst="rect">
            <a:avLst/>
          </a:prstGeom>
          <a:noFill/>
        </p:spPr>
        <p:txBody>
          <a:bodyPr wrap="square" rtlCol="0">
            <a:spAutoFit/>
          </a:bodyPr>
          <a:lstStyle/>
          <a:p>
            <a:r>
              <a:rPr lang="en-VN" sz="2000" dirty="0"/>
              <a:t>2.1 LARAVEL</a:t>
            </a:r>
          </a:p>
          <a:p>
            <a:r>
              <a:rPr lang="en-VN" sz="2000" dirty="0"/>
              <a:t>Route</a:t>
            </a:r>
          </a:p>
        </p:txBody>
      </p:sp>
      <p:sp>
        <p:nvSpPr>
          <p:cNvPr id="3" name="TextBox 2">
            <a:extLst>
              <a:ext uri="{FF2B5EF4-FFF2-40B4-BE49-F238E27FC236}">
                <a16:creationId xmlns:a16="http://schemas.microsoft.com/office/drawing/2014/main" id="{28DE618C-9F61-F14F-A9BD-6ED634A8CD9C}"/>
              </a:ext>
            </a:extLst>
          </p:cNvPr>
          <p:cNvSpPr txBox="1"/>
          <p:nvPr/>
        </p:nvSpPr>
        <p:spPr>
          <a:xfrm>
            <a:off x="567160" y="1492288"/>
            <a:ext cx="8222758" cy="2343590"/>
          </a:xfrm>
          <a:prstGeom prst="rect">
            <a:avLst/>
          </a:prstGeom>
          <a:noFill/>
        </p:spPr>
        <p:txBody>
          <a:bodyPr wrap="square" rtlCol="0">
            <a:spAutoFit/>
          </a:bodyPr>
          <a:lstStyle/>
          <a:p>
            <a:pPr indent="457200" algn="just">
              <a:lnSpc>
                <a:spcPct val="150000"/>
              </a:lnSpc>
            </a:pPr>
            <a:r>
              <a:rPr lang="vi-VN" sz="2000" dirty="0">
                <a:effectLst/>
                <a:latin typeface="Times New Roman" panose="02020603050405020304" pitchFamily="18" charset="0"/>
                <a:ea typeface="Times New Roman" panose="02020603050405020304" pitchFamily="18" charset="0"/>
              </a:rPr>
              <a:t>Route nắm vai trò chỉ đường cho yêu cầu (request) đi đến đâu. Khi index.php nhận được request từ người dùng, nó sẽ đưa request này cho route, từ route sẽ chỉ dẫn tiếp cho request này đi đến đâu hoặc cũng có thể trả lời ngay tại route.</a:t>
            </a:r>
            <a:endParaRPr lang="en-VN" sz="2000" dirty="0">
              <a:effectLst/>
              <a:latin typeface="Times New Roman" panose="02020603050405020304" pitchFamily="18" charset="0"/>
              <a:ea typeface="Times New Roman" panose="02020603050405020304" pitchFamily="18" charset="0"/>
            </a:endParaRPr>
          </a:p>
          <a:p>
            <a:pPr>
              <a:lnSpc>
                <a:spcPct val="150000"/>
              </a:lnSpc>
            </a:pPr>
            <a:endParaRPr lang="en-VN" sz="2000" dirty="0"/>
          </a:p>
        </p:txBody>
      </p:sp>
      <p:grpSp>
        <p:nvGrpSpPr>
          <p:cNvPr id="7" name="Google Shape;219;p26">
            <a:extLst>
              <a:ext uri="{FF2B5EF4-FFF2-40B4-BE49-F238E27FC236}">
                <a16:creationId xmlns:a16="http://schemas.microsoft.com/office/drawing/2014/main" id="{C3C99EF5-3CCA-664D-A8C0-E77DC11287A9}"/>
              </a:ext>
            </a:extLst>
          </p:cNvPr>
          <p:cNvGrpSpPr/>
          <p:nvPr/>
        </p:nvGrpSpPr>
        <p:grpSpPr>
          <a:xfrm>
            <a:off x="7046915" y="915778"/>
            <a:ext cx="1743003" cy="424158"/>
            <a:chOff x="1077075" y="4279425"/>
            <a:chExt cx="1743003" cy="424158"/>
          </a:xfrm>
        </p:grpSpPr>
        <p:sp>
          <p:nvSpPr>
            <p:cNvPr id="8" name="Google Shape;220;p26">
              <a:extLst>
                <a:ext uri="{FF2B5EF4-FFF2-40B4-BE49-F238E27FC236}">
                  <a16:creationId xmlns:a16="http://schemas.microsoft.com/office/drawing/2014/main" id="{FA4F4836-D93A-4748-8755-6D50720DBC8C}"/>
                </a:ext>
              </a:extLst>
            </p:cNvPr>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1;p26">
              <a:extLst>
                <a:ext uri="{FF2B5EF4-FFF2-40B4-BE49-F238E27FC236}">
                  <a16:creationId xmlns:a16="http://schemas.microsoft.com/office/drawing/2014/main" id="{45F0C4C9-108C-EB40-ADBE-6C549DE7C04B}"/>
                </a:ext>
              </a:extLst>
            </p:cNvPr>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2;p26">
              <a:extLst>
                <a:ext uri="{FF2B5EF4-FFF2-40B4-BE49-F238E27FC236}">
                  <a16:creationId xmlns:a16="http://schemas.microsoft.com/office/drawing/2014/main" id="{8F8B6970-8668-6B4A-920C-C56E49D27A7F}"/>
                </a:ext>
              </a:extLst>
            </p:cNvPr>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21970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586060" y="22323"/>
            <a:ext cx="7704000" cy="95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2 LARAVEL FRAMEWORK</a:t>
            </a:r>
            <a:endParaRPr dirty="0">
              <a:latin typeface="+mj-lt"/>
            </a:endParaRPr>
          </a:p>
        </p:txBody>
      </p:sp>
      <p:sp>
        <p:nvSpPr>
          <p:cNvPr id="2" name="TextBox 1">
            <a:extLst>
              <a:ext uri="{FF2B5EF4-FFF2-40B4-BE49-F238E27FC236}">
                <a16:creationId xmlns:a16="http://schemas.microsoft.com/office/drawing/2014/main" id="{7FD4A48E-8145-CC4F-8543-B9496C5DB4E7}"/>
              </a:ext>
            </a:extLst>
          </p:cNvPr>
          <p:cNvSpPr txBox="1"/>
          <p:nvPr/>
        </p:nvSpPr>
        <p:spPr>
          <a:xfrm>
            <a:off x="586060" y="773268"/>
            <a:ext cx="5959929" cy="707886"/>
          </a:xfrm>
          <a:prstGeom prst="rect">
            <a:avLst/>
          </a:prstGeom>
          <a:noFill/>
        </p:spPr>
        <p:txBody>
          <a:bodyPr wrap="square" rtlCol="0">
            <a:spAutoFit/>
          </a:bodyPr>
          <a:lstStyle/>
          <a:p>
            <a:r>
              <a:rPr lang="en-VN" sz="2000" dirty="0"/>
              <a:t>2.1 LARAVEL</a:t>
            </a:r>
          </a:p>
          <a:p>
            <a:r>
              <a:rPr lang="en-VN" sz="2000" dirty="0"/>
              <a:t>Model</a:t>
            </a:r>
          </a:p>
        </p:txBody>
      </p:sp>
      <p:sp>
        <p:nvSpPr>
          <p:cNvPr id="3" name="TextBox 2">
            <a:extLst>
              <a:ext uri="{FF2B5EF4-FFF2-40B4-BE49-F238E27FC236}">
                <a16:creationId xmlns:a16="http://schemas.microsoft.com/office/drawing/2014/main" id="{28DE618C-9F61-F14F-A9BD-6ED634A8CD9C}"/>
              </a:ext>
            </a:extLst>
          </p:cNvPr>
          <p:cNvSpPr txBox="1"/>
          <p:nvPr/>
        </p:nvSpPr>
        <p:spPr>
          <a:xfrm>
            <a:off x="567160" y="1492288"/>
            <a:ext cx="8222758" cy="2805255"/>
          </a:xfrm>
          <a:prstGeom prst="rect">
            <a:avLst/>
          </a:prstGeom>
          <a:noFill/>
        </p:spPr>
        <p:txBody>
          <a:bodyPr wrap="square" rtlCol="0">
            <a:spAutoFit/>
          </a:bodyPr>
          <a:lstStyle/>
          <a:p>
            <a:pPr indent="457200" algn="just">
              <a:lnSpc>
                <a:spcPct val="150000"/>
              </a:lnSpc>
            </a:pPr>
            <a:r>
              <a:rPr lang="vi-VN" sz="2000" dirty="0">
                <a:effectLst/>
                <a:latin typeface="Times New Roman" panose="02020603050405020304" pitchFamily="18" charset="0"/>
                <a:ea typeface="Times New Roman" panose="02020603050405020304" pitchFamily="18" charset="0"/>
              </a:rPr>
              <a:t>Trong Laravel, Model là lớp đại diện cho cấu trúc logic và mối quan hệ của các bảng dữ liệu với nhau, Trong Laravel. Mỗi bảng cơ sở dữ liệu có một Model tương ứng cho phép chúng ta tương tác với bảng đó, Model cung cấp cách truy xuất, thêm, xóa, sửa các thông tin vào bảng dữ liệu. Tất cả các Model đều được lưu trữ trong thư mục app/Models.</a:t>
            </a:r>
            <a:endParaRPr lang="en-VN" sz="2000" dirty="0">
              <a:effectLst/>
              <a:latin typeface="Times New Roman" panose="02020603050405020304" pitchFamily="18" charset="0"/>
              <a:ea typeface="Times New Roman" panose="02020603050405020304" pitchFamily="18" charset="0"/>
            </a:endParaRPr>
          </a:p>
          <a:p>
            <a:pPr>
              <a:lnSpc>
                <a:spcPct val="150000"/>
              </a:lnSpc>
            </a:pPr>
            <a:endParaRPr lang="en-VN" sz="2000" dirty="0"/>
          </a:p>
        </p:txBody>
      </p:sp>
      <p:grpSp>
        <p:nvGrpSpPr>
          <p:cNvPr id="7" name="Google Shape;219;p26">
            <a:extLst>
              <a:ext uri="{FF2B5EF4-FFF2-40B4-BE49-F238E27FC236}">
                <a16:creationId xmlns:a16="http://schemas.microsoft.com/office/drawing/2014/main" id="{C3C99EF5-3CCA-664D-A8C0-E77DC11287A9}"/>
              </a:ext>
            </a:extLst>
          </p:cNvPr>
          <p:cNvGrpSpPr/>
          <p:nvPr/>
        </p:nvGrpSpPr>
        <p:grpSpPr>
          <a:xfrm>
            <a:off x="7046915" y="915778"/>
            <a:ext cx="1743003" cy="424158"/>
            <a:chOff x="1077075" y="4279425"/>
            <a:chExt cx="1743003" cy="424158"/>
          </a:xfrm>
        </p:grpSpPr>
        <p:sp>
          <p:nvSpPr>
            <p:cNvPr id="8" name="Google Shape;220;p26">
              <a:extLst>
                <a:ext uri="{FF2B5EF4-FFF2-40B4-BE49-F238E27FC236}">
                  <a16:creationId xmlns:a16="http://schemas.microsoft.com/office/drawing/2014/main" id="{FA4F4836-D93A-4748-8755-6D50720DBC8C}"/>
                </a:ext>
              </a:extLst>
            </p:cNvPr>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1;p26">
              <a:extLst>
                <a:ext uri="{FF2B5EF4-FFF2-40B4-BE49-F238E27FC236}">
                  <a16:creationId xmlns:a16="http://schemas.microsoft.com/office/drawing/2014/main" id="{45F0C4C9-108C-EB40-ADBE-6C549DE7C04B}"/>
                </a:ext>
              </a:extLst>
            </p:cNvPr>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2;p26">
              <a:extLst>
                <a:ext uri="{FF2B5EF4-FFF2-40B4-BE49-F238E27FC236}">
                  <a16:creationId xmlns:a16="http://schemas.microsoft.com/office/drawing/2014/main" id="{8F8B6970-8668-6B4A-920C-C56E49D27A7F}"/>
                </a:ext>
              </a:extLst>
            </p:cNvPr>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78;p24">
            <a:extLst>
              <a:ext uri="{FF2B5EF4-FFF2-40B4-BE49-F238E27FC236}">
                <a16:creationId xmlns:a16="http://schemas.microsoft.com/office/drawing/2014/main" id="{AC4DA564-7398-594F-B92F-B4A81BB59252}"/>
              </a:ext>
            </a:extLst>
          </p:cNvPr>
          <p:cNvSpPr/>
          <p:nvPr/>
        </p:nvSpPr>
        <p:spPr>
          <a:xfrm>
            <a:off x="101944" y="4385611"/>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898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586060" y="22323"/>
            <a:ext cx="7704000" cy="95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2 LARAVEL FRAMEWORK</a:t>
            </a:r>
            <a:endParaRPr dirty="0">
              <a:latin typeface="+mj-lt"/>
            </a:endParaRPr>
          </a:p>
        </p:txBody>
      </p:sp>
      <p:sp>
        <p:nvSpPr>
          <p:cNvPr id="2" name="TextBox 1">
            <a:extLst>
              <a:ext uri="{FF2B5EF4-FFF2-40B4-BE49-F238E27FC236}">
                <a16:creationId xmlns:a16="http://schemas.microsoft.com/office/drawing/2014/main" id="{7FD4A48E-8145-CC4F-8543-B9496C5DB4E7}"/>
              </a:ext>
            </a:extLst>
          </p:cNvPr>
          <p:cNvSpPr txBox="1"/>
          <p:nvPr/>
        </p:nvSpPr>
        <p:spPr>
          <a:xfrm>
            <a:off x="586060" y="773268"/>
            <a:ext cx="5959929" cy="707886"/>
          </a:xfrm>
          <a:prstGeom prst="rect">
            <a:avLst/>
          </a:prstGeom>
          <a:noFill/>
        </p:spPr>
        <p:txBody>
          <a:bodyPr wrap="square" rtlCol="0">
            <a:spAutoFit/>
          </a:bodyPr>
          <a:lstStyle/>
          <a:p>
            <a:r>
              <a:rPr lang="en-VN" sz="2000" dirty="0"/>
              <a:t>2.1 LARAVEL</a:t>
            </a:r>
          </a:p>
          <a:p>
            <a:r>
              <a:rPr lang="en-VN" sz="2000" dirty="0"/>
              <a:t>View</a:t>
            </a:r>
          </a:p>
        </p:txBody>
      </p:sp>
      <p:sp>
        <p:nvSpPr>
          <p:cNvPr id="3" name="TextBox 2">
            <a:extLst>
              <a:ext uri="{FF2B5EF4-FFF2-40B4-BE49-F238E27FC236}">
                <a16:creationId xmlns:a16="http://schemas.microsoft.com/office/drawing/2014/main" id="{28DE618C-9F61-F14F-A9BD-6ED634A8CD9C}"/>
              </a:ext>
            </a:extLst>
          </p:cNvPr>
          <p:cNvSpPr txBox="1"/>
          <p:nvPr/>
        </p:nvSpPr>
        <p:spPr>
          <a:xfrm>
            <a:off x="567160" y="1492288"/>
            <a:ext cx="8222758" cy="3728585"/>
          </a:xfrm>
          <a:prstGeom prst="rect">
            <a:avLst/>
          </a:prstGeom>
          <a:noFill/>
        </p:spPr>
        <p:txBody>
          <a:bodyPr wrap="square" rtlCol="0">
            <a:spAutoFit/>
          </a:bodyPr>
          <a:lstStyle/>
          <a:p>
            <a:pPr indent="457200" algn="just">
              <a:lnSpc>
                <a:spcPct val="150000"/>
              </a:lnSpc>
            </a:pPr>
            <a:r>
              <a:rPr lang="vi-VN" sz="2000" dirty="0">
                <a:effectLst/>
                <a:latin typeface="Times New Roman" panose="02020603050405020304" pitchFamily="18" charset="0"/>
                <a:ea typeface="Times New Roman" panose="02020603050405020304" pitchFamily="18" charset="0"/>
              </a:rPr>
              <a:t>Views là các tệp template được sử dụng để hiển thị dữ liệu trong ứng dụng Laravel. Chúng thường nằm trong thư mục resources/views và được viết bằng ngôn ngữ template Blade của Laravel. Views chịu trách nhiệm hiển thị dữ liệu mà controller gửi tới và cung cấp giao diện người dùng cho ứng dụng. View Trong Laravel bắt buộc phải được nằm trong thư mục resources/views và phải có đuôi là .php hoặc .blade.php. Trong view có thể sử dụng tất cả các ngôn ngữ trong file PHP hỗ trợ như:HTML,CSS,JS,..</a:t>
            </a:r>
            <a:endParaRPr lang="en-VN" sz="2000" dirty="0">
              <a:effectLst/>
              <a:latin typeface="Times New Roman" panose="02020603050405020304" pitchFamily="18" charset="0"/>
              <a:ea typeface="Times New Roman" panose="02020603050405020304" pitchFamily="18" charset="0"/>
            </a:endParaRPr>
          </a:p>
          <a:p>
            <a:pPr>
              <a:lnSpc>
                <a:spcPct val="150000"/>
              </a:lnSpc>
            </a:pPr>
            <a:endParaRPr lang="en-VN" sz="2000" dirty="0"/>
          </a:p>
        </p:txBody>
      </p:sp>
      <p:grpSp>
        <p:nvGrpSpPr>
          <p:cNvPr id="7" name="Google Shape;219;p26">
            <a:extLst>
              <a:ext uri="{FF2B5EF4-FFF2-40B4-BE49-F238E27FC236}">
                <a16:creationId xmlns:a16="http://schemas.microsoft.com/office/drawing/2014/main" id="{C3C99EF5-3CCA-664D-A8C0-E77DC11287A9}"/>
              </a:ext>
            </a:extLst>
          </p:cNvPr>
          <p:cNvGrpSpPr/>
          <p:nvPr/>
        </p:nvGrpSpPr>
        <p:grpSpPr>
          <a:xfrm>
            <a:off x="7046915" y="915778"/>
            <a:ext cx="1743003" cy="424158"/>
            <a:chOff x="1077075" y="4279425"/>
            <a:chExt cx="1743003" cy="424158"/>
          </a:xfrm>
        </p:grpSpPr>
        <p:sp>
          <p:nvSpPr>
            <p:cNvPr id="8" name="Google Shape;220;p26">
              <a:extLst>
                <a:ext uri="{FF2B5EF4-FFF2-40B4-BE49-F238E27FC236}">
                  <a16:creationId xmlns:a16="http://schemas.microsoft.com/office/drawing/2014/main" id="{FA4F4836-D93A-4748-8755-6D50720DBC8C}"/>
                </a:ext>
              </a:extLst>
            </p:cNvPr>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1;p26">
              <a:extLst>
                <a:ext uri="{FF2B5EF4-FFF2-40B4-BE49-F238E27FC236}">
                  <a16:creationId xmlns:a16="http://schemas.microsoft.com/office/drawing/2014/main" id="{45F0C4C9-108C-EB40-ADBE-6C549DE7C04B}"/>
                </a:ext>
              </a:extLst>
            </p:cNvPr>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2;p26">
              <a:extLst>
                <a:ext uri="{FF2B5EF4-FFF2-40B4-BE49-F238E27FC236}">
                  <a16:creationId xmlns:a16="http://schemas.microsoft.com/office/drawing/2014/main" id="{8F8B6970-8668-6B4A-920C-C56E49D27A7F}"/>
                </a:ext>
              </a:extLst>
            </p:cNvPr>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16764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586060" y="22323"/>
            <a:ext cx="7704000" cy="95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2 LARAVEL FRAMEWORK</a:t>
            </a:r>
            <a:endParaRPr dirty="0">
              <a:latin typeface="+mj-lt"/>
            </a:endParaRPr>
          </a:p>
        </p:txBody>
      </p:sp>
      <p:sp>
        <p:nvSpPr>
          <p:cNvPr id="2" name="TextBox 1">
            <a:extLst>
              <a:ext uri="{FF2B5EF4-FFF2-40B4-BE49-F238E27FC236}">
                <a16:creationId xmlns:a16="http://schemas.microsoft.com/office/drawing/2014/main" id="{7FD4A48E-8145-CC4F-8543-B9496C5DB4E7}"/>
              </a:ext>
            </a:extLst>
          </p:cNvPr>
          <p:cNvSpPr txBox="1"/>
          <p:nvPr/>
        </p:nvSpPr>
        <p:spPr>
          <a:xfrm>
            <a:off x="586060" y="773268"/>
            <a:ext cx="5959929" cy="707886"/>
          </a:xfrm>
          <a:prstGeom prst="rect">
            <a:avLst/>
          </a:prstGeom>
          <a:noFill/>
        </p:spPr>
        <p:txBody>
          <a:bodyPr wrap="square" rtlCol="0">
            <a:spAutoFit/>
          </a:bodyPr>
          <a:lstStyle/>
          <a:p>
            <a:r>
              <a:rPr lang="en-VN" sz="2000" dirty="0"/>
              <a:t>2.1 LARAVEL</a:t>
            </a:r>
          </a:p>
          <a:p>
            <a:r>
              <a:rPr lang="en-VN" sz="2000" dirty="0"/>
              <a:t>Controller</a:t>
            </a:r>
          </a:p>
        </p:txBody>
      </p:sp>
      <p:sp>
        <p:nvSpPr>
          <p:cNvPr id="3" name="TextBox 2">
            <a:extLst>
              <a:ext uri="{FF2B5EF4-FFF2-40B4-BE49-F238E27FC236}">
                <a16:creationId xmlns:a16="http://schemas.microsoft.com/office/drawing/2014/main" id="{28DE618C-9F61-F14F-A9BD-6ED634A8CD9C}"/>
              </a:ext>
            </a:extLst>
          </p:cNvPr>
          <p:cNvSpPr txBox="1"/>
          <p:nvPr/>
        </p:nvSpPr>
        <p:spPr>
          <a:xfrm>
            <a:off x="567160" y="1492288"/>
            <a:ext cx="8222758" cy="1327928"/>
          </a:xfrm>
          <a:prstGeom prst="rect">
            <a:avLst/>
          </a:prstGeom>
          <a:noFill/>
        </p:spPr>
        <p:txBody>
          <a:bodyPr wrap="square" rtlCol="0">
            <a:spAutoFit/>
          </a:bodyPr>
          <a:lstStyle/>
          <a:p>
            <a:pPr indent="457200" algn="just">
              <a:lnSpc>
                <a:spcPct val="150000"/>
              </a:lnSpc>
            </a:pPr>
            <a:r>
              <a:rPr lang="vi-VN" sz="1800" dirty="0">
                <a:effectLst/>
                <a:latin typeface="Times New Roman" panose="02020603050405020304" pitchFamily="18" charset="0"/>
                <a:ea typeface="Times New Roman" panose="02020603050405020304" pitchFamily="18" charset="0"/>
              </a:rPr>
              <a:t>Controller là phần sử lý trung tâm, nó nhận lệnh từ người dùng gửi lệnh đến các model để cập nhật dữ liệu và truyền lệnh đến view để cập nhật giao diện hiển thị.</a:t>
            </a:r>
            <a:endParaRPr lang="en-VN" sz="1800" dirty="0">
              <a:effectLst/>
              <a:latin typeface="Times New Roman" panose="02020603050405020304" pitchFamily="18" charset="0"/>
              <a:ea typeface="Times New Roman" panose="02020603050405020304" pitchFamily="18" charset="0"/>
            </a:endParaRPr>
          </a:p>
          <a:p>
            <a:pPr>
              <a:lnSpc>
                <a:spcPct val="150000"/>
              </a:lnSpc>
            </a:pPr>
            <a:endParaRPr lang="en-VN" sz="2000" dirty="0"/>
          </a:p>
        </p:txBody>
      </p:sp>
      <p:grpSp>
        <p:nvGrpSpPr>
          <p:cNvPr id="7" name="Google Shape;219;p26">
            <a:extLst>
              <a:ext uri="{FF2B5EF4-FFF2-40B4-BE49-F238E27FC236}">
                <a16:creationId xmlns:a16="http://schemas.microsoft.com/office/drawing/2014/main" id="{C3C99EF5-3CCA-664D-A8C0-E77DC11287A9}"/>
              </a:ext>
            </a:extLst>
          </p:cNvPr>
          <p:cNvGrpSpPr/>
          <p:nvPr/>
        </p:nvGrpSpPr>
        <p:grpSpPr>
          <a:xfrm>
            <a:off x="7046915" y="915778"/>
            <a:ext cx="1743003" cy="424158"/>
            <a:chOff x="1077075" y="4279425"/>
            <a:chExt cx="1743003" cy="424158"/>
          </a:xfrm>
        </p:grpSpPr>
        <p:sp>
          <p:nvSpPr>
            <p:cNvPr id="8" name="Google Shape;220;p26">
              <a:extLst>
                <a:ext uri="{FF2B5EF4-FFF2-40B4-BE49-F238E27FC236}">
                  <a16:creationId xmlns:a16="http://schemas.microsoft.com/office/drawing/2014/main" id="{FA4F4836-D93A-4748-8755-6D50720DBC8C}"/>
                </a:ext>
              </a:extLst>
            </p:cNvPr>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1;p26">
              <a:extLst>
                <a:ext uri="{FF2B5EF4-FFF2-40B4-BE49-F238E27FC236}">
                  <a16:creationId xmlns:a16="http://schemas.microsoft.com/office/drawing/2014/main" id="{45F0C4C9-108C-EB40-ADBE-6C549DE7C04B}"/>
                </a:ext>
              </a:extLst>
            </p:cNvPr>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2;p26">
              <a:extLst>
                <a:ext uri="{FF2B5EF4-FFF2-40B4-BE49-F238E27FC236}">
                  <a16:creationId xmlns:a16="http://schemas.microsoft.com/office/drawing/2014/main" id="{8F8B6970-8668-6B4A-920C-C56E49D27A7F}"/>
                </a:ext>
              </a:extLst>
            </p:cNvPr>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48335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586060" y="22323"/>
            <a:ext cx="7704000" cy="95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3. PHÂN TÍCH THIẾT KẾ HỆ THỐNG</a:t>
            </a:r>
            <a:endParaRPr dirty="0">
              <a:latin typeface="+mj-lt"/>
            </a:endParaRPr>
          </a:p>
        </p:txBody>
      </p:sp>
      <p:sp>
        <p:nvSpPr>
          <p:cNvPr id="2" name="TextBox 1">
            <a:extLst>
              <a:ext uri="{FF2B5EF4-FFF2-40B4-BE49-F238E27FC236}">
                <a16:creationId xmlns:a16="http://schemas.microsoft.com/office/drawing/2014/main" id="{7FD4A48E-8145-CC4F-8543-B9496C5DB4E7}"/>
              </a:ext>
            </a:extLst>
          </p:cNvPr>
          <p:cNvSpPr txBox="1"/>
          <p:nvPr/>
        </p:nvSpPr>
        <p:spPr>
          <a:xfrm>
            <a:off x="586060" y="773268"/>
            <a:ext cx="5959929" cy="400110"/>
          </a:xfrm>
          <a:prstGeom prst="rect">
            <a:avLst/>
          </a:prstGeom>
          <a:noFill/>
        </p:spPr>
        <p:txBody>
          <a:bodyPr wrap="square" rtlCol="0">
            <a:spAutoFit/>
          </a:bodyPr>
          <a:lstStyle/>
          <a:p>
            <a:r>
              <a:rPr lang="en-VN" sz="2000" dirty="0"/>
              <a:t>3.1 MÔ HÌNH CƠ SỞ DỮ LIỆU</a:t>
            </a:r>
          </a:p>
        </p:txBody>
      </p:sp>
      <p:grpSp>
        <p:nvGrpSpPr>
          <p:cNvPr id="7" name="Google Shape;219;p26">
            <a:extLst>
              <a:ext uri="{FF2B5EF4-FFF2-40B4-BE49-F238E27FC236}">
                <a16:creationId xmlns:a16="http://schemas.microsoft.com/office/drawing/2014/main" id="{C3C99EF5-3CCA-664D-A8C0-E77DC11287A9}"/>
              </a:ext>
            </a:extLst>
          </p:cNvPr>
          <p:cNvGrpSpPr/>
          <p:nvPr/>
        </p:nvGrpSpPr>
        <p:grpSpPr>
          <a:xfrm>
            <a:off x="7046915" y="915778"/>
            <a:ext cx="1743003" cy="424158"/>
            <a:chOff x="1077075" y="4279425"/>
            <a:chExt cx="1743003" cy="424158"/>
          </a:xfrm>
        </p:grpSpPr>
        <p:sp>
          <p:nvSpPr>
            <p:cNvPr id="8" name="Google Shape;220;p26">
              <a:extLst>
                <a:ext uri="{FF2B5EF4-FFF2-40B4-BE49-F238E27FC236}">
                  <a16:creationId xmlns:a16="http://schemas.microsoft.com/office/drawing/2014/main" id="{FA4F4836-D93A-4748-8755-6D50720DBC8C}"/>
                </a:ext>
              </a:extLst>
            </p:cNvPr>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1;p26">
              <a:extLst>
                <a:ext uri="{FF2B5EF4-FFF2-40B4-BE49-F238E27FC236}">
                  <a16:creationId xmlns:a16="http://schemas.microsoft.com/office/drawing/2014/main" id="{45F0C4C9-108C-EB40-ADBE-6C549DE7C04B}"/>
                </a:ext>
              </a:extLst>
            </p:cNvPr>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2;p26">
              <a:extLst>
                <a:ext uri="{FF2B5EF4-FFF2-40B4-BE49-F238E27FC236}">
                  <a16:creationId xmlns:a16="http://schemas.microsoft.com/office/drawing/2014/main" id="{8F8B6970-8668-6B4A-920C-C56E49D27A7F}"/>
                </a:ext>
              </a:extLst>
            </p:cNvPr>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666D75AD-FF74-E64E-A272-33303379F4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8490" y="1257417"/>
            <a:ext cx="4974653" cy="3467922"/>
          </a:xfrm>
          <a:prstGeom prst="rect">
            <a:avLst/>
          </a:prstGeom>
        </p:spPr>
      </p:pic>
      <p:sp>
        <p:nvSpPr>
          <p:cNvPr id="4" name="TextBox 3">
            <a:extLst>
              <a:ext uri="{FF2B5EF4-FFF2-40B4-BE49-F238E27FC236}">
                <a16:creationId xmlns:a16="http://schemas.microsoft.com/office/drawing/2014/main" id="{46ED9DBD-2219-7A42-9605-38285CF020F0}"/>
              </a:ext>
            </a:extLst>
          </p:cNvPr>
          <p:cNvSpPr txBox="1"/>
          <p:nvPr/>
        </p:nvSpPr>
        <p:spPr>
          <a:xfrm>
            <a:off x="3176993" y="4725339"/>
            <a:ext cx="4092498" cy="307777"/>
          </a:xfrm>
          <a:prstGeom prst="rect">
            <a:avLst/>
          </a:prstGeom>
          <a:noFill/>
        </p:spPr>
        <p:txBody>
          <a:bodyPr wrap="square" rtlCol="0">
            <a:spAutoFit/>
          </a:bodyPr>
          <a:lstStyle/>
          <a:p>
            <a:r>
              <a:rPr lang="en-VN" dirty="0"/>
              <a:t>Hình 1: Sơ đồ cơ sở dữ liệu </a:t>
            </a:r>
          </a:p>
        </p:txBody>
      </p:sp>
    </p:spTree>
    <p:extLst>
      <p:ext uri="{BB962C8B-B14F-4D97-AF65-F5344CB8AC3E}">
        <p14:creationId xmlns:p14="http://schemas.microsoft.com/office/powerpoint/2010/main" val="67037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586060" y="22323"/>
            <a:ext cx="7704000" cy="95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3. PHÂN TÍCH THIẾT KẾ HỆ THỐNG</a:t>
            </a:r>
            <a:endParaRPr dirty="0">
              <a:latin typeface="+mj-lt"/>
            </a:endParaRPr>
          </a:p>
        </p:txBody>
      </p:sp>
      <p:sp>
        <p:nvSpPr>
          <p:cNvPr id="2" name="TextBox 1">
            <a:extLst>
              <a:ext uri="{FF2B5EF4-FFF2-40B4-BE49-F238E27FC236}">
                <a16:creationId xmlns:a16="http://schemas.microsoft.com/office/drawing/2014/main" id="{7FD4A48E-8145-CC4F-8543-B9496C5DB4E7}"/>
              </a:ext>
            </a:extLst>
          </p:cNvPr>
          <p:cNvSpPr txBox="1"/>
          <p:nvPr/>
        </p:nvSpPr>
        <p:spPr>
          <a:xfrm>
            <a:off x="586060" y="773268"/>
            <a:ext cx="5959929" cy="400110"/>
          </a:xfrm>
          <a:prstGeom prst="rect">
            <a:avLst/>
          </a:prstGeom>
          <a:noFill/>
        </p:spPr>
        <p:txBody>
          <a:bodyPr wrap="square" rtlCol="0">
            <a:spAutoFit/>
          </a:bodyPr>
          <a:lstStyle/>
          <a:p>
            <a:r>
              <a:rPr lang="en-VN" sz="2000" dirty="0"/>
              <a:t>3.2 SƠ ĐỒ USECASE NGƯỜI DÙNG</a:t>
            </a:r>
          </a:p>
        </p:txBody>
      </p:sp>
      <p:grpSp>
        <p:nvGrpSpPr>
          <p:cNvPr id="7" name="Google Shape;219;p26">
            <a:extLst>
              <a:ext uri="{FF2B5EF4-FFF2-40B4-BE49-F238E27FC236}">
                <a16:creationId xmlns:a16="http://schemas.microsoft.com/office/drawing/2014/main" id="{C3C99EF5-3CCA-664D-A8C0-E77DC11287A9}"/>
              </a:ext>
            </a:extLst>
          </p:cNvPr>
          <p:cNvGrpSpPr/>
          <p:nvPr/>
        </p:nvGrpSpPr>
        <p:grpSpPr>
          <a:xfrm>
            <a:off x="7046915" y="915778"/>
            <a:ext cx="1743003" cy="424158"/>
            <a:chOff x="1077075" y="4279425"/>
            <a:chExt cx="1743003" cy="424158"/>
          </a:xfrm>
        </p:grpSpPr>
        <p:sp>
          <p:nvSpPr>
            <p:cNvPr id="8" name="Google Shape;220;p26">
              <a:extLst>
                <a:ext uri="{FF2B5EF4-FFF2-40B4-BE49-F238E27FC236}">
                  <a16:creationId xmlns:a16="http://schemas.microsoft.com/office/drawing/2014/main" id="{FA4F4836-D93A-4748-8755-6D50720DBC8C}"/>
                </a:ext>
              </a:extLst>
            </p:cNvPr>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1;p26">
              <a:extLst>
                <a:ext uri="{FF2B5EF4-FFF2-40B4-BE49-F238E27FC236}">
                  <a16:creationId xmlns:a16="http://schemas.microsoft.com/office/drawing/2014/main" id="{45F0C4C9-108C-EB40-ADBE-6C549DE7C04B}"/>
                </a:ext>
              </a:extLst>
            </p:cNvPr>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2;p26">
              <a:extLst>
                <a:ext uri="{FF2B5EF4-FFF2-40B4-BE49-F238E27FC236}">
                  <a16:creationId xmlns:a16="http://schemas.microsoft.com/office/drawing/2014/main" id="{8F8B6970-8668-6B4A-920C-C56E49D27A7F}"/>
                </a:ext>
              </a:extLst>
            </p:cNvPr>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46ED9DBD-2219-7A42-9605-38285CF020F0}"/>
              </a:ext>
            </a:extLst>
          </p:cNvPr>
          <p:cNvSpPr txBox="1"/>
          <p:nvPr/>
        </p:nvSpPr>
        <p:spPr>
          <a:xfrm>
            <a:off x="3176993" y="4725339"/>
            <a:ext cx="4092498" cy="307777"/>
          </a:xfrm>
          <a:prstGeom prst="rect">
            <a:avLst/>
          </a:prstGeom>
          <a:noFill/>
        </p:spPr>
        <p:txBody>
          <a:bodyPr wrap="square" rtlCol="0">
            <a:spAutoFit/>
          </a:bodyPr>
          <a:lstStyle/>
          <a:p>
            <a:r>
              <a:rPr lang="en-VN" dirty="0"/>
              <a:t>Hình 2: Sơ đồ usecase người dùng</a:t>
            </a:r>
          </a:p>
        </p:txBody>
      </p:sp>
      <p:pic>
        <p:nvPicPr>
          <p:cNvPr id="12" name="Picture 11">
            <a:extLst>
              <a:ext uri="{FF2B5EF4-FFF2-40B4-BE49-F238E27FC236}">
                <a16:creationId xmlns:a16="http://schemas.microsoft.com/office/drawing/2014/main" id="{B223A5FE-1081-1F43-9BC1-53F19CC921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630" y="1245234"/>
            <a:ext cx="3198572" cy="3408248"/>
          </a:xfrm>
          <a:prstGeom prst="rect">
            <a:avLst/>
          </a:prstGeom>
        </p:spPr>
      </p:pic>
    </p:spTree>
    <p:extLst>
      <p:ext uri="{BB962C8B-B14F-4D97-AF65-F5344CB8AC3E}">
        <p14:creationId xmlns:p14="http://schemas.microsoft.com/office/powerpoint/2010/main" val="3383392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586060" y="22323"/>
            <a:ext cx="7704000" cy="95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3. PHÂN TÍCH THIẾT KẾ HỆ THỐNG</a:t>
            </a:r>
            <a:endParaRPr dirty="0">
              <a:latin typeface="+mj-lt"/>
            </a:endParaRPr>
          </a:p>
        </p:txBody>
      </p:sp>
      <p:sp>
        <p:nvSpPr>
          <p:cNvPr id="2" name="TextBox 1">
            <a:extLst>
              <a:ext uri="{FF2B5EF4-FFF2-40B4-BE49-F238E27FC236}">
                <a16:creationId xmlns:a16="http://schemas.microsoft.com/office/drawing/2014/main" id="{7FD4A48E-8145-CC4F-8543-B9496C5DB4E7}"/>
              </a:ext>
            </a:extLst>
          </p:cNvPr>
          <p:cNvSpPr txBox="1"/>
          <p:nvPr/>
        </p:nvSpPr>
        <p:spPr>
          <a:xfrm>
            <a:off x="586060" y="773268"/>
            <a:ext cx="5959929" cy="400110"/>
          </a:xfrm>
          <a:prstGeom prst="rect">
            <a:avLst/>
          </a:prstGeom>
          <a:noFill/>
        </p:spPr>
        <p:txBody>
          <a:bodyPr wrap="square" rtlCol="0">
            <a:spAutoFit/>
          </a:bodyPr>
          <a:lstStyle/>
          <a:p>
            <a:r>
              <a:rPr lang="en-VN" sz="2000" dirty="0"/>
              <a:t>3.3 SƠ ĐỒ USECASE QUẢN TRỊ</a:t>
            </a:r>
          </a:p>
        </p:txBody>
      </p:sp>
      <p:grpSp>
        <p:nvGrpSpPr>
          <p:cNvPr id="7" name="Google Shape;219;p26">
            <a:extLst>
              <a:ext uri="{FF2B5EF4-FFF2-40B4-BE49-F238E27FC236}">
                <a16:creationId xmlns:a16="http://schemas.microsoft.com/office/drawing/2014/main" id="{C3C99EF5-3CCA-664D-A8C0-E77DC11287A9}"/>
              </a:ext>
            </a:extLst>
          </p:cNvPr>
          <p:cNvGrpSpPr/>
          <p:nvPr/>
        </p:nvGrpSpPr>
        <p:grpSpPr>
          <a:xfrm>
            <a:off x="7046915" y="915778"/>
            <a:ext cx="1743003" cy="424158"/>
            <a:chOff x="1077075" y="4279425"/>
            <a:chExt cx="1743003" cy="424158"/>
          </a:xfrm>
        </p:grpSpPr>
        <p:sp>
          <p:nvSpPr>
            <p:cNvPr id="8" name="Google Shape;220;p26">
              <a:extLst>
                <a:ext uri="{FF2B5EF4-FFF2-40B4-BE49-F238E27FC236}">
                  <a16:creationId xmlns:a16="http://schemas.microsoft.com/office/drawing/2014/main" id="{FA4F4836-D93A-4748-8755-6D50720DBC8C}"/>
                </a:ext>
              </a:extLst>
            </p:cNvPr>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1;p26">
              <a:extLst>
                <a:ext uri="{FF2B5EF4-FFF2-40B4-BE49-F238E27FC236}">
                  <a16:creationId xmlns:a16="http://schemas.microsoft.com/office/drawing/2014/main" id="{45F0C4C9-108C-EB40-ADBE-6C549DE7C04B}"/>
                </a:ext>
              </a:extLst>
            </p:cNvPr>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2;p26">
              <a:extLst>
                <a:ext uri="{FF2B5EF4-FFF2-40B4-BE49-F238E27FC236}">
                  <a16:creationId xmlns:a16="http://schemas.microsoft.com/office/drawing/2014/main" id="{8F8B6970-8668-6B4A-920C-C56E49D27A7F}"/>
                </a:ext>
              </a:extLst>
            </p:cNvPr>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46ED9DBD-2219-7A42-9605-38285CF020F0}"/>
              </a:ext>
            </a:extLst>
          </p:cNvPr>
          <p:cNvSpPr txBox="1"/>
          <p:nvPr/>
        </p:nvSpPr>
        <p:spPr>
          <a:xfrm>
            <a:off x="3176993" y="4725339"/>
            <a:ext cx="4092498" cy="307777"/>
          </a:xfrm>
          <a:prstGeom prst="rect">
            <a:avLst/>
          </a:prstGeom>
          <a:noFill/>
        </p:spPr>
        <p:txBody>
          <a:bodyPr wrap="square" rtlCol="0">
            <a:spAutoFit/>
          </a:bodyPr>
          <a:lstStyle/>
          <a:p>
            <a:r>
              <a:rPr lang="en-VN" dirty="0"/>
              <a:t>Hình 2: Sơ đồ usecase quản trị</a:t>
            </a:r>
          </a:p>
        </p:txBody>
      </p:sp>
      <p:pic>
        <p:nvPicPr>
          <p:cNvPr id="11" name="Picture 10">
            <a:extLst>
              <a:ext uri="{FF2B5EF4-FFF2-40B4-BE49-F238E27FC236}">
                <a16:creationId xmlns:a16="http://schemas.microsoft.com/office/drawing/2014/main" id="{1F9CBFE1-6609-8D49-940A-406125FDA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5319" y="1293769"/>
            <a:ext cx="4090670" cy="3231515"/>
          </a:xfrm>
          <a:prstGeom prst="rect">
            <a:avLst/>
          </a:prstGeom>
        </p:spPr>
      </p:pic>
    </p:spTree>
    <p:extLst>
      <p:ext uri="{BB962C8B-B14F-4D97-AF65-F5344CB8AC3E}">
        <p14:creationId xmlns:p14="http://schemas.microsoft.com/office/powerpoint/2010/main" val="1547798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586060" y="22323"/>
            <a:ext cx="7704000" cy="95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4. KẾT QUẢ NGHIÊN CỨU</a:t>
            </a:r>
            <a:endParaRPr dirty="0">
              <a:latin typeface="+mj-lt"/>
            </a:endParaRPr>
          </a:p>
        </p:txBody>
      </p:sp>
      <p:sp>
        <p:nvSpPr>
          <p:cNvPr id="2" name="TextBox 1">
            <a:extLst>
              <a:ext uri="{FF2B5EF4-FFF2-40B4-BE49-F238E27FC236}">
                <a16:creationId xmlns:a16="http://schemas.microsoft.com/office/drawing/2014/main" id="{7FD4A48E-8145-CC4F-8543-B9496C5DB4E7}"/>
              </a:ext>
            </a:extLst>
          </p:cNvPr>
          <p:cNvSpPr txBox="1"/>
          <p:nvPr/>
        </p:nvSpPr>
        <p:spPr>
          <a:xfrm>
            <a:off x="586060" y="773268"/>
            <a:ext cx="5959929" cy="400110"/>
          </a:xfrm>
          <a:prstGeom prst="rect">
            <a:avLst/>
          </a:prstGeom>
          <a:noFill/>
        </p:spPr>
        <p:txBody>
          <a:bodyPr wrap="square" rtlCol="0">
            <a:spAutoFit/>
          </a:bodyPr>
          <a:lstStyle/>
          <a:p>
            <a:r>
              <a:rPr lang="en-VN" sz="2000" dirty="0"/>
              <a:t>4.1 KẾT QUẢ ĐẠT ĐƯỢC</a:t>
            </a:r>
          </a:p>
        </p:txBody>
      </p:sp>
      <p:grpSp>
        <p:nvGrpSpPr>
          <p:cNvPr id="7" name="Google Shape;219;p26">
            <a:extLst>
              <a:ext uri="{FF2B5EF4-FFF2-40B4-BE49-F238E27FC236}">
                <a16:creationId xmlns:a16="http://schemas.microsoft.com/office/drawing/2014/main" id="{C3C99EF5-3CCA-664D-A8C0-E77DC11287A9}"/>
              </a:ext>
            </a:extLst>
          </p:cNvPr>
          <p:cNvGrpSpPr/>
          <p:nvPr/>
        </p:nvGrpSpPr>
        <p:grpSpPr>
          <a:xfrm>
            <a:off x="7046915" y="915778"/>
            <a:ext cx="1743003" cy="424158"/>
            <a:chOff x="1077075" y="4279425"/>
            <a:chExt cx="1743003" cy="424158"/>
          </a:xfrm>
        </p:grpSpPr>
        <p:sp>
          <p:nvSpPr>
            <p:cNvPr id="8" name="Google Shape;220;p26">
              <a:extLst>
                <a:ext uri="{FF2B5EF4-FFF2-40B4-BE49-F238E27FC236}">
                  <a16:creationId xmlns:a16="http://schemas.microsoft.com/office/drawing/2014/main" id="{FA4F4836-D93A-4748-8755-6D50720DBC8C}"/>
                </a:ext>
              </a:extLst>
            </p:cNvPr>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1;p26">
              <a:extLst>
                <a:ext uri="{FF2B5EF4-FFF2-40B4-BE49-F238E27FC236}">
                  <a16:creationId xmlns:a16="http://schemas.microsoft.com/office/drawing/2014/main" id="{45F0C4C9-108C-EB40-ADBE-6C549DE7C04B}"/>
                </a:ext>
              </a:extLst>
            </p:cNvPr>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2;p26">
              <a:extLst>
                <a:ext uri="{FF2B5EF4-FFF2-40B4-BE49-F238E27FC236}">
                  <a16:creationId xmlns:a16="http://schemas.microsoft.com/office/drawing/2014/main" id="{8F8B6970-8668-6B4A-920C-C56E49D27A7F}"/>
                </a:ext>
              </a:extLst>
            </p:cNvPr>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D66356DF-A821-BA46-87BF-749E217449DA}"/>
              </a:ext>
            </a:extLst>
          </p:cNvPr>
          <p:cNvSpPr txBox="1"/>
          <p:nvPr/>
        </p:nvSpPr>
        <p:spPr>
          <a:xfrm>
            <a:off x="586060" y="1173378"/>
            <a:ext cx="5475249" cy="3077766"/>
          </a:xfrm>
          <a:prstGeom prst="rect">
            <a:avLst/>
          </a:prstGeom>
          <a:noFill/>
        </p:spPr>
        <p:txBody>
          <a:bodyPr wrap="square" rtlCol="0">
            <a:spAutoFit/>
          </a:bodyPr>
          <a:lstStyle/>
          <a:p>
            <a:pPr>
              <a:lnSpc>
                <a:spcPct val="150000"/>
              </a:lnSpc>
              <a:defRPr/>
            </a:pP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dùng</a:t>
            </a:r>
            <a:r>
              <a:rPr lang="en-US" sz="2000" dirty="0">
                <a:latin typeface="Arial" panose="020B0604020202020204" pitchFamily="34" charset="0"/>
                <a:cs typeface="Arial" panose="020B0604020202020204" pitchFamily="34" charset="0"/>
              </a:rPr>
              <a:t>:</a:t>
            </a:r>
          </a:p>
          <a:p>
            <a:pPr>
              <a:lnSpc>
                <a:spcPct val="150000"/>
              </a:lnSpc>
              <a:buFont typeface="Wingdings" panose="05000000000000000000" pitchFamily="2" charset="2"/>
              <a:buChar char="ü"/>
              <a:defRPr/>
            </a:pPr>
            <a:r>
              <a:rPr lang="en-US" sz="2000" dirty="0" err="1">
                <a:latin typeface="Arial" panose="020B0604020202020204" pitchFamily="34" charset="0"/>
                <a:cs typeface="Arial" panose="020B0604020202020204" pitchFamily="34" charset="0"/>
              </a:rPr>
              <a:t>Xem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phẩm</a:t>
            </a:r>
            <a:endParaRPr lang="en-US" sz="20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ü"/>
              <a:defRPr/>
            </a:pPr>
            <a:r>
              <a:rPr lang="en-US" sz="2000" dirty="0" err="1">
                <a:latin typeface="Arial" panose="020B0604020202020204" pitchFamily="34" charset="0"/>
                <a:cs typeface="Arial" panose="020B0604020202020204" pitchFamily="34" charset="0"/>
              </a:rPr>
              <a:t>Xem</a:t>
            </a:r>
            <a:r>
              <a:rPr lang="en-US" sz="2000" dirty="0">
                <a:latin typeface="Arial" panose="020B0604020202020204" pitchFamily="34" charset="0"/>
                <a:cs typeface="Arial" panose="020B0604020202020204" pitchFamily="34" charset="0"/>
              </a:rPr>
              <a:t> chi </a:t>
            </a:r>
            <a:r>
              <a:rPr lang="en-US" sz="2000" dirty="0" err="1">
                <a:latin typeface="Arial" panose="020B0604020202020204" pitchFamily="34" charset="0"/>
                <a:cs typeface="Arial" panose="020B0604020202020204" pitchFamily="34" charset="0"/>
              </a:rPr>
              <a:t>tiết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phẩm</a:t>
            </a:r>
            <a:endParaRPr lang="en-US" sz="20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ü"/>
              <a:defRPr/>
            </a:pPr>
            <a:r>
              <a:rPr lang="en-US" sz="2000" dirty="0" err="1">
                <a:latin typeface="Arial" panose="020B0604020202020204" pitchFamily="34" charset="0"/>
                <a:cs typeface="Arial" panose="020B0604020202020204" pitchFamily="34" charset="0"/>
              </a:rPr>
              <a:t>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cứu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tìm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kiếm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phẩm</a:t>
            </a:r>
            <a:endParaRPr lang="en-US" sz="20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ü"/>
              <a:defRPr/>
            </a:pPr>
            <a:r>
              <a:rPr lang="en-US" sz="2000" dirty="0" err="1">
                <a:latin typeface="Arial" panose="020B0604020202020204" pitchFamily="34" charset="0"/>
                <a:cs typeface="Arial" panose="020B0604020202020204" pitchFamily="34" charset="0"/>
              </a:rPr>
              <a:t>Đánh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phẩm</a:t>
            </a:r>
            <a:endParaRPr lang="en-US" sz="20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ü"/>
              <a:defRPr/>
            </a:pPr>
            <a:r>
              <a:rPr lang="vi-VN" sz="2000" dirty="0">
                <a:latin typeface="Arial" panose="020B0604020202020204" pitchFamily="34" charset="0"/>
                <a:cs typeface="Arial" panose="020B0604020202020204" pitchFamily="34" charset="0"/>
              </a:rPr>
              <a:t>Tra cứu đơn hàng</a:t>
            </a:r>
            <a:endParaRPr lang="en-US" sz="2000" dirty="0">
              <a:latin typeface="Arial" panose="020B0604020202020204" pitchFamily="34" charset="0"/>
              <a:cs typeface="Arial" panose="020B0604020202020204" pitchFamily="34" charset="0"/>
            </a:endParaRPr>
          </a:p>
          <a:p>
            <a:endParaRPr lang="en-VN" dirty="0"/>
          </a:p>
        </p:txBody>
      </p:sp>
      <p:sp>
        <p:nvSpPr>
          <p:cNvPr id="12" name="TextBox 11">
            <a:extLst>
              <a:ext uri="{FF2B5EF4-FFF2-40B4-BE49-F238E27FC236}">
                <a16:creationId xmlns:a16="http://schemas.microsoft.com/office/drawing/2014/main" id="{0AA97C2B-3976-CD4E-8334-2A0718D94E20}"/>
              </a:ext>
            </a:extLst>
          </p:cNvPr>
          <p:cNvSpPr txBox="1"/>
          <p:nvPr/>
        </p:nvSpPr>
        <p:spPr>
          <a:xfrm>
            <a:off x="4754443" y="1539991"/>
            <a:ext cx="5475249" cy="2154436"/>
          </a:xfrm>
          <a:prstGeom prst="rect">
            <a:avLst/>
          </a:prstGeom>
          <a:noFill/>
        </p:spPr>
        <p:txBody>
          <a:bodyPr wrap="square" rtlCol="0">
            <a:spAutoFit/>
          </a:bodyPr>
          <a:lstStyle/>
          <a:p>
            <a:pPr>
              <a:lnSpc>
                <a:spcPct val="150000"/>
              </a:lnSpc>
              <a:buFont typeface="Wingdings" panose="05000000000000000000" pitchFamily="2" charset="2"/>
              <a:buChar char="ü"/>
              <a:defRPr/>
            </a:pPr>
            <a:r>
              <a:rPr lang="en-US" sz="2000" dirty="0" err="1">
                <a:latin typeface="Arial" panose="020B0604020202020204" pitchFamily="34" charset="0"/>
                <a:cs typeface="Arial" panose="020B0604020202020204" pitchFamily="34" charset="0"/>
              </a:rPr>
              <a:t>Thêm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phẩm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giỏ</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hàng</a:t>
            </a:r>
            <a:endParaRPr lang="en-US" sz="20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ü"/>
              <a:defRPr/>
            </a:pPr>
            <a:r>
              <a:rPr lang="en-US" sz="2000" dirty="0" err="1">
                <a:latin typeface="Arial" panose="020B0604020202020204" pitchFamily="34" charset="0"/>
                <a:cs typeface="Arial" panose="020B0604020202020204" pitchFamily="34" charset="0"/>
              </a:rPr>
              <a:t>Xóa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phẩm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khỏi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giỏ</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hàng</a:t>
            </a:r>
            <a:endParaRPr lang="en-US" sz="20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ü"/>
              <a:defRPr/>
            </a:pPr>
            <a:r>
              <a:rPr lang="en-US" sz="2000" dirty="0" err="1">
                <a:latin typeface="Arial" panose="020B0604020202020204" pitchFamily="34" charset="0"/>
                <a:cs typeface="Arial" panose="020B0604020202020204" pitchFamily="34" charset="0"/>
              </a:rPr>
              <a:t>Đặt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hàng</a:t>
            </a:r>
            <a:endParaRPr lang="en-US" sz="20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ü"/>
              <a:defRPr/>
            </a:pPr>
            <a:r>
              <a:rPr lang="en-US" sz="2000" dirty="0">
                <a:latin typeface="Arial" panose="020B0604020202020204" pitchFamily="34" charset="0"/>
                <a:cs typeface="Arial" panose="020B0604020202020204" pitchFamily="34" charset="0"/>
              </a:rPr>
              <a:t>Thanh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online</a:t>
            </a:r>
          </a:p>
          <a:p>
            <a:endParaRPr lang="en-VN" dirty="0"/>
          </a:p>
        </p:txBody>
      </p:sp>
    </p:spTree>
    <p:extLst>
      <p:ext uri="{BB962C8B-B14F-4D97-AF65-F5344CB8AC3E}">
        <p14:creationId xmlns:p14="http://schemas.microsoft.com/office/powerpoint/2010/main" val="2548386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586060" y="22323"/>
            <a:ext cx="7704000" cy="95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4. KẾT QUẢ NGHIÊN CỨU</a:t>
            </a:r>
            <a:endParaRPr dirty="0">
              <a:latin typeface="+mj-lt"/>
            </a:endParaRPr>
          </a:p>
        </p:txBody>
      </p:sp>
      <p:sp>
        <p:nvSpPr>
          <p:cNvPr id="2" name="TextBox 1">
            <a:extLst>
              <a:ext uri="{FF2B5EF4-FFF2-40B4-BE49-F238E27FC236}">
                <a16:creationId xmlns:a16="http://schemas.microsoft.com/office/drawing/2014/main" id="{7FD4A48E-8145-CC4F-8543-B9496C5DB4E7}"/>
              </a:ext>
            </a:extLst>
          </p:cNvPr>
          <p:cNvSpPr txBox="1"/>
          <p:nvPr/>
        </p:nvSpPr>
        <p:spPr>
          <a:xfrm>
            <a:off x="586060" y="688098"/>
            <a:ext cx="5959929" cy="400110"/>
          </a:xfrm>
          <a:prstGeom prst="rect">
            <a:avLst/>
          </a:prstGeom>
          <a:noFill/>
        </p:spPr>
        <p:txBody>
          <a:bodyPr wrap="square" rtlCol="0">
            <a:spAutoFit/>
          </a:bodyPr>
          <a:lstStyle/>
          <a:p>
            <a:r>
              <a:rPr lang="en-VN" sz="2000" dirty="0"/>
              <a:t>4.1 KẾT QUẢ ĐẠT ĐƯỢC</a:t>
            </a:r>
          </a:p>
        </p:txBody>
      </p:sp>
      <p:grpSp>
        <p:nvGrpSpPr>
          <p:cNvPr id="7" name="Google Shape;219;p26">
            <a:extLst>
              <a:ext uri="{FF2B5EF4-FFF2-40B4-BE49-F238E27FC236}">
                <a16:creationId xmlns:a16="http://schemas.microsoft.com/office/drawing/2014/main" id="{C3C99EF5-3CCA-664D-A8C0-E77DC11287A9}"/>
              </a:ext>
            </a:extLst>
          </p:cNvPr>
          <p:cNvGrpSpPr/>
          <p:nvPr/>
        </p:nvGrpSpPr>
        <p:grpSpPr>
          <a:xfrm>
            <a:off x="7046915" y="915778"/>
            <a:ext cx="1743003" cy="424158"/>
            <a:chOff x="1077075" y="4279425"/>
            <a:chExt cx="1743003" cy="424158"/>
          </a:xfrm>
        </p:grpSpPr>
        <p:sp>
          <p:nvSpPr>
            <p:cNvPr id="8" name="Google Shape;220;p26">
              <a:extLst>
                <a:ext uri="{FF2B5EF4-FFF2-40B4-BE49-F238E27FC236}">
                  <a16:creationId xmlns:a16="http://schemas.microsoft.com/office/drawing/2014/main" id="{FA4F4836-D93A-4748-8755-6D50720DBC8C}"/>
                </a:ext>
              </a:extLst>
            </p:cNvPr>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1;p26">
              <a:extLst>
                <a:ext uri="{FF2B5EF4-FFF2-40B4-BE49-F238E27FC236}">
                  <a16:creationId xmlns:a16="http://schemas.microsoft.com/office/drawing/2014/main" id="{45F0C4C9-108C-EB40-ADBE-6C549DE7C04B}"/>
                </a:ext>
              </a:extLst>
            </p:cNvPr>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2;p26">
              <a:extLst>
                <a:ext uri="{FF2B5EF4-FFF2-40B4-BE49-F238E27FC236}">
                  <a16:creationId xmlns:a16="http://schemas.microsoft.com/office/drawing/2014/main" id="{8F8B6970-8668-6B4A-920C-C56E49D27A7F}"/>
                </a:ext>
              </a:extLst>
            </p:cNvPr>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D66356DF-A821-BA46-87BF-749E217449DA}"/>
              </a:ext>
            </a:extLst>
          </p:cNvPr>
          <p:cNvSpPr txBox="1"/>
          <p:nvPr/>
        </p:nvSpPr>
        <p:spPr>
          <a:xfrm>
            <a:off x="586060" y="1030663"/>
            <a:ext cx="8401823" cy="4308872"/>
          </a:xfrm>
          <a:prstGeom prst="rect">
            <a:avLst/>
          </a:prstGeom>
          <a:noFill/>
        </p:spPr>
        <p:txBody>
          <a:bodyPr wrap="square" rtlCol="0">
            <a:spAutoFit/>
          </a:bodyPr>
          <a:lstStyle/>
          <a:p>
            <a:pPr>
              <a:lnSpc>
                <a:spcPct val="150000"/>
              </a:lnSpc>
              <a:defRPr/>
            </a:pPr>
            <a:r>
              <a:rPr lang="en-US" sz="2000" dirty="0">
                <a:latin typeface="Arial" panose="020B0604020202020204" pitchFamily="34" charset="0"/>
                <a:cs typeface="Arial" panose="020B0604020202020204" pitchFamily="34" charset="0"/>
              </a:rPr>
              <a:t>Website:</a:t>
            </a:r>
          </a:p>
          <a:p>
            <a:pPr lvl="0" algn="just">
              <a:lnSpc>
                <a:spcPct val="100000"/>
              </a:lnSpc>
              <a:spcBef>
                <a:spcPts val="1200"/>
              </a:spcBef>
            </a:pPr>
            <a:r>
              <a:rPr lang="en-US" sz="2000" dirty="0">
                <a:latin typeface="Arial" panose="020B0604020202020204" pitchFamily="34" charset="0"/>
                <a:cs typeface="Arial" panose="020B0604020202020204" pitchFamily="34" charset="0"/>
              </a:rPr>
              <a:t>- Giao </a:t>
            </a:r>
            <a:r>
              <a:rPr lang="en-US" sz="2000" dirty="0" err="1">
                <a:latin typeface="Arial" panose="020B0604020202020204" pitchFamily="34" charset="0"/>
                <a:cs typeface="Arial" panose="020B0604020202020204" pitchFamily="34" charset="0"/>
              </a:rPr>
              <a:t>diện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thiện</a:t>
            </a:r>
            <a:r>
              <a:rPr lang="en-US" sz="2000" dirty="0">
                <a:latin typeface="Arial" panose="020B0604020202020204" pitchFamily="34" charset="0"/>
                <a:cs typeface="Arial" panose="020B0604020202020204" pitchFamily="34" charset="0"/>
              </a:rPr>
              <a:t>.</a:t>
            </a:r>
          </a:p>
          <a:p>
            <a:pPr marL="342900" lvl="0" indent="-342900" algn="just">
              <a:lnSpc>
                <a:spcPct val="100000"/>
              </a:lnSpc>
              <a:spcBef>
                <a:spcPts val="1200"/>
              </a:spcBef>
              <a:buFontTx/>
              <a:buChar char="-"/>
            </a:pPr>
            <a:r>
              <a:rPr lang="en-US" sz="2000" dirty="0">
                <a:latin typeface="Arial" panose="020B0604020202020204" pitchFamily="34" charset="0"/>
                <a:cs typeface="Arial" panose="020B0604020202020204" pitchFamily="34" charset="0"/>
              </a:rPr>
              <a:t>Website </a:t>
            </a:r>
            <a:r>
              <a:rPr lang="en-US" sz="2000" dirty="0" err="1">
                <a:latin typeface="Arial" panose="020B0604020202020204" pitchFamily="34" charset="0"/>
                <a:cs typeface="Arial" panose="020B0604020202020204" pitchFamily="34" charset="0"/>
              </a:rPr>
              <a:t>đã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đáp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ứng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yêu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nghiệp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phẩm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hàng</a:t>
            </a:r>
            <a:r>
              <a:rPr lang="en-US" sz="2000" dirty="0">
                <a:latin typeface="Arial" panose="020B0604020202020204" pitchFamily="34" charset="0"/>
                <a:cs typeface="Arial" panose="020B0604020202020204" pitchFamily="34" charset="0"/>
              </a:rPr>
              <a:t>…</a:t>
            </a:r>
          </a:p>
          <a:p>
            <a:pPr marL="342900" lvl="0" indent="-342900" algn="just">
              <a:lnSpc>
                <a:spcPct val="100000"/>
              </a:lnSpc>
              <a:spcBef>
                <a:spcPts val="1200"/>
              </a:spcBef>
              <a:buFontTx/>
              <a:buChar char="-"/>
            </a:pP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trữ</a:t>
            </a:r>
            <a:r>
              <a:rPr lang="en-US" sz="2000" dirty="0">
                <a:latin typeface="Arial" panose="020B0604020202020204" pitchFamily="34" charset="0"/>
                <a:cs typeface="Arial" panose="020B0604020202020204" pitchFamily="34" charset="0"/>
              </a:rPr>
              <a:t> khoa </a:t>
            </a:r>
            <a:r>
              <a:rPr lang="en-US" sz="2000" dirty="0" err="1">
                <a:latin typeface="Arial" panose="020B0604020202020204" pitchFamily="34" charset="0"/>
                <a:cs typeface="Arial" panose="020B0604020202020204" pitchFamily="34" charset="0"/>
              </a:rPr>
              <a:t>học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dễ</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dàng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a:t>
            </a:r>
          </a:p>
          <a:p>
            <a:pPr marL="342900" lvl="0" indent="-342900" algn="just">
              <a:lnSpc>
                <a:spcPct val="100000"/>
              </a:lnSpc>
              <a:spcBef>
                <a:spcPts val="1200"/>
              </a:spcBef>
              <a:buFontTx/>
              <a:buChar char="-"/>
            </a:pP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vùng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soát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sót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a:t>
            </a:r>
          </a:p>
          <a:p>
            <a:pPr marL="342900" lvl="0" indent="-342900" algn="just">
              <a:lnSpc>
                <a:spcPct val="100000"/>
              </a:lnSpc>
              <a:spcBef>
                <a:spcPts val="1200"/>
              </a:spcBef>
              <a:buFontTx/>
              <a:buChar char="-"/>
            </a:pPr>
            <a:r>
              <a:rPr lang="en-US" sz="2000" dirty="0" err="1">
                <a:latin typeface="Arial" panose="020B0604020202020204" pitchFamily="34" charset="0"/>
                <a:cs typeface="Arial" panose="020B0604020202020204" pitchFamily="34" charset="0"/>
              </a:rPr>
              <a:t>Hỗ</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đặt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tuyến</a:t>
            </a:r>
            <a:r>
              <a:rPr lang="en-US" sz="2000" dirty="0">
                <a:latin typeface="Arial" panose="020B0604020202020204" pitchFamily="34" charset="0"/>
                <a:cs typeface="Arial" panose="020B0604020202020204" pitchFamily="34" charset="0"/>
              </a:rPr>
              <a:t>.</a:t>
            </a:r>
          </a:p>
          <a:p>
            <a:endParaRPr lang="en-VN" dirty="0"/>
          </a:p>
        </p:txBody>
      </p:sp>
    </p:spTree>
    <p:extLst>
      <p:ext uri="{BB962C8B-B14F-4D97-AF65-F5344CB8AC3E}">
        <p14:creationId xmlns:p14="http://schemas.microsoft.com/office/powerpoint/2010/main" val="601432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9FF"/>
        </a:solidFill>
        <a:effectLst/>
      </p:bgPr>
    </p:bg>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720000" y="6157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NỘI DUNG</a:t>
            </a:r>
            <a:endParaRPr dirty="0">
              <a:latin typeface="+mn-lt"/>
            </a:endParaRPr>
          </a:p>
        </p:txBody>
      </p:sp>
      <p:sp>
        <p:nvSpPr>
          <p:cNvPr id="120" name="Google Shape;120;p22"/>
          <p:cNvSpPr/>
          <p:nvPr/>
        </p:nvSpPr>
        <p:spPr>
          <a:xfrm>
            <a:off x="1089927" y="1441876"/>
            <a:ext cx="776428" cy="739810"/>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mn-lt"/>
                <a:ea typeface="Unbounded"/>
                <a:cs typeface="Unbounded"/>
                <a:sym typeface="Unbounded"/>
              </a:rPr>
              <a:t>01</a:t>
            </a:r>
            <a:endParaRPr sz="1600" b="1">
              <a:solidFill>
                <a:srgbClr val="0D086E"/>
              </a:solidFill>
              <a:latin typeface="+mn-lt"/>
              <a:ea typeface="Unbounded"/>
              <a:cs typeface="Unbounded"/>
              <a:sym typeface="Unbounded"/>
            </a:endParaRPr>
          </a:p>
        </p:txBody>
      </p:sp>
      <p:sp>
        <p:nvSpPr>
          <p:cNvPr id="121" name="Google Shape;121;p22"/>
          <p:cNvSpPr txBox="1"/>
          <p:nvPr/>
        </p:nvSpPr>
        <p:spPr>
          <a:xfrm>
            <a:off x="1942553" y="1597406"/>
            <a:ext cx="2197500" cy="408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b="1" dirty="0">
                <a:solidFill>
                  <a:srgbClr val="0D086E"/>
                </a:solidFill>
                <a:latin typeface="+mn-lt"/>
                <a:ea typeface="Unbounded"/>
                <a:cs typeface="Unbounded"/>
                <a:sym typeface="Unbounded"/>
              </a:rPr>
              <a:t>TỔNG QUAN</a:t>
            </a:r>
            <a:endParaRPr sz="1600" b="1" dirty="0">
              <a:solidFill>
                <a:srgbClr val="0D086E"/>
              </a:solidFill>
              <a:latin typeface="+mn-lt"/>
              <a:ea typeface="Unbounded"/>
              <a:cs typeface="Unbounded"/>
              <a:sym typeface="Unbounded"/>
            </a:endParaRPr>
          </a:p>
        </p:txBody>
      </p:sp>
      <p:sp>
        <p:nvSpPr>
          <p:cNvPr id="123" name="Google Shape;123;p22"/>
          <p:cNvSpPr/>
          <p:nvPr/>
        </p:nvSpPr>
        <p:spPr>
          <a:xfrm>
            <a:off x="4961102" y="1441876"/>
            <a:ext cx="776428" cy="739810"/>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mn-lt"/>
                <a:ea typeface="Unbounded"/>
                <a:cs typeface="Unbounded"/>
                <a:sym typeface="Unbounded"/>
              </a:rPr>
              <a:t>02</a:t>
            </a:r>
            <a:endParaRPr sz="1600" b="1">
              <a:solidFill>
                <a:srgbClr val="0D086E"/>
              </a:solidFill>
              <a:latin typeface="+mn-lt"/>
              <a:ea typeface="Unbounded"/>
              <a:cs typeface="Unbounded"/>
              <a:sym typeface="Unbounded"/>
            </a:endParaRPr>
          </a:p>
        </p:txBody>
      </p:sp>
      <p:sp>
        <p:nvSpPr>
          <p:cNvPr id="124" name="Google Shape;124;p22"/>
          <p:cNvSpPr txBox="1"/>
          <p:nvPr/>
        </p:nvSpPr>
        <p:spPr>
          <a:xfrm>
            <a:off x="5889928" y="1717962"/>
            <a:ext cx="2722568" cy="408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b="1" dirty="0">
                <a:solidFill>
                  <a:srgbClr val="0D086E"/>
                </a:solidFill>
                <a:latin typeface="+mn-lt"/>
                <a:ea typeface="Unbounded"/>
                <a:cs typeface="Unbounded"/>
                <a:sym typeface="Unbounded"/>
              </a:rPr>
              <a:t>LARAVEL FRAMEWORK</a:t>
            </a:r>
            <a:endParaRPr sz="1600" b="1" dirty="0">
              <a:solidFill>
                <a:srgbClr val="0D086E"/>
              </a:solidFill>
              <a:latin typeface="+mn-lt"/>
              <a:ea typeface="Unbounded"/>
              <a:cs typeface="Unbounded"/>
              <a:sym typeface="Unbounded"/>
            </a:endParaRPr>
          </a:p>
        </p:txBody>
      </p:sp>
      <p:sp>
        <p:nvSpPr>
          <p:cNvPr id="126" name="Google Shape;126;p22"/>
          <p:cNvSpPr/>
          <p:nvPr/>
        </p:nvSpPr>
        <p:spPr>
          <a:xfrm>
            <a:off x="1089927" y="2879638"/>
            <a:ext cx="776428" cy="739810"/>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mn-lt"/>
                <a:ea typeface="Unbounded"/>
                <a:cs typeface="Unbounded"/>
                <a:sym typeface="Unbounded"/>
              </a:rPr>
              <a:t>03</a:t>
            </a:r>
            <a:endParaRPr sz="1600" b="1">
              <a:solidFill>
                <a:srgbClr val="0D086E"/>
              </a:solidFill>
              <a:latin typeface="+mn-lt"/>
              <a:ea typeface="Unbounded"/>
              <a:cs typeface="Unbounded"/>
              <a:sym typeface="Unbounded"/>
            </a:endParaRPr>
          </a:p>
        </p:txBody>
      </p:sp>
      <p:sp>
        <p:nvSpPr>
          <p:cNvPr id="127" name="Google Shape;127;p22"/>
          <p:cNvSpPr txBox="1"/>
          <p:nvPr/>
        </p:nvSpPr>
        <p:spPr>
          <a:xfrm>
            <a:off x="2018753" y="3214452"/>
            <a:ext cx="2497175" cy="408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600" b="1" dirty="0">
                <a:solidFill>
                  <a:srgbClr val="0D086E"/>
                </a:solidFill>
                <a:latin typeface="+mn-lt"/>
                <a:ea typeface="Unbounded"/>
                <a:cs typeface="Unbounded"/>
                <a:sym typeface="Unbounded"/>
              </a:rPr>
              <a:t>PHÂN TÍCH THIẾT KẾ HỆ THỐNG</a:t>
            </a:r>
          </a:p>
        </p:txBody>
      </p:sp>
      <p:sp>
        <p:nvSpPr>
          <p:cNvPr id="129" name="Google Shape;129;p22"/>
          <p:cNvSpPr/>
          <p:nvPr/>
        </p:nvSpPr>
        <p:spPr>
          <a:xfrm>
            <a:off x="4961102" y="2879638"/>
            <a:ext cx="776428" cy="739810"/>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mn-lt"/>
                <a:ea typeface="Unbounded"/>
                <a:cs typeface="Unbounded"/>
                <a:sym typeface="Unbounded"/>
              </a:rPr>
              <a:t>04</a:t>
            </a:r>
            <a:endParaRPr sz="1600" b="1">
              <a:solidFill>
                <a:srgbClr val="0D086E"/>
              </a:solidFill>
              <a:latin typeface="+mn-lt"/>
              <a:ea typeface="Unbounded"/>
              <a:cs typeface="Unbounded"/>
              <a:sym typeface="Unbounded"/>
            </a:endParaRPr>
          </a:p>
        </p:txBody>
      </p:sp>
      <p:sp>
        <p:nvSpPr>
          <p:cNvPr id="130" name="Google Shape;130;p22"/>
          <p:cNvSpPr txBox="1"/>
          <p:nvPr/>
        </p:nvSpPr>
        <p:spPr>
          <a:xfrm>
            <a:off x="5889928" y="3210848"/>
            <a:ext cx="2197500" cy="408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b="1" dirty="0">
                <a:solidFill>
                  <a:srgbClr val="0D086E"/>
                </a:solidFill>
                <a:latin typeface="+mn-lt"/>
                <a:ea typeface="Unbounded"/>
                <a:cs typeface="Unbounded"/>
                <a:sym typeface="Unbounded"/>
              </a:rPr>
              <a:t>KẾT QUẢ NGHIÊN CỨU</a:t>
            </a:r>
            <a:endParaRPr sz="1600" b="1" dirty="0">
              <a:solidFill>
                <a:srgbClr val="0D086E"/>
              </a:solidFill>
              <a:latin typeface="+mn-lt"/>
              <a:ea typeface="Unbounded"/>
              <a:cs typeface="Unbounded"/>
              <a:sym typeface="Unbounded"/>
            </a:endParaRPr>
          </a:p>
        </p:txBody>
      </p:sp>
      <p:sp>
        <p:nvSpPr>
          <p:cNvPr id="132" name="Google Shape;132;p22"/>
          <p:cNvSpPr/>
          <p:nvPr/>
        </p:nvSpPr>
        <p:spPr>
          <a:xfrm>
            <a:off x="-560950" y="4295500"/>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nvGrpSpPr>
          <p:cNvPr id="133" name="Google Shape;133;p22"/>
          <p:cNvGrpSpPr/>
          <p:nvPr/>
        </p:nvGrpSpPr>
        <p:grpSpPr>
          <a:xfrm>
            <a:off x="8087428" y="4260695"/>
            <a:ext cx="686675" cy="686606"/>
            <a:chOff x="1006725" y="1769450"/>
            <a:chExt cx="686675" cy="686675"/>
          </a:xfrm>
        </p:grpSpPr>
        <p:sp>
          <p:nvSpPr>
            <p:cNvPr id="134" name="Google Shape;134;p22"/>
            <p:cNvSpPr/>
            <p:nvPr/>
          </p:nvSpPr>
          <p:spPr>
            <a:xfrm>
              <a:off x="1006725" y="1769450"/>
              <a:ext cx="686675" cy="686675"/>
            </a:xfrm>
            <a:custGeom>
              <a:avLst/>
              <a:gdLst/>
              <a:ahLst/>
              <a:cxnLst/>
              <a:rect l="l" t="t" r="r" b="b"/>
              <a:pathLst>
                <a:path w="27467" h="27467" extrusionOk="0">
                  <a:moveTo>
                    <a:pt x="13733" y="1"/>
                  </a:moveTo>
                  <a:cubicBezTo>
                    <a:pt x="6124" y="1"/>
                    <a:pt x="0" y="6124"/>
                    <a:pt x="0" y="13734"/>
                  </a:cubicBezTo>
                  <a:cubicBezTo>
                    <a:pt x="0" y="21341"/>
                    <a:pt x="6124" y="27467"/>
                    <a:pt x="13733" y="27467"/>
                  </a:cubicBezTo>
                  <a:cubicBezTo>
                    <a:pt x="21340" y="27467"/>
                    <a:pt x="27466" y="21341"/>
                    <a:pt x="27466" y="13734"/>
                  </a:cubicBezTo>
                  <a:cubicBezTo>
                    <a:pt x="27466" y="6124"/>
                    <a:pt x="21340" y="1"/>
                    <a:pt x="13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35" name="Google Shape;135;p22"/>
            <p:cNvSpPr/>
            <p:nvPr/>
          </p:nvSpPr>
          <p:spPr>
            <a:xfrm>
              <a:off x="1036200" y="1798925"/>
              <a:ext cx="628525" cy="627725"/>
            </a:xfrm>
            <a:custGeom>
              <a:avLst/>
              <a:gdLst/>
              <a:ahLst/>
              <a:cxnLst/>
              <a:rect l="l" t="t" r="r" b="b"/>
              <a:pathLst>
                <a:path w="25141" h="25109" extrusionOk="0">
                  <a:moveTo>
                    <a:pt x="12554" y="830"/>
                  </a:moveTo>
                  <a:lnTo>
                    <a:pt x="18173" y="6449"/>
                  </a:lnTo>
                  <a:lnTo>
                    <a:pt x="12552" y="12070"/>
                  </a:lnTo>
                  <a:lnTo>
                    <a:pt x="6933" y="6451"/>
                  </a:lnTo>
                  <a:lnTo>
                    <a:pt x="12554" y="830"/>
                  </a:lnTo>
                  <a:close/>
                  <a:moveTo>
                    <a:pt x="6448" y="6936"/>
                  </a:moveTo>
                  <a:lnTo>
                    <a:pt x="12067" y="12555"/>
                  </a:lnTo>
                  <a:lnTo>
                    <a:pt x="6448" y="18174"/>
                  </a:lnTo>
                  <a:lnTo>
                    <a:pt x="827" y="12555"/>
                  </a:lnTo>
                  <a:lnTo>
                    <a:pt x="6448" y="6936"/>
                  </a:lnTo>
                  <a:close/>
                  <a:moveTo>
                    <a:pt x="18658" y="6934"/>
                  </a:moveTo>
                  <a:lnTo>
                    <a:pt x="24279" y="12555"/>
                  </a:lnTo>
                  <a:lnTo>
                    <a:pt x="18658" y="18176"/>
                  </a:lnTo>
                  <a:lnTo>
                    <a:pt x="13037" y="12555"/>
                  </a:lnTo>
                  <a:lnTo>
                    <a:pt x="18658" y="6934"/>
                  </a:lnTo>
                  <a:close/>
                  <a:moveTo>
                    <a:pt x="12552" y="13040"/>
                  </a:moveTo>
                  <a:lnTo>
                    <a:pt x="18173" y="18661"/>
                  </a:lnTo>
                  <a:lnTo>
                    <a:pt x="12554" y="24280"/>
                  </a:lnTo>
                  <a:lnTo>
                    <a:pt x="6933" y="18659"/>
                  </a:lnTo>
                  <a:lnTo>
                    <a:pt x="12552" y="13040"/>
                  </a:lnTo>
                  <a:close/>
                  <a:moveTo>
                    <a:pt x="12554" y="1"/>
                  </a:moveTo>
                  <a:cubicBezTo>
                    <a:pt x="12463" y="1"/>
                    <a:pt x="12376" y="38"/>
                    <a:pt x="12311" y="101"/>
                  </a:cubicBezTo>
                  <a:lnTo>
                    <a:pt x="6448" y="5966"/>
                  </a:lnTo>
                  <a:lnTo>
                    <a:pt x="3083" y="2600"/>
                  </a:lnTo>
                  <a:lnTo>
                    <a:pt x="2598" y="3085"/>
                  </a:lnTo>
                  <a:lnTo>
                    <a:pt x="5963" y="6449"/>
                  </a:lnTo>
                  <a:lnTo>
                    <a:pt x="100" y="12311"/>
                  </a:lnTo>
                  <a:cubicBezTo>
                    <a:pt x="35" y="12376"/>
                    <a:pt x="0" y="12463"/>
                    <a:pt x="0" y="12555"/>
                  </a:cubicBezTo>
                  <a:cubicBezTo>
                    <a:pt x="0" y="12646"/>
                    <a:pt x="35" y="12733"/>
                    <a:pt x="100" y="12796"/>
                  </a:cubicBezTo>
                  <a:lnTo>
                    <a:pt x="5963" y="18659"/>
                  </a:lnTo>
                  <a:lnTo>
                    <a:pt x="2598" y="22024"/>
                  </a:lnTo>
                  <a:lnTo>
                    <a:pt x="3083" y="22509"/>
                  </a:lnTo>
                  <a:lnTo>
                    <a:pt x="6448" y="19144"/>
                  </a:lnTo>
                  <a:lnTo>
                    <a:pt x="12311" y="25009"/>
                  </a:lnTo>
                  <a:cubicBezTo>
                    <a:pt x="12378" y="25074"/>
                    <a:pt x="12465" y="25109"/>
                    <a:pt x="12554" y="25109"/>
                  </a:cubicBezTo>
                  <a:cubicBezTo>
                    <a:pt x="12641" y="25109"/>
                    <a:pt x="12728" y="25074"/>
                    <a:pt x="12796" y="25009"/>
                  </a:cubicBezTo>
                  <a:lnTo>
                    <a:pt x="18658" y="19146"/>
                  </a:lnTo>
                  <a:lnTo>
                    <a:pt x="22021" y="22509"/>
                  </a:lnTo>
                  <a:lnTo>
                    <a:pt x="22506" y="22024"/>
                  </a:lnTo>
                  <a:lnTo>
                    <a:pt x="19143" y="18661"/>
                  </a:lnTo>
                  <a:lnTo>
                    <a:pt x="25006" y="12796"/>
                  </a:lnTo>
                  <a:cubicBezTo>
                    <a:pt x="25141" y="12664"/>
                    <a:pt x="25141" y="12446"/>
                    <a:pt x="25006" y="12313"/>
                  </a:cubicBezTo>
                  <a:lnTo>
                    <a:pt x="25006" y="12311"/>
                  </a:lnTo>
                  <a:lnTo>
                    <a:pt x="19143" y="6449"/>
                  </a:lnTo>
                  <a:lnTo>
                    <a:pt x="22506" y="3085"/>
                  </a:lnTo>
                  <a:lnTo>
                    <a:pt x="22021" y="2600"/>
                  </a:lnTo>
                  <a:lnTo>
                    <a:pt x="18658" y="5963"/>
                  </a:lnTo>
                  <a:lnTo>
                    <a:pt x="12796" y="101"/>
                  </a:lnTo>
                  <a:cubicBezTo>
                    <a:pt x="12730" y="36"/>
                    <a:pt x="12643" y="1"/>
                    <a:pt x="12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19" name="Google Shape;129;p22">
            <a:extLst>
              <a:ext uri="{FF2B5EF4-FFF2-40B4-BE49-F238E27FC236}">
                <a16:creationId xmlns:a16="http://schemas.microsoft.com/office/drawing/2014/main" id="{457F8B00-B1CA-9047-AEA6-4D59387F0EB2}"/>
              </a:ext>
            </a:extLst>
          </p:cNvPr>
          <p:cNvSpPr/>
          <p:nvPr/>
        </p:nvSpPr>
        <p:spPr>
          <a:xfrm>
            <a:off x="3631148" y="4032058"/>
            <a:ext cx="776428" cy="739810"/>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dirty="0">
                <a:solidFill>
                  <a:srgbClr val="0D086E"/>
                </a:solidFill>
                <a:latin typeface="+mn-lt"/>
                <a:ea typeface="Unbounded"/>
                <a:cs typeface="Unbounded"/>
                <a:sym typeface="Unbounded"/>
              </a:rPr>
              <a:t>5</a:t>
            </a:r>
            <a:endParaRPr sz="1600" b="1" dirty="0">
              <a:solidFill>
                <a:srgbClr val="0D086E"/>
              </a:solidFill>
              <a:latin typeface="+mn-lt"/>
              <a:ea typeface="Unbounded"/>
              <a:cs typeface="Unbounded"/>
              <a:sym typeface="Unbounded"/>
            </a:endParaRPr>
          </a:p>
        </p:txBody>
      </p:sp>
      <p:sp>
        <p:nvSpPr>
          <p:cNvPr id="20" name="Google Shape;130;p22">
            <a:extLst>
              <a:ext uri="{FF2B5EF4-FFF2-40B4-BE49-F238E27FC236}">
                <a16:creationId xmlns:a16="http://schemas.microsoft.com/office/drawing/2014/main" id="{4B95C1A2-819A-3747-89DE-90AD810D8E87}"/>
              </a:ext>
            </a:extLst>
          </p:cNvPr>
          <p:cNvSpPr txBox="1"/>
          <p:nvPr/>
        </p:nvSpPr>
        <p:spPr>
          <a:xfrm>
            <a:off x="4437051" y="4363145"/>
            <a:ext cx="2722569" cy="408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b="1" dirty="0">
                <a:solidFill>
                  <a:srgbClr val="0D086E"/>
                </a:solidFill>
                <a:latin typeface="+mn-lt"/>
                <a:ea typeface="Unbounded"/>
                <a:cs typeface="Unbounded"/>
                <a:sym typeface="Unbounded"/>
              </a:rPr>
              <a:t>KẾT LUẬN, HƯỚNG PHÁT TRIỂN</a:t>
            </a:r>
            <a:endParaRPr sz="1600" b="1" dirty="0">
              <a:solidFill>
                <a:srgbClr val="0D086E"/>
              </a:solidFill>
              <a:latin typeface="+mn-lt"/>
              <a:ea typeface="Unbounded"/>
              <a:cs typeface="Unbounded"/>
              <a:sym typeface="Unbound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586060" y="22323"/>
            <a:ext cx="7704000" cy="95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4. KẾT QUẢ NGHIÊN CỨU</a:t>
            </a:r>
            <a:endParaRPr dirty="0">
              <a:latin typeface="+mj-lt"/>
            </a:endParaRPr>
          </a:p>
        </p:txBody>
      </p:sp>
      <p:sp>
        <p:nvSpPr>
          <p:cNvPr id="2" name="TextBox 1">
            <a:extLst>
              <a:ext uri="{FF2B5EF4-FFF2-40B4-BE49-F238E27FC236}">
                <a16:creationId xmlns:a16="http://schemas.microsoft.com/office/drawing/2014/main" id="{7FD4A48E-8145-CC4F-8543-B9496C5DB4E7}"/>
              </a:ext>
            </a:extLst>
          </p:cNvPr>
          <p:cNvSpPr txBox="1"/>
          <p:nvPr/>
        </p:nvSpPr>
        <p:spPr>
          <a:xfrm>
            <a:off x="586060" y="773268"/>
            <a:ext cx="5959929" cy="400110"/>
          </a:xfrm>
          <a:prstGeom prst="rect">
            <a:avLst/>
          </a:prstGeom>
          <a:noFill/>
        </p:spPr>
        <p:txBody>
          <a:bodyPr wrap="square" rtlCol="0">
            <a:spAutoFit/>
          </a:bodyPr>
          <a:lstStyle/>
          <a:p>
            <a:r>
              <a:rPr lang="en-VN" sz="2000" dirty="0"/>
              <a:t>4.2 HƯỚNG PHÁT TRIỂN</a:t>
            </a:r>
          </a:p>
        </p:txBody>
      </p:sp>
      <p:grpSp>
        <p:nvGrpSpPr>
          <p:cNvPr id="7" name="Google Shape;219;p26">
            <a:extLst>
              <a:ext uri="{FF2B5EF4-FFF2-40B4-BE49-F238E27FC236}">
                <a16:creationId xmlns:a16="http://schemas.microsoft.com/office/drawing/2014/main" id="{C3C99EF5-3CCA-664D-A8C0-E77DC11287A9}"/>
              </a:ext>
            </a:extLst>
          </p:cNvPr>
          <p:cNvGrpSpPr/>
          <p:nvPr/>
        </p:nvGrpSpPr>
        <p:grpSpPr>
          <a:xfrm>
            <a:off x="7046915" y="915778"/>
            <a:ext cx="1743003" cy="424158"/>
            <a:chOff x="1077075" y="4279425"/>
            <a:chExt cx="1743003" cy="424158"/>
          </a:xfrm>
        </p:grpSpPr>
        <p:sp>
          <p:nvSpPr>
            <p:cNvPr id="8" name="Google Shape;220;p26">
              <a:extLst>
                <a:ext uri="{FF2B5EF4-FFF2-40B4-BE49-F238E27FC236}">
                  <a16:creationId xmlns:a16="http://schemas.microsoft.com/office/drawing/2014/main" id="{FA4F4836-D93A-4748-8755-6D50720DBC8C}"/>
                </a:ext>
              </a:extLst>
            </p:cNvPr>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1;p26">
              <a:extLst>
                <a:ext uri="{FF2B5EF4-FFF2-40B4-BE49-F238E27FC236}">
                  <a16:creationId xmlns:a16="http://schemas.microsoft.com/office/drawing/2014/main" id="{45F0C4C9-108C-EB40-ADBE-6C549DE7C04B}"/>
                </a:ext>
              </a:extLst>
            </p:cNvPr>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2;p26">
              <a:extLst>
                <a:ext uri="{FF2B5EF4-FFF2-40B4-BE49-F238E27FC236}">
                  <a16:creationId xmlns:a16="http://schemas.microsoft.com/office/drawing/2014/main" id="{8F8B6970-8668-6B4A-920C-C56E49D27A7F}"/>
                </a:ext>
              </a:extLst>
            </p:cNvPr>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D66356DF-A821-BA46-87BF-749E217449DA}"/>
              </a:ext>
            </a:extLst>
          </p:cNvPr>
          <p:cNvSpPr txBox="1"/>
          <p:nvPr/>
        </p:nvSpPr>
        <p:spPr>
          <a:xfrm>
            <a:off x="586060" y="1225504"/>
            <a:ext cx="8401823" cy="3917996"/>
          </a:xfrm>
          <a:prstGeom prst="rect">
            <a:avLst/>
          </a:prstGeom>
          <a:noFill/>
        </p:spPr>
        <p:txBody>
          <a:bodyPr wrap="square" rtlCol="0">
            <a:spAutoFit/>
          </a:bodyPr>
          <a:lstStyle/>
          <a:p>
            <a:pPr marL="342900" lvl="0" indent="-342900" algn="just">
              <a:lnSpc>
                <a:spcPct val="150000"/>
              </a:lnSpc>
              <a:spcBef>
                <a:spcPts val="600"/>
              </a:spcBef>
              <a:spcAft>
                <a:spcPts val="600"/>
              </a:spcAft>
              <a:buFont typeface="Times New Roman" panose="02020603050405020304" pitchFamily="18" charset="0"/>
              <a:buChar char="-"/>
            </a:pPr>
            <a:r>
              <a:rPr lang="vi-VN" sz="2000" dirty="0">
                <a:effectLst/>
                <a:latin typeface="Times New Roman" panose="02020603050405020304" pitchFamily="18" charset="0"/>
                <a:ea typeface="Times New Roman" panose="02020603050405020304" pitchFamily="18" charset="0"/>
              </a:rPr>
              <a:t>Mặc dù đã tích hợp được một số phương pháp thanh toán như momo,vnpay,… nhưng để nâng cao sự tiện lợi cần tích hợp các chức năng thanh toán online khác như: ZaloPay, Thẻ Visa,..</a:t>
            </a:r>
            <a:endParaRPr lang="en-VN" sz="2000" dirty="0">
              <a:effectLst/>
              <a:latin typeface="Times New Roman" panose="02020603050405020304" pitchFamily="18" charset="0"/>
              <a:ea typeface="Times New Roman" panose="02020603050405020304" pitchFamily="18" charset="0"/>
            </a:endParaRPr>
          </a:p>
          <a:p>
            <a:pPr marL="342900" marR="228600" lvl="0" indent="-342900" algn="just">
              <a:lnSpc>
                <a:spcPct val="156000"/>
              </a:lnSpc>
              <a:spcAft>
                <a:spcPts val="20"/>
              </a:spcAft>
              <a:buFont typeface="Times New Roman" panose="02020603050405020304" pitchFamily="18" charset="0"/>
              <a:buChar char="-"/>
            </a:pPr>
            <a:r>
              <a:rPr lang="en-US" sz="2000" dirty="0" err="1">
                <a:effectLst/>
                <a:latin typeface="Times New Roman" panose="02020603050405020304" pitchFamily="18" charset="0"/>
                <a:ea typeface="Times New Roman" panose="02020603050405020304" pitchFamily="18" charset="0"/>
              </a:rPr>
              <a:t>Tích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hợp</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các</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chức</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năng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liên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quan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đến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bên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thứ</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ba</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như</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hệ</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thống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vận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chuyển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hàng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hóa</a:t>
            </a:r>
            <a:r>
              <a:rPr lang="vi-VN" sz="2000" dirty="0">
                <a:effectLst/>
                <a:latin typeface="Times New Roman" panose="02020603050405020304" pitchFamily="18" charset="0"/>
                <a:ea typeface="Times New Roman" panose="02020603050405020304" pitchFamily="18" charset="0"/>
              </a:rPr>
              <a:t> giúp khách hàng theo dõi được tình trạng đonư hàng của mình</a:t>
            </a:r>
            <a:r>
              <a:rPr lang="en-US" sz="2000" dirty="0">
                <a:effectLst/>
                <a:latin typeface="Times New Roman" panose="02020603050405020304" pitchFamily="18" charset="0"/>
                <a:ea typeface="Times New Roman" panose="02020603050405020304" pitchFamily="18" charset="0"/>
              </a:rPr>
              <a:t>. </a:t>
            </a:r>
            <a:endParaRPr lang="en-VN" sz="2000" dirty="0">
              <a:effectLst/>
              <a:latin typeface="Times New Roman" panose="02020603050405020304" pitchFamily="18" charset="0"/>
              <a:ea typeface="Times New Roman" panose="02020603050405020304" pitchFamily="18" charset="0"/>
            </a:endParaRPr>
          </a:p>
          <a:p>
            <a:pPr marL="685800" indent="457200" algn="just">
              <a:lnSpc>
                <a:spcPct val="150000"/>
              </a:lnSpc>
              <a:spcBef>
                <a:spcPts val="600"/>
              </a:spcBef>
              <a:spcAft>
                <a:spcPts val="600"/>
              </a:spcAft>
            </a:pPr>
            <a:r>
              <a:rPr lang="vi-VN" sz="2000" dirty="0">
                <a:effectLst/>
                <a:latin typeface="Times New Roman" panose="02020603050405020304" pitchFamily="18" charset="0"/>
                <a:ea typeface="Times New Roman" panose="02020603050405020304" pitchFamily="18" charset="0"/>
              </a:rPr>
              <a:t> </a:t>
            </a:r>
            <a:endParaRPr lang="en-VN" sz="2000" dirty="0">
              <a:effectLst/>
              <a:latin typeface="Times New Roman" panose="02020603050405020304" pitchFamily="18" charset="0"/>
              <a:ea typeface="Times New Roman" panose="02020603050405020304" pitchFamily="18" charset="0"/>
            </a:endParaRPr>
          </a:p>
          <a:p>
            <a:endParaRPr lang="en-VN" sz="2000" dirty="0"/>
          </a:p>
        </p:txBody>
      </p:sp>
    </p:spTree>
    <p:extLst>
      <p:ext uri="{BB962C8B-B14F-4D97-AF65-F5344CB8AC3E}">
        <p14:creationId xmlns:p14="http://schemas.microsoft.com/office/powerpoint/2010/main" val="1990769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586060" y="22323"/>
            <a:ext cx="7704000" cy="95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4. KẾT QUẢ NGHIÊN CỨU</a:t>
            </a:r>
            <a:endParaRPr dirty="0">
              <a:latin typeface="+mj-lt"/>
            </a:endParaRPr>
          </a:p>
        </p:txBody>
      </p:sp>
      <p:sp>
        <p:nvSpPr>
          <p:cNvPr id="2" name="TextBox 1">
            <a:extLst>
              <a:ext uri="{FF2B5EF4-FFF2-40B4-BE49-F238E27FC236}">
                <a16:creationId xmlns:a16="http://schemas.microsoft.com/office/drawing/2014/main" id="{7FD4A48E-8145-CC4F-8543-B9496C5DB4E7}"/>
              </a:ext>
            </a:extLst>
          </p:cNvPr>
          <p:cNvSpPr txBox="1"/>
          <p:nvPr/>
        </p:nvSpPr>
        <p:spPr>
          <a:xfrm>
            <a:off x="586060" y="773268"/>
            <a:ext cx="5959929" cy="400110"/>
          </a:xfrm>
          <a:prstGeom prst="rect">
            <a:avLst/>
          </a:prstGeom>
          <a:noFill/>
        </p:spPr>
        <p:txBody>
          <a:bodyPr wrap="square" rtlCol="0">
            <a:spAutoFit/>
          </a:bodyPr>
          <a:lstStyle/>
          <a:p>
            <a:r>
              <a:rPr lang="en-VN" sz="2000" dirty="0"/>
              <a:t>4.2 HƯỚNG PHÁT TRIỂN</a:t>
            </a:r>
          </a:p>
        </p:txBody>
      </p:sp>
      <p:grpSp>
        <p:nvGrpSpPr>
          <p:cNvPr id="7" name="Google Shape;219;p26">
            <a:extLst>
              <a:ext uri="{FF2B5EF4-FFF2-40B4-BE49-F238E27FC236}">
                <a16:creationId xmlns:a16="http://schemas.microsoft.com/office/drawing/2014/main" id="{C3C99EF5-3CCA-664D-A8C0-E77DC11287A9}"/>
              </a:ext>
            </a:extLst>
          </p:cNvPr>
          <p:cNvGrpSpPr/>
          <p:nvPr/>
        </p:nvGrpSpPr>
        <p:grpSpPr>
          <a:xfrm>
            <a:off x="7046915" y="915778"/>
            <a:ext cx="1743003" cy="424158"/>
            <a:chOff x="1077075" y="4279425"/>
            <a:chExt cx="1743003" cy="424158"/>
          </a:xfrm>
        </p:grpSpPr>
        <p:sp>
          <p:nvSpPr>
            <p:cNvPr id="8" name="Google Shape;220;p26">
              <a:extLst>
                <a:ext uri="{FF2B5EF4-FFF2-40B4-BE49-F238E27FC236}">
                  <a16:creationId xmlns:a16="http://schemas.microsoft.com/office/drawing/2014/main" id="{FA4F4836-D93A-4748-8755-6D50720DBC8C}"/>
                </a:ext>
              </a:extLst>
            </p:cNvPr>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1;p26">
              <a:extLst>
                <a:ext uri="{FF2B5EF4-FFF2-40B4-BE49-F238E27FC236}">
                  <a16:creationId xmlns:a16="http://schemas.microsoft.com/office/drawing/2014/main" id="{45F0C4C9-108C-EB40-ADBE-6C549DE7C04B}"/>
                </a:ext>
              </a:extLst>
            </p:cNvPr>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2;p26">
              <a:extLst>
                <a:ext uri="{FF2B5EF4-FFF2-40B4-BE49-F238E27FC236}">
                  <a16:creationId xmlns:a16="http://schemas.microsoft.com/office/drawing/2014/main" id="{8F8B6970-8668-6B4A-920C-C56E49D27A7F}"/>
                </a:ext>
              </a:extLst>
            </p:cNvPr>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D66356DF-A821-BA46-87BF-749E217449DA}"/>
              </a:ext>
            </a:extLst>
          </p:cNvPr>
          <p:cNvSpPr txBox="1"/>
          <p:nvPr/>
        </p:nvSpPr>
        <p:spPr>
          <a:xfrm>
            <a:off x="586060" y="1225504"/>
            <a:ext cx="8401823" cy="3917996"/>
          </a:xfrm>
          <a:prstGeom prst="rect">
            <a:avLst/>
          </a:prstGeom>
          <a:noFill/>
        </p:spPr>
        <p:txBody>
          <a:bodyPr wrap="square" rtlCol="0">
            <a:spAutoFit/>
          </a:bodyPr>
          <a:lstStyle/>
          <a:p>
            <a:pPr marL="342900" lvl="0" indent="-342900" algn="just">
              <a:lnSpc>
                <a:spcPct val="150000"/>
              </a:lnSpc>
              <a:spcBef>
                <a:spcPts val="600"/>
              </a:spcBef>
              <a:spcAft>
                <a:spcPts val="600"/>
              </a:spcAft>
              <a:buFont typeface="Times New Roman" panose="02020603050405020304" pitchFamily="18" charset="0"/>
              <a:buChar char="-"/>
            </a:pPr>
            <a:r>
              <a:rPr lang="vi-VN" sz="2000" dirty="0">
                <a:effectLst/>
                <a:latin typeface="Times New Roman" panose="02020603050405020304" pitchFamily="18" charset="0"/>
                <a:ea typeface="Times New Roman" panose="02020603050405020304" pitchFamily="18" charset="0"/>
              </a:rPr>
              <a:t>Mặc dù đã tích hợp được một số phương pháp thanh toán như momo,vnpay,… nhưng để nâng cao sự tiện lợi cần tích hợp các chức năng thanh toán online khác như: ZaloPay, Thẻ Visa,..</a:t>
            </a:r>
            <a:endParaRPr lang="en-VN" sz="2000" dirty="0">
              <a:effectLst/>
              <a:latin typeface="Times New Roman" panose="02020603050405020304" pitchFamily="18" charset="0"/>
              <a:ea typeface="Times New Roman" panose="02020603050405020304" pitchFamily="18" charset="0"/>
            </a:endParaRPr>
          </a:p>
          <a:p>
            <a:pPr marL="342900" marR="228600" lvl="0" indent="-342900" algn="just">
              <a:lnSpc>
                <a:spcPct val="156000"/>
              </a:lnSpc>
              <a:spcAft>
                <a:spcPts val="20"/>
              </a:spcAft>
              <a:buFont typeface="Times New Roman" panose="02020603050405020304" pitchFamily="18" charset="0"/>
              <a:buChar char="-"/>
            </a:pPr>
            <a:r>
              <a:rPr lang="en-US" sz="2000" dirty="0" err="1">
                <a:effectLst/>
                <a:latin typeface="Times New Roman" panose="02020603050405020304" pitchFamily="18" charset="0"/>
                <a:ea typeface="Times New Roman" panose="02020603050405020304" pitchFamily="18" charset="0"/>
              </a:rPr>
              <a:t>Tích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hợp</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các</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chức</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năng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liên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quan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đến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bên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thứ</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ba</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như</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hệ</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thống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vận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chuyển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hàng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hóa</a:t>
            </a:r>
            <a:r>
              <a:rPr lang="vi-VN" sz="2000" dirty="0">
                <a:effectLst/>
                <a:latin typeface="Times New Roman" panose="02020603050405020304" pitchFamily="18" charset="0"/>
                <a:ea typeface="Times New Roman" panose="02020603050405020304" pitchFamily="18" charset="0"/>
              </a:rPr>
              <a:t> giúp khách hàng theo dõi được tình trạng đonư hàng của mình</a:t>
            </a:r>
            <a:r>
              <a:rPr lang="en-US" sz="2000" dirty="0">
                <a:effectLst/>
                <a:latin typeface="Times New Roman" panose="02020603050405020304" pitchFamily="18" charset="0"/>
                <a:ea typeface="Times New Roman" panose="02020603050405020304" pitchFamily="18" charset="0"/>
              </a:rPr>
              <a:t>. </a:t>
            </a:r>
            <a:endParaRPr lang="en-VN" sz="2000" dirty="0">
              <a:effectLst/>
              <a:latin typeface="Times New Roman" panose="02020603050405020304" pitchFamily="18" charset="0"/>
              <a:ea typeface="Times New Roman" panose="02020603050405020304" pitchFamily="18" charset="0"/>
            </a:endParaRPr>
          </a:p>
          <a:p>
            <a:pPr marL="685800" indent="457200" algn="just">
              <a:lnSpc>
                <a:spcPct val="150000"/>
              </a:lnSpc>
              <a:spcBef>
                <a:spcPts val="600"/>
              </a:spcBef>
              <a:spcAft>
                <a:spcPts val="600"/>
              </a:spcAft>
            </a:pPr>
            <a:r>
              <a:rPr lang="vi-VN" sz="2000" dirty="0">
                <a:effectLst/>
                <a:latin typeface="Times New Roman" panose="02020603050405020304" pitchFamily="18" charset="0"/>
                <a:ea typeface="Times New Roman" panose="02020603050405020304" pitchFamily="18" charset="0"/>
              </a:rPr>
              <a:t> </a:t>
            </a:r>
            <a:endParaRPr lang="en-VN" sz="2000" dirty="0">
              <a:effectLst/>
              <a:latin typeface="Times New Roman" panose="02020603050405020304" pitchFamily="18" charset="0"/>
              <a:ea typeface="Times New Roman" panose="02020603050405020304" pitchFamily="18" charset="0"/>
            </a:endParaRPr>
          </a:p>
          <a:p>
            <a:endParaRPr lang="en-VN" sz="2000" dirty="0"/>
          </a:p>
        </p:txBody>
      </p:sp>
    </p:spTree>
    <p:extLst>
      <p:ext uri="{BB962C8B-B14F-4D97-AF65-F5344CB8AC3E}">
        <p14:creationId xmlns:p14="http://schemas.microsoft.com/office/powerpoint/2010/main" val="83088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2F459B-4289-8A4A-88DC-7A74D4AB60C4}"/>
              </a:ext>
            </a:extLst>
          </p:cNvPr>
          <p:cNvSpPr txBox="1"/>
          <p:nvPr/>
        </p:nvSpPr>
        <p:spPr>
          <a:xfrm>
            <a:off x="3178098" y="2187029"/>
            <a:ext cx="2513830" cy="769441"/>
          </a:xfrm>
          <a:prstGeom prst="rect">
            <a:avLst/>
          </a:prstGeom>
          <a:noFill/>
        </p:spPr>
        <p:txBody>
          <a:bodyPr wrap="none" rtlCol="0">
            <a:spAutoFit/>
          </a:bodyPr>
          <a:lstStyle/>
          <a:p>
            <a:r>
              <a:rPr lang="en" sz="4400" b="1" dirty="0">
                <a:solidFill>
                  <a:schemeClr val="bg1"/>
                </a:solidFill>
                <a:latin typeface="+mj-lt"/>
              </a:rPr>
              <a:t>CẢM ƠN</a:t>
            </a:r>
            <a:endParaRPr lang="en-VN" sz="4400" b="1" dirty="0">
              <a:solidFill>
                <a:schemeClr val="bg1"/>
              </a:solidFill>
            </a:endParaRPr>
          </a:p>
        </p:txBody>
      </p:sp>
    </p:spTree>
    <p:extLst>
      <p:ext uri="{BB962C8B-B14F-4D97-AF65-F5344CB8AC3E}">
        <p14:creationId xmlns:p14="http://schemas.microsoft.com/office/powerpoint/2010/main" val="227030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F9FF"/>
        </a:solidFill>
        <a:effectLst/>
      </p:bgPr>
    </p:bg>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720000" y="22323"/>
            <a:ext cx="7704000" cy="95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1 TỔNG QUAN</a:t>
            </a:r>
            <a:endParaRPr dirty="0">
              <a:latin typeface="+mj-lt"/>
            </a:endParaRPr>
          </a:p>
        </p:txBody>
      </p:sp>
      <p:sp>
        <p:nvSpPr>
          <p:cNvPr id="146" name="Google Shape;146;p23"/>
          <p:cNvSpPr/>
          <p:nvPr/>
        </p:nvSpPr>
        <p:spPr>
          <a:xfrm>
            <a:off x="-560950" y="4295500"/>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7FD4A48E-8145-CC4F-8543-B9496C5DB4E7}"/>
              </a:ext>
            </a:extLst>
          </p:cNvPr>
          <p:cNvSpPr txBox="1"/>
          <p:nvPr/>
        </p:nvSpPr>
        <p:spPr>
          <a:xfrm>
            <a:off x="720000" y="736832"/>
            <a:ext cx="5959929" cy="400110"/>
          </a:xfrm>
          <a:prstGeom prst="rect">
            <a:avLst/>
          </a:prstGeom>
          <a:noFill/>
        </p:spPr>
        <p:txBody>
          <a:bodyPr wrap="square" rtlCol="0">
            <a:spAutoFit/>
          </a:bodyPr>
          <a:lstStyle/>
          <a:p>
            <a:r>
              <a:rPr lang="en-VN" sz="2000" dirty="0"/>
              <a:t>1.1 Lý do chọn đề tài</a:t>
            </a:r>
          </a:p>
        </p:txBody>
      </p:sp>
      <p:sp>
        <p:nvSpPr>
          <p:cNvPr id="21" name="TextBox 20">
            <a:extLst>
              <a:ext uri="{FF2B5EF4-FFF2-40B4-BE49-F238E27FC236}">
                <a16:creationId xmlns:a16="http://schemas.microsoft.com/office/drawing/2014/main" id="{F4C86116-3C4A-8B40-972F-3B73DDC20F19}"/>
              </a:ext>
            </a:extLst>
          </p:cNvPr>
          <p:cNvSpPr txBox="1"/>
          <p:nvPr/>
        </p:nvSpPr>
        <p:spPr>
          <a:xfrm>
            <a:off x="287292" y="1116632"/>
            <a:ext cx="8301536" cy="3372526"/>
          </a:xfrm>
          <a:prstGeom prst="rect">
            <a:avLst/>
          </a:prstGeom>
          <a:noFill/>
        </p:spPr>
        <p:txBody>
          <a:bodyPr wrap="square" rtlCol="0">
            <a:spAutoFit/>
          </a:bodyPr>
          <a:lstStyle/>
          <a:p>
            <a:pPr marL="457200" marR="93980" indent="457200" algn="just">
              <a:lnSpc>
                <a:spcPct val="155000"/>
              </a:lnSpc>
              <a:spcAft>
                <a:spcPts val="790"/>
              </a:spcAft>
            </a:pPr>
            <a:r>
              <a:rPr lang="vi-VN" sz="2000" dirty="0">
                <a:effectLst/>
                <a:latin typeface="Times New Roman" panose="02020603050405020304" pitchFamily="18" charset="0"/>
                <a:ea typeface="Times New Roman" panose="02020603050405020304" pitchFamily="18" charset="0"/>
              </a:rPr>
              <a:t>H</a:t>
            </a:r>
            <a:r>
              <a:rPr lang="en-US" sz="2000" dirty="0" err="1">
                <a:effectLst/>
                <a:latin typeface="Times New Roman" panose="02020603050405020304" pitchFamily="18" charset="0"/>
                <a:ea typeface="Times New Roman" panose="02020603050405020304" pitchFamily="18" charset="0"/>
              </a:rPr>
              <a:t>iện</a:t>
            </a:r>
            <a:r>
              <a:rPr lang="en-US" sz="2000" dirty="0">
                <a:effectLst/>
                <a:latin typeface="Times New Roman" panose="02020603050405020304" pitchFamily="18" charset="0"/>
                <a:ea typeface="Times New Roman" panose="02020603050405020304" pitchFamily="18" charset="0"/>
              </a:rPr>
              <a:t> nay</a:t>
            </a:r>
            <a:r>
              <a:rPr lang="vi-VN"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việc</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cạnh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tranh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về</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kinh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doanh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ngày</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càng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trở</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nên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quyết</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liệt</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và</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hầu</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hết</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những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nhà</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kinh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doanh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các</a:t>
            </a:r>
            <a:r>
              <a:rPr lang="vi-VN" sz="2000" dirty="0">
                <a:effectLst/>
                <a:latin typeface="Times New Roman" panose="02020603050405020304" pitchFamily="18" charset="0"/>
                <a:ea typeface="Times New Roman" panose="02020603050405020304" pitchFamily="18" charset="0"/>
              </a:rPr>
              <a:t> cửa hàng đều</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chú</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tâm</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đến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việc</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làm</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hài</a:t>
            </a:r>
            <a:r>
              <a:rPr lang="vi-VN" sz="2000" dirty="0">
                <a:effectLst/>
                <a:latin typeface="Times New Roman" panose="02020603050405020304" pitchFamily="18" charset="0"/>
                <a:ea typeface="Times New Roman" panose="02020603050405020304" pitchFamily="18" charset="0"/>
              </a:rPr>
              <a:t> lòng và đáp ứng nhu cầu của</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khách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hàng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một</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cách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tốt</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nhất</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Tuy</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nhiên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việc</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kinh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doanh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truyền</a:t>
            </a:r>
            <a:r>
              <a:rPr lang="vi-VN" sz="2000" dirty="0">
                <a:effectLst/>
                <a:latin typeface="Times New Roman" panose="02020603050405020304" pitchFamily="18" charset="0"/>
                <a:ea typeface="Times New Roman" panose="02020603050405020304" pitchFamily="18" charset="0"/>
              </a:rPr>
              <a:t> thống và chỉ chờ khách hàng đến để phục vụ không đạt được hiệu quả cao, so với việc kinh doanh truyền thống, nhờ sự phát triển của mạng Internet </a:t>
            </a:r>
            <a:r>
              <a:rPr lang="en-US" sz="2000" dirty="0" err="1">
                <a:effectLst/>
                <a:latin typeface="Times New Roman" panose="02020603050405020304" pitchFamily="18" charset="0"/>
                <a:ea typeface="Times New Roman" panose="02020603050405020304" pitchFamily="18" charset="0"/>
              </a:rPr>
              <a:t>thì</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vận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hành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các</a:t>
            </a:r>
            <a:r>
              <a:rPr lang="en-US" sz="2000" dirty="0">
                <a:effectLst/>
                <a:latin typeface="Times New Roman" panose="02020603050405020304" pitchFamily="18" charset="0"/>
                <a:ea typeface="Times New Roman" panose="02020603050405020304" pitchFamily="18" charset="0"/>
              </a:rPr>
              <a:t> website </a:t>
            </a:r>
            <a:r>
              <a:rPr lang="en-US" sz="2000" dirty="0" err="1">
                <a:effectLst/>
                <a:latin typeface="Times New Roman" panose="02020603050405020304" pitchFamily="18" charset="0"/>
                <a:ea typeface="Times New Roman" panose="02020603050405020304" pitchFamily="18" charset="0"/>
              </a:rPr>
              <a:t>bán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hàng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sẽ</a:t>
            </a:r>
            <a:r>
              <a:rPr lang="vi-VN" sz="2000" dirty="0">
                <a:effectLst/>
                <a:latin typeface="Times New Roman" panose="02020603050405020304" pitchFamily="18" charset="0"/>
                <a:ea typeface="Times New Roman" panose="02020603050405020304" pitchFamily="18" charset="0"/>
              </a:rPr>
              <a:t> có chi phí thấp và hiệu quả cao</a:t>
            </a:r>
            <a:r>
              <a:rPr lang="en-US" sz="2000" dirty="0">
                <a:effectLst/>
                <a:latin typeface="Times New Roman" panose="02020603050405020304" pitchFamily="18" charset="0"/>
                <a:ea typeface="Times New Roman" panose="02020603050405020304" pitchFamily="18" charset="0"/>
              </a:rPr>
              <a:t>. </a:t>
            </a:r>
            <a:endParaRPr lang="en-V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586060" y="-16698"/>
            <a:ext cx="7704000" cy="95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1 TỔNG QUAN</a:t>
            </a:r>
            <a:endParaRPr dirty="0">
              <a:latin typeface="+mj-lt"/>
            </a:endParaRPr>
          </a:p>
        </p:txBody>
      </p:sp>
      <p:sp>
        <p:nvSpPr>
          <p:cNvPr id="146" name="Google Shape;146;p23"/>
          <p:cNvSpPr/>
          <p:nvPr/>
        </p:nvSpPr>
        <p:spPr>
          <a:xfrm>
            <a:off x="-560950" y="4295500"/>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7FD4A48E-8145-CC4F-8543-B9496C5DB4E7}"/>
              </a:ext>
            </a:extLst>
          </p:cNvPr>
          <p:cNvSpPr txBox="1"/>
          <p:nvPr/>
        </p:nvSpPr>
        <p:spPr>
          <a:xfrm>
            <a:off x="579813" y="768269"/>
            <a:ext cx="5959929" cy="400110"/>
          </a:xfrm>
          <a:prstGeom prst="rect">
            <a:avLst/>
          </a:prstGeom>
          <a:noFill/>
        </p:spPr>
        <p:txBody>
          <a:bodyPr wrap="square" rtlCol="0">
            <a:spAutoFit/>
          </a:bodyPr>
          <a:lstStyle/>
          <a:p>
            <a:r>
              <a:rPr lang="en-VN" sz="2000" dirty="0"/>
              <a:t>1.1 Lý do chọn đề tài</a:t>
            </a:r>
          </a:p>
        </p:txBody>
      </p:sp>
      <p:sp>
        <p:nvSpPr>
          <p:cNvPr id="21" name="TextBox 20">
            <a:extLst>
              <a:ext uri="{FF2B5EF4-FFF2-40B4-BE49-F238E27FC236}">
                <a16:creationId xmlns:a16="http://schemas.microsoft.com/office/drawing/2014/main" id="{F4C86116-3C4A-8B40-972F-3B73DDC20F19}"/>
              </a:ext>
            </a:extLst>
          </p:cNvPr>
          <p:cNvSpPr txBox="1"/>
          <p:nvPr/>
        </p:nvSpPr>
        <p:spPr>
          <a:xfrm>
            <a:off x="147105" y="1148069"/>
            <a:ext cx="8301536" cy="2913170"/>
          </a:xfrm>
          <a:prstGeom prst="rect">
            <a:avLst/>
          </a:prstGeom>
          <a:noFill/>
        </p:spPr>
        <p:txBody>
          <a:bodyPr wrap="square" rtlCol="0">
            <a:spAutoFit/>
          </a:bodyPr>
          <a:lstStyle/>
          <a:p>
            <a:pPr marL="457200" marR="57785" indent="457200" algn="just">
              <a:lnSpc>
                <a:spcPct val="156000"/>
              </a:lnSpc>
              <a:spcAft>
                <a:spcPts val="850"/>
              </a:spcAft>
            </a:pPr>
            <a:r>
              <a:rPr lang="en-US" sz="2000" dirty="0" err="1">
                <a:effectLst/>
                <a:latin typeface="Times New Roman" panose="02020603050405020304" pitchFamily="18" charset="0"/>
                <a:ea typeface="Times New Roman" panose="02020603050405020304" pitchFamily="18" charset="0"/>
              </a:rPr>
              <a:t>Đặc</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biệt</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đối</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với</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ngành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công</a:t>
            </a:r>
            <a:r>
              <a:rPr lang="vi-VN" sz="2000" dirty="0">
                <a:effectLst/>
                <a:latin typeface="Times New Roman" panose="02020603050405020304" pitchFamily="18" charset="0"/>
                <a:ea typeface="Times New Roman" panose="02020603050405020304" pitchFamily="18" charset="0"/>
              </a:rPr>
              <a:t> nghiệp giày luôn có nhu cầu lớn từ người tiêu dùng, đặc biệt hiện nay, mọi người ưu tiên mua sắm trực tuyến thay vì mua sắm trực tiếp như trước đây bởi sự nhanh chóng và tiện lợi. Vì thế việc xây dựng một website để quảng bá, giới thiệu các sản phẩm và để mọi người có thể mua sắm trực tiếp trên đó nhằm tiết kiệm thời gian và khoảng cách địa lí là điều cần thiết.</a:t>
            </a:r>
            <a:endParaRPr lang="en-V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13959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586060" y="22323"/>
            <a:ext cx="7704000" cy="95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1 TỔNG QUAN</a:t>
            </a:r>
            <a:endParaRPr dirty="0">
              <a:latin typeface="+mj-lt"/>
            </a:endParaRPr>
          </a:p>
        </p:txBody>
      </p:sp>
      <p:sp>
        <p:nvSpPr>
          <p:cNvPr id="2" name="TextBox 1">
            <a:extLst>
              <a:ext uri="{FF2B5EF4-FFF2-40B4-BE49-F238E27FC236}">
                <a16:creationId xmlns:a16="http://schemas.microsoft.com/office/drawing/2014/main" id="{7FD4A48E-8145-CC4F-8543-B9496C5DB4E7}"/>
              </a:ext>
            </a:extLst>
          </p:cNvPr>
          <p:cNvSpPr txBox="1"/>
          <p:nvPr/>
        </p:nvSpPr>
        <p:spPr>
          <a:xfrm>
            <a:off x="586060" y="773268"/>
            <a:ext cx="5959929" cy="400110"/>
          </a:xfrm>
          <a:prstGeom prst="rect">
            <a:avLst/>
          </a:prstGeom>
          <a:noFill/>
        </p:spPr>
        <p:txBody>
          <a:bodyPr wrap="square" rtlCol="0">
            <a:spAutoFit/>
          </a:bodyPr>
          <a:lstStyle/>
          <a:p>
            <a:r>
              <a:rPr lang="en-VN" sz="2000" dirty="0"/>
              <a:t>1.2 MỤC TIÊU NGHIÊN CỨU</a:t>
            </a:r>
          </a:p>
        </p:txBody>
      </p:sp>
      <p:sp>
        <p:nvSpPr>
          <p:cNvPr id="21" name="TextBox 20">
            <a:extLst>
              <a:ext uri="{FF2B5EF4-FFF2-40B4-BE49-F238E27FC236}">
                <a16:creationId xmlns:a16="http://schemas.microsoft.com/office/drawing/2014/main" id="{F4C86116-3C4A-8B40-972F-3B73DDC20F19}"/>
              </a:ext>
            </a:extLst>
          </p:cNvPr>
          <p:cNvSpPr txBox="1"/>
          <p:nvPr/>
        </p:nvSpPr>
        <p:spPr>
          <a:xfrm>
            <a:off x="153352" y="1153068"/>
            <a:ext cx="8301536" cy="707886"/>
          </a:xfrm>
          <a:prstGeom prst="rect">
            <a:avLst/>
          </a:prstGeom>
          <a:noFill/>
        </p:spPr>
        <p:txBody>
          <a:bodyPr wrap="square" rtlCol="0">
            <a:spAutoFit/>
          </a:bodyPr>
          <a:lstStyle/>
          <a:p>
            <a:pPr marL="457200" marR="93980" indent="457200" algn="just">
              <a:spcAft>
                <a:spcPts val="20"/>
              </a:spcAft>
            </a:pPr>
            <a:r>
              <a:rPr lang="en-US" sz="2000" dirty="0" err="1">
                <a:effectLst/>
                <a:latin typeface="Times New Roman" panose="02020603050405020304" pitchFamily="18" charset="0"/>
                <a:ea typeface="Times New Roman" panose="02020603050405020304" pitchFamily="18" charset="0"/>
              </a:rPr>
              <a:t>Xây</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dựng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được</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một</a:t>
            </a:r>
            <a:r>
              <a:rPr lang="en-US" sz="2000" dirty="0">
                <a:effectLst/>
                <a:latin typeface="Times New Roman" panose="02020603050405020304" pitchFamily="18" charset="0"/>
                <a:ea typeface="Times New Roman" panose="02020603050405020304" pitchFamily="18" charset="0"/>
              </a:rPr>
              <a:t> website </a:t>
            </a:r>
            <a:r>
              <a:rPr lang="en-US" sz="2000" dirty="0" err="1">
                <a:effectLst/>
                <a:latin typeface="Times New Roman" panose="02020603050405020304" pitchFamily="18" charset="0"/>
                <a:ea typeface="Times New Roman" panose="02020603050405020304" pitchFamily="18" charset="0"/>
              </a:rPr>
              <a:t>bán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giày</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bằng</a:t>
            </a:r>
            <a:r>
              <a:rPr lang="en-US" sz="2000" dirty="0">
                <a:effectLst/>
                <a:latin typeface="Times New Roman" panose="02020603050405020304" pitchFamily="18" charset="0"/>
                <a:ea typeface="Times New Roman" panose="02020603050405020304" pitchFamily="18" charset="0"/>
              </a:rPr>
              <a:t> framework Laravel</a:t>
            </a:r>
            <a:r>
              <a:rPr lang="vi-VN" sz="2000" dirty="0">
                <a:effectLst/>
                <a:latin typeface="Times New Roman" panose="02020603050405020304" pitchFamily="18" charset="0"/>
                <a:ea typeface="Times New Roman" panose="02020603050405020304" pitchFamily="18" charset="0"/>
              </a:rPr>
              <a:t> tích hợp phương thức thanh toán online</a:t>
            </a:r>
            <a:r>
              <a:rPr lang="en-US" sz="2000" dirty="0">
                <a:effectLst/>
                <a:latin typeface="Times New Roman" panose="02020603050405020304" pitchFamily="18" charset="0"/>
                <a:ea typeface="Times New Roman" panose="02020603050405020304" pitchFamily="18" charset="0"/>
              </a:rPr>
              <a:t>.</a:t>
            </a:r>
            <a:endParaRPr lang="en-VN"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03BCA9E1-DA28-B848-B600-310E3563CB9C}"/>
              </a:ext>
            </a:extLst>
          </p:cNvPr>
          <p:cNvSpPr txBox="1"/>
          <p:nvPr/>
        </p:nvSpPr>
        <p:spPr>
          <a:xfrm>
            <a:off x="586059" y="1886040"/>
            <a:ext cx="5959929" cy="400110"/>
          </a:xfrm>
          <a:prstGeom prst="rect">
            <a:avLst/>
          </a:prstGeom>
          <a:noFill/>
        </p:spPr>
        <p:txBody>
          <a:bodyPr wrap="square" rtlCol="0">
            <a:spAutoFit/>
          </a:bodyPr>
          <a:lstStyle/>
          <a:p>
            <a:r>
              <a:rPr lang="en-VN" sz="2000" dirty="0"/>
              <a:t>1.3 ĐỐI TƯỢNG NGHIÊN CỨU</a:t>
            </a:r>
          </a:p>
        </p:txBody>
      </p:sp>
      <p:sp>
        <p:nvSpPr>
          <p:cNvPr id="7" name="TextBox 6">
            <a:extLst>
              <a:ext uri="{FF2B5EF4-FFF2-40B4-BE49-F238E27FC236}">
                <a16:creationId xmlns:a16="http://schemas.microsoft.com/office/drawing/2014/main" id="{2F4391AD-D4A2-CE45-8F35-95FEDA70044D}"/>
              </a:ext>
            </a:extLst>
          </p:cNvPr>
          <p:cNvSpPr txBox="1"/>
          <p:nvPr/>
        </p:nvSpPr>
        <p:spPr>
          <a:xfrm>
            <a:off x="586059" y="2372791"/>
            <a:ext cx="7465121" cy="2041585"/>
          </a:xfrm>
          <a:prstGeom prst="rect">
            <a:avLst/>
          </a:prstGeom>
          <a:noFill/>
        </p:spPr>
        <p:txBody>
          <a:bodyPr wrap="square" rtlCol="0">
            <a:spAutoFit/>
          </a:bodyPr>
          <a:lstStyle/>
          <a:p>
            <a:pPr marL="285750" marR="93980" indent="-285750" algn="just">
              <a:spcAft>
                <a:spcPts val="775"/>
              </a:spcAft>
              <a:buFontTx/>
              <a:buChar char="-"/>
            </a:pPr>
            <a:r>
              <a:rPr lang="vi-VN" sz="2000" dirty="0">
                <a:latin typeface="Times New Roman" panose="02020603050405020304" pitchFamily="18" charset="0"/>
                <a:ea typeface="Times New Roman" panose="02020603050405020304" pitchFamily="18" charset="0"/>
              </a:rPr>
              <a:t>Các thể loại giày.</a:t>
            </a:r>
            <a:endParaRPr lang="vi-VN" sz="2000" dirty="0">
              <a:effectLst/>
              <a:latin typeface="Times New Roman" panose="02020603050405020304" pitchFamily="18" charset="0"/>
              <a:ea typeface="Times New Roman" panose="02020603050405020304" pitchFamily="18" charset="0"/>
            </a:endParaRPr>
          </a:p>
          <a:p>
            <a:pPr marL="285750" marR="93980" indent="-285750" algn="just">
              <a:spcAft>
                <a:spcPts val="775"/>
              </a:spcAft>
              <a:buFontTx/>
              <a:buChar char="-"/>
            </a:pPr>
            <a:r>
              <a:rPr lang="vi-VN" sz="2000" dirty="0">
                <a:effectLst/>
                <a:latin typeface="Times New Roman" panose="02020603050405020304" pitchFamily="18" charset="0"/>
                <a:ea typeface="Times New Roman" panose="02020603050405020304" pitchFamily="18" charset="0"/>
              </a:rPr>
              <a:t>Ngôn ngữ lập trình, HTML, CSS, JavaScript, PHP.</a:t>
            </a:r>
            <a:endParaRPr lang="en-VN" sz="2000" dirty="0">
              <a:latin typeface="Times New Roman" panose="02020603050405020304" pitchFamily="18" charset="0"/>
              <a:ea typeface="Times New Roman" panose="02020603050405020304" pitchFamily="18" charset="0"/>
            </a:endParaRPr>
          </a:p>
          <a:p>
            <a:pPr marL="285750" marR="93980" indent="-285750" algn="just">
              <a:spcAft>
                <a:spcPts val="775"/>
              </a:spcAft>
              <a:buFontTx/>
              <a:buChar char="-"/>
            </a:pPr>
            <a:r>
              <a:rPr lang="vi-VN" sz="2000" dirty="0">
                <a:effectLst/>
                <a:latin typeface="Times New Roman" panose="02020603050405020304" pitchFamily="18" charset="0"/>
                <a:ea typeface="Times New Roman" panose="02020603050405020304" pitchFamily="18" charset="0"/>
              </a:rPr>
              <a:t>Hệ quản trị cơ sở dữ liệu MySQL.</a:t>
            </a:r>
          </a:p>
          <a:p>
            <a:pPr marL="285750" marR="93980" indent="-285750" algn="just">
              <a:spcAft>
                <a:spcPts val="775"/>
              </a:spcAft>
              <a:buFontTx/>
              <a:buChar char="-"/>
            </a:pPr>
            <a:r>
              <a:rPr lang="vi-VN" sz="2000" dirty="0">
                <a:effectLst/>
                <a:latin typeface="Times New Roman" panose="02020603050405020304" pitchFamily="18" charset="0"/>
                <a:ea typeface="Times New Roman" panose="02020603050405020304" pitchFamily="18" charset="0"/>
              </a:rPr>
              <a:t>Framework Laravel. </a:t>
            </a:r>
            <a:endParaRPr lang="en-VN" sz="2000" dirty="0">
              <a:latin typeface="Times New Roman" panose="02020603050405020304" pitchFamily="18" charset="0"/>
              <a:ea typeface="Times New Roman" panose="02020603050405020304" pitchFamily="18" charset="0"/>
            </a:endParaRPr>
          </a:p>
          <a:p>
            <a:pPr marL="285750" marR="93980" indent="-285750" algn="just">
              <a:spcAft>
                <a:spcPts val="775"/>
              </a:spcAft>
              <a:buFontTx/>
              <a:buChar char="-"/>
            </a:pPr>
            <a:r>
              <a:rPr lang="vi-VN" sz="2000" dirty="0">
                <a:effectLst/>
                <a:latin typeface="Times New Roman" panose="02020603050405020304" pitchFamily="18" charset="0"/>
                <a:ea typeface="Times New Roman" panose="02020603050405020304" pitchFamily="18" charset="0"/>
              </a:rPr>
              <a:t>Những chi tiết cần có của một website bán hàng.</a:t>
            </a:r>
            <a:endParaRPr lang="en-VN" sz="20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3B3840B4-F072-2C40-88DA-4B2F30DC3EF9}"/>
              </a:ext>
            </a:extLst>
          </p:cNvPr>
          <p:cNvSpPr txBox="1"/>
          <p:nvPr/>
        </p:nvSpPr>
        <p:spPr>
          <a:xfrm>
            <a:off x="4673054" y="2373000"/>
            <a:ext cx="4532949" cy="369332"/>
          </a:xfrm>
          <a:prstGeom prst="rect">
            <a:avLst/>
          </a:prstGeom>
          <a:noFill/>
        </p:spPr>
        <p:txBody>
          <a:bodyPr wrap="square" rtlCol="0">
            <a:spAutoFit/>
          </a:bodyPr>
          <a:lstStyle/>
          <a:p>
            <a:pPr marR="93980" indent="460375">
              <a:spcAft>
                <a:spcPts val="775"/>
              </a:spcAft>
            </a:pPr>
            <a:r>
              <a:rPr lang="vi-VN" sz="1800" dirty="0">
                <a:effectLst/>
                <a:latin typeface="Times New Roman" panose="02020603050405020304" pitchFamily="18" charset="0"/>
                <a:ea typeface="Times New Roman" panose="02020603050405020304" pitchFamily="18" charset="0"/>
              </a:rPr>
              <a:t>	</a:t>
            </a:r>
            <a:endParaRPr lang="en-V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6087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586060" y="22323"/>
            <a:ext cx="7704000" cy="95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1 TỔNG QUAN</a:t>
            </a:r>
            <a:endParaRPr dirty="0">
              <a:latin typeface="+mj-lt"/>
            </a:endParaRPr>
          </a:p>
        </p:txBody>
      </p:sp>
      <p:sp>
        <p:nvSpPr>
          <p:cNvPr id="2" name="TextBox 1">
            <a:extLst>
              <a:ext uri="{FF2B5EF4-FFF2-40B4-BE49-F238E27FC236}">
                <a16:creationId xmlns:a16="http://schemas.microsoft.com/office/drawing/2014/main" id="{7FD4A48E-8145-CC4F-8543-B9496C5DB4E7}"/>
              </a:ext>
            </a:extLst>
          </p:cNvPr>
          <p:cNvSpPr txBox="1"/>
          <p:nvPr/>
        </p:nvSpPr>
        <p:spPr>
          <a:xfrm>
            <a:off x="586060" y="773268"/>
            <a:ext cx="5959929" cy="400110"/>
          </a:xfrm>
          <a:prstGeom prst="rect">
            <a:avLst/>
          </a:prstGeom>
          <a:noFill/>
        </p:spPr>
        <p:txBody>
          <a:bodyPr wrap="square" rtlCol="0">
            <a:spAutoFit/>
          </a:bodyPr>
          <a:lstStyle/>
          <a:p>
            <a:r>
              <a:rPr lang="en-VN" sz="2000" dirty="0"/>
              <a:t>1.4 PHẠM VI NGHIÊN CỨU</a:t>
            </a:r>
          </a:p>
        </p:txBody>
      </p:sp>
      <p:sp>
        <p:nvSpPr>
          <p:cNvPr id="21" name="TextBox 20">
            <a:extLst>
              <a:ext uri="{FF2B5EF4-FFF2-40B4-BE49-F238E27FC236}">
                <a16:creationId xmlns:a16="http://schemas.microsoft.com/office/drawing/2014/main" id="{F4C86116-3C4A-8B40-972F-3B73DDC20F19}"/>
              </a:ext>
            </a:extLst>
          </p:cNvPr>
          <p:cNvSpPr txBox="1"/>
          <p:nvPr/>
        </p:nvSpPr>
        <p:spPr>
          <a:xfrm>
            <a:off x="153352" y="1153068"/>
            <a:ext cx="8301536" cy="2345322"/>
          </a:xfrm>
          <a:prstGeom prst="rect">
            <a:avLst/>
          </a:prstGeom>
          <a:noFill/>
        </p:spPr>
        <p:txBody>
          <a:bodyPr wrap="square" rtlCol="0">
            <a:spAutoFit/>
          </a:bodyPr>
          <a:lstStyle/>
          <a:p>
            <a:pPr indent="457200" algn="just">
              <a:lnSpc>
                <a:spcPct val="150000"/>
              </a:lnSpc>
              <a:spcBef>
                <a:spcPts val="600"/>
              </a:spcBef>
              <a:spcAft>
                <a:spcPts val="600"/>
              </a:spcAft>
            </a:pPr>
            <a:r>
              <a:rPr lang="vi-VN" sz="2000" dirty="0">
                <a:effectLst/>
                <a:latin typeface="Times New Roman" panose="02020603050405020304" pitchFamily="18" charset="0"/>
                <a:ea typeface="Times New Roman" panose="02020603050405020304" pitchFamily="18" charset="0"/>
              </a:rPr>
              <a:t>Phạm vi thời gian:</a:t>
            </a:r>
            <a:endParaRPr lang="en-VN" sz="2000" dirty="0">
              <a:effectLst/>
              <a:latin typeface="Times New Roman" panose="02020603050405020304" pitchFamily="18" charset="0"/>
              <a:ea typeface="Times New Roman" panose="02020603050405020304" pitchFamily="18" charset="0"/>
            </a:endParaRPr>
          </a:p>
          <a:p>
            <a:pPr indent="457200" algn="just">
              <a:lnSpc>
                <a:spcPct val="150000"/>
              </a:lnSpc>
              <a:spcBef>
                <a:spcPts val="600"/>
              </a:spcBef>
              <a:spcAft>
                <a:spcPts val="600"/>
              </a:spcAft>
            </a:pPr>
            <a:r>
              <a:rPr lang="vi-VN" sz="2000" dirty="0">
                <a:effectLst/>
                <a:latin typeface="Times New Roman" panose="02020603050405020304" pitchFamily="18" charset="0"/>
                <a:ea typeface="Times New Roman" panose="02020603050405020304" pitchFamily="18" charset="0"/>
              </a:rPr>
              <a:t>- Thời gian thực hiện từ ngày 22/04/2024 đến ngày 30/06/2024.</a:t>
            </a:r>
            <a:endParaRPr lang="en-VN" sz="2000" dirty="0">
              <a:effectLst/>
              <a:latin typeface="Times New Roman" panose="02020603050405020304" pitchFamily="18" charset="0"/>
              <a:ea typeface="Times New Roman" panose="02020603050405020304" pitchFamily="18" charset="0"/>
            </a:endParaRPr>
          </a:p>
          <a:p>
            <a:pPr indent="457200" algn="just">
              <a:lnSpc>
                <a:spcPct val="150000"/>
              </a:lnSpc>
              <a:spcBef>
                <a:spcPts val="600"/>
              </a:spcBef>
              <a:spcAft>
                <a:spcPts val="600"/>
              </a:spcAft>
            </a:pPr>
            <a:r>
              <a:rPr lang="vi-VN" sz="2000" dirty="0">
                <a:effectLst/>
                <a:latin typeface="Times New Roman" panose="02020603050405020304" pitchFamily="18" charset="0"/>
                <a:ea typeface="Times New Roman" panose="02020603050405020304" pitchFamily="18" charset="0"/>
              </a:rPr>
              <a:t>Phạm vi không gian:</a:t>
            </a:r>
            <a:endParaRPr lang="en-VN" sz="2000" dirty="0">
              <a:effectLst/>
              <a:latin typeface="Times New Roman" panose="02020603050405020304" pitchFamily="18" charset="0"/>
              <a:ea typeface="Times New Roman" panose="02020603050405020304" pitchFamily="18" charset="0"/>
            </a:endParaRPr>
          </a:p>
          <a:p>
            <a:pPr indent="457200" algn="just">
              <a:lnSpc>
                <a:spcPct val="150000"/>
              </a:lnSpc>
              <a:spcBef>
                <a:spcPts val="600"/>
              </a:spcBef>
              <a:spcAft>
                <a:spcPts val="600"/>
              </a:spcAft>
            </a:pPr>
            <a:r>
              <a:rPr lang="vi-VN" sz="2000" dirty="0">
                <a:effectLst/>
                <a:latin typeface="Times New Roman" panose="02020603050405020304" pitchFamily="18" charset="0"/>
                <a:ea typeface="Times New Roman" panose="02020603050405020304" pitchFamily="18" charset="0"/>
              </a:rPr>
              <a:t>- Xây dựng một website bán giày hoàn chỉnh, đầy đủ chức năng.</a:t>
            </a:r>
            <a:endParaRPr lang="en-V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0590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586060" y="22323"/>
            <a:ext cx="7704000" cy="95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1 TỔNG QUAN</a:t>
            </a:r>
            <a:endParaRPr dirty="0">
              <a:latin typeface="+mj-lt"/>
            </a:endParaRPr>
          </a:p>
        </p:txBody>
      </p:sp>
      <p:sp>
        <p:nvSpPr>
          <p:cNvPr id="2" name="TextBox 1">
            <a:extLst>
              <a:ext uri="{FF2B5EF4-FFF2-40B4-BE49-F238E27FC236}">
                <a16:creationId xmlns:a16="http://schemas.microsoft.com/office/drawing/2014/main" id="{7FD4A48E-8145-CC4F-8543-B9496C5DB4E7}"/>
              </a:ext>
            </a:extLst>
          </p:cNvPr>
          <p:cNvSpPr txBox="1"/>
          <p:nvPr/>
        </p:nvSpPr>
        <p:spPr>
          <a:xfrm>
            <a:off x="586060" y="773268"/>
            <a:ext cx="5959929" cy="400110"/>
          </a:xfrm>
          <a:prstGeom prst="rect">
            <a:avLst/>
          </a:prstGeom>
          <a:noFill/>
        </p:spPr>
        <p:txBody>
          <a:bodyPr wrap="square" rtlCol="0">
            <a:spAutoFit/>
          </a:bodyPr>
          <a:lstStyle/>
          <a:p>
            <a:r>
              <a:rPr lang="en-VN" sz="2000" dirty="0"/>
              <a:t>1.5 PHƯƠNG PHÁP NGHIÊN CỨU</a:t>
            </a:r>
          </a:p>
        </p:txBody>
      </p:sp>
      <p:sp>
        <p:nvSpPr>
          <p:cNvPr id="21" name="TextBox 20">
            <a:extLst>
              <a:ext uri="{FF2B5EF4-FFF2-40B4-BE49-F238E27FC236}">
                <a16:creationId xmlns:a16="http://schemas.microsoft.com/office/drawing/2014/main" id="{F4C86116-3C4A-8B40-972F-3B73DDC20F19}"/>
              </a:ext>
            </a:extLst>
          </p:cNvPr>
          <p:cNvSpPr txBox="1"/>
          <p:nvPr/>
        </p:nvSpPr>
        <p:spPr>
          <a:xfrm>
            <a:off x="153352" y="1153068"/>
            <a:ext cx="8301536" cy="4038093"/>
          </a:xfrm>
          <a:prstGeom prst="rect">
            <a:avLst/>
          </a:prstGeom>
          <a:noFill/>
        </p:spPr>
        <p:txBody>
          <a:bodyPr wrap="square" rtlCol="0">
            <a:spAutoFit/>
          </a:bodyPr>
          <a:lstStyle/>
          <a:p>
            <a:pPr marL="457200" indent="457200" algn="just">
              <a:lnSpc>
                <a:spcPct val="150000"/>
              </a:lnSpc>
              <a:spcBef>
                <a:spcPts val="600"/>
              </a:spcBef>
              <a:spcAft>
                <a:spcPts val="600"/>
              </a:spcAft>
            </a:pPr>
            <a:r>
              <a:rPr lang="vi-VN" sz="2000" dirty="0">
                <a:effectLst/>
                <a:latin typeface="Times New Roman" panose="02020603050405020304" pitchFamily="18" charset="0"/>
                <a:ea typeface="Times New Roman" panose="02020603050405020304" pitchFamily="18" charset="0"/>
              </a:rPr>
              <a:t>Phương pháp nghiên cứu lý thuyết: Đọc, tìm hiểu các tài liệu về các ngôn ngữ lập trình web và laravel để thiết kế cho website.</a:t>
            </a:r>
            <a:endParaRPr lang="en-VN" sz="2000" dirty="0">
              <a:effectLst/>
              <a:latin typeface="Times New Roman" panose="02020603050405020304" pitchFamily="18" charset="0"/>
              <a:ea typeface="Times New Roman" panose="02020603050405020304" pitchFamily="18" charset="0"/>
            </a:endParaRPr>
          </a:p>
          <a:p>
            <a:pPr indent="457200" algn="just">
              <a:lnSpc>
                <a:spcPct val="150000"/>
              </a:lnSpc>
              <a:spcBef>
                <a:spcPts val="600"/>
              </a:spcBef>
              <a:spcAft>
                <a:spcPts val="600"/>
              </a:spcAft>
            </a:pPr>
            <a:r>
              <a:rPr lang="vi-VN" sz="2000" dirty="0">
                <a:effectLst/>
                <a:latin typeface="Times New Roman" panose="02020603050405020304" pitchFamily="18" charset="0"/>
                <a:ea typeface="Times New Roman" panose="02020603050405020304" pitchFamily="18" charset="0"/>
              </a:rPr>
              <a:t>Phương pháp thực nghiệm:</a:t>
            </a:r>
            <a:endParaRPr lang="en-VN" sz="2000" dirty="0">
              <a:effectLst/>
              <a:latin typeface="Times New Roman" panose="02020603050405020304" pitchFamily="18" charset="0"/>
              <a:ea typeface="Times New Roman" panose="02020603050405020304" pitchFamily="18" charset="0"/>
            </a:endParaRPr>
          </a:p>
          <a:p>
            <a:pPr marL="457200" indent="457200" algn="just">
              <a:lnSpc>
                <a:spcPct val="150000"/>
              </a:lnSpc>
            </a:pPr>
            <a:r>
              <a:rPr lang="vi-VN" sz="2000" dirty="0">
                <a:effectLst/>
                <a:latin typeface="Times New Roman" panose="02020603050405020304" pitchFamily="18" charset="0"/>
                <a:ea typeface="Times New Roman" panose="02020603050405020304" pitchFamily="18" charset="0"/>
              </a:rPr>
              <a:t>- Sử dụng Visual Studio Code để tiến hành xây dựng website.</a:t>
            </a:r>
            <a:endParaRPr lang="en-VN" sz="2000" dirty="0">
              <a:effectLst/>
              <a:latin typeface="Times New Roman" panose="02020603050405020304" pitchFamily="18" charset="0"/>
              <a:ea typeface="Times New Roman" panose="02020603050405020304" pitchFamily="18" charset="0"/>
            </a:endParaRPr>
          </a:p>
          <a:p>
            <a:pPr marL="457200" algn="just">
              <a:lnSpc>
                <a:spcPct val="150000"/>
              </a:lnSpc>
            </a:pPr>
            <a:r>
              <a:rPr lang="vi-VN" sz="2000" dirty="0">
                <a:effectLst/>
                <a:latin typeface="Times New Roman" panose="02020603050405020304" pitchFamily="18" charset="0"/>
                <a:ea typeface="Times New Roman" panose="02020603050405020304" pitchFamily="18" charset="0"/>
              </a:rPr>
              <a:t>	- Nghiên cứu các tài tiệu về cơ sở dữ liệu và sử dụng hệ quản trị cơ sở dữ liệu MySQL để xây dựng cơ sở dữ liệu cho trang web.</a:t>
            </a:r>
            <a:endParaRPr lang="en-VN" sz="2000" dirty="0">
              <a:effectLst/>
              <a:latin typeface="Times New Roman" panose="02020603050405020304" pitchFamily="18" charset="0"/>
              <a:ea typeface="Times New Roman" panose="02020603050405020304" pitchFamily="18" charset="0"/>
            </a:endParaRPr>
          </a:p>
          <a:p>
            <a:pPr indent="252095" algn="just">
              <a:lnSpc>
                <a:spcPct val="150000"/>
              </a:lnSpc>
              <a:spcBef>
                <a:spcPts val="600"/>
              </a:spcBef>
              <a:spcAft>
                <a:spcPts val="600"/>
              </a:spcAft>
            </a:pPr>
            <a:r>
              <a:rPr lang="vi-VN" sz="2000" dirty="0">
                <a:effectLst/>
                <a:latin typeface="Times New Roman" panose="02020603050405020304" pitchFamily="18" charset="0"/>
                <a:ea typeface="Times New Roman" panose="02020603050405020304" pitchFamily="18" charset="0"/>
              </a:rPr>
              <a:t> </a:t>
            </a:r>
            <a:br>
              <a:rPr lang="en-US" sz="2000" dirty="0">
                <a:effectLst/>
                <a:latin typeface="Times New Roman" panose="02020603050405020304" pitchFamily="18" charset="0"/>
                <a:ea typeface="Times New Roman" panose="02020603050405020304" pitchFamily="18" charset="0"/>
              </a:rPr>
            </a:br>
            <a:r>
              <a:rPr lang="en-US" sz="2000" dirty="0">
                <a:effectLst/>
                <a:latin typeface="Times New Roman" panose="02020603050405020304" pitchFamily="18" charset="0"/>
                <a:ea typeface="Times New Roman" panose="02020603050405020304" pitchFamily="18" charset="0"/>
              </a:rPr>
              <a:t> </a:t>
            </a:r>
            <a:endParaRPr lang="en-V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24549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586060" y="22323"/>
            <a:ext cx="7704000" cy="95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1 TỔNG QUAN</a:t>
            </a:r>
            <a:endParaRPr dirty="0">
              <a:latin typeface="+mj-lt"/>
            </a:endParaRPr>
          </a:p>
        </p:txBody>
      </p:sp>
      <p:sp>
        <p:nvSpPr>
          <p:cNvPr id="2" name="TextBox 1">
            <a:extLst>
              <a:ext uri="{FF2B5EF4-FFF2-40B4-BE49-F238E27FC236}">
                <a16:creationId xmlns:a16="http://schemas.microsoft.com/office/drawing/2014/main" id="{7FD4A48E-8145-CC4F-8543-B9496C5DB4E7}"/>
              </a:ext>
            </a:extLst>
          </p:cNvPr>
          <p:cNvSpPr txBox="1"/>
          <p:nvPr/>
        </p:nvSpPr>
        <p:spPr>
          <a:xfrm>
            <a:off x="586060" y="773268"/>
            <a:ext cx="5959929" cy="400110"/>
          </a:xfrm>
          <a:prstGeom prst="rect">
            <a:avLst/>
          </a:prstGeom>
          <a:noFill/>
        </p:spPr>
        <p:txBody>
          <a:bodyPr wrap="square" rtlCol="0">
            <a:spAutoFit/>
          </a:bodyPr>
          <a:lstStyle/>
          <a:p>
            <a:r>
              <a:rPr lang="en-VN" sz="2000" dirty="0"/>
              <a:t>1.5 PHƯƠNG PHÁP NGHIÊN CỨU</a:t>
            </a:r>
          </a:p>
        </p:txBody>
      </p:sp>
      <p:sp>
        <p:nvSpPr>
          <p:cNvPr id="21" name="TextBox 20">
            <a:extLst>
              <a:ext uri="{FF2B5EF4-FFF2-40B4-BE49-F238E27FC236}">
                <a16:creationId xmlns:a16="http://schemas.microsoft.com/office/drawing/2014/main" id="{F4C86116-3C4A-8B40-972F-3B73DDC20F19}"/>
              </a:ext>
            </a:extLst>
          </p:cNvPr>
          <p:cNvSpPr txBox="1"/>
          <p:nvPr/>
        </p:nvSpPr>
        <p:spPr>
          <a:xfrm>
            <a:off x="153352" y="1153068"/>
            <a:ext cx="8301536" cy="2883931"/>
          </a:xfrm>
          <a:prstGeom prst="rect">
            <a:avLst/>
          </a:prstGeom>
          <a:noFill/>
        </p:spPr>
        <p:txBody>
          <a:bodyPr wrap="square" rtlCol="0">
            <a:spAutoFit/>
          </a:bodyPr>
          <a:lstStyle/>
          <a:p>
            <a:pPr marL="457200" indent="457200" algn="just">
              <a:lnSpc>
                <a:spcPct val="150000"/>
              </a:lnSpc>
            </a:pPr>
            <a:r>
              <a:rPr lang="vi-VN" sz="2000" dirty="0">
                <a:effectLst/>
                <a:latin typeface="Times New Roman" panose="02020603050405020304" pitchFamily="18" charset="0"/>
                <a:ea typeface="Times New Roman" panose="02020603050405020304" pitchFamily="18" charset="0"/>
              </a:rPr>
              <a:t>- Sử dụng ngôn ngữ HTML, CSS, JavaScript để xây dựng giao diện trang web.</a:t>
            </a:r>
            <a:endParaRPr lang="en-VN" sz="2000" dirty="0">
              <a:effectLst/>
              <a:latin typeface="Times New Roman" panose="02020603050405020304" pitchFamily="18" charset="0"/>
              <a:ea typeface="Times New Roman" panose="02020603050405020304" pitchFamily="18" charset="0"/>
            </a:endParaRPr>
          </a:p>
          <a:p>
            <a:pPr marL="457200" indent="457200" algn="just">
              <a:lnSpc>
                <a:spcPct val="150000"/>
              </a:lnSpc>
            </a:pPr>
            <a:r>
              <a:rPr lang="vi-VN" sz="2000" dirty="0">
                <a:effectLst/>
                <a:latin typeface="Times New Roman" panose="02020603050405020304" pitchFamily="18" charset="0"/>
                <a:ea typeface="Times New Roman" panose="02020603050405020304" pitchFamily="18" charset="0"/>
              </a:rPr>
              <a:t>- Sử dụng ngôn ngữ PHP và laravel framework để xây dựng chức năng.</a:t>
            </a:r>
            <a:endParaRPr lang="en-VN" sz="2000" dirty="0">
              <a:effectLst/>
              <a:latin typeface="Times New Roman" panose="02020603050405020304" pitchFamily="18" charset="0"/>
              <a:ea typeface="Times New Roman" panose="02020603050405020304" pitchFamily="18" charset="0"/>
            </a:endParaRPr>
          </a:p>
          <a:p>
            <a:pPr indent="252095" algn="just">
              <a:lnSpc>
                <a:spcPct val="150000"/>
              </a:lnSpc>
              <a:spcBef>
                <a:spcPts val="600"/>
              </a:spcBef>
              <a:spcAft>
                <a:spcPts val="600"/>
              </a:spcAft>
            </a:pPr>
            <a:r>
              <a:rPr lang="vi-VN" sz="2000" dirty="0">
                <a:effectLst/>
                <a:latin typeface="Times New Roman" panose="02020603050405020304" pitchFamily="18" charset="0"/>
                <a:ea typeface="Times New Roman" panose="02020603050405020304" pitchFamily="18" charset="0"/>
              </a:rPr>
              <a:t> </a:t>
            </a:r>
            <a:br>
              <a:rPr lang="en-US" sz="2000" dirty="0">
                <a:effectLst/>
                <a:latin typeface="Times New Roman" panose="02020603050405020304" pitchFamily="18" charset="0"/>
                <a:ea typeface="Times New Roman" panose="02020603050405020304" pitchFamily="18" charset="0"/>
              </a:rPr>
            </a:br>
            <a:r>
              <a:rPr lang="en-US" sz="2000" dirty="0">
                <a:effectLst/>
                <a:latin typeface="Times New Roman" panose="02020603050405020304" pitchFamily="18" charset="0"/>
                <a:ea typeface="Times New Roman" panose="02020603050405020304" pitchFamily="18" charset="0"/>
              </a:rPr>
              <a:t> </a:t>
            </a:r>
            <a:endParaRPr lang="en-V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08033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586060" y="22323"/>
            <a:ext cx="7704000" cy="95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2 LARAVEL FRAMEWORK</a:t>
            </a:r>
            <a:endParaRPr dirty="0">
              <a:latin typeface="+mj-lt"/>
            </a:endParaRPr>
          </a:p>
        </p:txBody>
      </p:sp>
      <p:sp>
        <p:nvSpPr>
          <p:cNvPr id="2" name="TextBox 1">
            <a:extLst>
              <a:ext uri="{FF2B5EF4-FFF2-40B4-BE49-F238E27FC236}">
                <a16:creationId xmlns:a16="http://schemas.microsoft.com/office/drawing/2014/main" id="{7FD4A48E-8145-CC4F-8543-B9496C5DB4E7}"/>
              </a:ext>
            </a:extLst>
          </p:cNvPr>
          <p:cNvSpPr txBox="1"/>
          <p:nvPr/>
        </p:nvSpPr>
        <p:spPr>
          <a:xfrm>
            <a:off x="586060" y="773268"/>
            <a:ext cx="5959929" cy="400110"/>
          </a:xfrm>
          <a:prstGeom prst="rect">
            <a:avLst/>
          </a:prstGeom>
          <a:noFill/>
        </p:spPr>
        <p:txBody>
          <a:bodyPr wrap="square" rtlCol="0">
            <a:spAutoFit/>
          </a:bodyPr>
          <a:lstStyle/>
          <a:p>
            <a:r>
              <a:rPr lang="en-VN" sz="2000" dirty="0"/>
              <a:t>2.1 LARAVEL</a:t>
            </a:r>
          </a:p>
        </p:txBody>
      </p:sp>
      <p:sp>
        <p:nvSpPr>
          <p:cNvPr id="21" name="TextBox 20">
            <a:extLst>
              <a:ext uri="{FF2B5EF4-FFF2-40B4-BE49-F238E27FC236}">
                <a16:creationId xmlns:a16="http://schemas.microsoft.com/office/drawing/2014/main" id="{F4C86116-3C4A-8B40-972F-3B73DDC20F19}"/>
              </a:ext>
            </a:extLst>
          </p:cNvPr>
          <p:cNvSpPr txBox="1"/>
          <p:nvPr/>
        </p:nvSpPr>
        <p:spPr>
          <a:xfrm>
            <a:off x="153352" y="1153068"/>
            <a:ext cx="8301536" cy="2345322"/>
          </a:xfrm>
          <a:prstGeom prst="rect">
            <a:avLst/>
          </a:prstGeom>
          <a:noFill/>
        </p:spPr>
        <p:txBody>
          <a:bodyPr wrap="square" rtlCol="0">
            <a:spAutoFit/>
          </a:bodyPr>
          <a:lstStyle/>
          <a:p>
            <a:pPr marL="457200" indent="457200" algn="just">
              <a:lnSpc>
                <a:spcPct val="150000"/>
              </a:lnSpc>
              <a:spcBef>
                <a:spcPts val="600"/>
              </a:spcBef>
              <a:spcAft>
                <a:spcPts val="600"/>
              </a:spcAft>
            </a:pPr>
            <a:r>
              <a:rPr lang="vi-VN" sz="2000" dirty="0">
                <a:effectLst/>
                <a:latin typeface="Times New Roman" panose="02020603050405020304" pitchFamily="18" charset="0"/>
                <a:ea typeface="Times New Roman" panose="02020603050405020304" pitchFamily="18" charset="0"/>
              </a:rPr>
              <a:t>Laravel là một framework web mã nguồn mở được viết bằng ngôn ngữ PHP. Nó được phát triển bởi Taylor Otwell và được phát hành lần đầu vào năm 2011. Laravel cung cấp một kiến trúc MVC (Model-View-Controller) cho phép phát triển ứng dụng web dễ dàng hơn và có tính bảo mật cao hơn</a:t>
            </a:r>
            <a:endParaRPr lang="en-V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38333231"/>
      </p:ext>
    </p:extLst>
  </p:cSld>
  <p:clrMapOvr>
    <a:masterClrMapping/>
  </p:clrMapOvr>
</p:sld>
</file>

<file path=ppt/theme/theme1.xml><?xml version="1.0" encoding="utf-8"?>
<a:theme xmlns:a="http://schemas.openxmlformats.org/drawingml/2006/main" name="How to Make a Mind Map by Slidesgo">
  <a:themeElements>
    <a:clrScheme name="Simple Light">
      <a:dk1>
        <a:srgbClr val="F9F9FF"/>
      </a:dk1>
      <a:lt1>
        <a:srgbClr val="5D53F8"/>
      </a:lt1>
      <a:dk2>
        <a:srgbClr val="B7E615"/>
      </a:dk2>
      <a:lt2>
        <a:srgbClr val="F549CB"/>
      </a:lt2>
      <a:accent1>
        <a:srgbClr val="F05C39"/>
      </a:accent1>
      <a:accent2>
        <a:srgbClr val="F591E3"/>
      </a:accent2>
      <a:accent3>
        <a:srgbClr val="0D086E"/>
      </a:accent3>
      <a:accent4>
        <a:srgbClr val="FFFFFF"/>
      </a:accent4>
      <a:accent5>
        <a:srgbClr val="FFFFFF"/>
      </a:accent5>
      <a:accent6>
        <a:srgbClr val="FFFFFF"/>
      </a:accent6>
      <a:hlink>
        <a:srgbClr val="0D086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{8A632A0F-CB89-FD44-84D3-337623602E50}tf16401378</Template>
  <TotalTime>166</TotalTime>
  <Words>1372</Words>
  <Application>Microsoft Macintosh PowerPoint</Application>
  <PresentationFormat>On-screen Show (16:9)</PresentationFormat>
  <Paragraphs>123</Paragraphs>
  <Slides>22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Times New Roman</vt:lpstr>
      <vt:lpstr>Bebas Neue</vt:lpstr>
      <vt:lpstr>Albert Sans</vt:lpstr>
      <vt:lpstr>Unbounded</vt:lpstr>
      <vt:lpstr>Arial</vt:lpstr>
      <vt:lpstr>Wingdings</vt:lpstr>
      <vt:lpstr>How to Make a Mind Map by Slidesgo</vt:lpstr>
      <vt:lpstr>PowerPoint Presentation</vt:lpstr>
      <vt:lpstr>NỘI DUNG</vt:lpstr>
      <vt:lpstr>1 TỔNG QUAN</vt:lpstr>
      <vt:lpstr>1 TỔNG QUAN</vt:lpstr>
      <vt:lpstr>1 TỔNG QUAN</vt:lpstr>
      <vt:lpstr>1 TỔNG QUAN</vt:lpstr>
      <vt:lpstr>1 TỔNG QUAN</vt:lpstr>
      <vt:lpstr>1 TỔNG QUAN</vt:lpstr>
      <vt:lpstr>2 LARAVEL FRAMEWORK</vt:lpstr>
      <vt:lpstr>2 LARAVEL FRAMEWORK</vt:lpstr>
      <vt:lpstr>2 LARAVEL FRAMEWORK</vt:lpstr>
      <vt:lpstr>2 LARAVEL FRAMEWORK</vt:lpstr>
      <vt:lpstr>2 LARAVEL FRAMEWORK</vt:lpstr>
      <vt:lpstr>2 LARAVEL FRAMEWORK</vt:lpstr>
      <vt:lpstr>3. PHÂN TÍCH THIẾT KẾ HỆ THỐNG</vt:lpstr>
      <vt:lpstr>3. PHÂN TÍCH THIẾT KẾ HỆ THỐNG</vt:lpstr>
      <vt:lpstr>3. PHÂN TÍCH THIẾT KẾ HỆ THỐNG</vt:lpstr>
      <vt:lpstr>4. KẾT QUẢ NGHIÊN CỨU</vt:lpstr>
      <vt:lpstr>4. KẾT QUẢ NGHIÊN CỨU</vt:lpstr>
      <vt:lpstr>4. KẾT QUẢ NGHIÊN CỨU</vt:lpstr>
      <vt:lpstr>4. KẾT QUẢ NGHIÊN CỨU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a Mind Map</dc:title>
  <cp:lastModifiedBy>Microsoft Office User</cp:lastModifiedBy>
  <cp:revision>18</cp:revision>
  <dcterms:modified xsi:type="dcterms:W3CDTF">2024-07-17T12:21:58Z</dcterms:modified>
</cp:coreProperties>
</file>