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7" r:id="rId5"/>
  </p:sldIdLst>
  <p:sldSz cx="10969625" cy="6170613"/>
  <p:notesSz cx="7315200" cy="9601200"/>
  <p:custDataLst>
    <p:tags r:id="rId7"/>
  </p:custDataLst>
  <p:defaultTextStyle>
    <a:defPPr>
      <a:defRPr lang="en-US"/>
    </a:defPPr>
    <a:lvl1pPr marL="0" algn="l" defTabSz="914400" rtl="0" eaLnBrk="1" latinLnBrk="0" hangingPunct="1">
      <a:buFontTx/>
      <a:buNone/>
      <a:defRPr lang="en-US"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34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99FF"/>
    <a:srgbClr val="FFFFCC"/>
    <a:srgbClr val="FFFFFF"/>
    <a:srgbClr val="D70012"/>
    <a:srgbClr val="A50021"/>
    <a:srgbClr val="D7D7DA"/>
    <a:srgbClr val="0E78C5"/>
    <a:srgbClr val="ECDEF9"/>
    <a:srgbClr val="E9E9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47" autoAdjust="0"/>
  </p:normalViewPr>
  <p:slideViewPr>
    <p:cSldViewPr snapToGrid="0">
      <p:cViewPr varScale="1">
        <p:scale>
          <a:sx n="98" d="100"/>
          <a:sy n="98" d="100"/>
        </p:scale>
        <p:origin x="271" y="51"/>
      </p:cViewPr>
      <p:guideLst>
        <p:guide orient="horz" pos="160"/>
        <p:guide orient="horz" pos="656"/>
        <p:guide orient="horz" pos="816"/>
        <p:guide orient="horz" pos="3440"/>
        <p:guide pos="345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tags" Target="tags/tag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D0D1071-9C5F-4E73-B381-9D1BB36D1DA6}" type="datetimeFigureOut">
              <a:rPr lang="en-US" smtClean="0"/>
              <a:t>9/4/2024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FB042EC-DB3C-498E-ADE1-F97FB4B40D65}" type="slidenum">
              <a:rPr lang="en-US" smtClean="0"/>
              <a:t>‹#›</a:t>
            </a:fld>
            <a:endParaRPr lang="en-US"/>
          </a:p>
        </p:txBody>
      </p:sp>
    </p:spTree>
    <p:extLst>
      <p:ext uri="{BB962C8B-B14F-4D97-AF65-F5344CB8AC3E}">
        <p14:creationId xmlns:p14="http://schemas.microsoft.com/office/powerpoint/2010/main" val="296712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370064" indent="0" algn="ctr">
              <a:buNone/>
              <a:defRPr>
                <a:solidFill>
                  <a:schemeClr val="tx1">
                    <a:tint val="75000"/>
                  </a:schemeClr>
                </a:solidFill>
              </a:defRPr>
            </a:lvl2pPr>
            <a:lvl3pPr marL="740127" indent="0" algn="ctr">
              <a:buNone/>
              <a:defRPr>
                <a:solidFill>
                  <a:schemeClr val="tx1">
                    <a:tint val="75000"/>
                  </a:schemeClr>
                </a:solidFill>
              </a:defRPr>
            </a:lvl3pPr>
            <a:lvl4pPr marL="1110191" indent="0" algn="ctr">
              <a:buNone/>
              <a:defRPr>
                <a:solidFill>
                  <a:schemeClr val="tx1">
                    <a:tint val="75000"/>
                  </a:schemeClr>
                </a:solidFill>
              </a:defRPr>
            </a:lvl4pPr>
            <a:lvl5pPr marL="1480255" indent="0" algn="ctr">
              <a:buNone/>
              <a:defRPr>
                <a:solidFill>
                  <a:schemeClr val="tx1">
                    <a:tint val="75000"/>
                  </a:schemeClr>
                </a:solidFill>
              </a:defRPr>
            </a:lvl5pPr>
            <a:lvl6pPr marL="1850319" indent="0" algn="ctr">
              <a:buNone/>
              <a:defRPr>
                <a:solidFill>
                  <a:schemeClr val="tx1">
                    <a:tint val="75000"/>
                  </a:schemeClr>
                </a:solidFill>
              </a:defRPr>
            </a:lvl6pPr>
            <a:lvl7pPr marL="2220382" indent="0" algn="ctr">
              <a:buNone/>
              <a:defRPr>
                <a:solidFill>
                  <a:schemeClr val="tx1">
                    <a:tint val="75000"/>
                  </a:schemeClr>
                </a:solidFill>
              </a:defRPr>
            </a:lvl7pPr>
            <a:lvl8pPr marL="2590446" indent="0" algn="ctr">
              <a:buNone/>
              <a:defRPr>
                <a:solidFill>
                  <a:schemeClr val="tx1">
                    <a:tint val="75000"/>
                  </a:schemeClr>
                </a:solidFill>
              </a:defRPr>
            </a:lvl8pPr>
            <a:lvl9pPr marL="2960510"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a:t>Click to edit Master title style</a:t>
            </a:r>
          </a:p>
        </p:txBody>
      </p:sp>
    </p:spTree>
    <p:extLst>
      <p:ext uri="{BB962C8B-B14F-4D97-AF65-F5344CB8AC3E}">
        <p14:creationId xmlns:p14="http://schemas.microsoft.com/office/powerpoint/2010/main" val="2307079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21135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21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5436" y="1295334"/>
            <a:ext cx="4844917" cy="4166656"/>
          </a:xfrm>
        </p:spPr>
        <p:txBody>
          <a:bodyPr/>
          <a:lstStyle>
            <a:lvl1pPr>
              <a:defRPr sz="1619"/>
            </a:lvl1pPr>
            <a:lvl2pPr>
              <a:defRPr sz="1439"/>
            </a:lvl2pPr>
            <a:lvl3pPr>
              <a:defRPr sz="1259"/>
            </a:lvl3pPr>
            <a:lvl4pPr>
              <a:defRPr sz="1169"/>
            </a:lvl4pPr>
            <a:lvl5pPr>
              <a:defRPr sz="1169"/>
            </a:lvl5pPr>
            <a:lvl6pPr>
              <a:defRPr sz="1169"/>
            </a:lvl6pPr>
            <a:lvl7pPr>
              <a:defRPr sz="1169"/>
            </a:lvl7pPr>
            <a:lvl8pPr>
              <a:defRPr sz="1169" baseline="0"/>
            </a:lvl8pPr>
            <a:lvl9pPr>
              <a:defRPr sz="1169"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47629" y="1295334"/>
            <a:ext cx="4844917" cy="4166656"/>
          </a:xfrm>
        </p:spPr>
        <p:txBody>
          <a:bodyPr/>
          <a:lstStyle>
            <a:lvl1pPr>
              <a:defRPr sz="1619"/>
            </a:lvl1pPr>
            <a:lvl2pPr>
              <a:defRPr sz="1439"/>
            </a:lvl2pPr>
            <a:lvl3pPr>
              <a:defRPr sz="1259"/>
            </a:lvl3pPr>
            <a:lvl4pPr>
              <a:defRPr sz="1169"/>
            </a:lvl4pPr>
            <a:lvl5pPr>
              <a:defRPr sz="1169"/>
            </a:lvl5pPr>
            <a:lvl6pPr>
              <a:defRPr sz="1169" baseline="0"/>
            </a:lvl6pPr>
            <a:lvl7pPr>
              <a:defRPr sz="1169" baseline="0"/>
            </a:lvl7pPr>
            <a:lvl8pPr>
              <a:defRPr sz="1169" baseline="0"/>
            </a:lvl8pPr>
            <a:lvl9pPr>
              <a:defRPr sz="116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069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77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36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5.xml"/><Relationship Id="rId5" Type="http://schemas.openxmlformats.org/officeDocument/2006/relationships/slideLayout" Target="../slideLayouts/slideLayout5.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custDataLst>
              <p:tags r:id="rId8"/>
            </p:custDataLst>
          </p:nvPr>
        </p:nvSpPr>
        <p:spPr bwMode="auto">
          <a:xfrm>
            <a:off x="333161" y="259133"/>
            <a:ext cx="8981458" cy="777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a:t>Titelmasterformat durch Klicken bearbeiten</a:t>
            </a:r>
          </a:p>
        </p:txBody>
      </p:sp>
      <p:sp>
        <p:nvSpPr>
          <p:cNvPr id="2" name="Rectangle 3"/>
          <p:cNvSpPr>
            <a:spLocks noGrp="1" noChangeArrowheads="1"/>
          </p:cNvSpPr>
          <p:nvPr>
            <p:ph type="body" idx="1"/>
            <p:custDataLst>
              <p:tags r:id="rId9"/>
            </p:custDataLst>
          </p:nvPr>
        </p:nvSpPr>
        <p:spPr bwMode="auto">
          <a:xfrm>
            <a:off x="345433" y="1295334"/>
            <a:ext cx="10276642" cy="4166656"/>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7"/>
            <a:r>
              <a:rPr lang="de-DE"/>
              <a:t>Achte Ebene</a:t>
            </a:r>
          </a:p>
          <a:p>
            <a:pPr lvl="8"/>
            <a:r>
              <a:rPr lang="de-DE"/>
              <a:t>Neunte Ebene</a:t>
            </a:r>
          </a:p>
        </p:txBody>
      </p:sp>
      <p:pic>
        <p:nvPicPr>
          <p:cNvPr id="6" name="Picture 5"/>
          <p:cNvPicPr>
            <a:picLocks/>
          </p:cNvPicPr>
          <p:nvPr userDrawn="1">
            <p:custDataLst>
              <p:tags r:id="rId10"/>
            </p:custDataLst>
          </p:nvPr>
        </p:nvPicPr>
        <p:blipFill>
          <a:blip r:embed="rId12">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1"/>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Tree>
    <p:extLst>
      <p:ext uri="{BB962C8B-B14F-4D97-AF65-F5344CB8AC3E}">
        <p14:creationId xmlns:p14="http://schemas.microsoft.com/office/powerpoint/2010/main" val="407812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p:txStyles>
    <p:title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p:titleStyle>
    <p:bodyStyle>
      <a:lvl1pPr marL="251460" indent="-251460" algn="l" rtl="0" eaLnBrk="1" fontAlgn="base" hangingPunct="1">
        <a:lnSpc>
          <a:spcPct val="107000"/>
        </a:lnSpc>
        <a:spcBef>
          <a:spcPts val="500"/>
        </a:spcBef>
        <a:spcAft>
          <a:spcPct val="0"/>
        </a:spcAft>
        <a:buClrTx/>
        <a:buSzPct val="100000"/>
        <a:buFont typeface="Wingdings 3" panose="05040102010807070707" pitchFamily="18" charset="2"/>
        <a:buChar char=""/>
        <a:defRPr sz="1800" b="0" i="0" u="none">
          <a:solidFill>
            <a:schemeClr val="tx1"/>
          </a:solidFill>
          <a:latin typeface="Bosch Office Sans" pitchFamily="2" charset="0"/>
          <a:ea typeface="+mn-ea"/>
          <a:cs typeface="Arial" pitchFamily="34" charset="0"/>
        </a:defRPr>
      </a:lvl1pPr>
      <a:lvl2pPr marL="508000" indent="-274320" algn="l" rtl="0" eaLnBrk="1" fontAlgn="base" hangingPunct="1">
        <a:lnSpc>
          <a:spcPct val="103000"/>
        </a:lnSpc>
        <a:spcBef>
          <a:spcPts val="500"/>
        </a:spcBef>
        <a:spcAft>
          <a:spcPct val="0"/>
        </a:spcAft>
        <a:buClrTx/>
        <a:buSzPct val="100000"/>
        <a:buFont typeface="Wingdings 3" panose="05040102010807070707" pitchFamily="18" charset="2"/>
        <a:buChar char=""/>
        <a:defRPr sz="1600" b="0" i="0" u="none">
          <a:solidFill>
            <a:schemeClr val="tx1"/>
          </a:solidFill>
          <a:latin typeface="Bosch Office Sans" pitchFamily="2" charset="0"/>
          <a:cs typeface="Arial" pitchFamily="34" charset="0"/>
        </a:defRPr>
      </a:lvl2pPr>
      <a:lvl3pPr marL="730250" indent="-204470" algn="l" rtl="0" eaLnBrk="1" fontAlgn="base" hangingPunct="1">
        <a:lnSpc>
          <a:spcPct val="102000"/>
        </a:lnSpc>
        <a:spcBef>
          <a:spcPts val="500"/>
        </a:spcBef>
        <a:spcAft>
          <a:spcPct val="0"/>
        </a:spcAft>
        <a:buClrTx/>
        <a:buSzPct val="100000"/>
        <a:buFontTx/>
        <a:buChar char="‒"/>
        <a:defRPr sz="1400" b="0" i="0" u="none">
          <a:solidFill>
            <a:schemeClr val="tx1"/>
          </a:solidFill>
          <a:latin typeface="Bosch Office Sans" pitchFamily="2" charset="0"/>
          <a:cs typeface="Arial" pitchFamily="34" charset="0"/>
        </a:defRPr>
      </a:lvl3pPr>
      <a:lvl4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4pPr>
      <a:lvl5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5pPr>
      <a:lvl6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6pPr>
      <a:lvl7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7pPr>
      <a:lvl8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8pPr>
      <a:lvl9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9pPr>
    </p:bodyStyle>
    <p:otherStyle>
      <a:defPPr>
        <a:defRPr lang="de-DE"/>
      </a:defPPr>
      <a:lvl1pPr marL="0" algn="l" defTabSz="822273" rtl="0" eaLnBrk="1" latinLnBrk="0" hangingPunct="1">
        <a:defRPr sz="1619" kern="1200">
          <a:solidFill>
            <a:schemeClr val="tx1"/>
          </a:solidFill>
          <a:latin typeface="+mn-lt"/>
          <a:ea typeface="+mn-ea"/>
          <a:cs typeface="+mn-cs"/>
        </a:defRPr>
      </a:lvl1pPr>
      <a:lvl2pPr marL="411137" algn="l" defTabSz="822273" rtl="0" eaLnBrk="1" latinLnBrk="0" hangingPunct="1">
        <a:defRPr sz="1619" kern="1200">
          <a:solidFill>
            <a:schemeClr val="tx1"/>
          </a:solidFill>
          <a:latin typeface="+mn-lt"/>
          <a:ea typeface="+mn-ea"/>
          <a:cs typeface="+mn-cs"/>
        </a:defRPr>
      </a:lvl2pPr>
      <a:lvl3pPr marL="822273" algn="l" defTabSz="822273" rtl="0" eaLnBrk="1" latinLnBrk="0" hangingPunct="1">
        <a:defRPr sz="1619" kern="1200">
          <a:solidFill>
            <a:schemeClr val="tx1"/>
          </a:solidFill>
          <a:latin typeface="+mn-lt"/>
          <a:ea typeface="+mn-ea"/>
          <a:cs typeface="+mn-cs"/>
        </a:defRPr>
      </a:lvl3pPr>
      <a:lvl4pPr marL="1233409" algn="l" defTabSz="822273" rtl="0" eaLnBrk="1" latinLnBrk="0" hangingPunct="1">
        <a:defRPr sz="1619" kern="1200">
          <a:solidFill>
            <a:schemeClr val="tx1"/>
          </a:solidFill>
          <a:latin typeface="+mn-lt"/>
          <a:ea typeface="+mn-ea"/>
          <a:cs typeface="+mn-cs"/>
        </a:defRPr>
      </a:lvl4pPr>
      <a:lvl5pPr marL="1644545" algn="l" defTabSz="822273" rtl="0" eaLnBrk="1" latinLnBrk="0" hangingPunct="1">
        <a:defRPr sz="1619" kern="1200">
          <a:solidFill>
            <a:schemeClr val="tx1"/>
          </a:solidFill>
          <a:latin typeface="+mn-lt"/>
          <a:ea typeface="+mn-ea"/>
          <a:cs typeface="+mn-cs"/>
        </a:defRPr>
      </a:lvl5pPr>
      <a:lvl6pPr marL="2055681" algn="l" defTabSz="822273" rtl="0" eaLnBrk="1" latinLnBrk="0" hangingPunct="1">
        <a:defRPr sz="1619" kern="1200">
          <a:solidFill>
            <a:schemeClr val="tx1"/>
          </a:solidFill>
          <a:latin typeface="+mn-lt"/>
          <a:ea typeface="+mn-ea"/>
          <a:cs typeface="+mn-cs"/>
        </a:defRPr>
      </a:lvl6pPr>
      <a:lvl7pPr marL="2466818" algn="l" defTabSz="822273" rtl="0" eaLnBrk="1" latinLnBrk="0" hangingPunct="1">
        <a:defRPr sz="1619" kern="1200">
          <a:solidFill>
            <a:schemeClr val="tx1"/>
          </a:solidFill>
          <a:latin typeface="+mn-lt"/>
          <a:ea typeface="+mn-ea"/>
          <a:cs typeface="+mn-cs"/>
        </a:defRPr>
      </a:lvl7pPr>
      <a:lvl8pPr marL="2877954" algn="l" defTabSz="822273" rtl="0" eaLnBrk="1" latinLnBrk="0" hangingPunct="1">
        <a:defRPr sz="1619" kern="1200">
          <a:solidFill>
            <a:schemeClr val="tx1"/>
          </a:solidFill>
          <a:latin typeface="+mn-lt"/>
          <a:ea typeface="+mn-ea"/>
          <a:cs typeface="+mn-cs"/>
        </a:defRPr>
      </a:lvl8pPr>
      <a:lvl9pPr marL="3289090" algn="l" defTabSz="822273"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hyperlink" Target="https://bosch.sharepoint.com/:v:/r/sites/msteams_5854917/Shared%20Documents/Achievement/hanhh/ESNS-Linux%20Client-QT-QML%20Final%20Code%20Simulation%20.mp4?csf=1&amp;web=1&amp;e=ih4mTc" TargetMode="External"/><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hyperlink" Target="https://bosch.sharepoint.com/:b:/r/sites/msteams_5854917/Shared%20Documents/Achievement/hanhh/EMC32-Intern%20plan-hanhh-20221118.pdf?csf=1&amp;web=1&amp;e=c85sZq" TargetMode="External"/><Relationship Id="rId5" Type="http://schemas.openxmlformats.org/officeDocument/2006/relationships/image" Target="../media/image6.png"/><Relationship Id="rId15" Type="http://schemas.openxmlformats.org/officeDocument/2006/relationships/image" Target="../media/image13.png"/><Relationship Id="rId10" Type="http://schemas.openxmlformats.org/officeDocument/2006/relationships/hyperlink" Target="https://bosch.sharepoint.com/:b:/r/sites/msteams_5854917/Shared%20Documents/Achievement/hanhh/Hoang%20Huu%20Han%20-%20CV.pdf?csf=1&amp;web=1&amp;e=PmmyNS" TargetMode="External"/><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2.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A3F4-19D8-452B-8BC6-3AF2F274BF86}"/>
              </a:ext>
            </a:extLst>
          </p:cNvPr>
          <p:cNvSpPr>
            <a:spLocks noGrp="1"/>
          </p:cNvSpPr>
          <p:nvPr>
            <p:ph type="title"/>
          </p:nvPr>
        </p:nvSpPr>
        <p:spPr>
          <a:xfrm>
            <a:off x="281907" y="200816"/>
            <a:ext cx="4908522" cy="765782"/>
          </a:xfrm>
        </p:spPr>
        <p:txBody>
          <a:bodyPr>
            <a:normAutofit fontScale="90000"/>
          </a:bodyPr>
          <a:lstStyle/>
          <a:p>
            <a:pPr>
              <a:lnSpc>
                <a:spcPct val="100000"/>
              </a:lnSpc>
            </a:pPr>
            <a:r>
              <a:rPr lang="en-US" b="1" dirty="0">
                <a:latin typeface="+mj-lt"/>
                <a:cs typeface="Arial"/>
              </a:rPr>
              <a:t>EMC-TM-TEAM-INTERN INTRODUCTION</a:t>
            </a:r>
            <a:br>
              <a:rPr lang="en-US" b="1" dirty="0">
                <a:latin typeface="+mj-lt"/>
              </a:rPr>
            </a:br>
            <a:r>
              <a:rPr lang="en-US" b="1" dirty="0">
                <a:highlight>
                  <a:srgbClr val="00FF00"/>
                </a:highlight>
                <a:latin typeface="+mj-lt"/>
                <a:cs typeface="Times New Roman"/>
              </a:rPr>
              <a:t>Hong Ly Trung Nhan– MS/EMC-TM-XC</a:t>
            </a:r>
            <a:br>
              <a:rPr lang="en-US" b="1" dirty="0">
                <a:highlight>
                  <a:srgbClr val="008000"/>
                </a:highlight>
                <a:latin typeface="+mj-lt"/>
                <a:cs typeface="Times New Roman"/>
              </a:rPr>
            </a:br>
            <a:r>
              <a:rPr lang="en-US" i="1" dirty="0">
                <a:latin typeface="+mj-lt"/>
                <a:cs typeface="Times New Roman"/>
              </a:rPr>
              <a:t>HCM City University of Technology and Education</a:t>
            </a:r>
            <a:endParaRPr lang="en-US" sz="1200" i="1" dirty="0">
              <a:solidFill>
                <a:schemeClr val="bg1">
                  <a:lumMod val="65000"/>
                </a:schemeClr>
              </a:solidFill>
              <a:latin typeface="+mj-lt"/>
              <a:cs typeface="Times New Roman"/>
            </a:endParaRPr>
          </a:p>
        </p:txBody>
      </p:sp>
      <p:pic>
        <p:nvPicPr>
          <p:cNvPr id="7" name="Picture 6">
            <a:extLst>
              <a:ext uri="{FF2B5EF4-FFF2-40B4-BE49-F238E27FC236}">
                <a16:creationId xmlns:a16="http://schemas.microsoft.com/office/drawing/2014/main" id="{E9189DDD-05CC-45EB-893A-A4020DA9CD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0428" y="774306"/>
            <a:ext cx="522583" cy="587404"/>
          </a:xfrm>
          <a:prstGeom prst="rect">
            <a:avLst/>
          </a:prstGeom>
        </p:spPr>
      </p:pic>
      <p:pic>
        <p:nvPicPr>
          <p:cNvPr id="11" name="Picture 10">
            <a:extLst>
              <a:ext uri="{FF2B5EF4-FFF2-40B4-BE49-F238E27FC236}">
                <a16:creationId xmlns:a16="http://schemas.microsoft.com/office/drawing/2014/main" id="{8CB17015-863E-4767-A05A-2D9C53ACD2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7872" y="783806"/>
            <a:ext cx="568405" cy="568405"/>
          </a:xfrm>
          <a:prstGeom prst="rect">
            <a:avLst/>
          </a:prstGeom>
        </p:spPr>
      </p:pic>
      <p:pic>
        <p:nvPicPr>
          <p:cNvPr id="17" name="Picture 16">
            <a:extLst>
              <a:ext uri="{FF2B5EF4-FFF2-40B4-BE49-F238E27FC236}">
                <a16:creationId xmlns:a16="http://schemas.microsoft.com/office/drawing/2014/main" id="{D8FC7E84-E726-430B-9B5F-546F7D1813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2723" y="783806"/>
            <a:ext cx="482410" cy="568405"/>
          </a:xfrm>
          <a:prstGeom prst="rect">
            <a:avLst/>
          </a:prstGeom>
        </p:spPr>
      </p:pic>
      <p:pic>
        <p:nvPicPr>
          <p:cNvPr id="19" name="Picture 18">
            <a:extLst>
              <a:ext uri="{FF2B5EF4-FFF2-40B4-BE49-F238E27FC236}">
                <a16:creationId xmlns:a16="http://schemas.microsoft.com/office/drawing/2014/main" id="{36B580A8-41E2-4397-92F0-91832B1952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46087" y="783806"/>
            <a:ext cx="522584" cy="568405"/>
          </a:xfrm>
          <a:prstGeom prst="rect">
            <a:avLst/>
          </a:prstGeom>
        </p:spPr>
      </p:pic>
      <p:pic>
        <p:nvPicPr>
          <p:cNvPr id="21" name="Picture 20">
            <a:extLst>
              <a:ext uri="{FF2B5EF4-FFF2-40B4-BE49-F238E27FC236}">
                <a16:creationId xmlns:a16="http://schemas.microsoft.com/office/drawing/2014/main" id="{FDE0DEC8-B370-4BBD-9A7E-3653854B395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9670" t="11152" r="18916" b="8415"/>
          <a:stretch/>
        </p:blipFill>
        <p:spPr>
          <a:xfrm>
            <a:off x="7082663" y="770012"/>
            <a:ext cx="631082" cy="595992"/>
          </a:xfrm>
          <a:prstGeom prst="rect">
            <a:avLst/>
          </a:prstGeom>
        </p:spPr>
      </p:pic>
      <p:sp>
        <p:nvSpPr>
          <p:cNvPr id="28" name="TextBox 27">
            <a:extLst>
              <a:ext uri="{FF2B5EF4-FFF2-40B4-BE49-F238E27FC236}">
                <a16:creationId xmlns:a16="http://schemas.microsoft.com/office/drawing/2014/main" id="{0618DA12-1B42-4D4B-A66E-4922D2F7779F}"/>
              </a:ext>
            </a:extLst>
          </p:cNvPr>
          <p:cNvSpPr txBox="1"/>
          <p:nvPr/>
        </p:nvSpPr>
        <p:spPr>
          <a:xfrm>
            <a:off x="5174057" y="1411969"/>
            <a:ext cx="5497291" cy="4821000"/>
          </a:xfrm>
          <a:prstGeom prst="rect">
            <a:avLst/>
          </a:prstGeom>
          <a:noFill/>
        </p:spPr>
        <p:txBody>
          <a:bodyPr wrap="square">
            <a:spAutoFit/>
          </a:bodyPr>
          <a:lstStyle/>
          <a:p>
            <a:pPr algn="just">
              <a:lnSpc>
                <a:spcPct val="120000"/>
              </a:lnSpc>
            </a:pPr>
            <a:r>
              <a:rPr lang="de-DE" sz="1799" b="1" dirty="0">
                <a:latin typeface="+mj-lt"/>
                <a:cs typeface="Arial" panose="020B0604020202020204" pitchFamily="34" charset="0"/>
              </a:rPr>
              <a:t>Join Internship Program EMC@BGSW VN</a:t>
            </a:r>
          </a:p>
          <a:p>
            <a:pPr algn="just">
              <a:lnSpc>
                <a:spcPct val="120000"/>
              </a:lnSpc>
            </a:pPr>
            <a:r>
              <a:rPr lang="de-DE" sz="1400" i="1" dirty="0">
                <a:latin typeface="+mj-lt"/>
                <a:cs typeface="Arial" panose="020B0604020202020204" pitchFamily="34" charset="0"/>
              </a:rPr>
              <a:t>From: August </a:t>
            </a:r>
            <a:r>
              <a:rPr lang="en-US" sz="1400" i="1" dirty="0">
                <a:latin typeface="+mj-lt"/>
                <a:cs typeface="Arial" panose="020B0604020202020204" pitchFamily="34" charset="0"/>
              </a:rPr>
              <a:t>2024 - Now</a:t>
            </a:r>
          </a:p>
          <a:p>
            <a:pPr marL="285750" indent="-285750" algn="just">
              <a:lnSpc>
                <a:spcPct val="120000"/>
              </a:lnSpc>
              <a:buFont typeface="Wingdings" panose="05000000000000000000" pitchFamily="2" charset="2"/>
              <a:buChar char="q"/>
            </a:pPr>
            <a:r>
              <a:rPr lang="en-US" sz="1260" b="1" dirty="0">
                <a:latin typeface="+mj-lt"/>
                <a:cs typeface="Arial" panose="020B0604020202020204" pitchFamily="34" charset="0"/>
              </a:rPr>
              <a:t>Training courses:</a:t>
            </a:r>
          </a:p>
          <a:p>
            <a:pPr marL="511175" lvl="1" indent="-255588" algn="just">
              <a:lnSpc>
                <a:spcPct val="120000"/>
              </a:lnSpc>
              <a:buFont typeface="Arial" panose="020B0604020202020204" pitchFamily="34" charset="0"/>
              <a:buChar char="•"/>
            </a:pPr>
            <a:r>
              <a:rPr lang="en-US" sz="1260" dirty="0">
                <a:latin typeface="+mj-lt"/>
                <a:cs typeface="Arial" panose="020B0604020202020204" pitchFamily="34" charset="0"/>
              </a:rPr>
              <a:t>OOP/C/C++ programming.</a:t>
            </a:r>
          </a:p>
          <a:p>
            <a:pPr marL="511175" lvl="1" indent="-255588" algn="just">
              <a:lnSpc>
                <a:spcPct val="120000"/>
              </a:lnSpc>
              <a:buFont typeface="Arial" panose="020B0604020202020204" pitchFamily="34" charset="0"/>
              <a:buChar char="•"/>
            </a:pPr>
            <a:r>
              <a:rPr lang="en-US" sz="1260" dirty="0">
                <a:latin typeface="+mj-lt"/>
                <a:cs typeface="Arial" panose="020B0604020202020204" pitchFamily="34" charset="0"/>
              </a:rPr>
              <a:t>Linux programming, Bash/Shell programming.</a:t>
            </a:r>
          </a:p>
          <a:p>
            <a:pPr marL="511175" lvl="1" indent="-255588" algn="just">
              <a:lnSpc>
                <a:spcPct val="120000"/>
              </a:lnSpc>
              <a:buFont typeface="Arial" panose="020B0604020202020204" pitchFamily="34" charset="0"/>
              <a:buChar char="•"/>
            </a:pPr>
            <a:r>
              <a:rPr lang="en-US" sz="1260" dirty="0">
                <a:latin typeface="+mj-lt"/>
                <a:cs typeface="Arial" panose="020B0604020202020204" pitchFamily="34" charset="0"/>
              </a:rPr>
              <a:t>Qt Framework, </a:t>
            </a:r>
            <a:r>
              <a:rPr lang="vi-VN" sz="1260" dirty="0">
                <a:latin typeface="+mj-lt"/>
                <a:cs typeface="Arial" panose="020B0604020202020204" pitchFamily="34" charset="0"/>
              </a:rPr>
              <a:t>QML</a:t>
            </a:r>
            <a:r>
              <a:rPr lang="en-US" sz="1260" dirty="0">
                <a:latin typeface="+mj-lt"/>
                <a:cs typeface="Arial" panose="020B0604020202020204" pitchFamily="34" charset="0"/>
              </a:rPr>
              <a:t> (Qt Modeling Language).</a:t>
            </a:r>
          </a:p>
          <a:p>
            <a:pPr marL="511175" lvl="1" indent="-255588" algn="just">
              <a:lnSpc>
                <a:spcPct val="120000"/>
              </a:lnSpc>
              <a:buFont typeface="Arial" panose="020B0604020202020204" pitchFamily="34" charset="0"/>
              <a:buChar char="•"/>
            </a:pPr>
            <a:r>
              <a:rPr lang="en-US" sz="1260" dirty="0">
                <a:latin typeface="+mj-lt"/>
                <a:cs typeface="Arial" panose="020B0604020202020204" pitchFamily="34" charset="0"/>
              </a:rPr>
              <a:t>Unit Test with </a:t>
            </a:r>
            <a:r>
              <a:rPr lang="en-US" sz="1260" dirty="0" err="1">
                <a:latin typeface="+mj-lt"/>
                <a:cs typeface="Arial" panose="020B0604020202020204" pitchFamily="34" charset="0"/>
              </a:rPr>
              <a:t>Gtest</a:t>
            </a:r>
            <a:r>
              <a:rPr lang="en-US" sz="1260" dirty="0">
                <a:latin typeface="+mj-lt"/>
                <a:cs typeface="Arial" panose="020B0604020202020204" pitchFamily="34" charset="0"/>
              </a:rPr>
              <a:t>/</a:t>
            </a:r>
            <a:r>
              <a:rPr lang="en-US" sz="1260" dirty="0" err="1">
                <a:latin typeface="+mj-lt"/>
                <a:cs typeface="Arial" panose="020B0604020202020204" pitchFamily="34" charset="0"/>
              </a:rPr>
              <a:t>Gmock</a:t>
            </a:r>
            <a:r>
              <a:rPr lang="en-US" sz="1260" dirty="0">
                <a:latin typeface="+mj-lt"/>
                <a:cs typeface="Arial" panose="020B0604020202020204" pitchFamily="34" charset="0"/>
              </a:rPr>
              <a:t>.</a:t>
            </a:r>
          </a:p>
          <a:p>
            <a:pPr marL="511175" lvl="1" indent="-255588" algn="just">
              <a:lnSpc>
                <a:spcPct val="120000"/>
              </a:lnSpc>
              <a:buFont typeface="Arial" panose="020B0604020202020204" pitchFamily="34" charset="0"/>
              <a:buChar char="•"/>
            </a:pPr>
            <a:r>
              <a:rPr lang="en-US" sz="1260" dirty="0">
                <a:latin typeface="+mj-lt"/>
                <a:cs typeface="Arial" panose="020B0604020202020204" pitchFamily="34" charset="0"/>
              </a:rPr>
              <a:t>Tools: Git, </a:t>
            </a:r>
            <a:r>
              <a:rPr lang="en-US" sz="1260" dirty="0" err="1">
                <a:latin typeface="+mj-lt"/>
                <a:cs typeface="Arial" panose="020B0604020202020204" pitchFamily="34" charset="0"/>
              </a:rPr>
              <a:t>Cmake</a:t>
            </a:r>
            <a:r>
              <a:rPr lang="en-US" sz="1260" dirty="0">
                <a:latin typeface="+mj-lt"/>
                <a:cs typeface="Arial" panose="020B0604020202020204" pitchFamily="34" charset="0"/>
              </a:rPr>
              <a:t>, Qt Design, </a:t>
            </a:r>
            <a:r>
              <a:rPr lang="en-US" sz="1260" dirty="0" err="1">
                <a:latin typeface="+mj-lt"/>
                <a:cs typeface="Arial" panose="020B0604020202020204" pitchFamily="34" charset="0"/>
              </a:rPr>
              <a:t>VSCode</a:t>
            </a:r>
            <a:r>
              <a:rPr lang="en-US" sz="1260" dirty="0">
                <a:latin typeface="+mj-lt"/>
                <a:cs typeface="Arial" panose="020B0604020202020204" pitchFamily="34" charset="0"/>
              </a:rPr>
              <a:t>, SSH</a:t>
            </a:r>
          </a:p>
          <a:p>
            <a:pPr marL="511175" lvl="1" indent="-255588" algn="just">
              <a:lnSpc>
                <a:spcPct val="120000"/>
              </a:lnSpc>
              <a:buFont typeface="Arial" panose="020B0604020202020204" pitchFamily="34" charset="0"/>
              <a:buChar char="•"/>
            </a:pPr>
            <a:r>
              <a:rPr lang="en-US" sz="1260" dirty="0">
                <a:latin typeface="+mj-lt"/>
                <a:cs typeface="Arial" panose="020B0604020202020204" pitchFamily="34" charset="0"/>
              </a:rPr>
              <a:t>Others: Design Pattern, Basic Data Structure, Agile/Scrum.</a:t>
            </a:r>
          </a:p>
          <a:p>
            <a:pPr marL="257089" indent="-257089" algn="just">
              <a:lnSpc>
                <a:spcPct val="120000"/>
              </a:lnSpc>
              <a:buFont typeface="Arial" panose="020B0604020202020204" pitchFamily="34" charset="0"/>
              <a:buChar char="•"/>
            </a:pPr>
            <a:endParaRPr lang="en-US" sz="800" dirty="0">
              <a:latin typeface="+mj-lt"/>
              <a:cs typeface="Arial" panose="020B0604020202020204" pitchFamily="34" charset="0"/>
            </a:endParaRPr>
          </a:p>
          <a:p>
            <a:pPr marL="285750" indent="-285750" algn="just">
              <a:lnSpc>
                <a:spcPct val="120000"/>
              </a:lnSpc>
              <a:buFont typeface="Wingdings" panose="05000000000000000000" pitchFamily="2" charset="2"/>
              <a:buChar char="q"/>
            </a:pPr>
            <a:r>
              <a:rPr lang="en-US" sz="1260" b="1" dirty="0">
                <a:latin typeface="+mj-lt"/>
                <a:cs typeface="Arial" panose="020B0604020202020204" pitchFamily="34" charset="0"/>
              </a:rPr>
              <a:t>Training internal projects:</a:t>
            </a:r>
          </a:p>
          <a:p>
            <a:pPr marL="457200" indent="-227013" algn="just">
              <a:spcBef>
                <a:spcPts val="600"/>
              </a:spcBef>
              <a:buFont typeface="Arial" panose="020B0604020202020204" pitchFamily="34" charset="0"/>
              <a:buChar char="•"/>
            </a:pPr>
            <a:r>
              <a:rPr lang="en-US" sz="1200" dirty="0">
                <a:latin typeface="+mj-lt"/>
                <a:cs typeface="Arial" panose="020B0604020202020204" pitchFamily="34" charset="0"/>
              </a:rPr>
              <a:t>“</a:t>
            </a:r>
            <a:r>
              <a:rPr lang="en-US" sz="1200" b="1" dirty="0">
                <a:latin typeface="+mj-lt"/>
                <a:cs typeface="Arial" panose="020B0604020202020204" pitchFamily="34" charset="0"/>
              </a:rPr>
              <a:t>Bash Script to Setup Development E</a:t>
            </a:r>
            <a:r>
              <a:rPr lang="vi-VN" sz="1200" b="1" dirty="0">
                <a:latin typeface="+mj-lt"/>
                <a:cs typeface="Arial" panose="020B0604020202020204" pitchFamily="34" charset="0"/>
              </a:rPr>
              <a:t>nviroment </a:t>
            </a:r>
            <a:r>
              <a:rPr lang="en-US" sz="1200" b="1" dirty="0">
                <a:latin typeface="+mj-lt"/>
                <a:cs typeface="Arial" panose="020B0604020202020204" pitchFamily="34" charset="0"/>
              </a:rPr>
              <a:t>on Ubuntu</a:t>
            </a:r>
            <a:r>
              <a:rPr lang="vi-VN" sz="1200" b="1" dirty="0">
                <a:latin typeface="+mj-lt"/>
                <a:cs typeface="Arial" panose="020B0604020202020204" pitchFamily="34" charset="0"/>
              </a:rPr>
              <a:t> 22.04</a:t>
            </a:r>
            <a:r>
              <a:rPr lang="en-US" sz="1200" dirty="0">
                <a:latin typeface="+mj-lt"/>
                <a:cs typeface="Arial" panose="020B0604020202020204" pitchFamily="34" charset="0"/>
              </a:rPr>
              <a:t>“ – Modified and implemented features.</a:t>
            </a:r>
            <a:r>
              <a:rPr lang="vi-VN" sz="1200" dirty="0">
                <a:latin typeface="+mj-lt"/>
                <a:cs typeface="Arial" panose="020B0604020202020204" pitchFamily="34" charset="0"/>
              </a:rPr>
              <a:t> </a:t>
            </a:r>
            <a:r>
              <a:rPr lang="en-US" sz="1200" i="1" dirty="0">
                <a:latin typeface="+mj-lt"/>
                <a:cs typeface="Arial" panose="020B0604020202020204" pitchFamily="34" charset="0"/>
              </a:rPr>
              <a:t>(</a:t>
            </a:r>
            <a:r>
              <a:rPr lang="en-US" sz="1000" i="1" dirty="0">
                <a:latin typeface="+mj-lt"/>
                <a:cs typeface="Arial" panose="020B0604020202020204" pitchFamily="34" charset="0"/>
              </a:rPr>
              <a:t>Duration: 0</a:t>
            </a:r>
            <a:r>
              <a:rPr lang="vi-VN" sz="1000" i="1" dirty="0">
                <a:latin typeface="+mj-lt"/>
                <a:cs typeface="Arial" panose="020B0604020202020204" pitchFamily="34" charset="0"/>
              </a:rPr>
              <a:t>1 week – </a:t>
            </a:r>
            <a:r>
              <a:rPr lang="en-US" sz="1000" i="1" dirty="0">
                <a:latin typeface="+mj-lt"/>
                <a:cs typeface="Arial" panose="020B0604020202020204" pitchFamily="34" charset="0"/>
              </a:rPr>
              <a:t>0</a:t>
            </a:r>
            <a:r>
              <a:rPr lang="vi-VN" sz="1000" i="1" dirty="0">
                <a:latin typeface="+mj-lt"/>
                <a:cs typeface="Arial" panose="020B0604020202020204" pitchFamily="34" charset="0"/>
              </a:rPr>
              <a:t>2 members</a:t>
            </a:r>
            <a:r>
              <a:rPr lang="en-US" sz="1200" i="1" dirty="0">
                <a:latin typeface="+mj-lt"/>
                <a:cs typeface="Arial" panose="020B0604020202020204" pitchFamily="34" charset="0"/>
              </a:rPr>
              <a:t>)</a:t>
            </a:r>
          </a:p>
          <a:p>
            <a:pPr marL="457200" algn="just">
              <a:lnSpc>
                <a:spcPct val="120000"/>
              </a:lnSpc>
            </a:pPr>
            <a:r>
              <a:rPr lang="en-US" sz="1200" dirty="0">
                <a:latin typeface="+mj-lt"/>
                <a:cs typeface="Arial" panose="020B0604020202020204" pitchFamily="34" charset="0"/>
              </a:rPr>
              <a:t>Language: Bash script</a:t>
            </a:r>
          </a:p>
          <a:p>
            <a:pPr marL="461963" indent="-255588" algn="just">
              <a:spcBef>
                <a:spcPts val="600"/>
              </a:spcBef>
              <a:buFont typeface="Arial" panose="020B0604020202020204" pitchFamily="34" charset="0"/>
              <a:buChar char="•"/>
            </a:pPr>
            <a:r>
              <a:rPr lang="en-US" sz="1200" dirty="0">
                <a:latin typeface="+mj-lt"/>
                <a:cs typeface="Arial" panose="020B0604020202020204" pitchFamily="34" charset="0"/>
              </a:rPr>
              <a:t>"</a:t>
            </a:r>
            <a:r>
              <a:rPr lang="en-US" sz="1200" b="1" dirty="0">
                <a:latin typeface="+mj-lt"/>
                <a:cs typeface="Arial" panose="020B0604020202020204" pitchFamily="34" charset="0"/>
              </a:rPr>
              <a:t>ESNS-Linux Client</a:t>
            </a:r>
            <a:r>
              <a:rPr lang="en-US" sz="1200" dirty="0">
                <a:latin typeface="+mj-lt"/>
                <a:cs typeface="Arial" panose="020B0604020202020204" pitchFamily="34" charset="0"/>
              </a:rPr>
              <a:t>“ – D</a:t>
            </a:r>
            <a:r>
              <a:rPr lang="vi-VN" sz="1200" dirty="0">
                <a:latin typeface="+mj-lt"/>
                <a:cs typeface="Arial" panose="020B0604020202020204" pitchFamily="34" charset="0"/>
              </a:rPr>
              <a:t>esign</a:t>
            </a:r>
            <a:r>
              <a:rPr lang="en-US" sz="1200" dirty="0">
                <a:latin typeface="+mj-lt"/>
                <a:cs typeface="Arial" panose="020B0604020202020204" pitchFamily="34" charset="0"/>
              </a:rPr>
              <a:t>ed source </a:t>
            </a:r>
            <a:r>
              <a:rPr lang="vi-VN" sz="1200" dirty="0">
                <a:latin typeface="+mj-lt"/>
                <a:cs typeface="Arial" panose="020B0604020202020204" pitchFamily="34" charset="0"/>
              </a:rPr>
              <a:t>code </a:t>
            </a:r>
            <a:r>
              <a:rPr lang="en-US" sz="1200" dirty="0">
                <a:latin typeface="+mj-lt"/>
                <a:cs typeface="Arial" panose="020B0604020202020204" pitchFamily="34" charset="0"/>
              </a:rPr>
              <a:t>and data structure; and </a:t>
            </a:r>
            <a:r>
              <a:rPr lang="vi-VN" sz="1200" dirty="0">
                <a:latin typeface="+mj-lt"/>
                <a:cs typeface="Arial" panose="020B0604020202020204" pitchFamily="34" charset="0"/>
              </a:rPr>
              <a:t>implement</a:t>
            </a:r>
            <a:r>
              <a:rPr lang="en-US" sz="1200" dirty="0">
                <a:latin typeface="+mj-lt"/>
                <a:cs typeface="Arial" panose="020B0604020202020204" pitchFamily="34" charset="0"/>
              </a:rPr>
              <a:t>ed</a:t>
            </a:r>
            <a:r>
              <a:rPr lang="vi-VN" sz="1200" dirty="0">
                <a:latin typeface="+mj-lt"/>
                <a:cs typeface="Arial" panose="020B0604020202020204" pitchFamily="34" charset="0"/>
              </a:rPr>
              <a:t> </a:t>
            </a:r>
            <a:r>
              <a:rPr lang="en-US" sz="1200" dirty="0">
                <a:latin typeface="+mj-lt"/>
                <a:cs typeface="Arial" panose="020B0604020202020204" pitchFamily="34" charset="0"/>
              </a:rPr>
              <a:t>L</a:t>
            </a:r>
            <a:r>
              <a:rPr lang="vi-VN" sz="1200" dirty="0">
                <a:latin typeface="+mj-lt"/>
                <a:cs typeface="Arial" panose="020B0604020202020204" pitchFamily="34" charset="0"/>
              </a:rPr>
              <a:t>ogin </a:t>
            </a:r>
            <a:r>
              <a:rPr lang="en-US" sz="1200" dirty="0">
                <a:latin typeface="+mj-lt"/>
                <a:cs typeface="Arial" panose="020B0604020202020204" pitchFamily="34" charset="0"/>
              </a:rPr>
              <a:t>feature.</a:t>
            </a:r>
            <a:r>
              <a:rPr lang="vi-VN" sz="1200" dirty="0">
                <a:latin typeface="+mj-lt"/>
                <a:cs typeface="Arial" panose="020B0604020202020204" pitchFamily="34" charset="0"/>
              </a:rPr>
              <a:t> </a:t>
            </a:r>
            <a:r>
              <a:rPr lang="en-US" sz="1200" i="1" dirty="0">
                <a:latin typeface="+mj-lt"/>
                <a:cs typeface="Arial" panose="020B0604020202020204" pitchFamily="34" charset="0"/>
              </a:rPr>
              <a:t>(</a:t>
            </a:r>
            <a:r>
              <a:rPr lang="en-US" sz="1000" i="1" dirty="0">
                <a:latin typeface="+mj-lt"/>
                <a:cs typeface="Arial" panose="020B0604020202020204" pitchFamily="34" charset="0"/>
              </a:rPr>
              <a:t>Duration: 02</a:t>
            </a:r>
            <a:r>
              <a:rPr lang="vi-VN" sz="1000" i="1" dirty="0">
                <a:latin typeface="+mj-lt"/>
                <a:cs typeface="Arial" panose="020B0604020202020204" pitchFamily="34" charset="0"/>
              </a:rPr>
              <a:t> week</a:t>
            </a:r>
            <a:r>
              <a:rPr lang="en-US" sz="1000" i="1" dirty="0">
                <a:latin typeface="+mj-lt"/>
                <a:cs typeface="Arial" panose="020B0604020202020204" pitchFamily="34" charset="0"/>
              </a:rPr>
              <a:t>s</a:t>
            </a:r>
            <a:r>
              <a:rPr lang="vi-VN" sz="1000" i="1" dirty="0">
                <a:latin typeface="+mj-lt"/>
                <a:cs typeface="Arial" panose="020B0604020202020204" pitchFamily="34" charset="0"/>
              </a:rPr>
              <a:t> – </a:t>
            </a:r>
            <a:r>
              <a:rPr lang="en-US" sz="1000" i="1" dirty="0">
                <a:latin typeface="+mj-lt"/>
                <a:cs typeface="Arial" panose="020B0604020202020204" pitchFamily="34" charset="0"/>
              </a:rPr>
              <a:t>03</a:t>
            </a:r>
            <a:r>
              <a:rPr lang="vi-VN" sz="1000" i="1" dirty="0">
                <a:latin typeface="+mj-lt"/>
                <a:cs typeface="Arial" panose="020B0604020202020204" pitchFamily="34" charset="0"/>
              </a:rPr>
              <a:t> members</a:t>
            </a:r>
            <a:r>
              <a:rPr lang="en-US" sz="1200" i="1" dirty="0">
                <a:latin typeface="+mj-lt"/>
                <a:cs typeface="Arial" panose="020B0604020202020204" pitchFamily="34" charset="0"/>
              </a:rPr>
              <a:t>)</a:t>
            </a:r>
          </a:p>
          <a:p>
            <a:pPr marL="457200" algn="just">
              <a:lnSpc>
                <a:spcPct val="120000"/>
              </a:lnSpc>
            </a:pPr>
            <a:r>
              <a:rPr lang="en-US" sz="1200" dirty="0">
                <a:latin typeface="+mj-lt"/>
                <a:cs typeface="Arial" panose="020B0604020202020204" pitchFamily="34" charset="0"/>
              </a:rPr>
              <a:t>Language: Qt/QML</a:t>
            </a:r>
          </a:p>
          <a:p>
            <a:pPr marL="461963" indent="-255588" algn="just">
              <a:spcBef>
                <a:spcPts val="600"/>
              </a:spcBef>
              <a:buFont typeface="Arial" panose="020B0604020202020204" pitchFamily="34" charset="0"/>
              <a:buChar char="•"/>
            </a:pPr>
            <a:r>
              <a:rPr lang="en-US" sz="1200" dirty="0">
                <a:latin typeface="+mj-lt"/>
                <a:cs typeface="Arial" panose="020B0604020202020204" pitchFamily="34" charset="0"/>
              </a:rPr>
              <a:t>"</a:t>
            </a:r>
            <a:r>
              <a:rPr lang="en-US" sz="1200" b="1" dirty="0">
                <a:latin typeface="+mj-lt"/>
                <a:cs typeface="Arial" panose="020B0604020202020204" pitchFamily="34" charset="0"/>
              </a:rPr>
              <a:t>2W Project – </a:t>
            </a:r>
            <a:r>
              <a:rPr lang="vi-VN" sz="1200" b="1" dirty="0">
                <a:latin typeface="+mj-lt"/>
                <a:cs typeface="Arial" panose="020B0604020202020204" pitchFamily="34" charset="0"/>
              </a:rPr>
              <a:t>Map Navigation</a:t>
            </a:r>
            <a:r>
              <a:rPr lang="en-US" sz="1200" dirty="0">
                <a:latin typeface="+mj-lt"/>
                <a:cs typeface="Arial" panose="020B0604020202020204" pitchFamily="34" charset="0"/>
              </a:rPr>
              <a:t>" – Designing and developing</a:t>
            </a:r>
            <a:r>
              <a:rPr lang="vi-VN" sz="1200" dirty="0">
                <a:latin typeface="+mj-lt"/>
                <a:cs typeface="Arial" panose="020B0604020202020204" pitchFamily="34" charset="0"/>
              </a:rPr>
              <a:t> </a:t>
            </a:r>
            <a:r>
              <a:rPr lang="en-US" sz="1200" dirty="0">
                <a:latin typeface="+mj-lt"/>
                <a:cs typeface="Arial" panose="020B0604020202020204" pitchFamily="34" charset="0"/>
              </a:rPr>
              <a:t>M</a:t>
            </a:r>
            <a:r>
              <a:rPr lang="vi-VN" sz="1200" dirty="0">
                <a:latin typeface="+mj-lt"/>
                <a:cs typeface="Arial" panose="020B0604020202020204" pitchFamily="34" charset="0"/>
              </a:rPr>
              <a:t>ap feature</a:t>
            </a:r>
            <a:r>
              <a:rPr lang="en-US" sz="1200" dirty="0">
                <a:latin typeface="+mj-lt"/>
                <a:cs typeface="Arial" panose="020B0604020202020204" pitchFamily="34" charset="0"/>
              </a:rPr>
              <a:t>.</a:t>
            </a:r>
            <a:r>
              <a:rPr lang="vi-VN" sz="1200" dirty="0">
                <a:latin typeface="+mj-lt"/>
                <a:cs typeface="Arial" panose="020B0604020202020204" pitchFamily="34" charset="0"/>
              </a:rPr>
              <a:t> (</a:t>
            </a:r>
            <a:r>
              <a:rPr lang="en-US" sz="1000" i="1" dirty="0">
                <a:latin typeface="+mj-lt"/>
                <a:cs typeface="Arial" panose="020B0604020202020204" pitchFamily="34" charset="0"/>
              </a:rPr>
              <a:t>Duration: 0</a:t>
            </a:r>
            <a:r>
              <a:rPr lang="vi-VN" sz="1000" i="1" dirty="0">
                <a:latin typeface="+mj-lt"/>
                <a:cs typeface="Arial" panose="020B0604020202020204" pitchFamily="34" charset="0"/>
              </a:rPr>
              <a:t>2 months – </a:t>
            </a:r>
            <a:r>
              <a:rPr lang="en-US" sz="1000" i="1" dirty="0">
                <a:latin typeface="+mj-lt"/>
                <a:cs typeface="Arial" panose="020B0604020202020204" pitchFamily="34" charset="0"/>
              </a:rPr>
              <a:t>0</a:t>
            </a:r>
            <a:r>
              <a:rPr lang="vi-VN" sz="1000" i="1" dirty="0">
                <a:latin typeface="+mj-lt"/>
                <a:cs typeface="Arial" panose="020B0604020202020204" pitchFamily="34" charset="0"/>
              </a:rPr>
              <a:t>3 members</a:t>
            </a:r>
            <a:r>
              <a:rPr lang="vi-VN" sz="1200" dirty="0">
                <a:latin typeface="+mj-lt"/>
                <a:cs typeface="Arial" panose="020B0604020202020204" pitchFamily="34" charset="0"/>
              </a:rPr>
              <a:t>)</a:t>
            </a:r>
            <a:endParaRPr lang="en-US" sz="1200" dirty="0">
              <a:latin typeface="+mj-lt"/>
              <a:cs typeface="Arial" panose="020B0604020202020204" pitchFamily="34" charset="0"/>
            </a:endParaRPr>
          </a:p>
          <a:p>
            <a:pPr marL="457200" algn="just"/>
            <a:r>
              <a:rPr lang="en-US" sz="1200" dirty="0">
                <a:latin typeface="+mj-lt"/>
                <a:cs typeface="Arial" panose="020B0604020202020204" pitchFamily="34" charset="0"/>
              </a:rPr>
              <a:t>Language: Qt/QML</a:t>
            </a:r>
            <a:endParaRPr lang="en-US" sz="1260" dirty="0">
              <a:latin typeface="+mj-lt"/>
              <a:cs typeface="Arial" panose="020B0604020202020204" pitchFamily="34" charset="0"/>
            </a:endParaRPr>
          </a:p>
        </p:txBody>
      </p:sp>
      <p:pic>
        <p:nvPicPr>
          <p:cNvPr id="4" name="Picture 3">
            <a:extLst>
              <a:ext uri="{FF2B5EF4-FFF2-40B4-BE49-F238E27FC236}">
                <a16:creationId xmlns:a16="http://schemas.microsoft.com/office/drawing/2014/main" id="{5DE9EE57-B38D-4F3C-B85C-46530CE902C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1907" y="3316059"/>
            <a:ext cx="2323408" cy="2075995"/>
          </a:xfrm>
          <a:prstGeom prst="rect">
            <a:avLst/>
          </a:prstGeom>
        </p:spPr>
      </p:pic>
      <p:pic>
        <p:nvPicPr>
          <p:cNvPr id="6" name="Picture 5">
            <a:extLst>
              <a:ext uri="{FF2B5EF4-FFF2-40B4-BE49-F238E27FC236}">
                <a16:creationId xmlns:a16="http://schemas.microsoft.com/office/drawing/2014/main" id="{48BE40DF-7F31-4435-B2B4-FD070D024CA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71438" y="3316059"/>
            <a:ext cx="1864179" cy="2100078"/>
          </a:xfrm>
          <a:prstGeom prst="rect">
            <a:avLst/>
          </a:prstGeom>
        </p:spPr>
      </p:pic>
      <p:pic>
        <p:nvPicPr>
          <p:cNvPr id="12" name="Picture 11">
            <a:extLst>
              <a:ext uri="{FF2B5EF4-FFF2-40B4-BE49-F238E27FC236}">
                <a16:creationId xmlns:a16="http://schemas.microsoft.com/office/drawing/2014/main" id="{51E545DF-AD16-4C39-B31C-6C141A12AC4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482267" y="751350"/>
            <a:ext cx="522583" cy="633316"/>
          </a:xfrm>
          <a:prstGeom prst="rect">
            <a:avLst/>
          </a:prstGeom>
        </p:spPr>
      </p:pic>
      <p:sp>
        <p:nvSpPr>
          <p:cNvPr id="13" name="TextBox 12">
            <a:extLst>
              <a:ext uri="{FF2B5EF4-FFF2-40B4-BE49-F238E27FC236}">
                <a16:creationId xmlns:a16="http://schemas.microsoft.com/office/drawing/2014/main" id="{D099386B-490C-4C02-A69D-32C784B4E0DF}"/>
              </a:ext>
            </a:extLst>
          </p:cNvPr>
          <p:cNvSpPr txBox="1"/>
          <p:nvPr/>
        </p:nvSpPr>
        <p:spPr>
          <a:xfrm>
            <a:off x="2416629" y="1406564"/>
            <a:ext cx="2773799" cy="1668125"/>
          </a:xfrm>
          <a:prstGeom prst="rect">
            <a:avLst/>
          </a:prstGeom>
          <a:noFill/>
        </p:spPr>
        <p:txBody>
          <a:bodyPr wrap="square" lIns="82272" tIns="41136" rIns="82272" bIns="41136" rtlCol="0" anchor="t">
            <a:spAutoFit/>
          </a:bodyPr>
          <a:lstStyle/>
          <a:p>
            <a:r>
              <a:rPr lang="en-US" b="1" dirty="0"/>
              <a:t>A</a:t>
            </a:r>
            <a:r>
              <a:rPr lang="vi-VN" b="1" dirty="0"/>
              <a:t>bout me:</a:t>
            </a:r>
          </a:p>
          <a:p>
            <a:pPr marL="307975" indent="-307975">
              <a:spcBef>
                <a:spcPts val="600"/>
              </a:spcBef>
              <a:buFont typeface="Arial" panose="020B0604020202020204" pitchFamily="34" charset="0"/>
              <a:buChar char="•"/>
            </a:pPr>
            <a:r>
              <a:rPr lang="en-US" sz="1400" dirty="0">
                <a:latin typeface="Bosch Office Sans"/>
                <a:hlinkClick r:id="rId10"/>
              </a:rPr>
              <a:t>Hoang Huu Han - CV.pdf</a:t>
            </a:r>
          </a:p>
          <a:p>
            <a:pPr marL="307975" indent="-307975">
              <a:spcBef>
                <a:spcPts val="600"/>
              </a:spcBef>
              <a:buFont typeface="Arial" panose="020B0604020202020204" pitchFamily="34" charset="0"/>
              <a:buChar char="•"/>
            </a:pPr>
            <a:r>
              <a:rPr lang="en-US" sz="1400" dirty="0">
                <a:hlinkClick r:id="rId11"/>
              </a:rPr>
              <a:t>EMC32-Intern plan-hanhh-20221118.pdf</a:t>
            </a:r>
            <a:endParaRPr lang="en-US" sz="1400" dirty="0"/>
          </a:p>
          <a:p>
            <a:pPr marL="307975" indent="-307975">
              <a:spcBef>
                <a:spcPts val="600"/>
              </a:spcBef>
              <a:buFont typeface="Arial" panose="020B0604020202020204" pitchFamily="34" charset="0"/>
              <a:buChar char="•"/>
            </a:pPr>
            <a:r>
              <a:rPr lang="fr-FR" sz="1400" dirty="0">
                <a:hlinkClick r:id="rId12"/>
              </a:rPr>
              <a:t>ESNS-Linux Client-QT-QML Final Code Simulation .mp4</a:t>
            </a:r>
            <a:endParaRPr lang="en-US" sz="1400" dirty="0"/>
          </a:p>
        </p:txBody>
      </p:sp>
      <p:pic>
        <p:nvPicPr>
          <p:cNvPr id="15" name="Picture 14">
            <a:extLst>
              <a:ext uri="{FF2B5EF4-FFF2-40B4-BE49-F238E27FC236}">
                <a16:creationId xmlns:a16="http://schemas.microsoft.com/office/drawing/2014/main" id="{AA57C69D-8319-4B6A-9461-539007E1D4B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129848" y="783805"/>
            <a:ext cx="568406" cy="568406"/>
          </a:xfrm>
          <a:prstGeom prst="rect">
            <a:avLst/>
          </a:prstGeom>
        </p:spPr>
      </p:pic>
      <p:pic>
        <p:nvPicPr>
          <p:cNvPr id="5" name="Picture 4">
            <a:extLst>
              <a:ext uri="{FF2B5EF4-FFF2-40B4-BE49-F238E27FC236}">
                <a16:creationId xmlns:a16="http://schemas.microsoft.com/office/drawing/2014/main" id="{BFC50947-4771-485E-8135-ED3A6FDB521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698254" y="713374"/>
            <a:ext cx="709268" cy="709268"/>
          </a:xfrm>
          <a:prstGeom prst="rect">
            <a:avLst/>
          </a:prstGeom>
        </p:spPr>
      </p:pic>
      <p:pic>
        <p:nvPicPr>
          <p:cNvPr id="3" name="Picture 7">
            <a:extLst>
              <a:ext uri="{FF2B5EF4-FFF2-40B4-BE49-F238E27FC236}">
                <a16:creationId xmlns:a16="http://schemas.microsoft.com/office/drawing/2014/main" id="{71AD7E96-026D-EDB1-373E-9C22C5CD7473}"/>
              </a:ext>
            </a:extLst>
          </p:cNvPr>
          <p:cNvPicPr>
            <a:picLocks noChangeAspect="1"/>
          </p:cNvPicPr>
          <p:nvPr/>
        </p:nvPicPr>
        <p:blipFill>
          <a:blip r:embed="rId15"/>
          <a:stretch>
            <a:fillRect/>
          </a:stretch>
        </p:blipFill>
        <p:spPr>
          <a:xfrm>
            <a:off x="192507" y="1328165"/>
            <a:ext cx="2227687" cy="2843446"/>
          </a:xfrm>
          <a:prstGeom prst="rect">
            <a:avLst/>
          </a:prstGeom>
        </p:spPr>
      </p:pic>
    </p:spTree>
    <p:extLst>
      <p:ext uri="{BB962C8B-B14F-4D97-AF65-F5344CB8AC3E}">
        <p14:creationId xmlns:p14="http://schemas.microsoft.com/office/powerpoint/2010/main" val="442048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I" val="1"/>
  <p:tag name="CFG.LAYOUT" val="BOSCH2"/>
  <p:tag name="CFG.CUSTOMERVERSION" val="9"/>
  <p:tag name="FIELD.COPY.COMBOINDEX" val="0"/>
  <p:tag name="FIELDS.INITIALIZED" val="1"/>
  <p:tag name="FIELD.DPT.COMBOINDEX" val="-2"/>
  <p:tag name="CONFIG" val="BOSCH2"/>
  <p:tag name="CFG.VERSION" val="0"/>
  <p:tag name="CFG.LAYOUTID" val="Bosch Layout 16:9 (new colored style)"/>
  <p:tag name="MAPNAME" val="Map1"/>
  <p:tag name="LICENSEKEY" val="46504b9e-b1c9-48ed-967f-a36de42ae84b"/>
  <p:tag name="TITLEMASTERMASTERNAME" val="TitleSlide"/>
  <p:tag name="TITLEMASTERSHAPESETGROUPCLASSNAME" val="ShapeSetGroup1"/>
  <p:tag name="TITLEMASTERFONTSETGROUPCLASSNAME" val="FontSetGroup1"/>
  <p:tag name="TITLEMASTERSTYLESETGROUPCLASSNAME" val="StyleSetGroup1"/>
  <p:tag name="SLIDEMASTERMASTERNAME" val="Slide"/>
  <p:tag name="SLIDEMASTERSHAPESETGROUPCLASSNAME" val="ShapeSetGroup1"/>
  <p:tag name="SLIDEMASTERFONTSETGROUPCLASSNAME" val="FontSetGroup1"/>
  <p:tag name="SLIDEMASTERSTYLESETGROUPCLASSNAME" val="StyleSetGroup1"/>
  <p:tag name="ML_UFSOK" val="de2de4e10e11e12e13e14e15e16e17e18e19e22e25e24e26e30e31e33e32e29e27e28"/>
  <p:tag name="FIELD.CHAPTER.COMBOINDEX" val="-2"/>
  <p:tag name="FIELD.DPT.CONTENT" val="RBVH/ENG-DQA"/>
  <p:tag name="FIELD.CHAPTER.CONTENT" val="Management Review Project"/>
  <p:tag name="LAYOUTLANGUAGE" val="1033"/>
  <p:tag name="ML_1" val="RBVH_Hc1"/>
  <p:tag name="ML_2" val="Bosch2.mcr"/>
  <p:tag name="FIELD.CONF.SUFFIX.CONTENT" val="\n | "/>
  <p:tag name="FIELD.CONF.VALUE" val="Internal \n | "/>
  <p:tag name="FIELD.REM_ABL.SUFFIX.CONTENT" val="&#10;\n"/>
  <p:tag name="FIELD.REM_ABL.COMBOINDEX" val="-2"/>
  <p:tag name="FIELD.BGROUP.SUFFIX.CONTENT" val=" | "/>
  <p:tag name="FIELD.BGROUP.COMBOINDEX" val="0"/>
  <p:tag name="FIELD.CHAPTER.VALUE" val="Management Review Project"/>
  <p:tag name="FIELD.REM_ANL.COMBOINDEX" val="0"/>
  <p:tag name="FIELD.DPT.SUFFIX.CONTENT" val=" | "/>
  <p:tag name="FIELD.DPT.VALUE" val="RBVH/ENG-DQA | "/>
  <p:tag name="FIELD.DATE.COMBOINDEX" val="-2"/>
  <p:tag name="FIELD.CONF.CONTENT" val="Internal "/>
  <p:tag name="FIELD.CONF.COMBOINDEX" val="1"/>
  <p:tag name="SLIDEMASTERCOLORSETGROUPCLASSNAME" val="ColorSetGroup8"/>
  <p:tag name="SLIDEMASTERMODIFIED" val="1"/>
  <p:tag name="TITLEMASTERCOLORSETGROUPCLASSNAME" val="ColorSetGroup8"/>
  <p:tag name="TITLEMASTERMODIFIED" val="1"/>
  <p:tag name="ML_LAYOUT_RESOURCE" val="BOSCH2_16_9_2018.MCR"/>
  <p:tag name="CFG.LAYOUTRES" val="BOSCH2_16_9_2018"/>
  <p:tag name="FIELD.COPY.CONTENT" val="© Robert Bosch Engineering and Business Solutions Vietnam Company Limited 2018. All rights reserved, also regarding any disposal, exploitation, reproduction, editing, distribution, as well as in the event of applications for industrial property rights."/>
  <p:tag name="FIELD.COPY.VALUE" val="© Robert Bosch Engineering and Business Solutions Vietnam Company Limited 2018. All rights reserved, also regarding any disposal, exploitation, reproduction, editing, distribution, as well as in the event of applications for industrial property rights."/>
  <p:tag name="MIWBCLNT.HOMEURL" val="C:\Program Files (x86)\eForms\FB\portal_index.htm"/>
  <p:tag name="AGCN" val="0"/>
  <p:tag name="FIELD.REM_ABL.CONTENT" val="QST-SQA-124"/>
  <p:tag name="FIELD.REM_ABL.VALUE" val="QST-SQA-124&#10;\n"/>
  <p:tag name="FIELD.DATE.CONTENT" val="Dec/03/2018"/>
  <p:tag name="FIELD.DATE.VALUE" val="Dec/03/2018"/>
  <p:tag name="CFG.BOSCHLOGOUPDATED" val="1"/>
</p:tagLst>
</file>

<file path=ppt/tags/tag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8"/>
  <p:tag name="FONTSETGROUPCLASSNAME" val="FontSetGroup1"/>
  <p:tag name="SHAPECLASSFILE" val="Bosch-Supergraphic-Bottom-16-9.png"/>
  <p:tag name="MLI" val="1"/>
  <p:tag name="SHAPECLASSNAME" val="ColorBarOnSlides"/>
  <p:tag name="SHAPECLASSPROTECTIONTYPE" val="15"/>
</p:tagLst>
</file>

<file path=ppt/tags/tag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8"/>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6.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8"/>
  <p:tag name="FONTSETGROUPCLASSNAME" val="FontSetGroup1"/>
  <p:tag name="SHAPECLASSNAME" val="HiddenSubtitle"/>
  <p:tag name="SHAPECLASSPROTECTIONTYPE" val="0"/>
  <p:tag name="ML_SENDTOBACK" val=" 1"/>
</p:tagLst>
</file>

<file path=ppt/tags/tag7.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8"/>
  <p:tag name="FONTSETGROUPCLASSNAME" val="FontSetGroup1"/>
  <p:tag name="SHAPECLASSNAME" val="TitleOnTitleSlides"/>
  <p:tag name="SHAPECLASSPROTECTIONTYPE" val="3"/>
</p:tagLst>
</file>

<file path=ppt/theme/theme1.xml><?xml version="1.0" encoding="utf-8"?>
<a:theme xmlns:a="http://schemas.openxmlformats.org/drawingml/2006/main" name="Bosch">
  <a:themeElements>
    <a:clrScheme name="Bosch">
      <a:dk1>
        <a:srgbClr val="000000"/>
      </a:dk1>
      <a:lt1>
        <a:srgbClr val="FFFFFF"/>
      </a:lt1>
      <a:dk2>
        <a:srgbClr val="424C58"/>
      </a:dk2>
      <a:lt2>
        <a:srgbClr val="B2B3B5"/>
      </a:lt2>
      <a:accent1>
        <a:srgbClr val="3F136C"/>
      </a:accent1>
      <a:accent2>
        <a:srgbClr val="08427E"/>
      </a:accent2>
      <a:accent3>
        <a:srgbClr val="0E78C5"/>
      </a:accent3>
      <a:accent4>
        <a:srgbClr val="1399A0"/>
      </a:accent4>
      <a:accent5>
        <a:srgbClr val="67B419"/>
      </a:accent5>
      <a:accent6>
        <a:srgbClr val="0A5139"/>
      </a:accent6>
      <a:hlink>
        <a:srgbClr val="738CB4"/>
      </a:hlink>
      <a:folHlink>
        <a:srgbClr val="B0BBD0"/>
      </a:folHlink>
    </a:clrScheme>
    <a:fontScheme name="Bosch Office Sans">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nSpc>
            <a:spcPts val="2300"/>
          </a:lnSpc>
          <a:spcBef>
            <a:spcPts val="500"/>
          </a:spcBef>
          <a:buFontTx/>
          <a:buNone/>
          <a:defRPr dirty="0" smtClean="0"/>
        </a:defPPr>
      </a:lstStyle>
    </a:txDef>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BF575AB-2F28-49B4-97E7-B42BF5916995}" vid="{63F17968-F90C-42A4-A343-5F68F264C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8C3C3E3D8ECE45B7481B8076DF4F2E" ma:contentTypeVersion="14" ma:contentTypeDescription="Create a new document." ma:contentTypeScope="" ma:versionID="3bdb205c19704dd369f06471e898acee">
  <xsd:schema xmlns:xsd="http://www.w3.org/2001/XMLSchema" xmlns:xs="http://www.w3.org/2001/XMLSchema" xmlns:p="http://schemas.microsoft.com/office/2006/metadata/properties" xmlns:ns2="fc966437-b1f7-4478-bf55-65eba6601c58" xmlns:ns3="4833f149-c82f-4366-bb86-10a92199b22e" targetNamespace="http://schemas.microsoft.com/office/2006/metadata/properties" ma:root="true" ma:fieldsID="c43cac9ea825e44ee2ad828a36614c08" ns2:_="" ns3:_="">
    <xsd:import namespace="fc966437-b1f7-4478-bf55-65eba6601c58"/>
    <xsd:import namespace="4833f149-c82f-4366-bb86-10a92199b2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966437-b1f7-4478-bf55-65eba6601c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e50c28b-242c-4b51-be91-908d422433a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33f149-c82f-4366-bb86-10a92199b22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2e33866-308a-464e-8927-a8d21cd91d5f}" ma:internalName="TaxCatchAll" ma:showField="CatchAllData" ma:web="4833f149-c82f-4366-bb86-10a92199b22e">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833f149-c82f-4366-bb86-10a92199b22e" xsi:nil="true"/>
    <lcf76f155ced4ddcb4097134ff3c332f xmlns="fc966437-b1f7-4478-bf55-65eba6601c5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AFD46FE-3852-49A2-A543-AA16CD9B6F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966437-b1f7-4478-bf55-65eba6601c58"/>
    <ds:schemaRef ds:uri="4833f149-c82f-4366-bb86-10a92199b2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140B80-425B-4C42-A0DA-E6C50FCB9A10}">
  <ds:schemaRefs>
    <ds:schemaRef ds:uri="http://schemas.microsoft.com/sharepoint/v3/contenttype/forms"/>
  </ds:schemaRefs>
</ds:datastoreItem>
</file>

<file path=customXml/itemProps3.xml><?xml version="1.0" encoding="utf-8"?>
<ds:datastoreItem xmlns:ds="http://schemas.openxmlformats.org/officeDocument/2006/customXml" ds:itemID="{148DB60B-E833-4084-9681-23329A09DAC9}">
  <ds:schemaRefs>
    <ds:schemaRef ds:uri="http://www.w3.org/XML/1998/namespace"/>
    <ds:schemaRef ds:uri="http://purl.org/dc/terms/"/>
    <ds:schemaRef ds:uri="http://schemas.openxmlformats.org/package/2006/metadata/core-properties"/>
    <ds:schemaRef ds:uri="http://schemas.microsoft.com/office/infopath/2007/PartnerControls"/>
    <ds:schemaRef ds:uri="http://purl.org/dc/dcmitype/"/>
    <ds:schemaRef ds:uri="http://schemas.microsoft.com/office/2006/metadata/properties"/>
    <ds:schemaRef ds:uri="http://schemas.microsoft.com/office/2006/documentManagement/types"/>
    <ds:schemaRef ds:uri="4833f149-c82f-4366-bb86-10a92199b22e"/>
    <ds:schemaRef ds:uri="fc966437-b1f7-4478-bf55-65eba6601c58"/>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3770</TotalTime>
  <Words>218</Words>
  <Application>Microsoft Office PowerPoint</Application>
  <PresentationFormat>Tùy chỉnh</PresentationFormat>
  <Paragraphs>22</Paragraphs>
  <Slides>1</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vt:i4>
      </vt:variant>
    </vt:vector>
  </HeadingPairs>
  <TitlesOfParts>
    <vt:vector size="7" baseType="lpstr">
      <vt:lpstr>Arial</vt:lpstr>
      <vt:lpstr>Bosch Office Sans</vt:lpstr>
      <vt:lpstr>Calibri</vt:lpstr>
      <vt:lpstr>Wingdings</vt:lpstr>
      <vt:lpstr>Wingdings 3</vt:lpstr>
      <vt:lpstr>Bosch</vt:lpstr>
      <vt:lpstr>EMC-TM-TEAM-INTERN INTRODUCTION Hong Ly Trung Nhan– MS/EMC-TM-XC HCM City University of Technology and Education</vt:lpstr>
    </vt:vector>
  </TitlesOfParts>
  <Manager>QMM</Manager>
  <Company>BSH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BSH_RBVH_MSR_20210804</dc:title>
  <dc:subject>Management Review</dc:subject>
  <dc:creator>Pham Nghia Hiep (RBVH/ECM34)</dc:creator>
  <cp:lastModifiedBy>Trung Nhan</cp:lastModifiedBy>
  <cp:revision>345</cp:revision>
  <cp:lastPrinted>2017-04-20T11:08:47Z</cp:lastPrinted>
  <dcterms:created xsi:type="dcterms:W3CDTF">2019-09-23T11:38:34Z</dcterms:created>
  <dcterms:modified xsi:type="dcterms:W3CDTF">2024-09-04T15:18:38Z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any">
    <vt:lpwstr>RBVH</vt:lpwstr>
  </property>
  <property fmtid="{D5CDD505-2E9C-101B-9397-08002B2CF9AE}" pid="3" name="Version">
    <vt:lpwstr>1.1</vt:lpwstr>
  </property>
  <property fmtid="{D5CDD505-2E9C-101B-9397-08002B2CF9AE}" pid="4" name="Doc ID">
    <vt:lpwstr>QST-SQA-124</vt:lpwstr>
  </property>
  <property fmtid="{D5CDD505-2E9C-101B-9397-08002B2CF9AE}" pid="5" name="ContentTypeId">
    <vt:lpwstr>0x010100508C3C3E3D8ECE45B7481B8076DF4F2E</vt:lpwstr>
  </property>
  <property fmtid="{D5CDD505-2E9C-101B-9397-08002B2CF9AE}" pid="6" name="ecm_ItemDeleteBlockHolders">
    <vt:lpwstr/>
  </property>
  <property fmtid="{D5CDD505-2E9C-101B-9397-08002B2CF9AE}" pid="7" name="IconOverlay">
    <vt:lpwstr/>
  </property>
  <property fmtid="{D5CDD505-2E9C-101B-9397-08002B2CF9AE}" pid="8" name="ecm_RecordRestrictions">
    <vt:lpwstr/>
  </property>
  <property fmtid="{D5CDD505-2E9C-101B-9397-08002B2CF9AE}" pid="9" name="ecm_ItemLockHolders">
    <vt:lpwstr/>
  </property>
  <property fmtid="{D5CDD505-2E9C-101B-9397-08002B2CF9AE}" pid="10" name="_vti_ItemHoldRecordStatus">
    <vt:lpwstr/>
  </property>
  <property fmtid="{D5CDD505-2E9C-101B-9397-08002B2CF9AE}" pid="11" name="_vti_ItemDeclaredRecord">
    <vt:lpwstr/>
  </property>
  <property fmtid="{D5CDD505-2E9C-101B-9397-08002B2CF9AE}" pid="12" name="_dlc_DocIdItemGuid">
    <vt:lpwstr>36b15e8e-cbdd-4ede-9119-9cdf131adceb</vt:lpwstr>
  </property>
  <property fmtid="{D5CDD505-2E9C-101B-9397-08002B2CF9AE}" pid="13" name="ILMRevision">
    <vt:lpwstr/>
  </property>
  <property fmtid="{D5CDD505-2E9C-101B-9397-08002B2CF9AE}" pid="14" name="ConceptualVersion">
    <vt:lpwstr/>
  </property>
  <property fmtid="{D5CDD505-2E9C-101B-9397-08002B2CF9AE}" pid="15" name="ConceptualVersionTreeview">
    <vt:lpwstr/>
  </property>
  <property fmtid="{D5CDD505-2E9C-101B-9397-08002B2CF9AE}" pid="16" name="ILMComments">
    <vt:lpwstr/>
  </property>
  <property fmtid="{D5CDD505-2E9C-101B-9397-08002B2CF9AE}" pid="17" name="ILMExternalReference">
    <vt:lpwstr/>
  </property>
  <property fmtid="{D5CDD505-2E9C-101B-9397-08002B2CF9AE}" pid="18" name="DocIdOfLinkItem">
    <vt:lpwstr/>
  </property>
  <property fmtid="{D5CDD505-2E9C-101B-9397-08002B2CF9AE}" pid="19" name="MediaServiceImageTags">
    <vt:lpwstr/>
  </property>
</Properties>
</file>