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76" r:id="rId9"/>
    <p:sldId id="277" r:id="rId10"/>
    <p:sldId id="278" r:id="rId11"/>
    <p:sldId id="275" r:id="rId12"/>
    <p:sldId id="279" r:id="rId13"/>
    <p:sldId id="260" r:id="rId14"/>
    <p:sldId id="280" r:id="rId15"/>
    <p:sldId id="281" r:id="rId16"/>
    <p:sldId id="282" r:id="rId17"/>
    <p:sldId id="283" r:id="rId18"/>
    <p:sldId id="284" r:id="rId19"/>
    <p:sldId id="286" r:id="rId20"/>
    <p:sldId id="287" r:id="rId21"/>
    <p:sldId id="288" r:id="rId22"/>
    <p:sldId id="289" r:id="rId23"/>
    <p:sldId id="272" r:id="rId24"/>
    <p:sldId id="290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AD4DE-76C6-4568-A318-A05C9C21ED31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271B3-3E51-446F-A500-C682137C4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86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70783-2A4F-4389-AA1B-8DE1FE0F2A7E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86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7EA55-FBFB-4003-9B48-34193D0D323F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5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EB8D-2453-4455-8163-5E06EE423CF8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C3C2C-FAFD-417A-945E-AFA128BE682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25ED-E43C-4C5B-BF13-F0FEDCCFEF1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13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5B2B-7978-48A8-8A19-F3AA54ACD48B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5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697F-A31E-48F7-9D6E-CFFBC95084E4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05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904A-6DFA-495E-A58D-BAEC7FCD0717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49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E6FC0-B7E1-475E-8E9B-256000978A7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4431-BCE3-4ED8-89B6-21A39E3E1FB2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3A84B-5DAC-4105-A46C-C849022E2E13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73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ADD2-B5C1-431E-AB1A-BA9EABDF9CD9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1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2BCCD-5FCB-4CE9-92E6-FD118D8EB8EE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0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4C0-0003-410C-8501-5E99FA8C1A79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EE160-75DB-4305-B90C-3EA993DA545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9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48894-9A1F-4E63-820A-F93C8091C8AF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265A-716A-4AEF-B732-4C18BF37A5BC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DAA001-9BA6-4556-BAC7-5318E88EE04A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2F4CC9-B826-4B58-BB8A-0D79C13E8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1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B2F1-E241-4F9E-86D3-C68A25CB9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847" y="1380068"/>
            <a:ext cx="8170176" cy="261619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+mn-lt"/>
              </a:rPr>
              <a:t>C++ MULTITHREADING (part 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63EB2-34E9-41BC-9233-9DF970AB7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7308" y="4027203"/>
            <a:ext cx="6987645" cy="1388534"/>
          </a:xfrm>
        </p:spPr>
        <p:txBody>
          <a:bodyPr/>
          <a:lstStyle/>
          <a:p>
            <a:r>
              <a:rPr lang="en-US" dirty="0"/>
              <a:t>Chi Le – Oct 1,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D9CF7-D3CD-45C3-98EE-1CB04E0F9880}"/>
              </a:ext>
            </a:extLst>
          </p:cNvPr>
          <p:cNvSpPr txBox="1"/>
          <p:nvPr/>
        </p:nvSpPr>
        <p:spPr>
          <a:xfrm>
            <a:off x="3332847" y="2576028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Sharing session 2</a:t>
            </a:r>
          </a:p>
        </p:txBody>
      </p:sp>
    </p:spTree>
    <p:extLst>
      <p:ext uri="{BB962C8B-B14F-4D97-AF65-F5344CB8AC3E}">
        <p14:creationId xmlns:p14="http://schemas.microsoft.com/office/powerpoint/2010/main" val="115353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03. PASSING ARGUMENTS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2620108"/>
            <a:ext cx="9486727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std::thread will: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Copy the arguments blindly into the internal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 these argument to the thread function as </a:t>
            </a:r>
            <a:r>
              <a:rPr lang="en-US" dirty="0" err="1"/>
              <a:t>r-values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So, there are 2 cases when we pass the arguments into thread functions: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When </a:t>
            </a:r>
            <a:r>
              <a:rPr lang="en-US" b="1" dirty="0" err="1"/>
              <a:t>ParamType</a:t>
            </a:r>
            <a:r>
              <a:rPr lang="en-US" b="1" dirty="0"/>
              <a:t> is l-value reference: you need to wrap your arguments with std::ref()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</a:t>
            </a:r>
            <a:r>
              <a:rPr lang="en-US" dirty="0" err="1"/>
              <a:t>ParamType</a:t>
            </a:r>
            <a:r>
              <a:rPr lang="en-US" dirty="0"/>
              <a:t> is </a:t>
            </a:r>
            <a:r>
              <a:rPr lang="en-US" dirty="0" err="1"/>
              <a:t>r-value</a:t>
            </a:r>
            <a:r>
              <a:rPr lang="en-US" dirty="0"/>
              <a:t> reference &amp; others: you can pass arguments as normally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50D7AC-1171-4535-ABC6-74080028B142}"/>
              </a:ext>
            </a:extLst>
          </p:cNvPr>
          <p:cNvSpPr/>
          <p:nvPr/>
        </p:nvSpPr>
        <p:spPr>
          <a:xfrm>
            <a:off x="1934308" y="1776046"/>
            <a:ext cx="8352692" cy="501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400" dirty="0"/>
              <a:t>template&lt; class Function, class... </a:t>
            </a:r>
            <a:r>
              <a:rPr lang="en-US" sz="1400" dirty="0" err="1"/>
              <a:t>Args</a:t>
            </a:r>
            <a:r>
              <a:rPr lang="en-US" sz="1400" dirty="0"/>
              <a:t> &gt; </a:t>
            </a:r>
            <a:br>
              <a:rPr lang="en-US" sz="1400" dirty="0"/>
            </a:br>
            <a:r>
              <a:rPr lang="en-US" sz="1400" dirty="0"/>
              <a:t>explicit thread( Function&amp;&amp; f, </a:t>
            </a:r>
            <a:r>
              <a:rPr lang="en-US" sz="1400" dirty="0" err="1"/>
              <a:t>Args</a:t>
            </a:r>
            <a:r>
              <a:rPr lang="en-US" sz="1400" dirty="0"/>
              <a:t>&amp;&amp;... </a:t>
            </a:r>
            <a:r>
              <a:rPr lang="en-US" sz="1400" dirty="0" err="1"/>
              <a:t>args</a:t>
            </a:r>
            <a:r>
              <a:rPr lang="en-US" sz="1400" dirty="0"/>
              <a:t> );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E4A90-030F-4D21-99B5-2F991943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8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7905874" cy="1090246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04. TRANSFERRING OWNERSHIP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       SCOPED THREAD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9" y="1776046"/>
            <a:ext cx="9645160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Every thread object owns a thread. This thread will start during the construction of the thread object.</a:t>
            </a:r>
          </a:p>
          <a:p>
            <a:pPr>
              <a:lnSpc>
                <a:spcPct val="200000"/>
              </a:lnSpc>
            </a:pPr>
            <a:r>
              <a:rPr lang="en-US" dirty="0"/>
              <a:t>There are many cases when we want to transfer the thread ownership from an object to another: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write a function to create a thread, and pass the thread ownership to the callers to let them decide whether they should wait or not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you created a thread object, and you want to pass the thread ownership to some function that should wait for it</a:t>
            </a:r>
          </a:p>
          <a:p>
            <a:pPr>
              <a:lnSpc>
                <a:spcPct val="200000"/>
              </a:lnSpc>
            </a:pPr>
            <a:r>
              <a:rPr lang="en-US" dirty="0"/>
              <a:t>The thread object is movable, but not copyable, so the only way you can use to transfer ownership is calling std::move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7CD61C-26AF-4648-B7BA-BF28DF6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8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468319"/>
            <a:ext cx="9161584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By using the move support for std::thread and the RAII technique, we can now create a fancy class called </a:t>
            </a:r>
            <a:r>
              <a:rPr lang="en-US" dirty="0" err="1"/>
              <a:t>ScopedThread</a:t>
            </a:r>
            <a:r>
              <a:rPr lang="en-US" dirty="0"/>
              <a:t>, a class that can help us forget about the best place to call the join()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3323492" y="2813556"/>
            <a:ext cx="7772400" cy="3596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class </a:t>
            </a:r>
            <a:r>
              <a:rPr lang="en-US" sz="1200" dirty="0" err="1"/>
              <a:t>ScopedThread</a:t>
            </a:r>
            <a:endParaRPr lang="en-US" sz="1200" dirty="0"/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public:</a:t>
            </a:r>
          </a:p>
          <a:p>
            <a:pPr lvl="1"/>
            <a:r>
              <a:rPr lang="en-US" sz="1200" dirty="0"/>
              <a:t>    explicit </a:t>
            </a:r>
            <a:r>
              <a:rPr lang="en-US" sz="1200" dirty="0" err="1"/>
              <a:t>ScopedThread</a:t>
            </a:r>
            <a:r>
              <a:rPr lang="en-US" sz="1200" dirty="0"/>
              <a:t>(std::thread t):</a:t>
            </a:r>
          </a:p>
          <a:p>
            <a:pPr lvl="1"/>
            <a:r>
              <a:rPr lang="en-US" sz="1200" dirty="0"/>
              <a:t>        </a:t>
            </a:r>
            <a:r>
              <a:rPr lang="en-US" sz="1200" dirty="0" err="1"/>
              <a:t>m_thread</a:t>
            </a:r>
            <a:r>
              <a:rPr lang="en-US" sz="1200" dirty="0"/>
              <a:t>(std::move(t))</a:t>
            </a:r>
          </a:p>
          <a:p>
            <a:pPr lvl="1"/>
            <a:r>
              <a:rPr lang="en-US" sz="1200" dirty="0"/>
              <a:t>    {</a:t>
            </a:r>
          </a:p>
          <a:p>
            <a:pPr lvl="1"/>
            <a:r>
              <a:rPr lang="en-US" sz="1200" dirty="0"/>
              <a:t>        if(not </a:t>
            </a:r>
            <a:r>
              <a:rPr lang="en-US" sz="1200" dirty="0" err="1"/>
              <a:t>m_thread.joinable</a:t>
            </a:r>
            <a:r>
              <a:rPr lang="en-US" sz="1200" dirty="0"/>
              <a:t>())</a:t>
            </a:r>
          </a:p>
          <a:p>
            <a:pPr lvl="1"/>
            <a:r>
              <a:rPr lang="en-US" sz="1200" dirty="0"/>
              <a:t>            throw std::</a:t>
            </a:r>
            <a:r>
              <a:rPr lang="en-US" sz="1200" dirty="0" err="1"/>
              <a:t>logic_error</a:t>
            </a:r>
            <a:r>
              <a:rPr lang="en-US" sz="1200" dirty="0"/>
              <a:t>("No thread");</a:t>
            </a:r>
          </a:p>
          <a:p>
            <a:pPr lvl="1"/>
            <a:r>
              <a:rPr lang="en-US" sz="1200" dirty="0"/>
              <a:t>    }</a:t>
            </a:r>
          </a:p>
          <a:p>
            <a:pPr lvl="1"/>
            <a:r>
              <a:rPr lang="en-US" sz="1200" dirty="0"/>
              <a:t>    ~</a:t>
            </a:r>
            <a:r>
              <a:rPr lang="en-US" sz="1200" dirty="0" err="1"/>
              <a:t>ScopedThread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    {</a:t>
            </a:r>
          </a:p>
          <a:p>
            <a:pPr lvl="1"/>
            <a:r>
              <a:rPr lang="en-US" sz="1200" dirty="0"/>
              <a:t>        </a:t>
            </a:r>
            <a:r>
              <a:rPr lang="en-US" sz="1200" dirty="0" err="1"/>
              <a:t>m_thread.join</a:t>
            </a:r>
            <a:r>
              <a:rPr lang="en-US" sz="1200" dirty="0"/>
              <a:t>();</a:t>
            </a:r>
          </a:p>
          <a:p>
            <a:pPr lvl="1"/>
            <a:r>
              <a:rPr lang="en-US" sz="1200" dirty="0"/>
              <a:t>    }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ScopedThread</a:t>
            </a:r>
            <a:r>
              <a:rPr lang="en-US" sz="1200" dirty="0"/>
              <a:t>(</a:t>
            </a:r>
            <a:r>
              <a:rPr lang="en-US" sz="1200" dirty="0" err="1"/>
              <a:t>ScopedThread</a:t>
            </a:r>
            <a:r>
              <a:rPr lang="en-US" sz="1200" dirty="0"/>
              <a:t> const&amp;)=delete;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ScopedThread</a:t>
            </a:r>
            <a:r>
              <a:rPr lang="en-US" sz="1200" dirty="0"/>
              <a:t>&amp; operator=(</a:t>
            </a:r>
            <a:r>
              <a:rPr lang="en-US" sz="1200" dirty="0" err="1"/>
              <a:t>ScopedThread</a:t>
            </a:r>
            <a:r>
              <a:rPr lang="en-US" sz="1200" dirty="0"/>
              <a:t> const&amp;)=delete;</a:t>
            </a:r>
          </a:p>
          <a:p>
            <a:pPr lvl="1"/>
            <a:r>
              <a:rPr lang="en-US" sz="1200" dirty="0"/>
              <a:t>private:</a:t>
            </a:r>
          </a:p>
          <a:p>
            <a:pPr lvl="1"/>
            <a:r>
              <a:rPr lang="en-US" sz="1200" dirty="0"/>
              <a:t>    std::thread </a:t>
            </a:r>
            <a:r>
              <a:rPr lang="en-US" sz="1200" dirty="0" err="1"/>
              <a:t>m_thread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};</a:t>
            </a:r>
          </a:p>
          <a:p>
            <a:pPr lvl="1"/>
            <a:r>
              <a:rPr lang="en-US" sz="1200" dirty="0" err="1"/>
              <a:t>ScopedThread</a:t>
            </a:r>
            <a:r>
              <a:rPr lang="en-US" sz="1200" dirty="0"/>
              <a:t> </a:t>
            </a:r>
            <a:r>
              <a:rPr lang="en-US" sz="1200" dirty="0" err="1"/>
              <a:t>scopedThread</a:t>
            </a:r>
            <a:r>
              <a:rPr lang="en-US" sz="1200" dirty="0"/>
              <a:t>(std::thread(</a:t>
            </a:r>
            <a:r>
              <a:rPr lang="en-US" sz="1200" dirty="0" err="1"/>
              <a:t>threadFunction</a:t>
            </a:r>
            <a:r>
              <a:rPr lang="en-US" sz="1200" dirty="0"/>
              <a:t>));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AD04411-B060-4F4A-BB1A-2B6E756AB8F5}"/>
              </a:ext>
            </a:extLst>
          </p:cNvPr>
          <p:cNvSpPr txBox="1">
            <a:spLocks/>
          </p:cNvSpPr>
          <p:nvPr/>
        </p:nvSpPr>
        <p:spPr>
          <a:xfrm>
            <a:off x="1484311" y="685800"/>
            <a:ext cx="7905874" cy="103749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3600" b="1" dirty="0">
                <a:latin typeface="+mn-lt"/>
              </a:rPr>
              <a:t>04. TRANSFERRING OWNERSHIP</a:t>
            </a:r>
            <a:br>
              <a:rPr lang="en-US" sz="3600" b="1" dirty="0">
                <a:latin typeface="+mn-lt"/>
              </a:rPr>
            </a:br>
            <a:r>
              <a:rPr lang="en-US" sz="3600" b="1" dirty="0">
                <a:latin typeface="+mn-lt"/>
              </a:rPr>
              <a:t>       SCOPED THREAD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3D1D59-205F-484A-B471-E9506705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0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611581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05. COMMON PROBLEMS WITH SHARING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459525"/>
            <a:ext cx="9666813" cy="5000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some common problems when we share data between threads: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Race condition: the outcome depends on the relative ordering of execution of two or more thread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corruption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Memory leak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Double free</a:t>
            </a:r>
          </a:p>
          <a:p>
            <a:pPr>
              <a:lnSpc>
                <a:spcPct val="200000"/>
              </a:lnSpc>
            </a:pPr>
            <a:r>
              <a:rPr lang="en-US" dirty="0"/>
              <a:t>The most efficient way to avoid the issues regarding sharing data is being carefully, because: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These issues can often hide even though you have a good test suite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can disappear while debugging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 case they appear, the root causes might not be related to the phenomena you can see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6F6C8-FECB-4568-BC4B-C2C620E7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8497711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There are some facilities can be used for data synchronization: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std::mutex with </a:t>
            </a:r>
            <a:r>
              <a:rPr lang="en-US" dirty="0" err="1"/>
              <a:t>try_lock</a:t>
            </a:r>
            <a:r>
              <a:rPr lang="en-US" dirty="0"/>
              <a:t>, std::</a:t>
            </a:r>
            <a:r>
              <a:rPr lang="en-US" dirty="0" err="1"/>
              <a:t>scoped_lock</a:t>
            </a:r>
            <a:r>
              <a:rPr lang="en-US" dirty="0"/>
              <a:t>, std::</a:t>
            </a:r>
            <a:r>
              <a:rPr lang="en-US" dirty="0" err="1"/>
              <a:t>unique_lock</a:t>
            </a:r>
            <a:r>
              <a:rPr lang="en-US" dirty="0"/>
              <a:t>, std::lock, std::</a:t>
            </a:r>
            <a:r>
              <a:rPr lang="en-US" dirty="0" err="1"/>
              <a:t>defer_lock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std::</a:t>
            </a:r>
            <a:r>
              <a:rPr lang="en-US" dirty="0" err="1"/>
              <a:t>call_once</a:t>
            </a:r>
            <a:r>
              <a:rPr lang="en-US" dirty="0"/>
              <a:t> with std::</a:t>
            </a:r>
            <a:r>
              <a:rPr lang="en-US" dirty="0" err="1"/>
              <a:t>once_flag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9568715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std::mutex </a:t>
            </a:r>
            <a:r>
              <a:rPr lang="en-US" dirty="0"/>
              <a:t>with </a:t>
            </a:r>
            <a:r>
              <a:rPr lang="en-US" b="1" dirty="0" err="1"/>
              <a:t>try_lock</a:t>
            </a:r>
            <a:r>
              <a:rPr lang="en-US" dirty="0"/>
              <a:t>: can be used when you want to do something else when the shared resource is not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3048522"/>
            <a:ext cx="8352692" cy="345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int </a:t>
            </a:r>
            <a:r>
              <a:rPr lang="en-US" sz="1200" dirty="0" err="1"/>
              <a:t>sharedCnt</a:t>
            </a:r>
            <a:r>
              <a:rPr lang="en-US" sz="1200" dirty="0"/>
              <a:t> = 0;</a:t>
            </a:r>
          </a:p>
          <a:p>
            <a:pPr lvl="1"/>
            <a:r>
              <a:rPr lang="en-US" sz="1200" dirty="0"/>
              <a:t>std::mutex </a:t>
            </a:r>
            <a:r>
              <a:rPr lang="en-US" sz="1200" dirty="0" err="1"/>
              <a:t>mutex</a:t>
            </a:r>
            <a:r>
              <a:rPr lang="en-US" sz="1200" dirty="0"/>
              <a:t>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std::chrono::milliseconds interval(100);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void </a:t>
            </a:r>
            <a:r>
              <a:rPr lang="en-US" sz="1200" dirty="0" err="1"/>
              <a:t>doSthWithSharedData</a:t>
            </a:r>
            <a:r>
              <a:rPr lang="en-US" sz="1200" dirty="0"/>
              <a:t>()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  while (true) {</a:t>
            </a:r>
          </a:p>
          <a:p>
            <a:pPr lvl="1"/>
            <a:r>
              <a:rPr lang="en-US" sz="1200" dirty="0"/>
              <a:t>        if (</a:t>
            </a:r>
            <a:r>
              <a:rPr lang="en-US" sz="1200" dirty="0" err="1"/>
              <a:t>mutex.try_lock</a:t>
            </a:r>
            <a:r>
              <a:rPr lang="en-US" sz="1200" dirty="0"/>
              <a:t>()) {</a:t>
            </a:r>
          </a:p>
          <a:p>
            <a:pPr lvl="1"/>
            <a:r>
              <a:rPr lang="en-US" sz="1200" dirty="0"/>
              <a:t>            // Do </a:t>
            </a:r>
            <a:r>
              <a:rPr lang="en-US" sz="1200" dirty="0" err="1"/>
              <a:t>sth</a:t>
            </a:r>
            <a:r>
              <a:rPr lang="en-US" sz="1200" dirty="0"/>
              <a:t> with </a:t>
            </a:r>
            <a:r>
              <a:rPr lang="en-US" sz="1200" dirty="0" err="1"/>
              <a:t>sharedCnt</a:t>
            </a:r>
            <a:endParaRPr lang="en-US" sz="1200" dirty="0"/>
          </a:p>
          <a:p>
            <a:pPr lvl="1"/>
            <a:r>
              <a:rPr lang="en-US" sz="1200" dirty="0"/>
              <a:t>            …</a:t>
            </a:r>
          </a:p>
          <a:p>
            <a:pPr lvl="1"/>
            <a:r>
              <a:rPr lang="en-US" sz="1200" dirty="0"/>
              <a:t>            </a:t>
            </a:r>
            <a:r>
              <a:rPr lang="en-US" sz="1200" dirty="0" err="1"/>
              <a:t>mutex.unlock</a:t>
            </a:r>
            <a:r>
              <a:rPr lang="en-US" sz="1200" dirty="0"/>
              <a:t>();</a:t>
            </a:r>
          </a:p>
          <a:p>
            <a:pPr lvl="1"/>
            <a:r>
              <a:rPr lang="en-US" sz="1200" dirty="0"/>
              <a:t>        } else {</a:t>
            </a:r>
          </a:p>
          <a:p>
            <a:pPr lvl="1"/>
            <a:r>
              <a:rPr lang="en-US" sz="1200" dirty="0"/>
              <a:t>            // Do </a:t>
            </a:r>
            <a:r>
              <a:rPr lang="en-US" sz="1200" dirty="0" err="1"/>
              <a:t>sth</a:t>
            </a:r>
            <a:r>
              <a:rPr lang="en-US" sz="1200" dirty="0"/>
              <a:t> else</a:t>
            </a:r>
          </a:p>
          <a:p>
            <a:pPr lvl="1"/>
            <a:r>
              <a:rPr lang="en-US" sz="1200" dirty="0"/>
              <a:t>            …</a:t>
            </a:r>
          </a:p>
          <a:p>
            <a:pPr lvl="1"/>
            <a:r>
              <a:rPr lang="en-US" sz="1200" dirty="0"/>
              <a:t>            std::</a:t>
            </a:r>
            <a:r>
              <a:rPr lang="en-US" sz="1200" dirty="0" err="1"/>
              <a:t>this_thread</a:t>
            </a:r>
            <a:r>
              <a:rPr lang="en-US" sz="1200" dirty="0"/>
              <a:t>::</a:t>
            </a:r>
            <a:r>
              <a:rPr lang="en-US" sz="1200" dirty="0" err="1"/>
              <a:t>sleep_for</a:t>
            </a:r>
            <a:r>
              <a:rPr lang="en-US" sz="1200" dirty="0"/>
              <a:t>(interval);</a:t>
            </a:r>
          </a:p>
          <a:p>
            <a:pPr lvl="1"/>
            <a:r>
              <a:rPr lang="en-US" sz="1200" dirty="0"/>
              <a:t>        }</a:t>
            </a:r>
          </a:p>
          <a:p>
            <a:pPr lvl="1"/>
            <a:r>
              <a:rPr lang="en-US" sz="12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6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9568715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std::mutex </a:t>
            </a:r>
            <a:r>
              <a:rPr lang="en-US" dirty="0"/>
              <a:t>with </a:t>
            </a:r>
            <a:r>
              <a:rPr lang="en-US" b="1" dirty="0"/>
              <a:t>std::</a:t>
            </a:r>
            <a:r>
              <a:rPr lang="en-US" b="1" dirty="0" err="1"/>
              <a:t>scoped_lock</a:t>
            </a:r>
            <a:r>
              <a:rPr lang="en-US" dirty="0"/>
              <a:t>: can be used when you want to lock multiple mutexes in order (to avoid deadlocks)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3048522"/>
            <a:ext cx="8352692" cy="3455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200" dirty="0"/>
          </a:p>
          <a:p>
            <a:pPr lvl="1"/>
            <a:r>
              <a:rPr lang="en-US" sz="1200" dirty="0"/>
              <a:t>struct X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  int value;</a:t>
            </a:r>
          </a:p>
          <a:p>
            <a:pPr lvl="1"/>
            <a:r>
              <a:rPr lang="en-US" sz="1200" dirty="0"/>
              <a:t>    std::mutex m;</a:t>
            </a:r>
          </a:p>
          <a:p>
            <a:pPr lvl="1"/>
            <a:r>
              <a:rPr lang="en-US" sz="1200" dirty="0"/>
              <a:t>};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void swap(X&amp; </a:t>
            </a:r>
            <a:r>
              <a:rPr lang="en-US" sz="1200" dirty="0" err="1"/>
              <a:t>lhs</a:t>
            </a:r>
            <a:r>
              <a:rPr lang="en-US" sz="1200" dirty="0"/>
              <a:t>, X&amp; </a:t>
            </a:r>
            <a:r>
              <a:rPr lang="en-US" sz="1200" dirty="0" err="1"/>
              <a:t>rhs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  if(&amp;</a:t>
            </a:r>
            <a:r>
              <a:rPr lang="en-US" sz="1200" dirty="0" err="1"/>
              <a:t>lhs</a:t>
            </a:r>
            <a:r>
              <a:rPr lang="en-US" sz="1200" dirty="0"/>
              <a:t> == &amp;</a:t>
            </a:r>
            <a:r>
              <a:rPr lang="en-US" sz="1200" dirty="0" err="1"/>
              <a:t>rhs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        return;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std::</a:t>
            </a:r>
            <a:r>
              <a:rPr lang="en-US" sz="1200" dirty="0" err="1"/>
              <a:t>scoped_lock</a:t>
            </a:r>
            <a:r>
              <a:rPr lang="en-US" sz="1200" dirty="0"/>
              <a:t> guard(</a:t>
            </a:r>
            <a:r>
              <a:rPr lang="en-US" sz="1200" dirty="0" err="1"/>
              <a:t>lhs.m</a:t>
            </a:r>
            <a:r>
              <a:rPr lang="en-US" sz="1200" dirty="0"/>
              <a:t>, </a:t>
            </a:r>
            <a:r>
              <a:rPr lang="en-US" sz="1200" dirty="0" err="1"/>
              <a:t>rhs.m</a:t>
            </a:r>
            <a:r>
              <a:rPr lang="en-US" sz="1200" dirty="0"/>
              <a:t>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swap(</a:t>
            </a:r>
            <a:r>
              <a:rPr lang="en-US" sz="1200" dirty="0" err="1"/>
              <a:t>lhs.value</a:t>
            </a:r>
            <a:r>
              <a:rPr lang="en-US" sz="1200" dirty="0"/>
              <a:t>, </a:t>
            </a:r>
            <a:r>
              <a:rPr lang="en-US" sz="1200" dirty="0" err="1"/>
              <a:t>rhs.value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2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390561"/>
            <a:ext cx="9568715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std::mutex </a:t>
            </a:r>
            <a:r>
              <a:rPr lang="en-US" dirty="0"/>
              <a:t>with </a:t>
            </a:r>
            <a:r>
              <a:rPr lang="en-US" b="1" dirty="0"/>
              <a:t>std::</a:t>
            </a:r>
            <a:r>
              <a:rPr lang="en-US" b="1" dirty="0" err="1"/>
              <a:t>unique_lock</a:t>
            </a:r>
            <a:r>
              <a:rPr lang="en-US" dirty="0"/>
              <a:t> and </a:t>
            </a:r>
            <a:r>
              <a:rPr lang="en-US" b="1" dirty="0"/>
              <a:t>std::lock</a:t>
            </a:r>
            <a:r>
              <a:rPr lang="en-US" dirty="0"/>
              <a:t>: can be used when you want to lock the given mutex when you need, rather than locking it right after entering the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2725786"/>
            <a:ext cx="8352692" cy="393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endParaRPr lang="en-US" sz="1200" dirty="0"/>
          </a:p>
          <a:p>
            <a:pPr lvl="1"/>
            <a:r>
              <a:rPr lang="en-US" sz="1200" dirty="0"/>
              <a:t>struct X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  int x;</a:t>
            </a:r>
          </a:p>
          <a:p>
            <a:pPr lvl="1"/>
            <a:r>
              <a:rPr lang="en-US" sz="1200" dirty="0"/>
              <a:t>    std::mutex m;</a:t>
            </a:r>
          </a:p>
          <a:p>
            <a:pPr lvl="1"/>
            <a:r>
              <a:rPr lang="en-US" sz="1200" dirty="0"/>
              <a:t>};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void swap(X&amp; </a:t>
            </a:r>
            <a:r>
              <a:rPr lang="en-US" sz="1200" dirty="0" err="1"/>
              <a:t>lhs</a:t>
            </a:r>
            <a:r>
              <a:rPr lang="en-US" sz="1200" dirty="0"/>
              <a:t>, X&amp; </a:t>
            </a:r>
            <a:r>
              <a:rPr lang="en-US" sz="1200" dirty="0" err="1"/>
              <a:t>rhs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    if(&amp;</a:t>
            </a:r>
            <a:r>
              <a:rPr lang="en-US" sz="1200" dirty="0" err="1"/>
              <a:t>lhs</a:t>
            </a:r>
            <a:r>
              <a:rPr lang="en-US" sz="1200" dirty="0"/>
              <a:t> == &amp;</a:t>
            </a:r>
            <a:r>
              <a:rPr lang="en-US" sz="1200" dirty="0" err="1"/>
              <a:t>rhs</a:t>
            </a:r>
            <a:r>
              <a:rPr lang="en-US" sz="1200" dirty="0"/>
              <a:t>)</a:t>
            </a:r>
          </a:p>
          <a:p>
            <a:pPr lvl="1"/>
            <a:r>
              <a:rPr lang="en-US" sz="1200" dirty="0"/>
              <a:t>        return;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std::</a:t>
            </a:r>
            <a:r>
              <a:rPr lang="en-US" sz="1200" dirty="0" err="1"/>
              <a:t>unique_lock</a:t>
            </a:r>
            <a:r>
              <a:rPr lang="en-US" sz="1200" dirty="0"/>
              <a:t>&lt;std::mutex&gt; </a:t>
            </a:r>
            <a:r>
              <a:rPr lang="en-US" sz="1200" dirty="0" err="1"/>
              <a:t>lock_a</a:t>
            </a:r>
            <a:r>
              <a:rPr lang="en-US" sz="1200" dirty="0"/>
              <a:t>(</a:t>
            </a:r>
            <a:r>
              <a:rPr lang="en-US" sz="1200" dirty="0" err="1"/>
              <a:t>lhs.m,std</a:t>
            </a:r>
            <a:r>
              <a:rPr lang="en-US" sz="1200" dirty="0"/>
              <a:t>::</a:t>
            </a:r>
            <a:r>
              <a:rPr lang="en-US" sz="1200" dirty="0" err="1"/>
              <a:t>defer_lock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    std::</a:t>
            </a:r>
            <a:r>
              <a:rPr lang="en-US" sz="1200" dirty="0" err="1"/>
              <a:t>unique_lock</a:t>
            </a:r>
            <a:r>
              <a:rPr lang="en-US" sz="1200" dirty="0"/>
              <a:t>&lt;std::mutex&gt; </a:t>
            </a:r>
            <a:r>
              <a:rPr lang="en-US" sz="1200" dirty="0" err="1"/>
              <a:t>lock_b</a:t>
            </a:r>
            <a:r>
              <a:rPr lang="en-US" sz="1200" dirty="0"/>
              <a:t>(</a:t>
            </a:r>
            <a:r>
              <a:rPr lang="en-US" sz="1200" dirty="0" err="1"/>
              <a:t>rhs.m,std</a:t>
            </a:r>
            <a:r>
              <a:rPr lang="en-US" sz="1200" dirty="0"/>
              <a:t>::</a:t>
            </a:r>
            <a:r>
              <a:rPr lang="en-US" sz="1200" dirty="0" err="1"/>
              <a:t>defer_lock</a:t>
            </a:r>
            <a:r>
              <a:rPr lang="en-US" sz="1200" dirty="0"/>
              <a:t>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// Do some other things</a:t>
            </a:r>
          </a:p>
          <a:p>
            <a:pPr lvl="1"/>
            <a:r>
              <a:rPr lang="en-US" sz="1200" dirty="0"/>
              <a:t>    …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std::lock(</a:t>
            </a:r>
            <a:r>
              <a:rPr lang="en-US" sz="1200" dirty="0" err="1"/>
              <a:t>lock_a,lock_b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    swap(</a:t>
            </a:r>
            <a:r>
              <a:rPr lang="en-US" sz="1200" dirty="0" err="1"/>
              <a:t>lhs.value</a:t>
            </a:r>
            <a:r>
              <a:rPr lang="en-US" sz="1200" dirty="0"/>
              <a:t>, </a:t>
            </a:r>
            <a:r>
              <a:rPr lang="en-US" sz="1200" dirty="0" err="1"/>
              <a:t>rhs.value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4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390561"/>
            <a:ext cx="9568715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std::</a:t>
            </a:r>
            <a:r>
              <a:rPr lang="en-US" b="1" dirty="0" err="1"/>
              <a:t>call_once</a:t>
            </a:r>
            <a:r>
              <a:rPr lang="en-US" b="1" dirty="0"/>
              <a:t> </a:t>
            </a:r>
            <a:r>
              <a:rPr lang="en-US" dirty="0"/>
              <a:t>with </a:t>
            </a:r>
            <a:r>
              <a:rPr lang="en-US" b="1" dirty="0"/>
              <a:t>std::</a:t>
            </a:r>
            <a:r>
              <a:rPr lang="en-US" b="1" dirty="0" err="1"/>
              <a:t>once_flag</a:t>
            </a:r>
            <a:r>
              <a:rPr lang="en-US" dirty="0"/>
              <a:t>: can be used when you need to synchronize the shared data during the initialization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2725786"/>
            <a:ext cx="8352692" cy="3934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class </a:t>
            </a:r>
            <a:r>
              <a:rPr lang="en-US" sz="1200" dirty="0" err="1"/>
              <a:t>MySingleton</a:t>
            </a:r>
            <a:r>
              <a:rPr lang="en-US" sz="1200" dirty="0"/>
              <a:t> {</a:t>
            </a:r>
          </a:p>
          <a:p>
            <a:pPr lvl="1"/>
            <a:r>
              <a:rPr lang="en-US" sz="1200" dirty="0"/>
              <a:t>public: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MySingleton</a:t>
            </a:r>
            <a:r>
              <a:rPr lang="en-US" sz="1200" dirty="0"/>
              <a:t>(const </a:t>
            </a:r>
            <a:r>
              <a:rPr lang="en-US" sz="1200" dirty="0" err="1"/>
              <a:t>MySingleton</a:t>
            </a:r>
            <a:r>
              <a:rPr lang="en-US" sz="1200" dirty="0"/>
              <a:t>&amp;)= delete;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MySingleton</a:t>
            </a:r>
            <a:r>
              <a:rPr lang="en-US" sz="1200" dirty="0"/>
              <a:t>&amp; operator=(const </a:t>
            </a:r>
            <a:r>
              <a:rPr lang="en-US" sz="1200" dirty="0" err="1"/>
              <a:t>MySingleton</a:t>
            </a:r>
            <a:r>
              <a:rPr lang="en-US" sz="1200" dirty="0"/>
              <a:t>&amp;)= delete;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static </a:t>
            </a:r>
            <a:r>
              <a:rPr lang="en-US" sz="1200" dirty="0" err="1"/>
              <a:t>MySingleton</a:t>
            </a:r>
            <a:r>
              <a:rPr lang="en-US" sz="1200" dirty="0"/>
              <a:t>* </a:t>
            </a:r>
            <a:r>
              <a:rPr lang="en-US" sz="1200" dirty="0" err="1"/>
              <a:t>getInstance</a:t>
            </a:r>
            <a:r>
              <a:rPr lang="en-US" sz="1200" dirty="0"/>
              <a:t>(){</a:t>
            </a:r>
          </a:p>
          <a:p>
            <a:pPr lvl="1"/>
            <a:r>
              <a:rPr lang="en-US" sz="1200" dirty="0"/>
              <a:t>        std::</a:t>
            </a:r>
            <a:r>
              <a:rPr lang="en-US" sz="1200" dirty="0" err="1"/>
              <a:t>call_once</a:t>
            </a:r>
            <a:r>
              <a:rPr lang="en-US" sz="1200" dirty="0"/>
              <a:t>(</a:t>
            </a:r>
            <a:r>
              <a:rPr lang="en-US" sz="1200" dirty="0" err="1"/>
              <a:t>initInstanceFlag,MySingleton</a:t>
            </a:r>
            <a:r>
              <a:rPr lang="en-US" sz="1200" dirty="0"/>
              <a:t>::</a:t>
            </a:r>
            <a:r>
              <a:rPr lang="en-US" sz="1200" dirty="0" err="1"/>
              <a:t>initSingleton</a:t>
            </a:r>
            <a:r>
              <a:rPr lang="en-US" sz="1200" dirty="0"/>
              <a:t>);</a:t>
            </a:r>
          </a:p>
          <a:p>
            <a:pPr lvl="1"/>
            <a:r>
              <a:rPr lang="en-US" sz="1200" dirty="0"/>
              <a:t>        return instance;</a:t>
            </a:r>
          </a:p>
          <a:p>
            <a:pPr lvl="1"/>
            <a:r>
              <a:rPr lang="en-US" sz="1200" dirty="0"/>
              <a:t>    }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    static void </a:t>
            </a:r>
            <a:r>
              <a:rPr lang="en-US" sz="1200" dirty="0" err="1"/>
              <a:t>initSingleton</a:t>
            </a:r>
            <a:r>
              <a:rPr lang="en-US" sz="1200" dirty="0"/>
              <a:t>(){</a:t>
            </a:r>
          </a:p>
          <a:p>
            <a:pPr lvl="1"/>
            <a:r>
              <a:rPr lang="en-US" sz="1200" dirty="0"/>
              <a:t>        instance= new </a:t>
            </a:r>
            <a:r>
              <a:rPr lang="en-US" sz="1200" dirty="0" err="1"/>
              <a:t>MySingleton</a:t>
            </a:r>
            <a:r>
              <a:rPr lang="en-US" sz="1200" dirty="0"/>
              <a:t>();</a:t>
            </a:r>
          </a:p>
          <a:p>
            <a:pPr lvl="1"/>
            <a:r>
              <a:rPr lang="en-US" sz="1200" dirty="0"/>
              <a:t>    }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private:</a:t>
            </a:r>
          </a:p>
          <a:p>
            <a:pPr lvl="1"/>
            <a:r>
              <a:rPr lang="en-US" sz="1200" dirty="0"/>
              <a:t>    static std::</a:t>
            </a:r>
            <a:r>
              <a:rPr lang="en-US" sz="1200" dirty="0" err="1"/>
              <a:t>once_flag</a:t>
            </a:r>
            <a:r>
              <a:rPr lang="en-US" sz="1200" dirty="0"/>
              <a:t> </a:t>
            </a:r>
            <a:r>
              <a:rPr lang="en-US" sz="1200" dirty="0" err="1"/>
              <a:t>initInstanceFlag</a:t>
            </a:r>
            <a:r>
              <a:rPr lang="en-US" sz="1200" dirty="0"/>
              <a:t>;</a:t>
            </a:r>
          </a:p>
          <a:p>
            <a:pPr lvl="1"/>
            <a:r>
              <a:rPr lang="en-US" sz="1200" dirty="0"/>
              <a:t>    static </a:t>
            </a:r>
            <a:r>
              <a:rPr lang="en-US" sz="1200" dirty="0" err="1"/>
              <a:t>MySingleton</a:t>
            </a:r>
            <a:r>
              <a:rPr lang="en-US" sz="1200" dirty="0"/>
              <a:t>* instance;</a:t>
            </a:r>
          </a:p>
          <a:p>
            <a:pPr lvl="1"/>
            <a:r>
              <a:rPr lang="en-US" sz="1200" dirty="0"/>
              <a:t>    </a:t>
            </a:r>
            <a:r>
              <a:rPr lang="en-US" sz="1200" dirty="0" err="1"/>
              <a:t>MySingleton</a:t>
            </a:r>
            <a:r>
              <a:rPr lang="en-US" sz="1200" dirty="0"/>
              <a:t>()= default;</a:t>
            </a:r>
          </a:p>
          <a:p>
            <a:pPr lvl="1"/>
            <a:r>
              <a:rPr lang="en-US" sz="1200" dirty="0"/>
              <a:t>    ~</a:t>
            </a:r>
            <a:r>
              <a:rPr lang="en-US" sz="1200" dirty="0" err="1"/>
              <a:t>MySingleton</a:t>
            </a:r>
            <a:r>
              <a:rPr lang="en-US" sz="1200" dirty="0"/>
              <a:t>()= default;</a:t>
            </a:r>
          </a:p>
          <a:p>
            <a:pPr lvl="1"/>
            <a:r>
              <a:rPr lang="en-US" sz="1200" dirty="0"/>
              <a:t>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86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85801"/>
            <a:ext cx="9259889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06. </a:t>
            </a:r>
            <a:r>
              <a:rPr lang="en-US" b="1" dirty="0"/>
              <a:t>FACILITIES FOR DATA SYNCHRONIZATION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390561"/>
            <a:ext cx="9568715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Note:</a:t>
            </a:r>
            <a:r>
              <a:rPr lang="en-US" dirty="0"/>
              <a:t> You should notice something below when structuring the code to protect shared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return any pointer / reference to the protected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Do not store any pointer / reference into the protected data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Acquire mutexes in a fixed order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Avoid recursive locking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exactly when you should acquire the lock, and try to narrow down the scope that you need to lock in order to access the shared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04D170-F6C2-41FF-A972-563F10D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8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2278797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D75A68-4305-4716-9E93-F4538EA63FFE}"/>
              </a:ext>
            </a:extLst>
          </p:cNvPr>
          <p:cNvSpPr txBox="1"/>
          <p:nvPr/>
        </p:nvSpPr>
        <p:spPr>
          <a:xfrm>
            <a:off x="2268415" y="1995850"/>
            <a:ext cx="21796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01.</a:t>
            </a:r>
          </a:p>
          <a:p>
            <a:r>
              <a:rPr lang="en-US" sz="2000" b="1" dirty="0"/>
              <a:t>CREATING THREAD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160EF2-E078-4673-8D27-7E450A953E83}"/>
              </a:ext>
            </a:extLst>
          </p:cNvPr>
          <p:cNvSpPr txBox="1"/>
          <p:nvPr/>
        </p:nvSpPr>
        <p:spPr>
          <a:xfrm>
            <a:off x="5148858" y="1995850"/>
            <a:ext cx="3235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02.</a:t>
            </a:r>
          </a:p>
          <a:p>
            <a:r>
              <a:rPr lang="en-US" sz="2000" b="1" dirty="0"/>
              <a:t>MANAGING LIFETIME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A34FC-ABF4-467A-B89E-9D8D847DA8B9}"/>
              </a:ext>
            </a:extLst>
          </p:cNvPr>
          <p:cNvSpPr txBox="1"/>
          <p:nvPr/>
        </p:nvSpPr>
        <p:spPr>
          <a:xfrm>
            <a:off x="8384428" y="1995850"/>
            <a:ext cx="25540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03.</a:t>
            </a:r>
          </a:p>
          <a:p>
            <a:r>
              <a:rPr lang="en-US" sz="2000" b="1" dirty="0"/>
              <a:t>PASSING ARGUMENTS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8BEC0-60DF-47E8-825C-E4BE2D61EDC5}"/>
              </a:ext>
            </a:extLst>
          </p:cNvPr>
          <p:cNvSpPr txBox="1"/>
          <p:nvPr/>
        </p:nvSpPr>
        <p:spPr>
          <a:xfrm>
            <a:off x="2268416" y="3798485"/>
            <a:ext cx="2004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04.</a:t>
            </a:r>
          </a:p>
          <a:p>
            <a:r>
              <a:rPr lang="en-US" sz="2000" b="1" dirty="0"/>
              <a:t>TRANSFERRING OWNERSHIP</a:t>
            </a:r>
          </a:p>
          <a:p>
            <a:endParaRPr lang="en-US" sz="2000" b="1" dirty="0"/>
          </a:p>
          <a:p>
            <a:r>
              <a:rPr lang="en-US" sz="2000" b="1" dirty="0"/>
              <a:t>SCOPED THREAD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48B3D1-8D22-4CB6-B37C-8D8EE51AF054}"/>
              </a:ext>
            </a:extLst>
          </p:cNvPr>
          <p:cNvSpPr txBox="1"/>
          <p:nvPr/>
        </p:nvSpPr>
        <p:spPr>
          <a:xfrm>
            <a:off x="5148858" y="3798485"/>
            <a:ext cx="2931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05.</a:t>
            </a:r>
          </a:p>
          <a:p>
            <a:r>
              <a:rPr lang="vi-VN" sz="2000" b="1" dirty="0"/>
              <a:t>COMMON PROBLEMS</a:t>
            </a:r>
            <a:r>
              <a:rPr lang="en-US" sz="2000" b="1" dirty="0"/>
              <a:t> WITH SHARING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F4B91-6692-4536-9162-6125E610FFC1}"/>
              </a:ext>
            </a:extLst>
          </p:cNvPr>
          <p:cNvSpPr txBox="1"/>
          <p:nvPr/>
        </p:nvSpPr>
        <p:spPr>
          <a:xfrm>
            <a:off x="8384428" y="3798485"/>
            <a:ext cx="3487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06.</a:t>
            </a:r>
          </a:p>
          <a:p>
            <a:r>
              <a:rPr lang="en-US" sz="2000" b="1" dirty="0"/>
              <a:t>FACILITIES FOR DATA SYNCHRONIZATION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AEFFF-E0C3-44DE-B24B-E8B94794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QUESTIONS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B86F8-FDCF-42BA-96BE-1C6A1C064E96}"/>
              </a:ext>
            </a:extLst>
          </p:cNvPr>
          <p:cNvSpPr txBox="1"/>
          <p:nvPr/>
        </p:nvSpPr>
        <p:spPr>
          <a:xfrm>
            <a:off x="2321169" y="5539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24089-461E-4D18-9A78-134C92A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22650-AAE0-40E5-973A-C8398D0661A5}"/>
              </a:ext>
            </a:extLst>
          </p:cNvPr>
          <p:cNvSpPr txBox="1"/>
          <p:nvPr/>
        </p:nvSpPr>
        <p:spPr>
          <a:xfrm>
            <a:off x="1776046" y="1600200"/>
            <a:ext cx="7050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does std::</a:t>
            </a:r>
            <a:r>
              <a:rPr lang="en-US" dirty="0" err="1"/>
              <a:t>lock_goard</a:t>
            </a:r>
            <a:r>
              <a:rPr lang="en-US" dirty="0"/>
              <a:t>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err="1"/>
              <a:t>lock_guard</a:t>
            </a:r>
            <a:r>
              <a:rPr lang="en-US" dirty="0"/>
              <a:t> object is constructed, the mutex will be acquired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</a:t>
            </a:r>
            <a:r>
              <a:rPr lang="en-US" dirty="0" err="1"/>
              <a:t>lock_guard</a:t>
            </a:r>
            <a:r>
              <a:rPr lang="en-US" dirty="0"/>
              <a:t> object is destroyed, the mutex will be released</a:t>
            </a:r>
          </a:p>
        </p:txBody>
      </p:sp>
    </p:spTree>
    <p:extLst>
      <p:ext uri="{BB962C8B-B14F-4D97-AF65-F5344CB8AC3E}">
        <p14:creationId xmlns:p14="http://schemas.microsoft.com/office/powerpoint/2010/main" val="794554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NEXT TOPIC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B86F8-FDCF-42BA-96BE-1C6A1C064E96}"/>
              </a:ext>
            </a:extLst>
          </p:cNvPr>
          <p:cNvSpPr txBox="1"/>
          <p:nvPr/>
        </p:nvSpPr>
        <p:spPr>
          <a:xfrm>
            <a:off x="2321169" y="5539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C92AF-8A51-4F3E-9694-1ADC1B9842E6}"/>
              </a:ext>
            </a:extLst>
          </p:cNvPr>
          <p:cNvSpPr txBox="1"/>
          <p:nvPr/>
        </p:nvSpPr>
        <p:spPr>
          <a:xfrm>
            <a:off x="1959095" y="1547474"/>
            <a:ext cx="10306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C++ Multithreading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824089-461E-4D18-9A78-134C92A0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27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063" y="3143250"/>
            <a:ext cx="7905874" cy="5715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THANK YOU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B86F8-FDCF-42BA-96BE-1C6A1C064E96}"/>
              </a:ext>
            </a:extLst>
          </p:cNvPr>
          <p:cNvSpPr txBox="1"/>
          <p:nvPr/>
        </p:nvSpPr>
        <p:spPr>
          <a:xfrm>
            <a:off x="2321169" y="55391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B5D687-BCAF-4EF8-9244-29CF1473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5347312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01. </a:t>
            </a:r>
            <a:r>
              <a:rPr lang="en-US" b="1" dirty="0"/>
              <a:t>CREATING THREAD</a:t>
            </a:r>
            <a:endParaRPr lang="en-US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9ECA6-AB80-493B-9C81-303BC67CB7F4}"/>
              </a:ext>
            </a:extLst>
          </p:cNvPr>
          <p:cNvSpPr txBox="1"/>
          <p:nvPr/>
        </p:nvSpPr>
        <p:spPr>
          <a:xfrm>
            <a:off x="1934308" y="1776046"/>
            <a:ext cx="5653792" cy="223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We can create a std::thread object with any callable types: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pointer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Function object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Lambda expression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BF23B-C352-4348-BE53-68A1C750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01. </a:t>
            </a:r>
            <a:r>
              <a:rPr lang="en-US" b="1" dirty="0"/>
              <a:t>CREATING THREAD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4279505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Create thread object with function pointers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2716825"/>
            <a:ext cx="8352692" cy="215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// With non-member functions</a:t>
            </a:r>
          </a:p>
          <a:p>
            <a:pPr lvl="1"/>
            <a:r>
              <a:rPr lang="en-US" sz="1200" dirty="0"/>
              <a:t>void </a:t>
            </a:r>
            <a:r>
              <a:rPr lang="en-US" sz="1200" dirty="0" err="1"/>
              <a:t>doSomething</a:t>
            </a:r>
            <a:r>
              <a:rPr lang="en-US" sz="1200" dirty="0"/>
              <a:t>(){}</a:t>
            </a:r>
          </a:p>
          <a:p>
            <a:pPr lvl="1"/>
            <a:r>
              <a:rPr lang="en-US" sz="1200" dirty="0"/>
              <a:t>std::thread </a:t>
            </a:r>
            <a:r>
              <a:rPr lang="en-US" sz="1200" dirty="0" err="1"/>
              <a:t>threadObj</a:t>
            </a:r>
            <a:r>
              <a:rPr lang="en-US" sz="1200" dirty="0"/>
              <a:t>(</a:t>
            </a:r>
            <a:r>
              <a:rPr lang="en-US" sz="1200" dirty="0" err="1"/>
              <a:t>doSomething</a:t>
            </a:r>
            <a:r>
              <a:rPr lang="en-US" sz="1200" dirty="0"/>
              <a:t>);</a:t>
            </a:r>
          </a:p>
          <a:p>
            <a:pPr lvl="1"/>
            <a:endParaRPr lang="en-US" sz="1200" dirty="0"/>
          </a:p>
          <a:p>
            <a:pPr lvl="1"/>
            <a:r>
              <a:rPr lang="en-US" sz="1200" dirty="0"/>
              <a:t>// With member functions</a:t>
            </a:r>
          </a:p>
          <a:p>
            <a:pPr lvl="1"/>
            <a:r>
              <a:rPr lang="en-US" sz="1200" dirty="0"/>
              <a:t>class Task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public:</a:t>
            </a:r>
          </a:p>
          <a:p>
            <a:pPr lvl="1"/>
            <a:r>
              <a:rPr lang="en-US" sz="1200" dirty="0"/>
              <a:t>    void </a:t>
            </a:r>
            <a:r>
              <a:rPr lang="en-US" sz="1200" dirty="0" err="1"/>
              <a:t>doSomething</a:t>
            </a:r>
            <a:r>
              <a:rPr lang="en-US" sz="1200" dirty="0"/>
              <a:t>(){};</a:t>
            </a:r>
          </a:p>
          <a:p>
            <a:pPr lvl="1"/>
            <a:r>
              <a:rPr lang="en-US" sz="1200" dirty="0"/>
              <a:t>};</a:t>
            </a:r>
          </a:p>
          <a:p>
            <a:pPr lvl="1"/>
            <a:r>
              <a:rPr lang="en-US" sz="1200" dirty="0"/>
              <a:t>std::thread </a:t>
            </a:r>
            <a:r>
              <a:rPr lang="en-US" sz="1200" dirty="0" err="1"/>
              <a:t>threadObj</a:t>
            </a:r>
            <a:r>
              <a:rPr lang="en-US" sz="1200" dirty="0"/>
              <a:t>{&amp;Task::</a:t>
            </a:r>
            <a:r>
              <a:rPr lang="en-US" sz="1200" dirty="0" err="1"/>
              <a:t>doSomething</a:t>
            </a:r>
            <a:r>
              <a:rPr lang="en-US" sz="1200" dirty="0"/>
              <a:t>, Task()};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49502-1391-495A-BCBD-9A2FACB0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1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01. </a:t>
            </a:r>
            <a:r>
              <a:rPr lang="en-US" b="1" dirty="0"/>
              <a:t>CREATING THREAD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3413883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Create thread object with functors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2716825"/>
            <a:ext cx="8352692" cy="2154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class Task</a:t>
            </a:r>
          </a:p>
          <a:p>
            <a:pPr lvl="1"/>
            <a:r>
              <a:rPr lang="en-US" sz="1200" dirty="0"/>
              <a:t>{</a:t>
            </a:r>
          </a:p>
          <a:p>
            <a:pPr lvl="1"/>
            <a:r>
              <a:rPr lang="en-US" sz="1200" dirty="0"/>
              <a:t>public:</a:t>
            </a:r>
          </a:p>
          <a:p>
            <a:pPr lvl="1"/>
            <a:r>
              <a:rPr lang="en-US" sz="1200" dirty="0"/>
              <a:t>    void operator()()</a:t>
            </a:r>
          </a:p>
          <a:p>
            <a:pPr lvl="1"/>
            <a:r>
              <a:rPr lang="en-US" sz="1200" dirty="0"/>
              <a:t>    {</a:t>
            </a:r>
          </a:p>
          <a:p>
            <a:pPr lvl="1"/>
            <a:r>
              <a:rPr lang="en-US" sz="1200" dirty="0"/>
              <a:t>        // Do something</a:t>
            </a:r>
          </a:p>
          <a:p>
            <a:pPr lvl="1"/>
            <a:r>
              <a:rPr lang="en-US" sz="1200" dirty="0"/>
              <a:t>    }</a:t>
            </a:r>
          </a:p>
          <a:p>
            <a:pPr lvl="1"/>
            <a:r>
              <a:rPr lang="en-US" sz="1200" dirty="0"/>
              <a:t>};</a:t>
            </a:r>
          </a:p>
          <a:p>
            <a:pPr lvl="1"/>
            <a:r>
              <a:rPr lang="en-US" sz="1200" dirty="0"/>
              <a:t>std::thread </a:t>
            </a:r>
            <a:r>
              <a:rPr lang="en-US" sz="1200" dirty="0" err="1"/>
              <a:t>threadObj</a:t>
            </a:r>
            <a:r>
              <a:rPr lang="en-US" sz="1200" dirty="0"/>
              <a:t>{Task()};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299DF-1303-4DA4-A276-56F91C89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1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01. </a:t>
            </a:r>
            <a:r>
              <a:rPr lang="en-US" b="1" dirty="0"/>
              <a:t>CREATING THREAD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8" y="1776046"/>
            <a:ext cx="4538935" cy="568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Create thread object with lambda expressions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EF2DA1-BBBE-4B92-8CEA-21A106E0414D}"/>
              </a:ext>
            </a:extLst>
          </p:cNvPr>
          <p:cNvSpPr/>
          <p:nvPr/>
        </p:nvSpPr>
        <p:spPr>
          <a:xfrm>
            <a:off x="2743200" y="2716825"/>
            <a:ext cx="8352692" cy="71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/>
            <a:r>
              <a:rPr lang="en-US" sz="1200" dirty="0"/>
              <a:t>std::thread </a:t>
            </a:r>
            <a:r>
              <a:rPr lang="en-US" sz="1200" dirty="0" err="1"/>
              <a:t>threadObj</a:t>
            </a:r>
            <a:r>
              <a:rPr lang="en-US" sz="1200" dirty="0"/>
              <a:t>([](){</a:t>
            </a:r>
          </a:p>
          <a:p>
            <a:pPr lvl="1"/>
            <a:r>
              <a:rPr lang="en-US" sz="1200" dirty="0"/>
              <a:t>    // Do something</a:t>
            </a:r>
          </a:p>
          <a:p>
            <a:pPr lvl="1"/>
            <a:r>
              <a:rPr lang="en-US" sz="1200" dirty="0"/>
              <a:t>});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E2564B-C381-44B2-995B-6378B9F9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01. </a:t>
            </a:r>
            <a:r>
              <a:rPr lang="en-US" b="1" dirty="0"/>
              <a:t>CREATING THREAD</a:t>
            </a:r>
            <a:endParaRPr lang="en-US" b="1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9" y="1776046"/>
            <a:ext cx="985428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Note: </a:t>
            </a:r>
            <a:r>
              <a:rPr lang="en-US" dirty="0"/>
              <a:t>When you create thread using member functions, or function objects, you should always pay attention the way you pass the arguments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 by value: the object will be copied/moved to the thread object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Pass by reference: thread object will use your already created object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B1B04A-2281-4A66-A349-4764AF30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02. MANAGING LIFETIME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25516" y="1714514"/>
            <a:ext cx="9161584" cy="3892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“The parents must take care of their children”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→ Once you’ve started your thread, you need to decide whether to wait for it to finish or leave it to run on its own, by using: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join()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detach()</a:t>
            </a:r>
          </a:p>
          <a:p>
            <a:pPr>
              <a:lnSpc>
                <a:spcPct val="200000"/>
              </a:lnSpc>
            </a:pPr>
            <a:r>
              <a:rPr lang="en-US" dirty="0"/>
              <a:t>If you don’t decide before the thread object is destroyed, calling to the joinable thread destructor will throw a std::terminate exception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54F255-FA22-44E8-8A7F-ECFFBC64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4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1791F6-239E-4B5C-91EE-01DEC9B9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7905874" cy="5715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+mn-lt"/>
              </a:rPr>
              <a:t>02. MANAGING LIFETIME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D6B7D-5687-4085-87FD-B89DC3E8D59F}"/>
              </a:ext>
            </a:extLst>
          </p:cNvPr>
          <p:cNvSpPr txBox="1"/>
          <p:nvPr/>
        </p:nvSpPr>
        <p:spPr>
          <a:xfrm>
            <a:off x="1934309" y="1336440"/>
            <a:ext cx="9161584" cy="444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join()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Calling join() will block the caller thread until the thread identified by *this finishes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Calling join() also cleans up any storage associated with the thread, so you should call join() once for a given thread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detach()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Calling detach() leave the thread to run in background, with no means of communicating with it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Note: </a:t>
            </a:r>
            <a:r>
              <a:rPr lang="en-US" dirty="0"/>
              <a:t>These functions should be called before any exception could occur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324BB-D942-43D5-8D3F-B3DBA84209D1}"/>
              </a:ext>
            </a:extLst>
          </p:cNvPr>
          <p:cNvSpPr txBox="1"/>
          <p:nvPr/>
        </p:nvSpPr>
        <p:spPr>
          <a:xfrm>
            <a:off x="2321169" y="26201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3DEFD-5E0F-45B9-848D-945355D2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F4CC9-B826-4B58-BB8A-0D79C13E84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14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ustom 1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94062A943944E91E5B0CB2FE30663" ma:contentTypeVersion="12" ma:contentTypeDescription="Create a new document." ma:contentTypeScope="" ma:versionID="54513818e47c63ce5ebfb34a64e763ed">
  <xsd:schema xmlns:xsd="http://www.w3.org/2001/XMLSchema" xmlns:xs="http://www.w3.org/2001/XMLSchema" xmlns:p="http://schemas.microsoft.com/office/2006/metadata/properties" xmlns:ns2="db79c401-58d5-4f34-8459-f29bac877442" xmlns:ns3="7f0bb647-9838-44ba-bd8e-97c8573b7ddf" targetNamespace="http://schemas.microsoft.com/office/2006/metadata/properties" ma:root="true" ma:fieldsID="cce21d38328ca3843fe26aff83c07554" ns2:_="" ns3:_="">
    <xsd:import namespace="db79c401-58d5-4f34-8459-f29bac877442"/>
    <xsd:import namespace="7f0bb647-9838-44ba-bd8e-97c8573b7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9c401-58d5-4f34-8459-f29bac8774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bb647-9838-44ba-bd8e-97c8573b7dd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f0bb647-9838-44ba-bd8e-97c8573b7ddf">
      <UserInfo>
        <DisplayName>FIXED-TERM Ha Quach Phu Thanh (MS/EMC-TM-XC)</DisplayName>
        <AccountId>131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AF1C9D-4F45-4A4D-92A6-72F2255BAE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79c401-58d5-4f34-8459-f29bac877442"/>
    <ds:schemaRef ds:uri="7f0bb647-9838-44ba-bd8e-97c8573b7d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DF7C59F-BA52-42C2-847F-0B8410224A20}">
  <ds:schemaRefs>
    <ds:schemaRef ds:uri="http://schemas.microsoft.com/office/2006/metadata/properties"/>
    <ds:schemaRef ds:uri="http://schemas.microsoft.com/office/infopath/2007/PartnerControls"/>
    <ds:schemaRef ds:uri="7f0bb647-9838-44ba-bd8e-97c8573b7ddf"/>
  </ds:schemaRefs>
</ds:datastoreItem>
</file>

<file path=customXml/itemProps3.xml><?xml version="1.0" encoding="utf-8"?>
<ds:datastoreItem xmlns:ds="http://schemas.openxmlformats.org/officeDocument/2006/customXml" ds:itemID="{1B6F172B-0F2D-4DB6-97FF-97C3F08D71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1543</Words>
  <Application>Microsoft Office PowerPoint</Application>
  <PresentationFormat>Widescreen</PresentationFormat>
  <Paragraphs>237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Parallax</vt:lpstr>
      <vt:lpstr>C++ MULTITHREADING (part 1)</vt:lpstr>
      <vt:lpstr>CONTENTS</vt:lpstr>
      <vt:lpstr>01. CREATING THREAD</vt:lpstr>
      <vt:lpstr>01. CREATING THREAD</vt:lpstr>
      <vt:lpstr>01. CREATING THREAD</vt:lpstr>
      <vt:lpstr>01. CREATING THREAD</vt:lpstr>
      <vt:lpstr>01. CREATING THREAD</vt:lpstr>
      <vt:lpstr>02. MANAGING LIFETIME</vt:lpstr>
      <vt:lpstr>02. MANAGING LIFETIME</vt:lpstr>
      <vt:lpstr>03. PASSING ARGUMENTS</vt:lpstr>
      <vt:lpstr>04. TRANSFERRING OWNERSHIP        SCOPED THREAD</vt:lpstr>
      <vt:lpstr>PowerPoint Presentation</vt:lpstr>
      <vt:lpstr>05. COMMON PROBLEMS WITH SHARING DATA</vt:lpstr>
      <vt:lpstr>06. FACILITIES FOR DATA SYNCHRONIZATION</vt:lpstr>
      <vt:lpstr>06. FACILITIES FOR DATA SYNCHRONIZATION</vt:lpstr>
      <vt:lpstr>06. FACILITIES FOR DATA SYNCHRONIZATION</vt:lpstr>
      <vt:lpstr>06. FACILITIES FOR DATA SYNCHRONIZATION</vt:lpstr>
      <vt:lpstr>06. FACILITIES FOR DATA SYNCHRONIZATION</vt:lpstr>
      <vt:lpstr>06. FACILITIES FOR DATA SYNCHRONIZATION</vt:lpstr>
      <vt:lpstr>QUESTIONS</vt:lpstr>
      <vt:lpstr>NEXT TOPIC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C++ PROJECT WITH CMAKE</dc:title>
  <dc:creator>Le Thanh Chi (RBVH/ECM31)</dc:creator>
  <cp:lastModifiedBy>Le Thanh Chi (RBVH/ECM31)</cp:lastModifiedBy>
  <cp:revision>103</cp:revision>
  <dcterms:created xsi:type="dcterms:W3CDTF">2021-09-23T20:25:57Z</dcterms:created>
  <dcterms:modified xsi:type="dcterms:W3CDTF">2024-09-05T09:47:13Z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0x01010019894062A943944E91E5B0CB2FE30663</vt:lpwstr>
  </property>
</Properties>
</file>