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3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4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5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6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7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8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9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0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1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2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3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4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5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6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7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8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9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0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1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2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3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24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25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26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27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28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29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30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31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32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33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34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35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36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37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notesSlides/notesSlide38.xml" ContentType="application/vnd.openxmlformats-officedocument.presentationml.notesSlid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39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40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41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42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4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6"/>
  </p:sldMasterIdLst>
  <p:notesMasterIdLst>
    <p:notesMasterId r:id="rId51"/>
  </p:notesMasterIdLst>
  <p:sldIdLst>
    <p:sldId id="256" r:id="rId7"/>
    <p:sldId id="511" r:id="rId8"/>
    <p:sldId id="543" r:id="rId9"/>
    <p:sldId id="544" r:id="rId10"/>
    <p:sldId id="550" r:id="rId11"/>
    <p:sldId id="551" r:id="rId12"/>
    <p:sldId id="552" r:id="rId13"/>
    <p:sldId id="553" r:id="rId14"/>
    <p:sldId id="542" r:id="rId15"/>
    <p:sldId id="522" r:id="rId16"/>
    <p:sldId id="523" r:id="rId17"/>
    <p:sldId id="526" r:id="rId18"/>
    <p:sldId id="527" r:id="rId19"/>
    <p:sldId id="528" r:id="rId20"/>
    <p:sldId id="530" r:id="rId21"/>
    <p:sldId id="531" r:id="rId22"/>
    <p:sldId id="532" r:id="rId23"/>
    <p:sldId id="533" r:id="rId24"/>
    <p:sldId id="538" r:id="rId25"/>
    <p:sldId id="539" r:id="rId26"/>
    <p:sldId id="534" r:id="rId27"/>
    <p:sldId id="535" r:id="rId28"/>
    <p:sldId id="529" r:id="rId29"/>
    <p:sldId id="536" r:id="rId30"/>
    <p:sldId id="524" r:id="rId31"/>
    <p:sldId id="537" r:id="rId32"/>
    <p:sldId id="525" r:id="rId33"/>
    <p:sldId id="540" r:id="rId34"/>
    <p:sldId id="554" r:id="rId35"/>
    <p:sldId id="555" r:id="rId36"/>
    <p:sldId id="556" r:id="rId37"/>
    <p:sldId id="557" r:id="rId38"/>
    <p:sldId id="564" r:id="rId39"/>
    <p:sldId id="565" r:id="rId40"/>
    <p:sldId id="566" r:id="rId41"/>
    <p:sldId id="567" r:id="rId42"/>
    <p:sldId id="558" r:id="rId43"/>
    <p:sldId id="559" r:id="rId44"/>
    <p:sldId id="560" r:id="rId45"/>
    <p:sldId id="561" r:id="rId46"/>
    <p:sldId id="541" r:id="rId47"/>
    <p:sldId id="570" r:id="rId48"/>
    <p:sldId id="519" r:id="rId49"/>
    <p:sldId id="520" r:id="rId50"/>
  </p:sldIdLst>
  <p:sldSz cx="10969625" cy="6170613"/>
  <p:notesSz cx="6858000" cy="9144000"/>
  <p:custDataLst>
    <p:tags r:id="rId52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ns" initials="mns" lastIdx="5" clrIdx="0">
    <p:extLst>
      <p:ext uri="{19B8F6BF-5375-455C-9EA6-DF929625EA0E}">
        <p15:presenceInfo xmlns:p15="http://schemas.microsoft.com/office/powerpoint/2012/main" userId="mns" providerId="None"/>
      </p:ext>
    </p:extLst>
  </p:cmAuthor>
  <p:cmAuthor id="2" name="Mark Staton" initials="MS" lastIdx="17" clrIdx="1">
    <p:extLst>
      <p:ext uri="{19B8F6BF-5375-455C-9EA6-DF929625EA0E}">
        <p15:presenceInfo xmlns:p15="http://schemas.microsoft.com/office/powerpoint/2012/main" userId="1f69c44295b644c4" providerId="Windows Live"/>
      </p:ext>
    </p:extLst>
  </p:cmAuthor>
  <p:cmAuthor id="3" name="Hackenberg Thomas (CM/DBE)" initials="HT(" lastIdx="14" clrIdx="2">
    <p:extLst>
      <p:ext uri="{19B8F6BF-5375-455C-9EA6-DF929625EA0E}">
        <p15:presenceInfo xmlns:p15="http://schemas.microsoft.com/office/powerpoint/2012/main" userId="Hackenberg Thomas (CM/DBE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898"/>
    <a:srgbClr val="A80163"/>
    <a:srgbClr val="1399A0"/>
    <a:srgbClr val="969696"/>
    <a:srgbClr val="00B0F0"/>
    <a:srgbClr val="999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33A85-AFEB-4CFF-B6B1-523292AAA2B9}" v="20" dt="2021-09-20T10:44:37.8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commentAuthors" Target="commentAuthors.xml"/><Relationship Id="rId58" Type="http://schemas.microsoft.com/office/2015/10/relationships/revisionInfo" Target="revisionInfo.xml"/><Relationship Id="rId5" Type="http://schemas.openxmlformats.org/officeDocument/2006/relationships/customXml" Target="../customXml/item5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096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8269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268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664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1661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786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143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211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111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901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58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0841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348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136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262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404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142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4938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383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0907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3947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12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430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5316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6843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3470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81361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7372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9146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6674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4462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7141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391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83715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3224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6735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030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85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322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541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112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870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000" baseline="0">
              <a:latin typeface="Bosch Office Sans" pitchFamily="2" charset="0"/>
            </a:endParaRPr>
          </a:p>
          <a:p>
            <a:endParaRPr lang="en-US" sz="4000" baseline="0">
              <a:latin typeface="Bosch Office Sans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1365AB-521D-0F4F-9E07-23FC65FB6C0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94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2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2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2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2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2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Präs. Titel hinzufügen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Inhalte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Kapitel­überschrift hinzufügen</a:t>
            </a:r>
            <a:endParaRPr lang="de-DE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Folienüberschrift hinzufügen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Kapitel­überschrift hinzufügen</a:t>
            </a:r>
            <a:endParaRPr lang="de-DE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Folienüberschrift hinzufügen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Kapitel­überschrift hinzufügen</a:t>
            </a:r>
            <a:endParaRPr lang="de-DE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Inhalt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Kapitel­überschrift hinzufügen</a:t>
            </a:r>
            <a:endParaRPr lang="de-DE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Kapitel­überschrift hinzufügen</a:t>
            </a:r>
            <a:endParaRPr lang="de-DE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Kapitel­überschrift hinzufügen</a:t>
            </a:r>
            <a:endParaRPr lang="de-DE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Kapitel­überschrift hinzufügen</a:t>
            </a:r>
            <a:endParaRPr lang="de-DE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Folienüberschrift hinzufügen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ollbildfolie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Abschluss­worte hinzufügen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Präs. Titel hinzufügen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enutzerdefinierte Titelfolie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Präs. Titel hinzufügen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Kap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Kapitel­überschrift hinzufügen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de-DE"/>
              <a:t>„Zitat hinzufügen”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3" descr="bottom_d2_169.png"/>
          <p:cNvPicPr>
            <a:picLocks noSel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azi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de-DE"/>
              <a:t>Fazit hinzufügen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3" descr="bottom_d2_169.png"/>
          <p:cNvPicPr>
            <a:picLocks noSel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%</a:t>
            </a:r>
            <a:r>
              <a:rPr lang="en-GB" sz="550" b="0" i="0" u="none" strike="noStrike" kern="0" baseline="0" err="1">
                <a:solidFill>
                  <a:srgbClr val="000000"/>
                </a:solidFill>
                <a:latin typeface="+mn-lt"/>
              </a:rPr>
              <a:t>attachmentremark</a:t>
            </a: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Folienüberschrift hinzufügen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Kapitel­überschrift hinzufügen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Kapitel­überschrift hinzufügen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 hinzufügen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de-DE" sz="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</a:rPr>
              <a:t>Car Multimedia | CM/MBC | 20.06.2019</a:t>
            </a: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de-DE" sz="600" b="0" i="0" u="none" kern="0" baseline="0">
                <a:solidFill>
                  <a:srgbClr val="B2B3B5"/>
                </a:solidFill>
                <a:latin typeface="Bosch Office Sans" pitchFamily="2" charset="0"/>
              </a:rPr>
              <a:t>© Robert Bosch Car Multimedia GmbH 2019. Alle Rechte vorbehalten, auch bzgl. jeder Verfügung, Verwertung, Reproduktion, Bearbeitung, Weitergabe sowie für den Fall von Schutzrechtsanmeldungen.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de-DE" sz="600" kern="0" baseline="0">
                <a:solidFill>
                  <a:schemeClr val="tx1"/>
                </a:solidFill>
              </a:rPr>
              <a:t>%</a:t>
            </a:r>
            <a:r>
              <a:rPr lang="de-DE" sz="600" kern="0" baseline="0" err="1">
                <a:solidFill>
                  <a:schemeClr val="tx1"/>
                </a:solidFill>
              </a:rPr>
              <a:t>repositoryremark</a:t>
            </a:r>
            <a:r>
              <a:rPr lang="de-DE" sz="600" kern="0" baseline="0">
                <a:solidFill>
                  <a:schemeClr val="tx1"/>
                </a:solidFill>
              </a:rPr>
              <a:t>%</a:t>
            </a:r>
            <a:r>
              <a:rPr lang="de-DE" sz="600" kern="0" baseline="0">
                <a:solidFill>
                  <a:srgbClr val="B2B3B5"/>
                </a:solidFill>
              </a:rPr>
              <a:t>%</a:t>
            </a:r>
            <a:r>
              <a:rPr lang="de-DE" sz="600" kern="0" baseline="0" err="1">
                <a:solidFill>
                  <a:srgbClr val="B2B3B5"/>
                </a:solidFill>
              </a:rPr>
              <a:t>copyright</a:t>
            </a:r>
            <a:r>
              <a:rPr lang="de-DE" sz="600" kern="0" baseline="0">
                <a:solidFill>
                  <a:srgbClr val="B2B3B5"/>
                </a:solidFill>
              </a:rPr>
              <a:t>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de-DE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de-DE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hemeOverride" Target="../theme/themeOverr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4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9.png"/><Relationship Id="rId5" Type="http://schemas.openxmlformats.org/officeDocument/2006/relationships/hyperlink" Target="https://en.wikipedia.org/wiki/Spaghetti_code" TargetMode="External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4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4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4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4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4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4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4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4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4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4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4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4" Type="http://schemas.openxmlformats.org/officeDocument/2006/relationships/notesSlide" Target="../notesSlides/notesSlid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4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4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10.jpe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image" Target="../media/image11.jpe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mment_(computer_programming)" TargetMode="External"/><Relationship Id="rId13" Type="http://schemas.openxmlformats.org/officeDocument/2006/relationships/hyperlink" Target="https://en.wikipedia.org/wiki/Best_Coding_Practices" TargetMode="External"/><Relationship Id="rId3" Type="http://schemas.openxmlformats.org/officeDocument/2006/relationships/slideLayout" Target="../slideLayouts/slideLayout9.xml"/><Relationship Id="rId7" Type="http://schemas.openxmlformats.org/officeDocument/2006/relationships/hyperlink" Target="https://en.wikipedia.org/wiki/Indent_style" TargetMode="External"/><Relationship Id="rId12" Type="http://schemas.openxmlformats.org/officeDocument/2006/relationships/hyperlink" Target="https://en.wikipedia.org/wiki/Identifier_naming_convention" TargetMode="External"/><Relationship Id="rId2" Type="http://schemas.openxmlformats.org/officeDocument/2006/relationships/tags" Target="../tags/tag66.xml"/><Relationship Id="rId16" Type="http://schemas.openxmlformats.org/officeDocument/2006/relationships/image" Target="../media/image12.jpeg"/><Relationship Id="rId1" Type="http://schemas.openxmlformats.org/officeDocument/2006/relationships/tags" Target="../tags/tag65.xml"/><Relationship Id="rId6" Type="http://schemas.openxmlformats.org/officeDocument/2006/relationships/hyperlink" Target="https://en.wikipedia.org/wiki/Programming_style" TargetMode="External"/><Relationship Id="rId11" Type="http://schemas.openxmlformats.org/officeDocument/2006/relationships/hyperlink" Target="https://en.wikipedia.org/wiki/Whitespace_(computer_science)" TargetMode="External"/><Relationship Id="rId5" Type="http://schemas.openxmlformats.org/officeDocument/2006/relationships/hyperlink" Target="https://en.wikipedia.org/wiki/Programming_language" TargetMode="External"/><Relationship Id="rId15" Type="http://schemas.openxmlformats.org/officeDocument/2006/relationships/hyperlink" Target="https://en.wikipedia.org/wiki/Category:Programming_rules_of_thumb" TargetMode="External"/><Relationship Id="rId10" Type="http://schemas.openxmlformats.org/officeDocument/2006/relationships/hyperlink" Target="https://en.wikipedia.org/wiki/Statement_(programming)" TargetMode="External"/><Relationship Id="rId4" Type="http://schemas.openxmlformats.org/officeDocument/2006/relationships/notesSlide" Target="../notesSlides/notesSlide6.xml"/><Relationship Id="rId9" Type="http://schemas.openxmlformats.org/officeDocument/2006/relationships/hyperlink" Target="https://en.wikipedia.org/wiki/Declaration_(computer_science)" TargetMode="External"/><Relationship Id="rId14" Type="http://schemas.openxmlformats.org/officeDocument/2006/relationships/hyperlink" Target="https://en.wikipedia.org/wiki/Category:Programming_principl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hyperlink" Target="https://en.wikipedia.org/wiki/Programmer" TargetMode="Externa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hyperlink" Target="https://en.wikipedia.org/wiki/Computer_program" TargetMode="External"/><Relationship Id="rId5" Type="http://schemas.openxmlformats.org/officeDocument/2006/relationships/hyperlink" Target="https://en.wikipedia.org/wiki/Source_code" TargetMode="Externa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hyperlink" Target="https://en.wikipedia.org/wiki/Single-responsibility_principle" TargetMode="Externa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59199" y="259200"/>
            <a:ext cx="10478073" cy="5205600"/>
          </a:xfrm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rmAutofit/>
          </a:bodyPr>
          <a:lstStyle/>
          <a:p>
            <a:pPr algn="ctr"/>
            <a:br>
              <a:rPr lang="en-US" sz="6000">
                <a:latin typeface="Palatino Linotype" panose="02040502050505030304" pitchFamily="18" charset="0"/>
              </a:rPr>
            </a:br>
            <a:br>
              <a:rPr lang="en-US" sz="6000">
                <a:latin typeface="Palatino Linotype" panose="02040502050505030304" pitchFamily="18" charset="0"/>
              </a:rPr>
            </a:br>
            <a:r>
              <a:rPr lang="en-US" sz="6000">
                <a:latin typeface="Palatino Linotype" panose="02040502050505030304" pitchFamily="18" charset="0"/>
              </a:rPr>
              <a:t>C CLEAN CODE </a:t>
            </a:r>
            <a:br>
              <a:rPr lang="en-US" sz="6000">
                <a:latin typeface="Palatino Linotype" panose="02040502050505030304" pitchFamily="18" charset="0"/>
              </a:rPr>
            </a:br>
            <a:r>
              <a:rPr lang="en-US" sz="6000">
                <a:latin typeface="Palatino Linotype" panose="02040502050505030304" pitchFamily="18" charset="0"/>
              </a:rPr>
              <a:t>&amp; LESSON LEARNS</a:t>
            </a:r>
            <a:br>
              <a:rPr lang="en-US" sz="6000">
                <a:latin typeface="Palatino Linotype" panose="02040502050505030304" pitchFamily="18" charset="0"/>
              </a:rPr>
            </a:br>
            <a:br>
              <a:rPr lang="en-US" sz="6000">
                <a:latin typeface="Palatino Linotype" panose="02040502050505030304" pitchFamily="18" charset="0"/>
              </a:rPr>
            </a:br>
            <a:r>
              <a:rPr lang="en-US" sz="2000">
                <a:latin typeface="Palatino Linotype" panose="02040502050505030304" pitchFamily="18" charset="0"/>
              </a:rPr>
              <a:t>TRUNG TRAN (RBVH/ECM1)</a:t>
            </a:r>
            <a:endParaRPr lang="en-US" sz="200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6487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Naming Convention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A24683-DC58-4F01-8292-652E96A77287}"/>
              </a:ext>
            </a:extLst>
          </p:cNvPr>
          <p:cNvSpPr txBox="1"/>
          <p:nvPr/>
        </p:nvSpPr>
        <p:spPr>
          <a:xfrm>
            <a:off x="275783" y="824345"/>
            <a:ext cx="60981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calc</a:t>
            </a:r>
            <a:r>
              <a:rPr lang="fr-FR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FR" b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</a:t>
            </a:r>
            <a:r>
              <a:rPr lang="fr-FR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fr-FR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FR" b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FR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</a:t>
            </a:r>
            <a:r>
              <a:rPr lang="fr-FR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fr-FR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1154D2-C36B-43E0-BC6C-D1FE7FCB2EB0}"/>
              </a:ext>
            </a:extLst>
          </p:cNvPr>
          <p:cNvSpPr txBox="1"/>
          <p:nvPr/>
        </p:nvSpPr>
        <p:spPr>
          <a:xfrm>
            <a:off x="256911" y="2678646"/>
            <a:ext cx="74182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calcRectangleArea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rectWidth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rectWidth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81" y="892542"/>
            <a:ext cx="1062362" cy="10382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481" y="2580486"/>
            <a:ext cx="1062362" cy="10520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68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Function Parameters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The function parameters should be </a:t>
            </a:r>
            <a:r>
              <a:rPr lang="en-US" sz="2000" b="1" u="sng">
                <a:latin typeface="Palatino Linotype" panose="02040502050505030304" pitchFamily="18" charset="0"/>
              </a:rPr>
              <a:t>less than or equal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When function needs the parameters which greater than 3, we should </a:t>
            </a:r>
            <a:r>
              <a:rPr lang="en-US" sz="2000" b="1" u="sng">
                <a:latin typeface="Palatino Linotype" panose="02040502050505030304" pitchFamily="18" charset="0"/>
              </a:rPr>
              <a:t>encapsulate the parameters to a class or a struct</a:t>
            </a:r>
            <a:r>
              <a:rPr lang="en-US" sz="2000">
                <a:latin typeface="Palatino Linotype" panose="0204050205050503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sz="2000">
              <a:latin typeface="Palatino Linotype" panose="0204050205050503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9161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Function Parameters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EF830D-0F29-46F4-B0E4-8DCDD8A205AD}"/>
              </a:ext>
            </a:extLst>
          </p:cNvPr>
          <p:cNvSpPr txBox="1"/>
          <p:nvPr/>
        </p:nvSpPr>
        <p:spPr>
          <a:xfrm>
            <a:off x="259200" y="824345"/>
            <a:ext cx="7878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doHomeWork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physic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chemical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biology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…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95471D-4F15-438B-8647-5503ACE62DE8}"/>
              </a:ext>
            </a:extLst>
          </p:cNvPr>
          <p:cNvSpPr txBox="1"/>
          <p:nvPr/>
        </p:nvSpPr>
        <p:spPr>
          <a:xfrm>
            <a:off x="259200" y="1753519"/>
            <a:ext cx="71209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Struct Subject</a:t>
            </a: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math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physics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chemistry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biology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doHomeWork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Subject subject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325" y="688950"/>
            <a:ext cx="1062362" cy="103821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325" y="2835250"/>
            <a:ext cx="1062362" cy="10520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267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Avoid Hard Code/Magic Number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Avoid the obscurity and the questions for the reader: </a:t>
            </a:r>
            <a:r>
              <a:rPr lang="en-US" sz="2000" i="1">
                <a:latin typeface="Palatino Linotype" panose="02040502050505030304" pitchFamily="18" charset="0"/>
              </a:rPr>
              <a:t>What these values?</a:t>
            </a:r>
            <a:r>
              <a:rPr lang="en-US" sz="2000">
                <a:latin typeface="Palatino Linotype" panose="02040502050505030304" pitchFamily="18" charset="0"/>
              </a:rPr>
              <a:t>,</a:t>
            </a:r>
            <a:r>
              <a:rPr lang="en-US" sz="2000" i="1">
                <a:latin typeface="Palatino Linotype" panose="02040502050505030304" pitchFamily="18" charset="0"/>
              </a:rPr>
              <a:t> Where do they come from?</a:t>
            </a:r>
            <a:r>
              <a:rPr lang="en-US" sz="2000">
                <a:latin typeface="Palatino Linotype" panose="02040502050505030304" pitchFamily="18" charset="0"/>
              </a:rPr>
              <a:t>,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vi-VN" sz="2800">
              <a:latin typeface="Palatino Linotype" panose="0204050205050503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CC1F0B-EE9C-4F95-981C-1F1ACE272F50}"/>
              </a:ext>
            </a:extLst>
          </p:cNvPr>
          <p:cNvSpPr txBox="1"/>
          <p:nvPr/>
        </p:nvSpPr>
        <p:spPr>
          <a:xfrm>
            <a:off x="259200" y="1889941"/>
            <a:ext cx="67732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getDiscountPrice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productNumber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productNumber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FA12709-1C99-4B2D-A789-75C78C172A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546" y="2042416"/>
            <a:ext cx="2590650" cy="2590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128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Avoid Hard Code/Magic Number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F812BD-3CF1-49CF-94A8-4A022ABB058A}"/>
              </a:ext>
            </a:extLst>
          </p:cNvPr>
          <p:cNvSpPr txBox="1"/>
          <p:nvPr/>
        </p:nvSpPr>
        <p:spPr>
          <a:xfrm>
            <a:off x="269269" y="820592"/>
            <a:ext cx="78035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PRODUCT_NUM_FOR_DISCOUNT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DISCOUNT_PRICE    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ORIGINAL_PRICE        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  <a:p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getDiscountPrice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productNumber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PRODUCT_NUM_FOR_DISCOUNT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productNumber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DISCOUNT_PRICE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else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ORIGINAL_PRICE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325" y="2112186"/>
            <a:ext cx="1062362" cy="10520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029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Code Comment &amp; Self-document Code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endParaRPr lang="en-US">
              <a:latin typeface="Palatino Linotype" panose="02040502050505030304" pitchFamily="18" charset="0"/>
            </a:endParaRPr>
          </a:p>
          <a:p>
            <a:endParaRPr lang="en-US">
              <a:latin typeface="Palatino Linotype" panose="02040502050505030304" pitchFamily="18" charset="0"/>
            </a:endParaRPr>
          </a:p>
          <a:p>
            <a:endParaRPr lang="en-US">
              <a:latin typeface="Palatino Linotype" panose="02040502050505030304" pitchFamily="18" charset="0"/>
            </a:endParaRPr>
          </a:p>
          <a:p>
            <a:endParaRPr lang="en-US">
              <a:latin typeface="Palatino Linotype" panose="02040502050505030304" pitchFamily="18" charset="0"/>
            </a:endParaRPr>
          </a:p>
          <a:p>
            <a:endParaRPr lang="en-US">
              <a:latin typeface="Palatino Linotype" panose="02040502050505030304" pitchFamily="18" charset="0"/>
            </a:endParaRPr>
          </a:p>
          <a:p>
            <a:endParaRPr lang="en-US">
              <a:latin typeface="Palatino Linotype" panose="02040502050505030304" pitchFamily="18" charset="0"/>
            </a:endParaRPr>
          </a:p>
          <a:p>
            <a:endParaRPr lang="en-US">
              <a:latin typeface="Palatino Linotype" panose="02040502050505030304" pitchFamily="18" charset="0"/>
            </a:endParaRPr>
          </a:p>
          <a:p>
            <a:endParaRPr lang="en-US">
              <a:latin typeface="Palatino Linotype" panose="02040502050505030304" pitchFamily="18" charset="0"/>
            </a:endParaRPr>
          </a:p>
          <a:p>
            <a:endParaRPr lang="en-US">
              <a:latin typeface="Palatino Linotype" panose="02040502050505030304" pitchFamily="18" charset="0"/>
            </a:endParaRPr>
          </a:p>
          <a:p>
            <a:endParaRPr lang="en-US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Self-document code:</a:t>
            </a:r>
          </a:p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667DA4-2AA2-47C2-8A6F-135171C36F2D}"/>
              </a:ext>
            </a:extLst>
          </p:cNvPr>
          <p:cNvSpPr txBox="1"/>
          <p:nvPr/>
        </p:nvSpPr>
        <p:spPr>
          <a:xfrm>
            <a:off x="266700" y="824345"/>
            <a:ext cx="91300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The function calculates the area of a rectangle</a:t>
            </a:r>
          </a:p>
          <a:p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Param w: the width of the rectangle</a:t>
            </a:r>
          </a:p>
          <a:p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Param h: the height of the rectangle</a:t>
            </a:r>
          </a:p>
          <a:p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Return: int</a:t>
            </a:r>
          </a:p>
          <a:p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calc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3CA449-6624-420E-A1BD-B03D6EA355CE}"/>
              </a:ext>
            </a:extLst>
          </p:cNvPr>
          <p:cNvSpPr txBox="1"/>
          <p:nvPr/>
        </p:nvSpPr>
        <p:spPr>
          <a:xfrm>
            <a:off x="259200" y="4212957"/>
            <a:ext cx="83830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calcRectangleArea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rectWidth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rectWidth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996" y="4294220"/>
            <a:ext cx="1062362" cy="10520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218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Condition Order Of “if/else”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Should set positive condition before negative condition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Should set simple condition and quick result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Should set important, more meaningful condition first </a:t>
            </a:r>
          </a:p>
          <a:p>
            <a:pPr marL="0" indent="0">
              <a:buNone/>
            </a:pPr>
            <a:endParaRPr lang="vi-VN" sz="2000">
              <a:latin typeface="Palatino Linotype" panose="0204050205050503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8376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Condition Order Of “if/else”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15277-6C46-4B35-82B0-E22A18304A1E}"/>
              </a:ext>
            </a:extLst>
          </p:cNvPr>
          <p:cNvSpPr txBox="1"/>
          <p:nvPr/>
        </p:nvSpPr>
        <p:spPr>
          <a:xfrm>
            <a:off x="264418" y="824345"/>
            <a:ext cx="48416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expectedValue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null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expectResult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97B4D19-34B2-4CDC-91F1-540EE0AA35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380" y="1506207"/>
            <a:ext cx="1062362" cy="10382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821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Condition Order Of “if/else”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A640E1-56B2-4C92-B4AC-D7E94D78AD82}"/>
              </a:ext>
            </a:extLst>
          </p:cNvPr>
          <p:cNvSpPr txBox="1"/>
          <p:nvPr/>
        </p:nvSpPr>
        <p:spPr>
          <a:xfrm>
            <a:off x="256911" y="818601"/>
            <a:ext cx="46329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expectedValue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expectResult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null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E85F477-768B-4CEF-866F-228425241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98" y="1562686"/>
            <a:ext cx="1062362" cy="10520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360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Condition Order Of “if/else”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If true/false probability of the child conditions is the same, should place simple and faster processing conditions first. Place complex and longer processing conditions after that</a:t>
            </a:r>
            <a:endParaRPr lang="vi-VN" sz="200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vi-VN" sz="2800">
              <a:latin typeface="Palatino Linotype" panose="02040502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700" y="2120878"/>
            <a:ext cx="80601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b="1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receivedValue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200" y="3725189"/>
            <a:ext cx="78731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receivedValue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b="1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388" y="3631371"/>
            <a:ext cx="1062362" cy="105204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24" y="2032951"/>
            <a:ext cx="1062362" cy="10382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069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Outline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1" y="824345"/>
            <a:ext cx="4879232" cy="4599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Spaghetti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Martin Fowler’s Quote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Clean Code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Coding Conventions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Programming 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Palatino Linotype" panose="02040502050505030304" pitchFamily="18" charset="0"/>
              </a:rPr>
              <a:t>Naming Convention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Palatino Linotype" panose="02040502050505030304" pitchFamily="18" charset="0"/>
              </a:rPr>
              <a:t>Function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Palatino Linotype" panose="02040502050505030304" pitchFamily="18" charset="0"/>
              </a:rPr>
              <a:t>Avoid Hard code/Magic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Palatino Linotype" panose="02040502050505030304" pitchFamily="18" charset="0"/>
              </a:rPr>
              <a:t>Code Comment &amp; Self-document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Palatino Linotype" panose="02040502050505030304" pitchFamily="18" charset="0"/>
              </a:rPr>
              <a:t>Condition Order Of “if/else”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Palatino Linotype" panose="02040502050505030304" pitchFamily="18" charset="0"/>
              </a:rPr>
              <a:t>Avoid “do/while”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Palatino Linotype" panose="02040502050505030304" pitchFamily="18" charset="0"/>
              </a:rPr>
              <a:t>Use Demonstration Variable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Palatino Linotype" panose="02040502050505030304" pitchFamily="18" charset="0"/>
              </a:rPr>
              <a:t>Use Summary Variable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Palatino Linotype" panose="02040502050505030304" pitchFamily="18" charset="0"/>
              </a:rPr>
              <a:t>Use De Morgan Law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19763" y="824345"/>
            <a:ext cx="4879232" cy="45997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  <a:latin typeface="Palatino Linotype" panose="02040502050505030304" pitchFamily="18" charset="0"/>
              </a:rPr>
              <a:t>Operator Precedence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Avoid Deep Nesting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Reference vs 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Pointer With </a:t>
            </a:r>
            <a:r>
              <a:rPr lang="en-US" sz="2000" err="1">
                <a:latin typeface="Palatino Linotype" panose="02040502050505030304" pitchFamily="18" charset="0"/>
              </a:rPr>
              <a:t>const</a:t>
            </a:r>
            <a:endParaRPr lang="en-US" sz="200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Macro vs Inline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Memory Leak, Core Dump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Problems</a:t>
            </a:r>
            <a:endParaRPr lang="en-US" sz="200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515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Condition Order Of “if/else”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If true/false probability of the child conditions is different:</a:t>
            </a:r>
          </a:p>
          <a:p>
            <a:pPr marL="868337" lvl="1" indent="-457200">
              <a:buFont typeface="Wingdings" panose="05000000000000000000" pitchFamily="2" charset="2"/>
              <a:buChar char="§"/>
            </a:pPr>
            <a:r>
              <a:rPr lang="en-US" sz="2000">
                <a:latin typeface="Palatino Linotype" panose="02040502050505030304" pitchFamily="18" charset="0"/>
              </a:rPr>
              <a:t>AND operator (A &amp;&amp; B): Set the condition which has “</a:t>
            </a:r>
            <a:r>
              <a:rPr lang="en-US" sz="2000" b="1">
                <a:latin typeface="Palatino Linotype" panose="02040502050505030304" pitchFamily="18" charset="0"/>
              </a:rPr>
              <a:t>false</a:t>
            </a:r>
            <a:r>
              <a:rPr lang="en-US" sz="2000">
                <a:latin typeface="Palatino Linotype" panose="02040502050505030304" pitchFamily="18" charset="0"/>
              </a:rPr>
              <a:t>” probability first -&gt; If A is “</a:t>
            </a:r>
            <a:r>
              <a:rPr lang="en-US" sz="2000" b="1">
                <a:latin typeface="Palatino Linotype" panose="02040502050505030304" pitchFamily="18" charset="0"/>
              </a:rPr>
              <a:t>false</a:t>
            </a:r>
            <a:r>
              <a:rPr lang="en-US" sz="2000">
                <a:latin typeface="Palatino Linotype" panose="02040502050505030304" pitchFamily="18" charset="0"/>
              </a:rPr>
              <a:t>”, the condition will end, </a:t>
            </a:r>
            <a:r>
              <a:rPr lang="en-US" sz="2000" b="1" u="sng">
                <a:latin typeface="Palatino Linotype" panose="02040502050505030304" pitchFamily="18" charset="0"/>
              </a:rPr>
              <a:t>does not care about B</a:t>
            </a:r>
          </a:p>
          <a:p>
            <a:pPr marL="868337" lvl="1" indent="-457200">
              <a:buFont typeface="Wingdings" panose="05000000000000000000" pitchFamily="2" charset="2"/>
              <a:buChar char="§"/>
            </a:pPr>
            <a:r>
              <a:rPr lang="en-US" sz="2000">
                <a:latin typeface="Palatino Linotype" panose="02040502050505030304" pitchFamily="18" charset="0"/>
              </a:rPr>
              <a:t>OR operator (A || B): Set the condition which has “</a:t>
            </a:r>
            <a:r>
              <a:rPr lang="en-US" sz="2000" b="1">
                <a:latin typeface="Palatino Linotype" panose="02040502050505030304" pitchFamily="18" charset="0"/>
              </a:rPr>
              <a:t>true</a:t>
            </a:r>
            <a:r>
              <a:rPr lang="en-US" sz="2000">
                <a:latin typeface="Palatino Linotype" panose="02040502050505030304" pitchFamily="18" charset="0"/>
              </a:rPr>
              <a:t>” probability first -&gt; If A is “</a:t>
            </a:r>
            <a:r>
              <a:rPr lang="en-US" sz="2000" b="1">
                <a:latin typeface="Palatino Linotype" panose="02040502050505030304" pitchFamily="18" charset="0"/>
              </a:rPr>
              <a:t>true</a:t>
            </a:r>
            <a:r>
              <a:rPr lang="en-US" sz="2000">
                <a:latin typeface="Palatino Linotype" panose="02040502050505030304" pitchFamily="18" charset="0"/>
              </a:rPr>
              <a:t>”, the condition will end, </a:t>
            </a:r>
            <a:r>
              <a:rPr lang="en-US" sz="2000" b="1" u="sng">
                <a:latin typeface="Palatino Linotype" panose="02040502050505030304" pitchFamily="18" charset="0"/>
              </a:rPr>
              <a:t>does not care about B</a:t>
            </a:r>
            <a:endParaRPr lang="vi-VN" sz="2000" b="1" u="sng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vi-VN" sz="2800">
              <a:latin typeface="Palatino Linotype" panose="0204050205050503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1385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Avoid “do/while”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We easily get the mistake in the first "do", because we do not check the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sz="2800">
              <a:latin typeface="Palatino Linotype" panose="020405020505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800" y="1382585"/>
            <a:ext cx="61049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counter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counter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counter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77" y="1836875"/>
            <a:ext cx="1062362" cy="10382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107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Use Demonstration Variable (</a:t>
            </a:r>
            <a:r>
              <a:rPr lang="en-US" err="1">
                <a:latin typeface="Palatino Linotype" panose="02040502050505030304" pitchFamily="18" charset="0"/>
              </a:rPr>
              <a:t>Biến</a:t>
            </a:r>
            <a:r>
              <a:rPr lang="en-US">
                <a:latin typeface="Palatino Linotype" panose="02040502050505030304" pitchFamily="18" charset="0"/>
              </a:rPr>
              <a:t> </a:t>
            </a:r>
            <a:r>
              <a:rPr lang="en-US" err="1">
                <a:latin typeface="Palatino Linotype" panose="02040502050505030304" pitchFamily="18" charset="0"/>
              </a:rPr>
              <a:t>thuyết</a:t>
            </a:r>
            <a:r>
              <a:rPr lang="en-US">
                <a:latin typeface="Palatino Linotype" panose="02040502050505030304" pitchFamily="18" charset="0"/>
              </a:rPr>
              <a:t> </a:t>
            </a:r>
            <a:r>
              <a:rPr lang="en-US" err="1">
                <a:latin typeface="Palatino Linotype" panose="02040502050505030304" pitchFamily="18" charset="0"/>
              </a:rPr>
              <a:t>minh</a:t>
            </a:r>
            <a:r>
              <a:rPr lang="en-US">
                <a:latin typeface="Palatino Linotype" panose="02040502050505030304" pitchFamily="18" charset="0"/>
              </a:rPr>
              <a:t>)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Demonstration variable is used to store the mediate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It helps the readers read the logic condition quickly and understand the logic of the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sz="2800">
              <a:latin typeface="Palatino Linotype" panose="0204050205050503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0590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Use Demonstration Variable (</a:t>
            </a:r>
            <a:r>
              <a:rPr lang="en-US" err="1">
                <a:latin typeface="Palatino Linotype" panose="02040502050505030304" pitchFamily="18" charset="0"/>
              </a:rPr>
              <a:t>Biến</a:t>
            </a:r>
            <a:r>
              <a:rPr lang="en-US">
                <a:latin typeface="Palatino Linotype" panose="02040502050505030304" pitchFamily="18" charset="0"/>
              </a:rPr>
              <a:t> </a:t>
            </a:r>
            <a:r>
              <a:rPr lang="en-US" err="1">
                <a:latin typeface="Palatino Linotype" panose="02040502050505030304" pitchFamily="18" charset="0"/>
              </a:rPr>
              <a:t>thuyết</a:t>
            </a:r>
            <a:r>
              <a:rPr lang="en-US">
                <a:latin typeface="Palatino Linotype" panose="02040502050505030304" pitchFamily="18" charset="0"/>
              </a:rPr>
              <a:t> </a:t>
            </a:r>
            <a:r>
              <a:rPr lang="en-US" err="1">
                <a:latin typeface="Palatino Linotype" panose="02040502050505030304" pitchFamily="18" charset="0"/>
              </a:rPr>
              <a:t>minh</a:t>
            </a:r>
            <a:r>
              <a:rPr lang="en-US">
                <a:latin typeface="Palatino Linotype" panose="02040502050505030304" pitchFamily="18" charset="0"/>
              </a:rPr>
              <a:t>)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611C1-49BA-45D9-A9FC-94DDF7EC4089}"/>
              </a:ext>
            </a:extLst>
          </p:cNvPr>
          <p:cNvSpPr txBox="1"/>
          <p:nvPr/>
        </p:nvSpPr>
        <p:spPr>
          <a:xfrm>
            <a:off x="254069" y="849138"/>
            <a:ext cx="68139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b="1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strip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"root"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871" y="945869"/>
            <a:ext cx="1062362" cy="103821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871" y="2852326"/>
            <a:ext cx="1062362" cy="105204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3D685C-089E-4F1B-9B7C-E7B54EB1088B}"/>
              </a:ext>
            </a:extLst>
          </p:cNvPr>
          <p:cNvSpPr txBox="1"/>
          <p:nvPr/>
        </p:nvSpPr>
        <p:spPr>
          <a:xfrm>
            <a:off x="266700" y="2501187"/>
            <a:ext cx="67274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username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b="1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strip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username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"root"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653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Palatino Linotype" panose="02040502050505030304" pitchFamily="18" charset="0"/>
              </a:rPr>
              <a:t>Use Summary Variable (</a:t>
            </a:r>
            <a:r>
              <a:rPr lang="en-US" err="1">
                <a:solidFill>
                  <a:srgbClr val="000000"/>
                </a:solidFill>
                <a:latin typeface="Palatino Linotype" panose="02040502050505030304" pitchFamily="18" charset="0"/>
              </a:rPr>
              <a:t>Biến</a:t>
            </a:r>
            <a:r>
              <a:rPr lang="en-US">
                <a:solidFill>
                  <a:srgbClr val="000000"/>
                </a:solidFill>
                <a:latin typeface="Palatino Linotype" panose="02040502050505030304" pitchFamily="18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Palatino Linotype" panose="02040502050505030304" pitchFamily="18" charset="0"/>
              </a:rPr>
              <a:t>tóm</a:t>
            </a:r>
            <a:r>
              <a:rPr lang="en-US">
                <a:solidFill>
                  <a:srgbClr val="000000"/>
                </a:solidFill>
                <a:latin typeface="Palatino Linotype" panose="02040502050505030304" pitchFamily="18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Palatino Linotype" panose="02040502050505030304" pitchFamily="18" charset="0"/>
              </a:rPr>
              <a:t>lượt</a:t>
            </a:r>
            <a:r>
              <a:rPr lang="en-US">
                <a:solidFill>
                  <a:srgbClr val="000000"/>
                </a:solidFill>
                <a:latin typeface="Palatino Linotype" panose="02040502050505030304" pitchFamily="18" charset="0"/>
              </a:rPr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We should use summary variable to easily the implementation and fix the code more quickly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45D073-AC64-47B8-8A35-118860C56DF3}"/>
              </a:ext>
            </a:extLst>
          </p:cNvPr>
          <p:cNvSpPr txBox="1"/>
          <p:nvPr/>
        </p:nvSpPr>
        <p:spPr>
          <a:xfrm>
            <a:off x="266700" y="1756261"/>
            <a:ext cx="63829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b="1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owner_id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User can edit this document</a:t>
            </a: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b="1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owner_id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User only can read this document</a:t>
            </a: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911" y="2466475"/>
            <a:ext cx="1062362" cy="10382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088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Palatino Linotype" panose="02040502050505030304" pitchFamily="18" charset="0"/>
              </a:rPr>
              <a:t>Use Summary Variable (</a:t>
            </a:r>
            <a:r>
              <a:rPr lang="en-US" err="1">
                <a:solidFill>
                  <a:srgbClr val="000000"/>
                </a:solidFill>
                <a:latin typeface="Palatino Linotype" panose="02040502050505030304" pitchFamily="18" charset="0"/>
              </a:rPr>
              <a:t>Biến</a:t>
            </a:r>
            <a:r>
              <a:rPr lang="en-US">
                <a:solidFill>
                  <a:srgbClr val="000000"/>
                </a:solidFill>
                <a:latin typeface="Palatino Linotype" panose="02040502050505030304" pitchFamily="18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Palatino Linotype" panose="02040502050505030304" pitchFamily="18" charset="0"/>
              </a:rPr>
              <a:t>tóm</a:t>
            </a:r>
            <a:r>
              <a:rPr lang="en-US">
                <a:solidFill>
                  <a:srgbClr val="000000"/>
                </a:solidFill>
                <a:latin typeface="Palatino Linotype" panose="02040502050505030304" pitchFamily="18" charset="0"/>
              </a:rPr>
              <a:t> </a:t>
            </a:r>
            <a:r>
              <a:rPr lang="en-US" err="1">
                <a:solidFill>
                  <a:srgbClr val="000000"/>
                </a:solidFill>
                <a:latin typeface="Palatino Linotype" panose="02040502050505030304" pitchFamily="18" charset="0"/>
              </a:rPr>
              <a:t>lượt</a:t>
            </a:r>
            <a:r>
              <a:rPr lang="en-US">
                <a:solidFill>
                  <a:srgbClr val="000000"/>
                </a:solidFill>
                <a:latin typeface="Palatino Linotype" panose="02040502050505030304" pitchFamily="18" charset="0"/>
              </a:rPr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66EB4D-EC8A-4C74-B355-DD28B37D1BE2}"/>
              </a:ext>
            </a:extLst>
          </p:cNvPr>
          <p:cNvSpPr txBox="1"/>
          <p:nvPr/>
        </p:nvSpPr>
        <p:spPr>
          <a:xfrm>
            <a:off x="259200" y="824345"/>
            <a:ext cx="89814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userOwnsDocument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en-US" b="1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owner_id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userOwnsDocument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User can edit this document</a:t>
            </a: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userOwnsDocument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User only can read this document</a:t>
            </a: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637" y="1907497"/>
            <a:ext cx="1062362" cy="10520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505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Use De Morgan Law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not (a or b or c) &lt;=&gt; (not a) and (not b) and (not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not (a and b and c) &lt;=&gt; (not a) or (not b) or (not c)</a:t>
            </a:r>
          </a:p>
          <a:p>
            <a:pPr marL="0" indent="0">
              <a:buNone/>
            </a:pPr>
            <a:endParaRPr lang="en-US" sz="200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D361E0-0660-4894-AFE9-0A3570AEAC92}"/>
              </a:ext>
            </a:extLst>
          </p:cNvPr>
          <p:cNvSpPr txBox="1"/>
          <p:nvPr/>
        </p:nvSpPr>
        <p:spPr>
          <a:xfrm>
            <a:off x="266700" y="1844037"/>
            <a:ext cx="64893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(!(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fileExists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isProtected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Sorry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could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read file);</a:t>
            </a: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2C5115-8717-4878-BBFC-8BA5DCF431FA}"/>
              </a:ext>
            </a:extLst>
          </p:cNvPr>
          <p:cNvSpPr txBox="1"/>
          <p:nvPr/>
        </p:nvSpPr>
        <p:spPr>
          <a:xfrm>
            <a:off x="259200" y="3431257"/>
            <a:ext cx="64757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((!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fileExists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isProtected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Sorry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could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read file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375" y="1844037"/>
            <a:ext cx="1062362" cy="103821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375" y="3511303"/>
            <a:ext cx="1062362" cy="10520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071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Operator Precedence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6701" y="828329"/>
            <a:ext cx="89739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argv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[])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flag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&amp;&amp;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true or false??? 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66700" y="3124199"/>
            <a:ext cx="88240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argv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[])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a-DK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da-DK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</a:t>
            </a:r>
            <a:r>
              <a:rPr lang="da-DK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flag </a:t>
            </a:r>
            <a:r>
              <a:rPr lang="da-DK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da-DK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a-DK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da-DK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da-DK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a-DK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da-DK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a-DK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da-DK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da-DK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a-DK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da-DK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a-DK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da-DK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da-DK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a-DK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&amp;&amp;</a:t>
            </a:r>
            <a:r>
              <a:rPr lang="da-DK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a-DK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da-DK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da-DK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a-DK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false 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107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Operator Precedence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  <p:pic>
        <p:nvPicPr>
          <p:cNvPr id="22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668" y="890266"/>
            <a:ext cx="3967864" cy="4400419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665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Avoid Deep Nesting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2488" y="824345"/>
            <a:ext cx="5483225" cy="44781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isWritable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folderName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isOpenable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doSomeStuff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5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50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5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5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5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501" y="2259409"/>
            <a:ext cx="1062362" cy="10382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819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Spaghetti Code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  <a:hlinkClick r:id="rId5"/>
              </a:rPr>
              <a:t>Spaghetti code</a:t>
            </a:r>
            <a:r>
              <a:rPr lang="en-US" sz="2000">
                <a:latin typeface="Palatino Linotype" panose="02040502050505030304" pitchFamily="18" charset="0"/>
              </a:rPr>
              <a:t> is a pejorative phrase for unstructured and difficult-to-maintain source code. Spaghetti code can be caused by several factors, such as volatile project requirements, lack of programming style rules, and software engineers with insufficient ability or experience</a:t>
            </a: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C36EDE-6415-474B-9183-F253B189DE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714" y="2042416"/>
            <a:ext cx="3845771" cy="3845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544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Avoid Deep Nesting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4800" y="817366"/>
            <a:ext cx="5483225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doStuff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sz="150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isWritable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folderName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sz="150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isOpenable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filePath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sz="150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doSomeStuff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5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15" y="2501187"/>
            <a:ext cx="1062362" cy="10520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37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Reference vs Pointer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>
                <a:latin typeface="Palatino Linotype" panose="02040502050505030304" pitchFamily="18" charset="0"/>
              </a:rPr>
              <a:t>Problem:</a:t>
            </a:r>
            <a:r>
              <a:rPr lang="en-US" sz="2000">
                <a:latin typeface="Palatino Linotype" panose="02040502050505030304" pitchFamily="18" charset="0"/>
              </a:rPr>
              <a:t> There are 2 variables a and b with the same value. How can we change the value of a, the value of b will be changed </a:t>
            </a:r>
            <a:r>
              <a:rPr lang="en-US" sz="2000" u="sng">
                <a:latin typeface="Palatino Linotype" panose="02040502050505030304" pitchFamily="18" charset="0"/>
              </a:rPr>
              <a:t>immediately</a:t>
            </a:r>
            <a:endParaRPr lang="en-US" sz="200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7323" y="161920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argv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[])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en-US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877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Reference vs Pointer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  <p:graphicFrame>
        <p:nvGraphicFramePr>
          <p:cNvPr id="22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648984"/>
              </p:ext>
            </p:extLst>
          </p:nvPr>
        </p:nvGraphicFramePr>
        <p:xfrm>
          <a:off x="964960" y="1108919"/>
          <a:ext cx="9039280" cy="403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777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Palatino Linotype" panose="02040502050505030304" pitchFamily="18" charset="0"/>
                        </a:rPr>
                        <a:t>Reference</a:t>
                      </a:r>
                    </a:p>
                  </a:txBody>
                  <a:tcPr marL="78602" marR="78602" marT="39301" marB="39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Palatino Linotype" panose="02040502050505030304" pitchFamily="18" charset="0"/>
                        </a:rPr>
                        <a:t>Pointer</a:t>
                      </a:r>
                    </a:p>
                  </a:txBody>
                  <a:tcPr marL="78602" marR="78602" marT="39301" marB="393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217">
                <a:tc>
                  <a:txBody>
                    <a:bodyPr/>
                    <a:lstStyle/>
                    <a:p>
                      <a:r>
                        <a:rPr lang="en-US" sz="1500" err="1">
                          <a:latin typeface="Palatino Linotype" panose="02040502050505030304" pitchFamily="18" charset="0"/>
                        </a:rPr>
                        <a:t>int</a:t>
                      </a:r>
                      <a:r>
                        <a:rPr lang="en-US" sz="1500">
                          <a:latin typeface="Palatino Linotype" panose="02040502050505030304" pitchFamily="18" charset="0"/>
                        </a:rPr>
                        <a:t> a;</a:t>
                      </a:r>
                    </a:p>
                    <a:p>
                      <a:r>
                        <a:rPr lang="en-US" sz="1500" err="1">
                          <a:latin typeface="Palatino Linotype" panose="02040502050505030304" pitchFamily="18" charset="0"/>
                        </a:rPr>
                        <a:t>int</a:t>
                      </a:r>
                      <a:r>
                        <a:rPr lang="en-US" sz="1500">
                          <a:latin typeface="Palatino Linotype" panose="02040502050505030304" pitchFamily="18" charset="0"/>
                        </a:rPr>
                        <a:t>&amp; b = a;</a:t>
                      </a:r>
                    </a:p>
                  </a:txBody>
                  <a:tcPr marL="78602" marR="78602" marT="39301" marB="39301"/>
                </a:tc>
                <a:tc>
                  <a:txBody>
                    <a:bodyPr/>
                    <a:lstStyle/>
                    <a:p>
                      <a:r>
                        <a:rPr lang="en-US" sz="1500" err="1">
                          <a:latin typeface="Palatino Linotype" panose="02040502050505030304" pitchFamily="18" charset="0"/>
                        </a:rPr>
                        <a:t>int</a:t>
                      </a:r>
                      <a:r>
                        <a:rPr lang="en-US" sz="1500">
                          <a:latin typeface="Palatino Linotype" panose="02040502050505030304" pitchFamily="18" charset="0"/>
                        </a:rPr>
                        <a:t> a;</a:t>
                      </a:r>
                    </a:p>
                    <a:p>
                      <a:r>
                        <a:rPr lang="en-US" sz="1500" err="1">
                          <a:latin typeface="Palatino Linotype" panose="02040502050505030304" pitchFamily="18" charset="0"/>
                        </a:rPr>
                        <a:t>int</a:t>
                      </a:r>
                      <a:r>
                        <a:rPr lang="en-US" sz="1500">
                          <a:latin typeface="Palatino Linotype" panose="02040502050505030304" pitchFamily="18" charset="0"/>
                        </a:rPr>
                        <a:t>* b = &amp;a;</a:t>
                      </a:r>
                    </a:p>
                  </a:txBody>
                  <a:tcPr marL="78602" marR="78602" marT="39301" marB="393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777">
                <a:tc>
                  <a:txBody>
                    <a:bodyPr/>
                    <a:lstStyle/>
                    <a:p>
                      <a:r>
                        <a:rPr lang="en-US" sz="1500">
                          <a:latin typeface="Palatino Linotype" panose="02040502050505030304" pitchFamily="18" charset="0"/>
                        </a:rPr>
                        <a:t>A reference (or alias) for</a:t>
                      </a:r>
                      <a:r>
                        <a:rPr lang="en-US" sz="1500" baseline="0">
                          <a:latin typeface="Palatino Linotype" panose="02040502050505030304" pitchFamily="18" charset="0"/>
                        </a:rPr>
                        <a:t> a</a:t>
                      </a:r>
                      <a:endParaRPr lang="en-US" sz="1500">
                        <a:latin typeface="Palatino Linotype" panose="02040502050505030304" pitchFamily="18" charset="0"/>
                      </a:endParaRPr>
                    </a:p>
                  </a:txBody>
                  <a:tcPr marL="78602" marR="78602" marT="39301" marB="39301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Palatino Linotype" panose="02040502050505030304" pitchFamily="18" charset="0"/>
                        </a:rPr>
                        <a:t>A pointer to variable a (or store</a:t>
                      </a:r>
                      <a:r>
                        <a:rPr lang="en-US" sz="1500" baseline="0">
                          <a:latin typeface="Palatino Linotype" panose="02040502050505030304" pitchFamily="18" charset="0"/>
                        </a:rPr>
                        <a:t> address of a)</a:t>
                      </a:r>
                      <a:endParaRPr lang="en-US" sz="1500">
                        <a:latin typeface="Palatino Linotype" panose="02040502050505030304" pitchFamily="18" charset="0"/>
                      </a:endParaRPr>
                    </a:p>
                  </a:txBody>
                  <a:tcPr marL="78602" marR="78602" marT="39301" marB="393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77">
                <a:tc>
                  <a:txBody>
                    <a:bodyPr/>
                    <a:lstStyle/>
                    <a:p>
                      <a:r>
                        <a:rPr lang="en-US" sz="1500">
                          <a:latin typeface="Palatino Linotype" panose="02040502050505030304" pitchFamily="18" charset="0"/>
                        </a:rPr>
                        <a:t>C++</a:t>
                      </a:r>
                    </a:p>
                  </a:txBody>
                  <a:tcPr marL="78602" marR="78602" marT="39301" marB="39301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Palatino Linotype" panose="02040502050505030304" pitchFamily="18" charset="0"/>
                        </a:rPr>
                        <a:t>C/C++</a:t>
                      </a:r>
                    </a:p>
                  </a:txBody>
                  <a:tcPr marL="78602" marR="78602" marT="39301" marB="393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217">
                <a:tc>
                  <a:txBody>
                    <a:bodyPr/>
                    <a:lstStyle/>
                    <a:p>
                      <a:r>
                        <a:rPr lang="en-US" sz="1500">
                          <a:latin typeface="Palatino Linotype" panose="02040502050505030304" pitchFamily="18" charset="0"/>
                        </a:rPr>
                        <a:t>Must be assigned</a:t>
                      </a:r>
                      <a:r>
                        <a:rPr lang="en-US" sz="1500" baseline="0">
                          <a:latin typeface="Palatino Linotype" panose="02040502050505030304" pitchFamily="18" charset="0"/>
                        </a:rPr>
                        <a:t> when declare, can NOT be re-assigned</a:t>
                      </a:r>
                      <a:endParaRPr lang="en-US" sz="1500">
                        <a:latin typeface="Palatino Linotype" panose="02040502050505030304" pitchFamily="18" charset="0"/>
                      </a:endParaRPr>
                    </a:p>
                  </a:txBody>
                  <a:tcPr marL="78602" marR="78602" marT="39301" marB="39301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Palatino Linotype" panose="02040502050505030304" pitchFamily="18" charset="0"/>
                        </a:rPr>
                        <a:t>Can</a:t>
                      </a:r>
                      <a:r>
                        <a:rPr lang="en-US" sz="1500" baseline="0">
                          <a:latin typeface="Palatino Linotype" panose="02040502050505030304" pitchFamily="18" charset="0"/>
                        </a:rPr>
                        <a:t> be assigned or NOT when declare, can be re-assigned</a:t>
                      </a:r>
                      <a:endParaRPr lang="en-US" sz="1500">
                        <a:latin typeface="Palatino Linotype" panose="02040502050505030304" pitchFamily="18" charset="0"/>
                      </a:endParaRPr>
                    </a:p>
                  </a:txBody>
                  <a:tcPr marL="78602" marR="78602" marT="39301" marB="393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217">
                <a:tc>
                  <a:txBody>
                    <a:bodyPr/>
                    <a:lstStyle/>
                    <a:p>
                      <a:r>
                        <a:rPr lang="en-US" sz="1500">
                          <a:latin typeface="Palatino Linotype" panose="02040502050505030304" pitchFamily="18" charset="0"/>
                        </a:rPr>
                        <a:t>Shares the same memory address (with the original variable)</a:t>
                      </a:r>
                    </a:p>
                  </a:txBody>
                  <a:tcPr marL="78602" marR="78602" marT="39301" marB="39301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Palatino Linotype" panose="02040502050505030304" pitchFamily="18" charset="0"/>
                        </a:rPr>
                        <a:t>Has its own memory address and size on the stack</a:t>
                      </a:r>
                    </a:p>
                  </a:txBody>
                  <a:tcPr marL="78602" marR="78602" marT="39301" marB="393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777">
                <a:tc>
                  <a:txBody>
                    <a:bodyPr/>
                    <a:lstStyle/>
                    <a:p>
                      <a:r>
                        <a:rPr lang="en-US" sz="1500">
                          <a:latin typeface="Palatino Linotype" panose="02040502050505030304" pitchFamily="18" charset="0"/>
                        </a:rPr>
                        <a:t>Can NOT be assigned to </a:t>
                      </a:r>
                      <a:r>
                        <a:rPr lang="en-US" sz="1500" err="1">
                          <a:latin typeface="Palatino Linotype" panose="02040502050505030304" pitchFamily="18" charset="0"/>
                        </a:rPr>
                        <a:t>nullptr</a:t>
                      </a:r>
                      <a:endParaRPr lang="en-US" sz="1500">
                        <a:latin typeface="Palatino Linotype" panose="02040502050505030304" pitchFamily="18" charset="0"/>
                      </a:endParaRPr>
                    </a:p>
                  </a:txBody>
                  <a:tcPr marL="78602" marR="78602" marT="39301" marB="39301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Palatino Linotype" panose="02040502050505030304" pitchFamily="18" charset="0"/>
                        </a:rPr>
                        <a:t>Can be assigned to </a:t>
                      </a:r>
                      <a:r>
                        <a:rPr lang="en-US" sz="1500" err="1">
                          <a:latin typeface="Palatino Linotype" panose="02040502050505030304" pitchFamily="18" charset="0"/>
                        </a:rPr>
                        <a:t>nullptr</a:t>
                      </a:r>
                      <a:endParaRPr lang="en-US" sz="1500">
                        <a:latin typeface="Palatino Linotype" panose="02040502050505030304" pitchFamily="18" charset="0"/>
                      </a:endParaRPr>
                    </a:p>
                  </a:txBody>
                  <a:tcPr marL="78602" marR="78602" marT="39301" marB="393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777">
                <a:tc>
                  <a:txBody>
                    <a:bodyPr/>
                    <a:lstStyle/>
                    <a:p>
                      <a:r>
                        <a:rPr lang="en-US" sz="1500">
                          <a:latin typeface="Palatino Linotype" panose="02040502050505030304" pitchFamily="18" charset="0"/>
                        </a:rPr>
                        <a:t>One level of indirection</a:t>
                      </a:r>
                    </a:p>
                  </a:txBody>
                  <a:tcPr marL="78602" marR="78602" marT="39301" marB="39301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Palatino Linotype" panose="02040502050505030304" pitchFamily="18" charset="0"/>
                        </a:rPr>
                        <a:t>Extra levels of indirection</a:t>
                      </a:r>
                    </a:p>
                  </a:txBody>
                  <a:tcPr marL="78602" marR="78602" marT="39301" marB="3930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86024">
                <a:tc>
                  <a:txBody>
                    <a:bodyPr/>
                    <a:lstStyle/>
                    <a:p>
                      <a:r>
                        <a:rPr lang="en-US" sz="1500">
                          <a:latin typeface="Palatino Linotype" panose="02040502050505030304" pitchFamily="18" charset="0"/>
                        </a:rPr>
                        <a:t>Used in function parameters and return types.</a:t>
                      </a:r>
                    </a:p>
                  </a:txBody>
                  <a:tcPr marL="78602" marR="78602" marT="39301" marB="39301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Palatino Linotype" panose="02040502050505030304" pitchFamily="18" charset="0"/>
                        </a:rPr>
                        <a:t>Used</a:t>
                      </a:r>
                      <a:r>
                        <a:rPr lang="en-US" sz="1500" baseline="0">
                          <a:latin typeface="Palatino Linotype" panose="02040502050505030304" pitchFamily="18" charset="0"/>
                        </a:rPr>
                        <a:t> in </a:t>
                      </a:r>
                      <a:r>
                        <a:rPr lang="en-US" sz="1500">
                          <a:latin typeface="Palatino Linotype" panose="02040502050505030304" pitchFamily="18" charset="0"/>
                        </a:rPr>
                        <a:t>pointer arithmetic or passing NULL-pointer is needed, implemented data structures like linked list, tree, …</a:t>
                      </a:r>
                    </a:p>
                  </a:txBody>
                  <a:tcPr marL="78602" marR="78602" marT="39301" marB="3930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6326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Pointer With </a:t>
            </a:r>
            <a:r>
              <a:rPr lang="en-US" err="1">
                <a:latin typeface="Palatino Linotype" panose="02040502050505030304" pitchFamily="18" charset="0"/>
              </a:rPr>
              <a:t>const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  <p:graphicFrame>
        <p:nvGraphicFramePr>
          <p:cNvPr id="22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513505"/>
              </p:ext>
            </p:extLst>
          </p:nvPr>
        </p:nvGraphicFramePr>
        <p:xfrm>
          <a:off x="865695" y="1020539"/>
          <a:ext cx="9237810" cy="1593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9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135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Palatino Linotype" panose="02040502050505030304" pitchFamily="18" charset="0"/>
                        </a:rPr>
                        <a:t>Pointer</a:t>
                      </a:r>
                    </a:p>
                  </a:txBody>
                  <a:tcPr marL="83051" marR="83051" marT="41526" marB="415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Palatino Linotype" panose="02040502050505030304" pitchFamily="18" charset="0"/>
                        </a:rPr>
                        <a:t>With </a:t>
                      </a:r>
                      <a:r>
                        <a:rPr lang="en-US" sz="1600" err="1">
                          <a:latin typeface="Palatino Linotype" panose="02040502050505030304" pitchFamily="18" charset="0"/>
                        </a:rPr>
                        <a:t>const</a:t>
                      </a:r>
                      <a:endParaRPr lang="en-US" sz="1600">
                        <a:latin typeface="Palatino Linotype" panose="02040502050505030304" pitchFamily="18" charset="0"/>
                      </a:endParaRPr>
                    </a:p>
                  </a:txBody>
                  <a:tcPr marL="83051" marR="83051" marT="41526" marB="415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Palatino Linotype" panose="02040502050505030304" pitchFamily="18" charset="0"/>
                        </a:rPr>
                        <a:t>Address that points to</a:t>
                      </a:r>
                    </a:p>
                  </a:txBody>
                  <a:tcPr marL="83051" marR="83051" marT="41526" marB="415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Palatino Linotype" panose="02040502050505030304" pitchFamily="18" charset="0"/>
                        </a:rPr>
                        <a:t>Value of address that points to</a:t>
                      </a:r>
                    </a:p>
                  </a:txBody>
                  <a:tcPr marL="83051" marR="83051" marT="41526" marB="415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818">
                <a:tc>
                  <a:txBody>
                    <a:bodyPr/>
                    <a:lstStyle/>
                    <a:p>
                      <a:r>
                        <a:rPr lang="en-US" sz="1600">
                          <a:latin typeface="Palatino Linotype" panose="02040502050505030304" pitchFamily="18" charset="0"/>
                        </a:rPr>
                        <a:t>Pointer</a:t>
                      </a:r>
                      <a:r>
                        <a:rPr lang="en-US" sz="1600" baseline="0">
                          <a:latin typeface="Palatino Linotype" panose="02040502050505030304" pitchFamily="18" charset="0"/>
                        </a:rPr>
                        <a:t> to constant</a:t>
                      </a:r>
                      <a:endParaRPr lang="en-US" sz="1600">
                        <a:latin typeface="Palatino Linotype" panose="02040502050505030304" pitchFamily="18" charset="0"/>
                      </a:endParaRPr>
                    </a:p>
                  </a:txBody>
                  <a:tcPr marL="83051" marR="83051" marT="41526" marB="41526"/>
                </a:tc>
                <a:tc>
                  <a:txBody>
                    <a:bodyPr/>
                    <a:lstStyle/>
                    <a:p>
                      <a:r>
                        <a:rPr lang="en-US" sz="1600" err="1">
                          <a:latin typeface="Palatino Linotype" panose="02040502050505030304" pitchFamily="18" charset="0"/>
                        </a:rPr>
                        <a:t>const</a:t>
                      </a:r>
                      <a:r>
                        <a:rPr lang="en-US" sz="1600" baseline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aseline="0" err="1">
                          <a:latin typeface="Palatino Linotype" panose="02040502050505030304" pitchFamily="18" charset="0"/>
                        </a:rPr>
                        <a:t>int</a:t>
                      </a:r>
                      <a:r>
                        <a:rPr lang="en-US" sz="1600" baseline="0">
                          <a:latin typeface="Palatino Linotype" panose="02040502050505030304" pitchFamily="18" charset="0"/>
                        </a:rPr>
                        <a:t>* </a:t>
                      </a:r>
                      <a:r>
                        <a:rPr lang="en-US" sz="1600" baseline="0" err="1">
                          <a:latin typeface="Palatino Linotype" panose="02040502050505030304" pitchFamily="18" charset="0"/>
                        </a:rPr>
                        <a:t>ptr</a:t>
                      </a:r>
                      <a:r>
                        <a:rPr lang="en-US" sz="1600" baseline="0">
                          <a:latin typeface="Palatino Linotype" panose="02040502050505030304" pitchFamily="18" charset="0"/>
                        </a:rPr>
                        <a:t>;</a:t>
                      </a:r>
                      <a:endParaRPr lang="en-US" sz="1600">
                        <a:latin typeface="Palatino Linotype" panose="02040502050505030304" pitchFamily="18" charset="0"/>
                      </a:endParaRPr>
                    </a:p>
                  </a:txBody>
                  <a:tcPr marL="83051" marR="83051" marT="41526" marB="415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Palatino Linotype" panose="02040502050505030304" pitchFamily="18" charset="0"/>
                        </a:rPr>
                        <a:t>Yes</a:t>
                      </a:r>
                    </a:p>
                  </a:txBody>
                  <a:tcPr marL="83051" marR="83051" marT="41526" marB="415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Palatino Linotype" panose="02040502050505030304" pitchFamily="18" charset="0"/>
                        </a:rPr>
                        <a:t>No</a:t>
                      </a:r>
                    </a:p>
                  </a:txBody>
                  <a:tcPr marL="83051" marR="83051" marT="41526" marB="415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818">
                <a:tc>
                  <a:txBody>
                    <a:bodyPr/>
                    <a:lstStyle/>
                    <a:p>
                      <a:r>
                        <a:rPr lang="en-US" sz="1600">
                          <a:latin typeface="Palatino Linotype" panose="02040502050505030304" pitchFamily="18" charset="0"/>
                        </a:rPr>
                        <a:t>Constant pointer</a:t>
                      </a:r>
                    </a:p>
                  </a:txBody>
                  <a:tcPr marL="83051" marR="83051" marT="41526" marB="41526"/>
                </a:tc>
                <a:tc>
                  <a:txBody>
                    <a:bodyPr/>
                    <a:lstStyle/>
                    <a:p>
                      <a:r>
                        <a:rPr lang="en-US" sz="1600" err="1">
                          <a:latin typeface="Palatino Linotype" panose="02040502050505030304" pitchFamily="18" charset="0"/>
                        </a:rPr>
                        <a:t>int</a:t>
                      </a:r>
                      <a:r>
                        <a:rPr lang="en-US" sz="1600">
                          <a:latin typeface="Palatino Linotype" panose="02040502050505030304" pitchFamily="18" charset="0"/>
                        </a:rPr>
                        <a:t>* </a:t>
                      </a:r>
                      <a:r>
                        <a:rPr lang="en-US" sz="1600" err="1">
                          <a:latin typeface="Palatino Linotype" panose="02040502050505030304" pitchFamily="18" charset="0"/>
                        </a:rPr>
                        <a:t>const</a:t>
                      </a:r>
                      <a:r>
                        <a:rPr lang="en-US" sz="1600" baseline="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baseline="0" err="1">
                          <a:latin typeface="Palatino Linotype" panose="02040502050505030304" pitchFamily="18" charset="0"/>
                        </a:rPr>
                        <a:t>ptr</a:t>
                      </a:r>
                      <a:r>
                        <a:rPr lang="en-US" sz="1600" baseline="0">
                          <a:latin typeface="Palatino Linotype" panose="02040502050505030304" pitchFamily="18" charset="0"/>
                        </a:rPr>
                        <a:t>;</a:t>
                      </a:r>
                      <a:endParaRPr lang="en-US" sz="1600">
                        <a:latin typeface="Palatino Linotype" panose="02040502050505030304" pitchFamily="18" charset="0"/>
                      </a:endParaRPr>
                    </a:p>
                  </a:txBody>
                  <a:tcPr marL="83051" marR="83051" marT="41526" marB="415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Palatino Linotype" panose="02040502050505030304" pitchFamily="18" charset="0"/>
                        </a:rPr>
                        <a:t>No</a:t>
                      </a:r>
                    </a:p>
                  </a:txBody>
                  <a:tcPr marL="83051" marR="83051" marT="41526" marB="415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Palatino Linotype" panose="02040502050505030304" pitchFamily="18" charset="0"/>
                        </a:rPr>
                        <a:t>Yes</a:t>
                      </a:r>
                    </a:p>
                  </a:txBody>
                  <a:tcPr marL="83051" marR="83051" marT="41526" marB="415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600">
                          <a:latin typeface="Palatino Linotype" panose="02040502050505030304" pitchFamily="18" charset="0"/>
                        </a:rPr>
                        <a:t>Constant pointer to constant</a:t>
                      </a:r>
                    </a:p>
                  </a:txBody>
                  <a:tcPr marL="83051" marR="83051" marT="41526" marB="41526"/>
                </a:tc>
                <a:tc>
                  <a:txBody>
                    <a:bodyPr/>
                    <a:lstStyle/>
                    <a:p>
                      <a:r>
                        <a:rPr lang="en-US" sz="1600" err="1">
                          <a:latin typeface="Palatino Linotype" panose="02040502050505030304" pitchFamily="18" charset="0"/>
                        </a:rPr>
                        <a:t>const</a:t>
                      </a:r>
                      <a:r>
                        <a:rPr lang="en-US" sz="160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err="1">
                          <a:latin typeface="Palatino Linotype" panose="02040502050505030304" pitchFamily="18" charset="0"/>
                        </a:rPr>
                        <a:t>int</a:t>
                      </a:r>
                      <a:r>
                        <a:rPr lang="en-US" sz="1600">
                          <a:latin typeface="Palatino Linotype" panose="02040502050505030304" pitchFamily="18" charset="0"/>
                        </a:rPr>
                        <a:t>* </a:t>
                      </a:r>
                      <a:r>
                        <a:rPr lang="en-US" sz="1600" err="1">
                          <a:latin typeface="Palatino Linotype" panose="02040502050505030304" pitchFamily="18" charset="0"/>
                        </a:rPr>
                        <a:t>const</a:t>
                      </a:r>
                      <a:r>
                        <a:rPr lang="en-US" sz="1600"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600" err="1">
                          <a:latin typeface="Palatino Linotype" panose="02040502050505030304" pitchFamily="18" charset="0"/>
                        </a:rPr>
                        <a:t>ptr</a:t>
                      </a:r>
                      <a:r>
                        <a:rPr lang="en-US" sz="1600">
                          <a:latin typeface="Palatino Linotype" panose="02040502050505030304" pitchFamily="18" charset="0"/>
                        </a:rPr>
                        <a:t>;</a:t>
                      </a:r>
                    </a:p>
                  </a:txBody>
                  <a:tcPr marL="83051" marR="83051" marT="41526" marB="415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Palatino Linotype" panose="02040502050505030304" pitchFamily="18" charset="0"/>
                        </a:rPr>
                        <a:t>No</a:t>
                      </a:r>
                    </a:p>
                  </a:txBody>
                  <a:tcPr marL="83051" marR="83051" marT="41526" marB="415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Palatino Linotype" panose="02040502050505030304" pitchFamily="18" charset="0"/>
                        </a:rPr>
                        <a:t>No</a:t>
                      </a:r>
                    </a:p>
                  </a:txBody>
                  <a:tcPr marL="83051" marR="83051" marT="41526" marB="415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554990" y="315100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argv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[])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ptr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(*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)++;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en-US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870200" y="42799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error here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199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Pointer With </a:t>
            </a:r>
            <a:r>
              <a:rPr lang="en-US" err="1">
                <a:latin typeface="Palatino Linotype" panose="02040502050505030304" pitchFamily="18" charset="0"/>
              </a:rPr>
              <a:t>const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6700" y="81712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argv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[])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ptr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ptr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en-US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661083" y="2202262"/>
            <a:ext cx="332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error here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66700" y="31241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argv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[])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ptr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(*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)++; 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ptr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en-US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661083" y="4508500"/>
            <a:ext cx="2768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error here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661083" y="4790709"/>
            <a:ext cx="2768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error here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5891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4800" y="848859"/>
            <a:ext cx="5483225" cy="3970318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r>
              <a:rPr lang="en-US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#define SQUARE(a) ((a)*(a))</a:t>
            </a: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cs typeface="Courier New"/>
              </a:rPr>
              <a:t>inline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 square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)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/>
              <a:cs typeface="Courier New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(</a:t>
            </a:r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cs typeface="Courier New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argc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,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cs typeface="Courier New"/>
              </a:rPr>
              <a:t>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*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argv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[])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/>
              <a:cs typeface="Courier New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    std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::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cout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&lt;&lt;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 SQUARE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(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2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+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);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 	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    std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::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cout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&lt;&lt;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 square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(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2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+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 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cs typeface="Courier New"/>
              </a:rPr>
              <a:t>);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/>
              <a:cs typeface="Courier New"/>
            </a:endParaRP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Macro vs Inline Function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76847" y="3282660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11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15271" y="3671912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25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277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Macro vs Inline Function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  <p:graphicFrame>
        <p:nvGraphicFramePr>
          <p:cNvPr id="22" name="Content Placeholder 3"/>
          <p:cNvGraphicFramePr>
            <a:graphicFrameLocks noGrp="1"/>
          </p:cNvGraphicFramePr>
          <p:nvPr>
            <p:ph idx="1"/>
          </p:nvPr>
        </p:nvGraphicFramePr>
        <p:xfrm>
          <a:off x="1670424" y="1562686"/>
          <a:ext cx="76283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Palatino Linotype" panose="02040502050505030304" pitchFamily="18" charset="0"/>
                        </a:rPr>
                        <a:t>Macro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latin typeface="Palatino Linotype" panose="02040502050505030304" pitchFamily="18" charset="0"/>
                        </a:rPr>
                        <a:t>Inline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>
                          <a:latin typeface="Palatino Linotype" panose="02040502050505030304" pitchFamily="18" charset="0"/>
                        </a:rPr>
                        <a:t>Preprocessor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Palatino Linotype" panose="02040502050505030304" pitchFamily="18" charset="0"/>
                        </a:rPr>
                        <a:t>Compile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>
                          <a:latin typeface="Palatino Linotype" panose="02040502050505030304" pitchFamily="18" charset="0"/>
                        </a:rPr>
                        <a:t>Difficult when 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Palatino Linotype" panose="02040502050505030304" pitchFamily="18" charset="0"/>
                        </a:rPr>
                        <a:t>Easy</a:t>
                      </a:r>
                      <a:r>
                        <a:rPr lang="en-US" sz="1500" baseline="0">
                          <a:latin typeface="Palatino Linotype" panose="02040502050505030304" pitchFamily="18" charset="0"/>
                        </a:rPr>
                        <a:t> when debug</a:t>
                      </a:r>
                      <a:endParaRPr lang="en-US" sz="150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NOT</a:t>
                      </a:r>
                      <a:r>
                        <a:rPr lang="en-US" sz="1500" baseline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 </a:t>
                      </a:r>
                      <a:r>
                        <a:rPr lang="en-US" sz="1500" baseline="0">
                          <a:latin typeface="Palatino Linotype" panose="02040502050505030304" pitchFamily="18" charset="0"/>
                        </a:rPr>
                        <a:t>type checking</a:t>
                      </a:r>
                      <a:endParaRPr lang="en-US" sz="150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Palatino Linotype" panose="02040502050505030304" pitchFamily="18" charset="0"/>
                        </a:rPr>
                        <a:t>Type checking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>
                          <a:latin typeface="Palatino Linotype" panose="02040502050505030304" pitchFamily="18" charset="0"/>
                        </a:rPr>
                        <a:t>Can cause side affect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Palatino Linotype" panose="02040502050505030304" pitchFamily="18" charset="0"/>
                        </a:rPr>
                        <a:t>Does</a:t>
                      </a:r>
                      <a:r>
                        <a:rPr lang="en-US" sz="1500" baseline="0">
                          <a:latin typeface="Palatino Linotype" panose="02040502050505030304" pitchFamily="18" charset="0"/>
                        </a:rPr>
                        <a:t> not cause side affect</a:t>
                      </a:r>
                      <a:endParaRPr lang="en-US" sz="1500">
                        <a:latin typeface="Palatino Linotype" panose="020405020505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>
                          <a:latin typeface="Palatino Linotype" panose="02040502050505030304" pitchFamily="18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Palatino Linotype" panose="02040502050505030304" pitchFamily="18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5526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800" y="1256271"/>
            <a:ext cx="5483225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"I leave here\n"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Memory Leak, Core Dump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Case Study 1:</a:t>
            </a: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2325" y="4279234"/>
            <a:ext cx="31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never reach here!!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436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Memory Leak, Core Dump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Case Study 2:</a:t>
            </a: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0231" y="1238646"/>
            <a:ext cx="548322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MY_STRUCT</a:t>
            </a: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MY_STRUCT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MY_STRUCT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22734" y="3452853"/>
            <a:ext cx="576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leak here (</a:t>
            </a:r>
            <a:r>
              <a:rPr lang="en-US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ptr</a:t>
            </a:r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is not deleted)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52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Memory Leak, Core Dump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Case Study 3:</a:t>
            </a: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700" y="1132180"/>
            <a:ext cx="54832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700" y="3168025"/>
            <a:ext cx="5483225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2750" y="1609019"/>
            <a:ext cx="928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string "hello world" was stored in read only of data segment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792888" y="2250394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segmentation fault here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42750" y="3640344"/>
            <a:ext cx="801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string "hello world" was stored in stack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58188" y="4292143"/>
            <a:ext cx="44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no segmentation fault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636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0" grpId="0"/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Spaghetti Code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3302C6-1BBB-405D-AD88-B6924EB98C13}"/>
              </a:ext>
            </a:extLst>
          </p:cNvPr>
          <p:cNvSpPr txBox="1"/>
          <p:nvPr/>
        </p:nvSpPr>
        <p:spPr>
          <a:xfrm>
            <a:off x="259200" y="828075"/>
            <a:ext cx="79000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width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rect_area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rect_area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height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width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rect_area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rectArea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calcArea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75602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Palatino Linotype" panose="02040502050505030304" pitchFamily="18" charset="0"/>
              </a:rPr>
              <a:t>Case Study 4:</a:t>
            </a: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700" y="1206677"/>
            <a:ext cx="5483225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[])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Memory Leak, Core Dump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415280" y="2597807"/>
            <a:ext cx="5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segmentation fault here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32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Problems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Palatino Linotype" panose="02040502050505030304" pitchFamily="18" charset="0"/>
              </a:rPr>
              <a:t>Problem 1</a:t>
            </a:r>
            <a:r>
              <a:rPr lang="en-US" sz="2000">
                <a:latin typeface="Palatino Linotype" panose="02040502050505030304" pitchFamily="18" charset="0"/>
              </a:rPr>
              <a:t>: Write a program</a:t>
            </a:r>
          </a:p>
          <a:p>
            <a:pPr marL="696887" lvl="1" indent="-285750">
              <a:buFont typeface="Wingdings" panose="05000000000000000000" pitchFamily="2" charset="2"/>
              <a:buChar char="§"/>
            </a:pPr>
            <a:r>
              <a:rPr lang="en-US" sz="2000" b="1">
                <a:latin typeface="Palatino Linotype" panose="02040502050505030304" pitchFamily="18" charset="0"/>
              </a:rPr>
              <a:t>Input:</a:t>
            </a:r>
            <a:r>
              <a:rPr lang="en-US" sz="2000">
                <a:latin typeface="Palatino Linotype" panose="02040502050505030304" pitchFamily="18" charset="0"/>
              </a:rPr>
              <a:t> a decimal number</a:t>
            </a:r>
          </a:p>
          <a:p>
            <a:pPr marL="696887" lvl="1" indent="-285750">
              <a:buFont typeface="Wingdings" panose="05000000000000000000" pitchFamily="2" charset="2"/>
              <a:buChar char="§"/>
            </a:pPr>
            <a:r>
              <a:rPr lang="en-US" sz="2000" b="1">
                <a:latin typeface="Palatino Linotype" panose="02040502050505030304" pitchFamily="18" charset="0"/>
              </a:rPr>
              <a:t>Output:</a:t>
            </a:r>
            <a:r>
              <a:rPr lang="en-US" sz="2000">
                <a:latin typeface="Palatino Linotype" panose="02040502050505030304" pitchFamily="18" charset="0"/>
              </a:rPr>
              <a:t> a binary of this number</a:t>
            </a:r>
          </a:p>
          <a:p>
            <a:pPr marL="696887" lvl="1" indent="-285750">
              <a:buFont typeface="Wingdings" panose="05000000000000000000" pitchFamily="2" charset="2"/>
              <a:buChar char="§"/>
            </a:pPr>
            <a:r>
              <a:rPr lang="en-US" sz="2000" b="1">
                <a:latin typeface="Palatino Linotype" panose="02040502050505030304" pitchFamily="18" charset="0"/>
              </a:rPr>
              <a:t>Ex:</a:t>
            </a:r>
            <a:r>
              <a:rPr lang="en-US" sz="2000">
                <a:latin typeface="Palatino Linotype" panose="02040502050505030304" pitchFamily="18" charset="0"/>
              </a:rPr>
              <a:t> Input 10 -&gt; Output 1010</a:t>
            </a:r>
          </a:p>
          <a:p>
            <a:pPr lvl="1"/>
            <a:endParaRPr lang="en-US" sz="200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Palatino Linotype" panose="02040502050505030304" pitchFamily="18" charset="0"/>
              </a:rPr>
              <a:t>Problem 2</a:t>
            </a:r>
            <a:r>
              <a:rPr lang="en-US" sz="2000">
                <a:latin typeface="Palatino Linotype" panose="02040502050505030304" pitchFamily="18" charset="0"/>
              </a:rPr>
              <a:t>: Write a program</a:t>
            </a:r>
          </a:p>
          <a:p>
            <a:pPr marL="696887" lvl="1" indent="-285750">
              <a:buFont typeface="Wingdings" panose="05000000000000000000" pitchFamily="2" charset="2"/>
              <a:buChar char="§"/>
            </a:pPr>
            <a:r>
              <a:rPr lang="en-US" sz="2000" b="1">
                <a:latin typeface="Palatino Linotype" panose="02040502050505030304" pitchFamily="18" charset="0"/>
              </a:rPr>
              <a:t>Input:</a:t>
            </a:r>
            <a:r>
              <a:rPr lang="en-US" sz="2000">
                <a:latin typeface="Palatino Linotype" panose="02040502050505030304" pitchFamily="18" charset="0"/>
              </a:rPr>
              <a:t> 2 numbers are Hour and Minute of clock</a:t>
            </a:r>
          </a:p>
          <a:p>
            <a:pPr marL="696887" lvl="1" indent="-285750">
              <a:buFont typeface="Wingdings" panose="05000000000000000000" pitchFamily="2" charset="2"/>
              <a:buChar char="§"/>
            </a:pPr>
            <a:r>
              <a:rPr lang="en-US" sz="2000" b="1">
                <a:latin typeface="Palatino Linotype" panose="02040502050505030304" pitchFamily="18" charset="0"/>
              </a:rPr>
              <a:t>Output:</a:t>
            </a:r>
            <a:r>
              <a:rPr lang="en-US" sz="2000">
                <a:latin typeface="Palatino Linotype" panose="02040502050505030304" pitchFamily="18" charset="0"/>
              </a:rPr>
              <a:t> The angle between Hour and Minute (following clock direction)</a:t>
            </a:r>
          </a:p>
          <a:p>
            <a:pPr marL="696887" lvl="1" indent="-285750">
              <a:buFont typeface="Wingdings" panose="05000000000000000000" pitchFamily="2" charset="2"/>
              <a:buChar char="§"/>
            </a:pPr>
            <a:r>
              <a:rPr lang="en-US" sz="2000" b="1">
                <a:latin typeface="Palatino Linotype" panose="02040502050505030304" pitchFamily="18" charset="0"/>
              </a:rPr>
              <a:t>Ex:</a:t>
            </a:r>
            <a:r>
              <a:rPr lang="en-US" sz="2000">
                <a:latin typeface="Palatino Linotype" panose="02040502050505030304" pitchFamily="18" charset="0"/>
              </a:rPr>
              <a:t> Input {0, 15} -&gt; Output 90 degree</a:t>
            </a:r>
          </a:p>
          <a:p>
            <a:pPr marL="696887" lvl="1" indent="-285750">
              <a:buFont typeface="Wingdings" panose="05000000000000000000" pitchFamily="2" charset="2"/>
              <a:buChar char="§"/>
            </a:pPr>
            <a:endParaRPr lang="en-US" sz="200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Palatino Linotype" panose="02040502050505030304" pitchFamily="18" charset="0"/>
              </a:rPr>
              <a:t>Problem 3</a:t>
            </a:r>
            <a:r>
              <a:rPr lang="en-US" sz="2000">
                <a:latin typeface="Palatino Linotype" panose="02040502050505030304" pitchFamily="18" charset="0"/>
              </a:rPr>
              <a:t>: Write a program</a:t>
            </a:r>
          </a:p>
          <a:p>
            <a:pPr marL="754037" lvl="1" indent="-342900">
              <a:buFont typeface="Wingdings" panose="05000000000000000000" pitchFamily="2" charset="2"/>
              <a:buChar char="§"/>
            </a:pPr>
            <a:r>
              <a:rPr lang="en-US" sz="2000">
                <a:latin typeface="Palatino Linotype" panose="02040502050505030304" pitchFamily="18" charset="0"/>
              </a:rPr>
              <a:t>Input an array and after that sort this array following ascending order, using pointer</a:t>
            </a:r>
          </a:p>
          <a:p>
            <a:pPr marL="754037" lvl="1" indent="-342900">
              <a:buFont typeface="Wingdings" panose="05000000000000000000" pitchFamily="2" charset="2"/>
              <a:buChar char="§"/>
            </a:pPr>
            <a:r>
              <a:rPr lang="en-US" sz="2000">
                <a:latin typeface="Palatino Linotype" panose="02040502050505030304" pitchFamily="18" charset="0"/>
              </a:rPr>
              <a:t>… </a:t>
            </a:r>
            <a:r>
              <a:rPr lang="en-US" sz="2000" err="1">
                <a:latin typeface="Palatino Linotype" panose="02040502050505030304" pitchFamily="18" charset="0"/>
              </a:rPr>
              <a:t>inputArray</a:t>
            </a:r>
            <a:r>
              <a:rPr lang="en-US" sz="2000">
                <a:latin typeface="Palatino Linotype" panose="02040502050505030304" pitchFamily="18" charset="0"/>
              </a:rPr>
              <a:t> (…): input the array function</a:t>
            </a:r>
          </a:p>
          <a:p>
            <a:pPr marL="754037" lvl="1" indent="-342900">
              <a:buFont typeface="Wingdings" panose="05000000000000000000" pitchFamily="2" charset="2"/>
              <a:buChar char="§"/>
            </a:pPr>
            <a:r>
              <a:rPr lang="en-US" sz="2000">
                <a:latin typeface="Palatino Linotype" panose="02040502050505030304" pitchFamily="18" charset="0"/>
              </a:rPr>
              <a:t>… </a:t>
            </a:r>
            <a:r>
              <a:rPr lang="en-US" sz="2000" err="1">
                <a:latin typeface="Palatino Linotype" panose="02040502050505030304" pitchFamily="18" charset="0"/>
              </a:rPr>
              <a:t>sortArray</a:t>
            </a:r>
            <a:r>
              <a:rPr lang="en-US" sz="2000">
                <a:latin typeface="Palatino Linotype" panose="02040502050505030304" pitchFamily="18" charset="0"/>
              </a:rPr>
              <a:t> (…): sort the array function</a:t>
            </a:r>
          </a:p>
          <a:p>
            <a:pPr marL="0" indent="0">
              <a:buNone/>
            </a:pPr>
            <a:endParaRPr lang="en-US" sz="200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00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vi-VN" sz="2000">
              <a:latin typeface="Palatino Linotype" panose="0204050205050503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9726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Problems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Palatino Linotype" panose="02040502050505030304" pitchFamily="18" charset="0"/>
              </a:rPr>
              <a:t>Problem 4</a:t>
            </a:r>
            <a:r>
              <a:rPr lang="en-US" sz="2000">
                <a:latin typeface="Palatino Linotype" panose="02040502050505030304" pitchFamily="18" charset="0"/>
              </a:rPr>
              <a:t>: Write a program</a:t>
            </a:r>
          </a:p>
          <a:p>
            <a:pPr marL="696887" lvl="1" indent="-285750">
              <a:buFont typeface="Wingdings" panose="05000000000000000000" pitchFamily="2" charset="2"/>
              <a:buChar char="§"/>
            </a:pPr>
            <a:r>
              <a:rPr lang="en-US" sz="2000">
                <a:latin typeface="Palatino Linotype" panose="02040502050505030304" pitchFamily="18" charset="0"/>
              </a:rPr>
              <a:t>Number X is called twice even if it is divisible by 2, and number X / 2 is also divisible by 2, yet X / 2 / 2 is not. For example, X = 12 is twice even, since 12 / 2 = 6 - even, and 6 / 2 = 3 is not even.</a:t>
            </a:r>
          </a:p>
          <a:p>
            <a:pPr marL="696887" lvl="1" indent="-285750">
              <a:buFont typeface="Wingdings" panose="05000000000000000000" pitchFamily="2" charset="2"/>
              <a:buChar char="§"/>
            </a:pPr>
            <a:r>
              <a:rPr lang="en-US" sz="2000">
                <a:latin typeface="Palatino Linotype" panose="02040502050505030304" pitchFamily="18" charset="0"/>
              </a:rPr>
              <a:t>You're given two numbers: N and P. Find the largest number X, such that 1 ≤ X ≤ P and X is divisible by 2 exactly N times. If there's no such number, return -1 instead.</a:t>
            </a:r>
          </a:p>
          <a:p>
            <a:pPr marL="696887" lvl="1" indent="-285750">
              <a:buFont typeface="Wingdings" panose="05000000000000000000" pitchFamily="2" charset="2"/>
              <a:buChar char="§"/>
            </a:pPr>
            <a:r>
              <a:rPr lang="en-US" sz="2000" b="1">
                <a:latin typeface="Palatino Linotype" panose="02040502050505030304" pitchFamily="18" charset="0"/>
              </a:rPr>
              <a:t>Example</a:t>
            </a:r>
            <a:r>
              <a:rPr lang="en-US" sz="2000">
                <a:latin typeface="Palatino Linotype" panose="02040502050505030304" pitchFamily="18" charset="0"/>
              </a:rPr>
              <a:t>:</a:t>
            </a:r>
          </a:p>
          <a:p>
            <a:pPr marL="696887" lvl="1" indent="-285750">
              <a:buFont typeface="Wingdings" panose="05000000000000000000" pitchFamily="2" charset="2"/>
              <a:buChar char="§"/>
            </a:pPr>
            <a:r>
              <a:rPr lang="en-US" sz="2000">
                <a:latin typeface="Palatino Linotype" panose="02040502050505030304" pitchFamily="18" charset="0"/>
              </a:rPr>
              <a:t>    For N = 2 and P = 15, the output should be </a:t>
            </a:r>
            <a:r>
              <a:rPr lang="en-US" sz="2000" err="1">
                <a:latin typeface="Palatino Linotype" panose="02040502050505030304" pitchFamily="18" charset="0"/>
              </a:rPr>
              <a:t>evenNumbers</a:t>
            </a:r>
            <a:r>
              <a:rPr lang="en-US" sz="2000">
                <a:latin typeface="Palatino Linotype" panose="02040502050505030304" pitchFamily="18" charset="0"/>
              </a:rPr>
              <a:t>(N, P) = 12.</a:t>
            </a:r>
          </a:p>
          <a:p>
            <a:pPr marL="696887" lvl="1" indent="-285750">
              <a:buFont typeface="Wingdings" panose="05000000000000000000" pitchFamily="2" charset="2"/>
              <a:buChar char="§"/>
            </a:pPr>
            <a:r>
              <a:rPr lang="en-US" sz="2000">
                <a:latin typeface="Palatino Linotype" panose="02040502050505030304" pitchFamily="18" charset="0"/>
              </a:rPr>
              <a:t>    12 / 2 = 6 and 6 / 2 = 3, which is not even.</a:t>
            </a: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86210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endParaRPr lang="en-US" sz="2800" kern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400" i="0" u="none" strike="noStrike" kern="0" normalizeH="0" baseline="0" noProof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</a:endParaRP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5400" ker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400" i="0" u="none" strike="noStrike" kern="0" normalizeH="0" baseline="0" noProof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</a:endParaRP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5400" ker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400" i="0" u="none" strike="noStrike" kern="0" normalizeH="0" baseline="0" noProof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</a:endParaRP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5400" ker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b="1" ker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Q&amp;A</a:t>
            </a:r>
            <a:endParaRPr kumimoji="0" lang="en-US" sz="5400" b="1" i="0" u="none" strike="noStrike" kern="0" normalizeH="0" baseline="0" noProof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758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endParaRPr lang="en-US" sz="2800" kern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400" i="0" u="none" strike="noStrike" kern="0" normalizeH="0" baseline="0" noProof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</a:endParaRP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5400" ker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400" i="0" u="none" strike="noStrike" kern="0" normalizeH="0" baseline="0" noProof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</a:endParaRP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5400" ker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400" i="0" u="none" strike="noStrike" kern="0" normalizeH="0" baseline="0" noProof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</a:endParaRP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5400" ker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R="0" algn="ctr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1" i="0" u="none" strike="noStrike" kern="0" normalizeH="0" baseline="0" noProof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446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Martin Fowler’s Quote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Martin Fowler</a:t>
            </a: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661" y="1298226"/>
            <a:ext cx="4488302" cy="38207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354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Clean Code Reference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</a:rPr>
              <a:t>Robert </a:t>
            </a:r>
            <a:r>
              <a:rPr lang="en-US" sz="2000" err="1">
                <a:latin typeface="Palatino Linotype" panose="02040502050505030304" pitchFamily="18" charset="0"/>
              </a:rPr>
              <a:t>C.Martin</a:t>
            </a:r>
            <a:endParaRPr lang="en-US" sz="200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53" y="1407924"/>
            <a:ext cx="2807992" cy="37100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653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Coding Conventions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Palatino Linotype" panose="02040502050505030304" pitchFamily="18" charset="0"/>
              </a:rPr>
              <a:t>Coding conventions</a:t>
            </a:r>
            <a:r>
              <a:rPr lang="en-US" sz="2000">
                <a:latin typeface="Palatino Linotype" panose="02040502050505030304" pitchFamily="18" charset="0"/>
              </a:rPr>
              <a:t> are a set of guidelines for a specific </a:t>
            </a:r>
            <a:r>
              <a:rPr lang="en-US" sz="2000">
                <a:latin typeface="Palatino Linotype" panose="02040502050505030304" pitchFamily="18" charset="0"/>
                <a:hlinkClick r:id="rId5" tooltip="Programming language"/>
              </a:rPr>
              <a:t>programming language</a:t>
            </a:r>
            <a:r>
              <a:rPr lang="en-US" sz="2000">
                <a:latin typeface="Palatino Linotype" panose="02040502050505030304" pitchFamily="18" charset="0"/>
              </a:rPr>
              <a:t> that recommend </a:t>
            </a:r>
            <a:r>
              <a:rPr lang="en-US" sz="2000">
                <a:latin typeface="Palatino Linotype" panose="02040502050505030304" pitchFamily="18" charset="0"/>
                <a:hlinkClick r:id="rId6" tooltip="Programming style"/>
              </a:rPr>
              <a:t>programming style</a:t>
            </a:r>
            <a:r>
              <a:rPr lang="en-US" sz="2000">
                <a:latin typeface="Palatino Linotype" panose="02040502050505030304" pitchFamily="18" charset="0"/>
              </a:rPr>
              <a:t>, practices, and methods for each aspect of a program written in that language. These conventions usually cover file organization, </a:t>
            </a:r>
            <a:r>
              <a:rPr lang="en-US" sz="2000">
                <a:latin typeface="Palatino Linotype" panose="02040502050505030304" pitchFamily="18" charset="0"/>
                <a:hlinkClick r:id="rId7" tooltip="Indent style"/>
              </a:rPr>
              <a:t>indentation</a:t>
            </a:r>
            <a:r>
              <a:rPr lang="en-US" sz="2000">
                <a:latin typeface="Palatino Linotype" panose="02040502050505030304" pitchFamily="18" charset="0"/>
              </a:rPr>
              <a:t>, </a:t>
            </a:r>
            <a:r>
              <a:rPr lang="en-US" sz="2000">
                <a:latin typeface="Palatino Linotype" panose="02040502050505030304" pitchFamily="18" charset="0"/>
                <a:hlinkClick r:id="rId8" tooltip="Comment (computer programming)"/>
              </a:rPr>
              <a:t>comments</a:t>
            </a:r>
            <a:r>
              <a:rPr lang="en-US" sz="2000">
                <a:latin typeface="Palatino Linotype" panose="02040502050505030304" pitchFamily="18" charset="0"/>
              </a:rPr>
              <a:t>, </a:t>
            </a:r>
            <a:r>
              <a:rPr lang="en-US" sz="2000">
                <a:latin typeface="Palatino Linotype" panose="02040502050505030304" pitchFamily="18" charset="0"/>
                <a:hlinkClick r:id="rId9" tooltip="Declaration (computer science)"/>
              </a:rPr>
              <a:t>declarations</a:t>
            </a:r>
            <a:r>
              <a:rPr lang="en-US" sz="2000">
                <a:latin typeface="Palatino Linotype" panose="02040502050505030304" pitchFamily="18" charset="0"/>
              </a:rPr>
              <a:t>, </a:t>
            </a:r>
            <a:r>
              <a:rPr lang="en-US" sz="2000">
                <a:latin typeface="Palatino Linotype" panose="02040502050505030304" pitchFamily="18" charset="0"/>
                <a:hlinkClick r:id="rId10" tooltip="Statement (programming)"/>
              </a:rPr>
              <a:t>statements</a:t>
            </a:r>
            <a:r>
              <a:rPr lang="en-US" sz="2000">
                <a:latin typeface="Palatino Linotype" panose="02040502050505030304" pitchFamily="18" charset="0"/>
              </a:rPr>
              <a:t>, </a:t>
            </a:r>
            <a:r>
              <a:rPr lang="en-US" sz="2000">
                <a:latin typeface="Palatino Linotype" panose="02040502050505030304" pitchFamily="18" charset="0"/>
                <a:hlinkClick r:id="rId11" tooltip="Whitespace (computer science)"/>
              </a:rPr>
              <a:t>white space</a:t>
            </a:r>
            <a:r>
              <a:rPr lang="en-US" sz="2000">
                <a:latin typeface="Palatino Linotype" panose="02040502050505030304" pitchFamily="18" charset="0"/>
              </a:rPr>
              <a:t>, </a:t>
            </a:r>
            <a:r>
              <a:rPr lang="en-US" sz="2000">
                <a:latin typeface="Palatino Linotype" panose="02040502050505030304" pitchFamily="18" charset="0"/>
                <a:hlinkClick r:id="rId12" tooltip="Identifier naming convention"/>
              </a:rPr>
              <a:t>naming conventions</a:t>
            </a:r>
            <a:r>
              <a:rPr lang="en-US" sz="2000">
                <a:latin typeface="Palatino Linotype" panose="02040502050505030304" pitchFamily="18" charset="0"/>
              </a:rPr>
              <a:t>, </a:t>
            </a:r>
            <a:r>
              <a:rPr lang="en-US" sz="2000">
                <a:latin typeface="Palatino Linotype" panose="02040502050505030304" pitchFamily="18" charset="0"/>
                <a:hlinkClick r:id="rId13" tooltip="Best Coding Practices"/>
              </a:rPr>
              <a:t>programming practices</a:t>
            </a:r>
            <a:r>
              <a:rPr lang="en-US" sz="2000">
                <a:latin typeface="Palatino Linotype" panose="02040502050505030304" pitchFamily="18" charset="0"/>
              </a:rPr>
              <a:t>, </a:t>
            </a:r>
            <a:r>
              <a:rPr lang="en-US" sz="2000">
                <a:latin typeface="Palatino Linotype" panose="02040502050505030304" pitchFamily="18" charset="0"/>
                <a:hlinkClick r:id="rId14" tooltip="Category:Programming principles"/>
              </a:rPr>
              <a:t>programming principles</a:t>
            </a:r>
            <a:r>
              <a:rPr lang="en-US" sz="2000">
                <a:latin typeface="Palatino Linotype" panose="02040502050505030304" pitchFamily="18" charset="0"/>
              </a:rPr>
              <a:t>, </a:t>
            </a:r>
            <a:r>
              <a:rPr lang="en-US" sz="2000">
                <a:latin typeface="Palatino Linotype" panose="02040502050505030304" pitchFamily="18" charset="0"/>
                <a:hlinkClick r:id="rId15" tooltip="Category:Programming rules of thumb"/>
              </a:rPr>
              <a:t>programming rules of thumb</a:t>
            </a:r>
            <a:r>
              <a:rPr lang="en-US" sz="2000">
                <a:latin typeface="Palatino Linotype" panose="02040502050505030304" pitchFamily="18" charset="0"/>
              </a:rPr>
              <a:t>, architectural best practices, </a:t>
            </a:r>
            <a:r>
              <a:rPr lang="en-US" sz="2000" err="1">
                <a:latin typeface="Palatino Linotype" panose="02040502050505030304" pitchFamily="18" charset="0"/>
              </a:rPr>
              <a:t>etc</a:t>
            </a:r>
            <a:endParaRPr lang="en-US" sz="200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5C5CF3-4ED8-4763-8E52-AB72DFD3EC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584" y="2743245"/>
            <a:ext cx="3724031" cy="24206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818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Programming Style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>
                <a:latin typeface="Palatino Linotype" panose="02040502050505030304" pitchFamily="18" charset="0"/>
              </a:rPr>
              <a:t>Programming style</a:t>
            </a:r>
            <a:r>
              <a:rPr lang="en-US" sz="2000">
                <a:latin typeface="Palatino Linotype" panose="02040502050505030304" pitchFamily="18" charset="0"/>
              </a:rPr>
              <a:t>, also known as </a:t>
            </a:r>
            <a:r>
              <a:rPr lang="en-US" sz="2000" b="1">
                <a:latin typeface="Palatino Linotype" panose="02040502050505030304" pitchFamily="18" charset="0"/>
              </a:rPr>
              <a:t>code style</a:t>
            </a:r>
            <a:r>
              <a:rPr lang="en-US" sz="2000">
                <a:latin typeface="Palatino Linotype" panose="02040502050505030304" pitchFamily="18" charset="0"/>
              </a:rPr>
              <a:t>, is a set of rules or guidelines used when writing the </a:t>
            </a:r>
            <a:r>
              <a:rPr lang="en-US" sz="2000">
                <a:latin typeface="Palatino Linotype" panose="02040502050505030304" pitchFamily="18" charset="0"/>
                <a:hlinkClick r:id="rId5" tooltip="Source code"/>
              </a:rPr>
              <a:t>source code</a:t>
            </a:r>
            <a:r>
              <a:rPr lang="en-US" sz="2000">
                <a:latin typeface="Palatino Linotype" panose="02040502050505030304" pitchFamily="18" charset="0"/>
              </a:rPr>
              <a:t> for a </a:t>
            </a:r>
            <a:r>
              <a:rPr lang="en-US" sz="2000">
                <a:latin typeface="Palatino Linotype" panose="02040502050505030304" pitchFamily="18" charset="0"/>
                <a:hlinkClick r:id="rId6" tooltip="Computer program"/>
              </a:rPr>
              <a:t>computer program</a:t>
            </a:r>
            <a:r>
              <a:rPr lang="en-US" sz="2000">
                <a:latin typeface="Palatino Linotype" panose="02040502050505030304" pitchFamily="18" charset="0"/>
              </a:rPr>
              <a:t>. It is often claimed that following a particular programming style will help </a:t>
            </a:r>
            <a:r>
              <a:rPr lang="en-US" sz="2000">
                <a:latin typeface="Palatino Linotype" panose="02040502050505030304" pitchFamily="18" charset="0"/>
                <a:hlinkClick r:id="rId7" tooltip="Programmer"/>
              </a:rPr>
              <a:t>programmers</a:t>
            </a:r>
            <a:r>
              <a:rPr lang="en-US" sz="2000">
                <a:latin typeface="Palatino Linotype" panose="02040502050505030304" pitchFamily="18" charset="0"/>
              </a:rPr>
              <a:t> read and understand source code conforming to the style, and help to avoid introducing errors</a:t>
            </a:r>
          </a:p>
          <a:p>
            <a:pPr marL="754037" lvl="1" indent="-342900">
              <a:buFont typeface="Wingdings" panose="05000000000000000000" pitchFamily="2" charset="2"/>
              <a:buChar char="§"/>
            </a:pPr>
            <a:r>
              <a:rPr lang="en-US" sz="2000">
                <a:latin typeface="Palatino Linotype" panose="02040502050505030304" pitchFamily="18" charset="0"/>
              </a:rPr>
              <a:t>LLVM: A style complying with the LLVM coding standards</a:t>
            </a:r>
          </a:p>
          <a:p>
            <a:pPr marL="754037" lvl="1" indent="-342900">
              <a:buFont typeface="Wingdings" panose="05000000000000000000" pitchFamily="2" charset="2"/>
              <a:buChar char="§"/>
            </a:pPr>
            <a:r>
              <a:rPr lang="en-US" sz="2000">
                <a:latin typeface="Palatino Linotype" panose="02040502050505030304" pitchFamily="18" charset="0"/>
              </a:rPr>
              <a:t>Google: A style complying with Google’s C++ style guide</a:t>
            </a:r>
          </a:p>
          <a:p>
            <a:pPr marL="754037" lvl="1" indent="-342900">
              <a:buFont typeface="Wingdings" panose="05000000000000000000" pitchFamily="2" charset="2"/>
              <a:buChar char="§"/>
            </a:pPr>
            <a:r>
              <a:rPr lang="en-US" sz="2000">
                <a:latin typeface="Palatino Linotype" panose="02040502050505030304" pitchFamily="18" charset="0"/>
              </a:rPr>
              <a:t>Chromium: A style complying with Chromium’s style guide</a:t>
            </a:r>
          </a:p>
          <a:p>
            <a:pPr marL="754037" lvl="1" indent="-342900">
              <a:buFont typeface="Wingdings" panose="05000000000000000000" pitchFamily="2" charset="2"/>
              <a:buChar char="§"/>
            </a:pPr>
            <a:r>
              <a:rPr lang="en-US" sz="2000">
                <a:latin typeface="Palatino Linotype" panose="02040502050505030304" pitchFamily="18" charset="0"/>
              </a:rPr>
              <a:t>Mozilla: A style complying with Mozilla’s style guide</a:t>
            </a:r>
          </a:p>
          <a:p>
            <a:pPr marL="754037" lvl="1" indent="-342900">
              <a:buFont typeface="Wingdings" panose="05000000000000000000" pitchFamily="2" charset="2"/>
              <a:buChar char="§"/>
            </a:pPr>
            <a:r>
              <a:rPr lang="en-US" sz="2000">
                <a:latin typeface="Palatino Linotype" panose="02040502050505030304" pitchFamily="18" charset="0"/>
              </a:rPr>
              <a:t>Microsoft: A style complying with Microsoft’s style guide</a:t>
            </a:r>
          </a:p>
          <a:p>
            <a:pPr marL="754037" lvl="1" indent="-342900">
              <a:buFont typeface="Wingdings" panose="05000000000000000000" pitchFamily="2" charset="2"/>
              <a:buChar char="§"/>
            </a:pPr>
            <a:r>
              <a:rPr lang="en-US" sz="2000">
                <a:latin typeface="Palatino Linotype" panose="02040502050505030304" pitchFamily="18" charset="0"/>
              </a:rPr>
              <a:t>GNU: A style complying with the GNU coding standards</a:t>
            </a: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883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>
            <a:spLocks noGrp="1"/>
          </p:cNvSpPr>
          <p:nvPr>
            <p:ph type="body" idx="15"/>
            <p:custDataLst>
              <p:tags r:id="rId2"/>
            </p:custDataLst>
          </p:nvPr>
        </p:nvSpPr>
        <p:spPr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latin typeface="Palatino Linotype" panose="02040502050505030304" pitchFamily="18" charset="0"/>
              </a:rPr>
              <a:t>Naming Convention</a:t>
            </a:r>
            <a:endParaRPr lang="en-US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5815" y="1930760"/>
            <a:ext cx="1486387" cy="3940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410,000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1200">
                <a:solidFill>
                  <a:srgbClr val="FFFFFF"/>
                </a:solidFill>
              </a:rPr>
              <a:t> 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Bosch associates</a:t>
            </a:r>
            <a:endParaRPr lang="en-US" sz="1200" kern="0">
              <a:solidFill>
                <a:srgbClr val="FFFFFF"/>
              </a:solidFill>
              <a:latin typeface="Bosch Office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40634" y="2137022"/>
            <a:ext cx="1326025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1200">
                <a:solidFill>
                  <a:srgbClr val="FFFFFF"/>
                </a:solidFill>
              </a:rPr>
              <a:t>440 regional</a:t>
            </a:r>
            <a:br>
              <a:rPr lang="en-US" sz="1200">
                <a:solidFill>
                  <a:srgbClr val="FFFFFF"/>
                </a:solidFill>
              </a:rPr>
            </a:br>
            <a:r>
              <a:rPr lang="en-US" sz="1200">
                <a:solidFill>
                  <a:srgbClr val="FFFFFF"/>
                </a:solidFill>
              </a:rPr>
              <a:t>subsidiaries</a:t>
            </a:r>
            <a:endParaRPr lang="en-US" sz="1200" i="1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40634" y="1711572"/>
            <a:ext cx="1058361" cy="39972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US" sz="2800">
                <a:solidFill>
                  <a:srgbClr val="FFFFFF"/>
                </a:solidFill>
              </a:rPr>
              <a:t>60</a:t>
            </a:r>
            <a:r>
              <a:rPr lang="en-US" sz="2800" baseline="30000">
                <a:solidFill>
                  <a:srgbClr val="FFFFFF"/>
                </a:solidFill>
              </a:rPr>
              <a:t>*</a:t>
            </a:r>
            <a:r>
              <a:rPr lang="en-US" sz="2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countries –</a:t>
            </a:r>
            <a:endParaRPr lang="en-US" sz="1200" i="1">
              <a:solidFill>
                <a:srgbClr val="FFFF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430004" y="1630733"/>
            <a:ext cx="442174" cy="266245"/>
            <a:chOff x="6158601" y="1660856"/>
            <a:chExt cx="451062" cy="27159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6305765" y="1660856"/>
              <a:ext cx="163914" cy="163915"/>
            </a:xfrm>
            <a:custGeom>
              <a:avLst/>
              <a:gdLst>
                <a:gd name="T0" fmla="*/ 0 w 253"/>
                <a:gd name="T1" fmla="*/ 126 h 253"/>
                <a:gd name="T2" fmla="*/ 126 w 253"/>
                <a:gd name="T3" fmla="*/ 0 h 253"/>
                <a:gd name="T4" fmla="*/ 126 w 253"/>
                <a:gd name="T5" fmla="*/ 0 h 253"/>
                <a:gd name="T6" fmla="*/ 126 w 253"/>
                <a:gd name="T7" fmla="*/ 17 h 253"/>
                <a:gd name="T8" fmla="*/ 126 w 253"/>
                <a:gd name="T9" fmla="*/ 34 h 253"/>
                <a:gd name="T10" fmla="*/ 34 w 253"/>
                <a:gd name="T11" fmla="*/ 126 h 253"/>
                <a:gd name="T12" fmla="*/ 34 w 253"/>
                <a:gd name="T13" fmla="*/ 126 h 253"/>
                <a:gd name="T14" fmla="*/ 126 w 253"/>
                <a:gd name="T15" fmla="*/ 218 h 253"/>
                <a:gd name="T16" fmla="*/ 126 w 253"/>
                <a:gd name="T17" fmla="*/ 218 h 253"/>
                <a:gd name="T18" fmla="*/ 218 w 253"/>
                <a:gd name="T19" fmla="*/ 126 h 253"/>
                <a:gd name="T20" fmla="*/ 218 w 253"/>
                <a:gd name="T21" fmla="*/ 126 h 253"/>
                <a:gd name="T22" fmla="*/ 126 w 253"/>
                <a:gd name="T23" fmla="*/ 34 h 253"/>
                <a:gd name="T24" fmla="*/ 126 w 253"/>
                <a:gd name="T25" fmla="*/ 34 h 253"/>
                <a:gd name="T26" fmla="*/ 126 w 253"/>
                <a:gd name="T27" fmla="*/ 17 h 253"/>
                <a:gd name="T28" fmla="*/ 126 w 253"/>
                <a:gd name="T29" fmla="*/ 0 h 253"/>
                <a:gd name="T30" fmla="*/ 253 w 253"/>
                <a:gd name="T31" fmla="*/ 126 h 253"/>
                <a:gd name="T32" fmla="*/ 253 w 253"/>
                <a:gd name="T33" fmla="*/ 126 h 253"/>
                <a:gd name="T34" fmla="*/ 126 w 253"/>
                <a:gd name="T35" fmla="*/ 253 h 253"/>
                <a:gd name="T36" fmla="*/ 126 w 253"/>
                <a:gd name="T37" fmla="*/ 253 h 253"/>
                <a:gd name="T38" fmla="*/ 0 w 253"/>
                <a:gd name="T39" fmla="*/ 12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3" h="253">
                  <a:moveTo>
                    <a:pt x="0" y="126"/>
                  </a:moveTo>
                  <a:cubicBezTo>
                    <a:pt x="0" y="56"/>
                    <a:pt x="5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75" y="34"/>
                    <a:pt x="34" y="75"/>
                    <a:pt x="34" y="126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77"/>
                    <a:pt x="75" y="218"/>
                    <a:pt x="126" y="218"/>
                  </a:cubicBezTo>
                  <a:cubicBezTo>
                    <a:pt x="126" y="218"/>
                    <a:pt x="126" y="218"/>
                    <a:pt x="126" y="218"/>
                  </a:cubicBezTo>
                  <a:cubicBezTo>
                    <a:pt x="177" y="218"/>
                    <a:pt x="218" y="177"/>
                    <a:pt x="218" y="126"/>
                  </a:cubicBezTo>
                  <a:cubicBezTo>
                    <a:pt x="218" y="126"/>
                    <a:pt x="218" y="126"/>
                    <a:pt x="218" y="126"/>
                  </a:cubicBezTo>
                  <a:cubicBezTo>
                    <a:pt x="218" y="75"/>
                    <a:pt x="177" y="34"/>
                    <a:pt x="126" y="34"/>
                  </a:cubicBezTo>
                  <a:cubicBezTo>
                    <a:pt x="126" y="34"/>
                    <a:pt x="126" y="34"/>
                    <a:pt x="126" y="34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96" y="0"/>
                    <a:pt x="253" y="56"/>
                    <a:pt x="253" y="126"/>
                  </a:cubicBezTo>
                  <a:cubicBezTo>
                    <a:pt x="253" y="126"/>
                    <a:pt x="253" y="126"/>
                    <a:pt x="253" y="126"/>
                  </a:cubicBezTo>
                  <a:cubicBezTo>
                    <a:pt x="253" y="196"/>
                    <a:pt x="196" y="253"/>
                    <a:pt x="126" y="253"/>
                  </a:cubicBezTo>
                  <a:cubicBezTo>
                    <a:pt x="126" y="253"/>
                    <a:pt x="126" y="253"/>
                    <a:pt x="126" y="253"/>
                  </a:cubicBezTo>
                  <a:cubicBezTo>
                    <a:pt x="56" y="253"/>
                    <a:pt x="0" y="196"/>
                    <a:pt x="0" y="12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6263889" y="1809217"/>
              <a:ext cx="246469" cy="123235"/>
            </a:xfrm>
            <a:custGeom>
              <a:avLst/>
              <a:gdLst>
                <a:gd name="T0" fmla="*/ 344 w 378"/>
                <a:gd name="T1" fmla="*/ 189 h 189"/>
                <a:gd name="T2" fmla="*/ 189 w 378"/>
                <a:gd name="T3" fmla="*/ 34 h 189"/>
                <a:gd name="T4" fmla="*/ 189 w 378"/>
                <a:gd name="T5" fmla="*/ 34 h 189"/>
                <a:gd name="T6" fmla="*/ 35 w 378"/>
                <a:gd name="T7" fmla="*/ 189 h 189"/>
                <a:gd name="T8" fmla="*/ 35 w 378"/>
                <a:gd name="T9" fmla="*/ 189 h 189"/>
                <a:gd name="T10" fmla="*/ 0 w 378"/>
                <a:gd name="T11" fmla="*/ 189 h 189"/>
                <a:gd name="T12" fmla="*/ 56 w 378"/>
                <a:gd name="T13" fmla="*/ 49 h 189"/>
                <a:gd name="T14" fmla="*/ 56 w 378"/>
                <a:gd name="T15" fmla="*/ 49 h 189"/>
                <a:gd name="T16" fmla="*/ 189 w 378"/>
                <a:gd name="T17" fmla="*/ 0 h 189"/>
                <a:gd name="T18" fmla="*/ 189 w 378"/>
                <a:gd name="T19" fmla="*/ 0 h 189"/>
                <a:gd name="T20" fmla="*/ 323 w 378"/>
                <a:gd name="T21" fmla="*/ 49 h 189"/>
                <a:gd name="T22" fmla="*/ 323 w 378"/>
                <a:gd name="T23" fmla="*/ 49 h 189"/>
                <a:gd name="T24" fmla="*/ 378 w 378"/>
                <a:gd name="T25" fmla="*/ 189 h 189"/>
                <a:gd name="T26" fmla="*/ 378 w 378"/>
                <a:gd name="T27" fmla="*/ 189 h 189"/>
                <a:gd name="T28" fmla="*/ 344 w 378"/>
                <a:gd name="T2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8" h="189">
                  <a:moveTo>
                    <a:pt x="344" y="189"/>
                  </a:moveTo>
                  <a:cubicBezTo>
                    <a:pt x="343" y="88"/>
                    <a:pt x="277" y="35"/>
                    <a:pt x="189" y="34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01" y="35"/>
                    <a:pt x="36" y="88"/>
                    <a:pt x="35" y="189"/>
                  </a:cubicBezTo>
                  <a:cubicBezTo>
                    <a:pt x="35" y="189"/>
                    <a:pt x="35" y="189"/>
                    <a:pt x="35" y="189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30"/>
                    <a:pt x="21" y="82"/>
                    <a:pt x="56" y="49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90" y="17"/>
                    <a:pt x="138" y="0"/>
                    <a:pt x="189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1" y="0"/>
                    <a:pt x="288" y="17"/>
                    <a:pt x="323" y="49"/>
                  </a:cubicBezTo>
                  <a:cubicBezTo>
                    <a:pt x="323" y="49"/>
                    <a:pt x="323" y="49"/>
                    <a:pt x="323" y="49"/>
                  </a:cubicBezTo>
                  <a:cubicBezTo>
                    <a:pt x="357" y="82"/>
                    <a:pt x="378" y="130"/>
                    <a:pt x="378" y="189"/>
                  </a:cubicBezTo>
                  <a:cubicBezTo>
                    <a:pt x="378" y="189"/>
                    <a:pt x="378" y="189"/>
                    <a:pt x="378" y="189"/>
                  </a:cubicBezTo>
                  <a:cubicBezTo>
                    <a:pt x="344" y="189"/>
                    <a:pt x="344" y="189"/>
                    <a:pt x="344" y="18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6491214" y="1683588"/>
              <a:ext cx="96913" cy="96913"/>
            </a:xfrm>
            <a:custGeom>
              <a:avLst/>
              <a:gdLst>
                <a:gd name="T0" fmla="*/ 0 w 149"/>
                <a:gd name="T1" fmla="*/ 75 h 149"/>
                <a:gd name="T2" fmla="*/ 74 w 149"/>
                <a:gd name="T3" fmla="*/ 0 h 149"/>
                <a:gd name="T4" fmla="*/ 74 w 149"/>
                <a:gd name="T5" fmla="*/ 0 h 149"/>
                <a:gd name="T6" fmla="*/ 74 w 149"/>
                <a:gd name="T7" fmla="*/ 18 h 149"/>
                <a:gd name="T8" fmla="*/ 74 w 149"/>
                <a:gd name="T9" fmla="*/ 35 h 149"/>
                <a:gd name="T10" fmla="*/ 35 w 149"/>
                <a:gd name="T11" fmla="*/ 75 h 149"/>
                <a:gd name="T12" fmla="*/ 35 w 149"/>
                <a:gd name="T13" fmla="*/ 75 h 149"/>
                <a:gd name="T14" fmla="*/ 74 w 149"/>
                <a:gd name="T15" fmla="*/ 114 h 149"/>
                <a:gd name="T16" fmla="*/ 74 w 149"/>
                <a:gd name="T17" fmla="*/ 114 h 149"/>
                <a:gd name="T18" fmla="*/ 114 w 149"/>
                <a:gd name="T19" fmla="*/ 75 h 149"/>
                <a:gd name="T20" fmla="*/ 114 w 149"/>
                <a:gd name="T21" fmla="*/ 75 h 149"/>
                <a:gd name="T22" fmla="*/ 74 w 149"/>
                <a:gd name="T23" fmla="*/ 35 h 149"/>
                <a:gd name="T24" fmla="*/ 74 w 149"/>
                <a:gd name="T25" fmla="*/ 35 h 149"/>
                <a:gd name="T26" fmla="*/ 74 w 149"/>
                <a:gd name="T27" fmla="*/ 18 h 149"/>
                <a:gd name="T28" fmla="*/ 74 w 149"/>
                <a:gd name="T29" fmla="*/ 0 h 149"/>
                <a:gd name="T30" fmla="*/ 149 w 149"/>
                <a:gd name="T31" fmla="*/ 75 h 149"/>
                <a:gd name="T32" fmla="*/ 149 w 149"/>
                <a:gd name="T33" fmla="*/ 75 h 149"/>
                <a:gd name="T34" fmla="*/ 74 w 149"/>
                <a:gd name="T35" fmla="*/ 149 h 149"/>
                <a:gd name="T36" fmla="*/ 74 w 149"/>
                <a:gd name="T37" fmla="*/ 149 h 149"/>
                <a:gd name="T38" fmla="*/ 0 w 149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9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5" y="53"/>
                    <a:pt x="35" y="75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4" y="96"/>
                    <a:pt x="114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9" y="75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6474464" y="1761358"/>
              <a:ext cx="135199" cy="69394"/>
            </a:xfrm>
            <a:custGeom>
              <a:avLst/>
              <a:gdLst>
                <a:gd name="T0" fmla="*/ 172 w 207"/>
                <a:gd name="T1" fmla="*/ 107 h 107"/>
                <a:gd name="T2" fmla="*/ 100 w 207"/>
                <a:gd name="T3" fmla="*/ 35 h 107"/>
                <a:gd name="T4" fmla="*/ 100 w 207"/>
                <a:gd name="T5" fmla="*/ 35 h 107"/>
                <a:gd name="T6" fmla="*/ 32 w 207"/>
                <a:gd name="T7" fmla="*/ 80 h 107"/>
                <a:gd name="T8" fmla="*/ 32 w 207"/>
                <a:gd name="T9" fmla="*/ 80 h 107"/>
                <a:gd name="T10" fmla="*/ 0 w 207"/>
                <a:gd name="T11" fmla="*/ 69 h 107"/>
                <a:gd name="T12" fmla="*/ 100 w 207"/>
                <a:gd name="T13" fmla="*/ 0 h 107"/>
                <a:gd name="T14" fmla="*/ 100 w 207"/>
                <a:gd name="T15" fmla="*/ 0 h 107"/>
                <a:gd name="T16" fmla="*/ 176 w 207"/>
                <a:gd name="T17" fmla="*/ 29 h 107"/>
                <a:gd name="T18" fmla="*/ 176 w 207"/>
                <a:gd name="T19" fmla="*/ 29 h 107"/>
                <a:gd name="T20" fmla="*/ 207 w 207"/>
                <a:gd name="T21" fmla="*/ 107 h 107"/>
                <a:gd name="T22" fmla="*/ 207 w 207"/>
                <a:gd name="T23" fmla="*/ 107 h 107"/>
                <a:gd name="T24" fmla="*/ 172 w 207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107">
                  <a:moveTo>
                    <a:pt x="172" y="107"/>
                  </a:moveTo>
                  <a:cubicBezTo>
                    <a:pt x="171" y="59"/>
                    <a:pt x="142" y="36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67" y="36"/>
                    <a:pt x="42" y="51"/>
                    <a:pt x="32" y="80"/>
                  </a:cubicBezTo>
                  <a:cubicBezTo>
                    <a:pt x="32" y="80"/>
                    <a:pt x="32" y="80"/>
                    <a:pt x="32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4" y="25"/>
                    <a:pt x="55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9" y="0"/>
                    <a:pt x="156" y="10"/>
                    <a:pt x="176" y="29"/>
                  </a:cubicBezTo>
                  <a:cubicBezTo>
                    <a:pt x="176" y="29"/>
                    <a:pt x="176" y="29"/>
                    <a:pt x="176" y="29"/>
                  </a:cubicBezTo>
                  <a:cubicBezTo>
                    <a:pt x="195" y="47"/>
                    <a:pt x="207" y="75"/>
                    <a:pt x="207" y="107"/>
                  </a:cubicBezTo>
                  <a:cubicBezTo>
                    <a:pt x="207" y="107"/>
                    <a:pt x="207" y="107"/>
                    <a:pt x="207" y="107"/>
                  </a:cubicBezTo>
                  <a:cubicBezTo>
                    <a:pt x="172" y="107"/>
                    <a:pt x="172" y="107"/>
                    <a:pt x="172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6180137" y="1683588"/>
              <a:ext cx="95716" cy="96913"/>
            </a:xfrm>
            <a:custGeom>
              <a:avLst/>
              <a:gdLst>
                <a:gd name="T0" fmla="*/ 0 w 148"/>
                <a:gd name="T1" fmla="*/ 75 h 149"/>
                <a:gd name="T2" fmla="*/ 74 w 148"/>
                <a:gd name="T3" fmla="*/ 0 h 149"/>
                <a:gd name="T4" fmla="*/ 74 w 148"/>
                <a:gd name="T5" fmla="*/ 0 h 149"/>
                <a:gd name="T6" fmla="*/ 74 w 148"/>
                <a:gd name="T7" fmla="*/ 18 h 149"/>
                <a:gd name="T8" fmla="*/ 74 w 148"/>
                <a:gd name="T9" fmla="*/ 35 h 149"/>
                <a:gd name="T10" fmla="*/ 34 w 148"/>
                <a:gd name="T11" fmla="*/ 75 h 149"/>
                <a:gd name="T12" fmla="*/ 34 w 148"/>
                <a:gd name="T13" fmla="*/ 75 h 149"/>
                <a:gd name="T14" fmla="*/ 74 w 148"/>
                <a:gd name="T15" fmla="*/ 114 h 149"/>
                <a:gd name="T16" fmla="*/ 74 w 148"/>
                <a:gd name="T17" fmla="*/ 114 h 149"/>
                <a:gd name="T18" fmla="*/ 113 w 148"/>
                <a:gd name="T19" fmla="*/ 75 h 149"/>
                <a:gd name="T20" fmla="*/ 113 w 148"/>
                <a:gd name="T21" fmla="*/ 75 h 149"/>
                <a:gd name="T22" fmla="*/ 74 w 148"/>
                <a:gd name="T23" fmla="*/ 35 h 149"/>
                <a:gd name="T24" fmla="*/ 74 w 148"/>
                <a:gd name="T25" fmla="*/ 35 h 149"/>
                <a:gd name="T26" fmla="*/ 74 w 148"/>
                <a:gd name="T27" fmla="*/ 18 h 149"/>
                <a:gd name="T28" fmla="*/ 74 w 148"/>
                <a:gd name="T29" fmla="*/ 0 h 149"/>
                <a:gd name="T30" fmla="*/ 148 w 148"/>
                <a:gd name="T31" fmla="*/ 75 h 149"/>
                <a:gd name="T32" fmla="*/ 148 w 148"/>
                <a:gd name="T33" fmla="*/ 75 h 149"/>
                <a:gd name="T34" fmla="*/ 74 w 148"/>
                <a:gd name="T35" fmla="*/ 149 h 149"/>
                <a:gd name="T36" fmla="*/ 74 w 148"/>
                <a:gd name="T37" fmla="*/ 149 h 149"/>
                <a:gd name="T38" fmla="*/ 0 w 148"/>
                <a:gd name="T39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9">
                  <a:moveTo>
                    <a:pt x="0" y="75"/>
                  </a:moveTo>
                  <a:cubicBezTo>
                    <a:pt x="0" y="34"/>
                    <a:pt x="33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52" y="35"/>
                    <a:pt x="34" y="53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96"/>
                    <a:pt x="52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96" y="114"/>
                    <a:pt x="113" y="96"/>
                    <a:pt x="113" y="75"/>
                  </a:cubicBezTo>
                  <a:cubicBezTo>
                    <a:pt x="113" y="75"/>
                    <a:pt x="113" y="75"/>
                    <a:pt x="113" y="75"/>
                  </a:cubicBezTo>
                  <a:cubicBezTo>
                    <a:pt x="113" y="53"/>
                    <a:pt x="96" y="35"/>
                    <a:pt x="74" y="35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75"/>
                    <a:pt x="148" y="75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6158601" y="1761358"/>
              <a:ext cx="135199" cy="69394"/>
            </a:xfrm>
            <a:custGeom>
              <a:avLst/>
              <a:gdLst>
                <a:gd name="T0" fmla="*/ 0 w 208"/>
                <a:gd name="T1" fmla="*/ 107 h 107"/>
                <a:gd name="T2" fmla="*/ 32 w 208"/>
                <a:gd name="T3" fmla="*/ 29 h 107"/>
                <a:gd name="T4" fmla="*/ 32 w 208"/>
                <a:gd name="T5" fmla="*/ 29 h 107"/>
                <a:gd name="T6" fmla="*/ 107 w 208"/>
                <a:gd name="T7" fmla="*/ 1 h 107"/>
                <a:gd name="T8" fmla="*/ 107 w 208"/>
                <a:gd name="T9" fmla="*/ 1 h 107"/>
                <a:gd name="T10" fmla="*/ 208 w 208"/>
                <a:gd name="T11" fmla="*/ 71 h 107"/>
                <a:gd name="T12" fmla="*/ 208 w 208"/>
                <a:gd name="T13" fmla="*/ 71 h 107"/>
                <a:gd name="T14" fmla="*/ 175 w 208"/>
                <a:gd name="T15" fmla="*/ 82 h 107"/>
                <a:gd name="T16" fmla="*/ 107 w 208"/>
                <a:gd name="T17" fmla="*/ 35 h 107"/>
                <a:gd name="T18" fmla="*/ 107 w 208"/>
                <a:gd name="T19" fmla="*/ 35 h 107"/>
                <a:gd name="T20" fmla="*/ 35 w 208"/>
                <a:gd name="T21" fmla="*/ 107 h 107"/>
                <a:gd name="T22" fmla="*/ 35 w 208"/>
                <a:gd name="T23" fmla="*/ 107 h 107"/>
                <a:gd name="T24" fmla="*/ 0 w 208"/>
                <a:gd name="T2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107">
                  <a:moveTo>
                    <a:pt x="0" y="107"/>
                  </a:moveTo>
                  <a:cubicBezTo>
                    <a:pt x="0" y="75"/>
                    <a:pt x="12" y="47"/>
                    <a:pt x="32" y="29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51" y="10"/>
                    <a:pt x="78" y="0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52" y="0"/>
                    <a:pt x="194" y="26"/>
                    <a:pt x="208" y="71"/>
                  </a:cubicBezTo>
                  <a:cubicBezTo>
                    <a:pt x="208" y="71"/>
                    <a:pt x="208" y="71"/>
                    <a:pt x="208" y="71"/>
                  </a:cubicBezTo>
                  <a:cubicBezTo>
                    <a:pt x="175" y="82"/>
                    <a:pt x="175" y="82"/>
                    <a:pt x="175" y="82"/>
                  </a:cubicBezTo>
                  <a:cubicBezTo>
                    <a:pt x="166" y="52"/>
                    <a:pt x="141" y="36"/>
                    <a:pt x="107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65" y="36"/>
                    <a:pt x="36" y="59"/>
                    <a:pt x="35" y="107"/>
                  </a:cubicBezTo>
                  <a:cubicBezTo>
                    <a:pt x="35" y="107"/>
                    <a:pt x="35" y="107"/>
                    <a:pt x="35" y="107"/>
                  </a:cubicBezTo>
                  <a:cubicBezTo>
                    <a:pt x="0" y="107"/>
                    <a:pt x="0" y="107"/>
                    <a:pt x="0" y="10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8687325" y="1512476"/>
            <a:ext cx="403415" cy="405145"/>
            <a:chOff x="9626600" y="2941638"/>
            <a:chExt cx="369888" cy="371475"/>
          </a:xfrm>
        </p:grpSpPr>
        <p:sp>
          <p:nvSpPr>
            <p:cNvPr id="72" name="Freeform 3000"/>
            <p:cNvSpPr>
              <a:spLocks noEditPoints="1"/>
            </p:cNvSpPr>
            <p:nvPr/>
          </p:nvSpPr>
          <p:spPr bwMode="auto">
            <a:xfrm>
              <a:off x="9626600" y="2941638"/>
              <a:ext cx="369888" cy="371475"/>
            </a:xfrm>
            <a:custGeom>
              <a:avLst/>
              <a:gdLst>
                <a:gd name="T0" fmla="*/ 264 w 305"/>
                <a:gd name="T1" fmla="*/ 49 h 305"/>
                <a:gd name="T2" fmla="*/ 56 w 305"/>
                <a:gd name="T3" fmla="*/ 35 h 305"/>
                <a:gd name="T4" fmla="*/ 110 w 305"/>
                <a:gd name="T5" fmla="*/ 18 h 305"/>
                <a:gd name="T6" fmla="*/ 77 w 305"/>
                <a:gd name="T7" fmla="*/ 67 h 305"/>
                <a:gd name="T8" fmla="*/ 62 w 305"/>
                <a:gd name="T9" fmla="*/ 73 h 305"/>
                <a:gd name="T10" fmla="*/ 63 w 305"/>
                <a:gd name="T11" fmla="*/ 128 h 305"/>
                <a:gd name="T12" fmla="*/ 74 w 305"/>
                <a:gd name="T13" fmla="*/ 128 h 305"/>
                <a:gd name="T14" fmla="*/ 147 w 305"/>
                <a:gd name="T15" fmla="*/ 90 h 305"/>
                <a:gd name="T16" fmla="*/ 92 w 305"/>
                <a:gd name="T17" fmla="*/ 147 h 305"/>
                <a:gd name="T18" fmla="*/ 92 w 305"/>
                <a:gd name="T19" fmla="*/ 158 h 305"/>
                <a:gd name="T20" fmla="*/ 147 w 305"/>
                <a:gd name="T21" fmla="*/ 196 h 305"/>
                <a:gd name="T22" fmla="*/ 158 w 305"/>
                <a:gd name="T23" fmla="*/ 196 h 305"/>
                <a:gd name="T24" fmla="*/ 232 w 305"/>
                <a:gd name="T25" fmla="*/ 158 h 305"/>
                <a:gd name="T26" fmla="*/ 177 w 305"/>
                <a:gd name="T27" fmla="*/ 217 h 305"/>
                <a:gd name="T28" fmla="*/ 177 w 305"/>
                <a:gd name="T29" fmla="*/ 228 h 305"/>
                <a:gd name="T30" fmla="*/ 158 w 305"/>
                <a:gd name="T31" fmla="*/ 294 h 305"/>
                <a:gd name="T32" fmla="*/ 152 w 305"/>
                <a:gd name="T33" fmla="*/ 246 h 305"/>
                <a:gd name="T34" fmla="*/ 147 w 305"/>
                <a:gd name="T35" fmla="*/ 294 h 305"/>
                <a:gd name="T36" fmla="*/ 128 w 305"/>
                <a:gd name="T37" fmla="*/ 228 h 305"/>
                <a:gd name="T38" fmla="*/ 127 w 305"/>
                <a:gd name="T39" fmla="*/ 217 h 305"/>
                <a:gd name="T40" fmla="*/ 74 w 305"/>
                <a:gd name="T41" fmla="*/ 177 h 305"/>
                <a:gd name="T42" fmla="*/ 63 w 305"/>
                <a:gd name="T43" fmla="*/ 178 h 305"/>
                <a:gd name="T44" fmla="*/ 46 w 305"/>
                <a:gd name="T45" fmla="*/ 241 h 305"/>
                <a:gd name="T46" fmla="*/ 11 w 305"/>
                <a:gd name="T47" fmla="*/ 158 h 305"/>
                <a:gd name="T48" fmla="*/ 42 w 305"/>
                <a:gd name="T49" fmla="*/ 153 h 305"/>
                <a:gd name="T50" fmla="*/ 11 w 305"/>
                <a:gd name="T51" fmla="*/ 147 h 305"/>
                <a:gd name="T52" fmla="*/ 23 w 305"/>
                <a:gd name="T53" fmla="*/ 72 h 305"/>
                <a:gd name="T54" fmla="*/ 34 w 305"/>
                <a:gd name="T55" fmla="*/ 249 h 305"/>
                <a:gd name="T56" fmla="*/ 152 w 305"/>
                <a:gd name="T57" fmla="*/ 305 h 305"/>
                <a:gd name="T58" fmla="*/ 239 w 305"/>
                <a:gd name="T59" fmla="*/ 264 h 305"/>
                <a:gd name="T60" fmla="*/ 217 w 305"/>
                <a:gd name="T61" fmla="*/ 260 h 305"/>
                <a:gd name="T62" fmla="*/ 236 w 305"/>
                <a:gd name="T63" fmla="*/ 242 h 305"/>
                <a:gd name="T64" fmla="*/ 231 w 305"/>
                <a:gd name="T65" fmla="*/ 228 h 305"/>
                <a:gd name="T66" fmla="*/ 294 w 305"/>
                <a:gd name="T67" fmla="*/ 158 h 305"/>
                <a:gd name="T68" fmla="*/ 281 w 305"/>
                <a:gd name="T69" fmla="*/ 235 h 305"/>
                <a:gd name="T70" fmla="*/ 271 w 305"/>
                <a:gd name="T71" fmla="*/ 57 h 305"/>
                <a:gd name="T72" fmla="*/ 88 w 305"/>
                <a:gd name="T73" fmla="*/ 70 h 305"/>
                <a:gd name="T74" fmla="*/ 147 w 305"/>
                <a:gd name="T75" fmla="*/ 79 h 305"/>
                <a:gd name="T76" fmla="*/ 77 w 305"/>
                <a:gd name="T77" fmla="*/ 239 h 305"/>
                <a:gd name="T78" fmla="*/ 110 w 305"/>
                <a:gd name="T79" fmla="*/ 288 h 305"/>
                <a:gd name="T80" fmla="*/ 243 w 305"/>
                <a:gd name="T81" fmla="*/ 147 h 305"/>
                <a:gd name="T82" fmla="*/ 226 w 305"/>
                <a:gd name="T83" fmla="*/ 99 h 305"/>
                <a:gd name="T84" fmla="*/ 158 w 305"/>
                <a:gd name="T85" fmla="*/ 147 h 305"/>
                <a:gd name="T86" fmla="*/ 201 w 305"/>
                <a:gd name="T87" fmla="*/ 86 h 305"/>
                <a:gd name="T88" fmla="*/ 158 w 305"/>
                <a:gd name="T89" fmla="*/ 79 h 305"/>
                <a:gd name="T90" fmla="*/ 209 w 305"/>
                <a:gd name="T91" fmla="*/ 53 h 305"/>
                <a:gd name="T92" fmla="*/ 217 w 305"/>
                <a:gd name="T93" fmla="*/ 46 h 305"/>
                <a:gd name="T94" fmla="*/ 254 w 305"/>
                <a:gd name="T95" fmla="*/ 55 h 305"/>
                <a:gd name="T96" fmla="*/ 248 w 305"/>
                <a:gd name="T97" fmla="*/ 70 h 305"/>
                <a:gd name="T98" fmla="*/ 262 w 305"/>
                <a:gd name="T99" fmla="*/ 63 h 305"/>
                <a:gd name="T100" fmla="*/ 243 w 305"/>
                <a:gd name="T101" fmla="*/ 147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05" h="305">
                  <a:moveTo>
                    <a:pt x="271" y="57"/>
                  </a:moveTo>
                  <a:cubicBezTo>
                    <a:pt x="268" y="54"/>
                    <a:pt x="266" y="51"/>
                    <a:pt x="264" y="49"/>
                  </a:cubicBezTo>
                  <a:cubicBezTo>
                    <a:pt x="236" y="19"/>
                    <a:pt x="196" y="0"/>
                    <a:pt x="152" y="0"/>
                  </a:cubicBezTo>
                  <a:cubicBezTo>
                    <a:pt x="116" y="0"/>
                    <a:pt x="82" y="13"/>
                    <a:pt x="56" y="35"/>
                  </a:cubicBezTo>
                  <a:cubicBezTo>
                    <a:pt x="59" y="37"/>
                    <a:pt x="62" y="39"/>
                    <a:pt x="64" y="42"/>
                  </a:cubicBezTo>
                  <a:cubicBezTo>
                    <a:pt x="77" y="32"/>
                    <a:pt x="93" y="23"/>
                    <a:pt x="110" y="18"/>
                  </a:cubicBezTo>
                  <a:cubicBezTo>
                    <a:pt x="101" y="25"/>
                    <a:pt x="94" y="35"/>
                    <a:pt x="87" y="46"/>
                  </a:cubicBezTo>
                  <a:cubicBezTo>
                    <a:pt x="83" y="53"/>
                    <a:pt x="80" y="60"/>
                    <a:pt x="77" y="67"/>
                  </a:cubicBezTo>
                  <a:cubicBezTo>
                    <a:pt x="74" y="66"/>
                    <a:pt x="71" y="65"/>
                    <a:pt x="67" y="63"/>
                  </a:cubicBezTo>
                  <a:cubicBezTo>
                    <a:pt x="66" y="67"/>
                    <a:pt x="65" y="70"/>
                    <a:pt x="62" y="73"/>
                  </a:cubicBezTo>
                  <a:cubicBezTo>
                    <a:pt x="66" y="74"/>
                    <a:pt x="70" y="76"/>
                    <a:pt x="73" y="77"/>
                  </a:cubicBezTo>
                  <a:cubicBezTo>
                    <a:pt x="68" y="93"/>
                    <a:pt x="64" y="110"/>
                    <a:pt x="63" y="128"/>
                  </a:cubicBezTo>
                  <a:cubicBezTo>
                    <a:pt x="64" y="128"/>
                    <a:pt x="66" y="127"/>
                    <a:pt x="67" y="127"/>
                  </a:cubicBezTo>
                  <a:cubicBezTo>
                    <a:pt x="69" y="127"/>
                    <a:pt x="72" y="128"/>
                    <a:pt x="74" y="128"/>
                  </a:cubicBezTo>
                  <a:cubicBezTo>
                    <a:pt x="75" y="111"/>
                    <a:pt x="79" y="95"/>
                    <a:pt x="84" y="81"/>
                  </a:cubicBezTo>
                  <a:cubicBezTo>
                    <a:pt x="103" y="86"/>
                    <a:pt x="125" y="90"/>
                    <a:pt x="147" y="90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49"/>
                    <a:pt x="92" y="151"/>
                    <a:pt x="92" y="153"/>
                  </a:cubicBezTo>
                  <a:cubicBezTo>
                    <a:pt x="92" y="155"/>
                    <a:pt x="92" y="157"/>
                    <a:pt x="92" y="158"/>
                  </a:cubicBezTo>
                  <a:cubicBezTo>
                    <a:pt x="147" y="158"/>
                    <a:pt x="147" y="158"/>
                    <a:pt x="147" y="158"/>
                  </a:cubicBezTo>
                  <a:cubicBezTo>
                    <a:pt x="147" y="196"/>
                    <a:pt x="147" y="196"/>
                    <a:pt x="147" y="196"/>
                  </a:cubicBezTo>
                  <a:cubicBezTo>
                    <a:pt x="149" y="196"/>
                    <a:pt x="150" y="196"/>
                    <a:pt x="152" y="196"/>
                  </a:cubicBezTo>
                  <a:cubicBezTo>
                    <a:pt x="154" y="196"/>
                    <a:pt x="156" y="196"/>
                    <a:pt x="158" y="196"/>
                  </a:cubicBezTo>
                  <a:cubicBezTo>
                    <a:pt x="158" y="158"/>
                    <a:pt x="158" y="158"/>
                    <a:pt x="158" y="158"/>
                  </a:cubicBezTo>
                  <a:cubicBezTo>
                    <a:pt x="232" y="158"/>
                    <a:pt x="232" y="158"/>
                    <a:pt x="232" y="158"/>
                  </a:cubicBezTo>
                  <a:cubicBezTo>
                    <a:pt x="231" y="183"/>
                    <a:pt x="227" y="205"/>
                    <a:pt x="221" y="225"/>
                  </a:cubicBezTo>
                  <a:cubicBezTo>
                    <a:pt x="207" y="221"/>
                    <a:pt x="192" y="218"/>
                    <a:pt x="177" y="217"/>
                  </a:cubicBezTo>
                  <a:cubicBezTo>
                    <a:pt x="177" y="218"/>
                    <a:pt x="178" y="220"/>
                    <a:pt x="178" y="221"/>
                  </a:cubicBezTo>
                  <a:cubicBezTo>
                    <a:pt x="178" y="223"/>
                    <a:pt x="177" y="226"/>
                    <a:pt x="177" y="228"/>
                  </a:cubicBezTo>
                  <a:cubicBezTo>
                    <a:pt x="191" y="229"/>
                    <a:pt x="204" y="232"/>
                    <a:pt x="217" y="235"/>
                  </a:cubicBezTo>
                  <a:cubicBezTo>
                    <a:pt x="203" y="269"/>
                    <a:pt x="182" y="291"/>
                    <a:pt x="158" y="294"/>
                  </a:cubicBezTo>
                  <a:cubicBezTo>
                    <a:pt x="158" y="246"/>
                    <a:pt x="158" y="246"/>
                    <a:pt x="158" y="246"/>
                  </a:cubicBezTo>
                  <a:cubicBezTo>
                    <a:pt x="156" y="246"/>
                    <a:pt x="154" y="246"/>
                    <a:pt x="152" y="246"/>
                  </a:cubicBezTo>
                  <a:cubicBezTo>
                    <a:pt x="150" y="246"/>
                    <a:pt x="149" y="246"/>
                    <a:pt x="147" y="246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22" y="291"/>
                    <a:pt x="101" y="269"/>
                    <a:pt x="88" y="235"/>
                  </a:cubicBezTo>
                  <a:cubicBezTo>
                    <a:pt x="100" y="232"/>
                    <a:pt x="114" y="229"/>
                    <a:pt x="128" y="228"/>
                  </a:cubicBezTo>
                  <a:cubicBezTo>
                    <a:pt x="127" y="226"/>
                    <a:pt x="127" y="223"/>
                    <a:pt x="127" y="221"/>
                  </a:cubicBezTo>
                  <a:cubicBezTo>
                    <a:pt x="127" y="220"/>
                    <a:pt x="127" y="218"/>
                    <a:pt x="127" y="217"/>
                  </a:cubicBezTo>
                  <a:cubicBezTo>
                    <a:pt x="112" y="218"/>
                    <a:pt x="97" y="221"/>
                    <a:pt x="84" y="225"/>
                  </a:cubicBezTo>
                  <a:cubicBezTo>
                    <a:pt x="79" y="211"/>
                    <a:pt x="75" y="194"/>
                    <a:pt x="74" y="177"/>
                  </a:cubicBezTo>
                  <a:cubicBezTo>
                    <a:pt x="72" y="178"/>
                    <a:pt x="69" y="178"/>
                    <a:pt x="67" y="178"/>
                  </a:cubicBezTo>
                  <a:cubicBezTo>
                    <a:pt x="66" y="178"/>
                    <a:pt x="64" y="178"/>
                    <a:pt x="63" y="178"/>
                  </a:cubicBezTo>
                  <a:cubicBezTo>
                    <a:pt x="64" y="196"/>
                    <a:pt x="68" y="213"/>
                    <a:pt x="73" y="228"/>
                  </a:cubicBezTo>
                  <a:cubicBezTo>
                    <a:pt x="63" y="232"/>
                    <a:pt x="54" y="236"/>
                    <a:pt x="46" y="241"/>
                  </a:cubicBezTo>
                  <a:cubicBezTo>
                    <a:pt x="45" y="242"/>
                    <a:pt x="44" y="242"/>
                    <a:pt x="43" y="243"/>
                  </a:cubicBezTo>
                  <a:cubicBezTo>
                    <a:pt x="24" y="220"/>
                    <a:pt x="12" y="190"/>
                    <a:pt x="11" y="158"/>
                  </a:cubicBezTo>
                  <a:cubicBezTo>
                    <a:pt x="42" y="158"/>
                    <a:pt x="42" y="158"/>
                    <a:pt x="42" y="158"/>
                  </a:cubicBezTo>
                  <a:cubicBezTo>
                    <a:pt x="42" y="157"/>
                    <a:pt x="42" y="155"/>
                    <a:pt x="42" y="153"/>
                  </a:cubicBezTo>
                  <a:cubicBezTo>
                    <a:pt x="42" y="151"/>
                    <a:pt x="42" y="149"/>
                    <a:pt x="4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2" y="122"/>
                    <a:pt x="19" y="99"/>
                    <a:pt x="32" y="79"/>
                  </a:cubicBezTo>
                  <a:cubicBezTo>
                    <a:pt x="28" y="77"/>
                    <a:pt x="25" y="75"/>
                    <a:pt x="23" y="72"/>
                  </a:cubicBezTo>
                  <a:cubicBezTo>
                    <a:pt x="8" y="95"/>
                    <a:pt x="0" y="123"/>
                    <a:pt x="0" y="153"/>
                  </a:cubicBezTo>
                  <a:cubicBezTo>
                    <a:pt x="0" y="189"/>
                    <a:pt x="12" y="223"/>
                    <a:pt x="34" y="249"/>
                  </a:cubicBezTo>
                  <a:cubicBezTo>
                    <a:pt x="36" y="252"/>
                    <a:pt x="38" y="254"/>
                    <a:pt x="41" y="257"/>
                  </a:cubicBezTo>
                  <a:cubicBezTo>
                    <a:pt x="69" y="287"/>
                    <a:pt x="108" y="305"/>
                    <a:pt x="152" y="305"/>
                  </a:cubicBezTo>
                  <a:cubicBezTo>
                    <a:pt x="188" y="305"/>
                    <a:pt x="221" y="293"/>
                    <a:pt x="248" y="272"/>
                  </a:cubicBezTo>
                  <a:cubicBezTo>
                    <a:pt x="244" y="270"/>
                    <a:pt x="241" y="267"/>
                    <a:pt x="239" y="264"/>
                  </a:cubicBezTo>
                  <a:cubicBezTo>
                    <a:pt x="226" y="275"/>
                    <a:pt x="211" y="283"/>
                    <a:pt x="195" y="288"/>
                  </a:cubicBezTo>
                  <a:cubicBezTo>
                    <a:pt x="203" y="281"/>
                    <a:pt x="211" y="271"/>
                    <a:pt x="217" y="260"/>
                  </a:cubicBezTo>
                  <a:cubicBezTo>
                    <a:pt x="221" y="253"/>
                    <a:pt x="224" y="246"/>
                    <a:pt x="227" y="239"/>
                  </a:cubicBezTo>
                  <a:cubicBezTo>
                    <a:pt x="230" y="240"/>
                    <a:pt x="233" y="241"/>
                    <a:pt x="236" y="242"/>
                  </a:cubicBezTo>
                  <a:cubicBezTo>
                    <a:pt x="237" y="238"/>
                    <a:pt x="239" y="235"/>
                    <a:pt x="241" y="232"/>
                  </a:cubicBezTo>
                  <a:cubicBezTo>
                    <a:pt x="238" y="231"/>
                    <a:pt x="235" y="230"/>
                    <a:pt x="231" y="228"/>
                  </a:cubicBezTo>
                  <a:cubicBezTo>
                    <a:pt x="238" y="207"/>
                    <a:pt x="242" y="183"/>
                    <a:pt x="243" y="158"/>
                  </a:cubicBezTo>
                  <a:cubicBezTo>
                    <a:pt x="294" y="158"/>
                    <a:pt x="294" y="158"/>
                    <a:pt x="294" y="158"/>
                  </a:cubicBezTo>
                  <a:cubicBezTo>
                    <a:pt x="293" y="184"/>
                    <a:pt x="285" y="207"/>
                    <a:pt x="272" y="228"/>
                  </a:cubicBezTo>
                  <a:cubicBezTo>
                    <a:pt x="276" y="229"/>
                    <a:pt x="278" y="232"/>
                    <a:pt x="281" y="235"/>
                  </a:cubicBezTo>
                  <a:cubicBezTo>
                    <a:pt x="296" y="211"/>
                    <a:pt x="305" y="183"/>
                    <a:pt x="305" y="153"/>
                  </a:cubicBezTo>
                  <a:cubicBezTo>
                    <a:pt x="305" y="117"/>
                    <a:pt x="292" y="83"/>
                    <a:pt x="271" y="57"/>
                  </a:cubicBezTo>
                  <a:close/>
                  <a:moveTo>
                    <a:pt x="147" y="79"/>
                  </a:moveTo>
                  <a:cubicBezTo>
                    <a:pt x="125" y="79"/>
                    <a:pt x="105" y="76"/>
                    <a:pt x="88" y="70"/>
                  </a:cubicBezTo>
                  <a:cubicBezTo>
                    <a:pt x="101" y="37"/>
                    <a:pt x="122" y="15"/>
                    <a:pt x="147" y="12"/>
                  </a:cubicBezTo>
                  <a:lnTo>
                    <a:pt x="147" y="79"/>
                  </a:lnTo>
                  <a:close/>
                  <a:moveTo>
                    <a:pt x="50" y="251"/>
                  </a:moveTo>
                  <a:cubicBezTo>
                    <a:pt x="58" y="246"/>
                    <a:pt x="67" y="242"/>
                    <a:pt x="77" y="239"/>
                  </a:cubicBezTo>
                  <a:cubicBezTo>
                    <a:pt x="80" y="246"/>
                    <a:pt x="83" y="253"/>
                    <a:pt x="87" y="260"/>
                  </a:cubicBezTo>
                  <a:cubicBezTo>
                    <a:pt x="94" y="271"/>
                    <a:pt x="101" y="281"/>
                    <a:pt x="110" y="288"/>
                  </a:cubicBezTo>
                  <a:cubicBezTo>
                    <a:pt x="87" y="281"/>
                    <a:pt x="67" y="268"/>
                    <a:pt x="50" y="251"/>
                  </a:cubicBezTo>
                  <a:close/>
                  <a:moveTo>
                    <a:pt x="243" y="147"/>
                  </a:moveTo>
                  <a:cubicBezTo>
                    <a:pt x="243" y="129"/>
                    <a:pt x="240" y="112"/>
                    <a:pt x="237" y="96"/>
                  </a:cubicBezTo>
                  <a:cubicBezTo>
                    <a:pt x="233" y="98"/>
                    <a:pt x="230" y="99"/>
                    <a:pt x="226" y="99"/>
                  </a:cubicBezTo>
                  <a:cubicBezTo>
                    <a:pt x="229" y="114"/>
                    <a:pt x="232" y="130"/>
                    <a:pt x="232" y="147"/>
                  </a:cubicBezTo>
                  <a:cubicBezTo>
                    <a:pt x="158" y="147"/>
                    <a:pt x="158" y="147"/>
                    <a:pt x="158" y="147"/>
                  </a:cubicBezTo>
                  <a:cubicBezTo>
                    <a:pt x="158" y="90"/>
                    <a:pt x="158" y="90"/>
                    <a:pt x="158" y="90"/>
                  </a:cubicBezTo>
                  <a:cubicBezTo>
                    <a:pt x="172" y="90"/>
                    <a:pt x="187" y="88"/>
                    <a:pt x="201" y="86"/>
                  </a:cubicBezTo>
                  <a:cubicBezTo>
                    <a:pt x="199" y="82"/>
                    <a:pt x="198" y="79"/>
                    <a:pt x="198" y="75"/>
                  </a:cubicBezTo>
                  <a:cubicBezTo>
                    <a:pt x="185" y="77"/>
                    <a:pt x="172" y="79"/>
                    <a:pt x="158" y="79"/>
                  </a:cubicBezTo>
                  <a:cubicBezTo>
                    <a:pt x="158" y="12"/>
                    <a:pt x="158" y="12"/>
                    <a:pt x="158" y="12"/>
                  </a:cubicBezTo>
                  <a:cubicBezTo>
                    <a:pt x="178" y="14"/>
                    <a:pt x="196" y="30"/>
                    <a:pt x="209" y="53"/>
                  </a:cubicBezTo>
                  <a:cubicBezTo>
                    <a:pt x="212" y="51"/>
                    <a:pt x="215" y="50"/>
                    <a:pt x="219" y="49"/>
                  </a:cubicBezTo>
                  <a:cubicBezTo>
                    <a:pt x="218" y="48"/>
                    <a:pt x="218" y="47"/>
                    <a:pt x="217" y="46"/>
                  </a:cubicBezTo>
                  <a:cubicBezTo>
                    <a:pt x="211" y="35"/>
                    <a:pt x="203" y="25"/>
                    <a:pt x="195" y="18"/>
                  </a:cubicBezTo>
                  <a:cubicBezTo>
                    <a:pt x="218" y="25"/>
                    <a:pt x="238" y="38"/>
                    <a:pt x="254" y="55"/>
                  </a:cubicBezTo>
                  <a:cubicBezTo>
                    <a:pt x="251" y="57"/>
                    <a:pt x="248" y="58"/>
                    <a:pt x="244" y="60"/>
                  </a:cubicBezTo>
                  <a:cubicBezTo>
                    <a:pt x="246" y="63"/>
                    <a:pt x="248" y="66"/>
                    <a:pt x="248" y="70"/>
                  </a:cubicBezTo>
                  <a:cubicBezTo>
                    <a:pt x="252" y="68"/>
                    <a:pt x="256" y="67"/>
                    <a:pt x="259" y="65"/>
                  </a:cubicBezTo>
                  <a:cubicBezTo>
                    <a:pt x="260" y="64"/>
                    <a:pt x="261" y="63"/>
                    <a:pt x="262" y="63"/>
                  </a:cubicBezTo>
                  <a:cubicBezTo>
                    <a:pt x="281" y="86"/>
                    <a:pt x="292" y="115"/>
                    <a:pt x="294" y="147"/>
                  </a:cubicBezTo>
                  <a:lnTo>
                    <a:pt x="243" y="147"/>
                  </a:ln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100"/>
            <p:cNvSpPr>
              <a:spLocks noEditPoints="1"/>
            </p:cNvSpPr>
            <p:nvPr/>
          </p:nvSpPr>
          <p:spPr bwMode="auto">
            <a:xfrm>
              <a:off x="9683750" y="3103563"/>
              <a:ext cx="49213" cy="49213"/>
            </a:xfrm>
            <a:custGeom>
              <a:avLst/>
              <a:gdLst>
                <a:gd name="T0" fmla="*/ 20 w 40"/>
                <a:gd name="T1" fmla="*/ 40 h 40"/>
                <a:gd name="T2" fmla="*/ 40 w 40"/>
                <a:gd name="T3" fmla="*/ 20 h 40"/>
                <a:gd name="T4" fmla="*/ 20 w 40"/>
                <a:gd name="T5" fmla="*/ 0 h 40"/>
                <a:gd name="T6" fmla="*/ 0 w 40"/>
                <a:gd name="T7" fmla="*/ 20 h 40"/>
                <a:gd name="T8" fmla="*/ 20 w 40"/>
                <a:gd name="T9" fmla="*/ 40 h 40"/>
                <a:gd name="T10" fmla="*/ 20 w 40"/>
                <a:gd name="T11" fmla="*/ 11 h 40"/>
                <a:gd name="T12" fmla="*/ 29 w 40"/>
                <a:gd name="T13" fmla="*/ 20 h 40"/>
                <a:gd name="T14" fmla="*/ 20 w 40"/>
                <a:gd name="T15" fmla="*/ 29 h 40"/>
                <a:gd name="T16" fmla="*/ 11 w 40"/>
                <a:gd name="T17" fmla="*/ 20 h 40"/>
                <a:gd name="T18" fmla="*/ 20 w 40"/>
                <a:gd name="T1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00"/>
            <p:cNvSpPr>
              <a:spLocks noEditPoints="1"/>
            </p:cNvSpPr>
            <p:nvPr/>
          </p:nvSpPr>
          <p:spPr bwMode="auto">
            <a:xfrm>
              <a:off x="9786938" y="3186113"/>
              <a:ext cx="49213" cy="49213"/>
            </a:xfrm>
            <a:custGeom>
              <a:avLst/>
              <a:gdLst>
                <a:gd name="T0" fmla="*/ 40 w 40"/>
                <a:gd name="T1" fmla="*/ 20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11 w 40"/>
                <a:gd name="T11" fmla="*/ 20 h 40"/>
                <a:gd name="T12" fmla="*/ 20 w 40"/>
                <a:gd name="T13" fmla="*/ 11 h 40"/>
                <a:gd name="T14" fmla="*/ 29 w 40"/>
                <a:gd name="T15" fmla="*/ 20 h 40"/>
                <a:gd name="T16" fmla="*/ 20 w 40"/>
                <a:gd name="T17" fmla="*/ 29 h 40"/>
                <a:gd name="T18" fmla="*/ 11 w 40"/>
                <a:gd name="T19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40" y="20"/>
                  </a:move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lose/>
                  <a:moveTo>
                    <a:pt x="11" y="20"/>
                  </a:move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ubicBezTo>
                    <a:pt x="15" y="29"/>
                    <a:pt x="11" y="25"/>
                    <a:pt x="11" y="20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300"/>
            <p:cNvSpPr>
              <a:spLocks noEditPoints="1"/>
            </p:cNvSpPr>
            <p:nvPr/>
          </p:nvSpPr>
          <p:spPr bwMode="auto">
            <a:xfrm>
              <a:off x="9872663" y="3008313"/>
              <a:ext cx="49213" cy="47625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400"/>
            <p:cNvSpPr>
              <a:spLocks noEditPoints="1"/>
            </p:cNvSpPr>
            <p:nvPr/>
          </p:nvSpPr>
          <p:spPr bwMode="auto">
            <a:xfrm>
              <a:off x="9918700" y="3221038"/>
              <a:ext cx="47625" cy="49213"/>
            </a:xfrm>
            <a:custGeom>
              <a:avLst/>
              <a:gdLst>
                <a:gd name="T0" fmla="*/ 20 w 40"/>
                <a:gd name="T1" fmla="*/ 0 h 40"/>
                <a:gd name="T2" fmla="*/ 0 w 40"/>
                <a:gd name="T3" fmla="*/ 20 h 40"/>
                <a:gd name="T4" fmla="*/ 20 w 40"/>
                <a:gd name="T5" fmla="*/ 40 h 40"/>
                <a:gd name="T6" fmla="*/ 40 w 40"/>
                <a:gd name="T7" fmla="*/ 20 h 40"/>
                <a:gd name="T8" fmla="*/ 20 w 40"/>
                <a:gd name="T9" fmla="*/ 0 h 40"/>
                <a:gd name="T10" fmla="*/ 20 w 40"/>
                <a:gd name="T11" fmla="*/ 29 h 40"/>
                <a:gd name="T12" fmla="*/ 11 w 40"/>
                <a:gd name="T13" fmla="*/ 20 h 40"/>
                <a:gd name="T14" fmla="*/ 20 w 40"/>
                <a:gd name="T15" fmla="*/ 11 h 40"/>
                <a:gd name="T16" fmla="*/ 29 w 40"/>
                <a:gd name="T17" fmla="*/ 20 h 40"/>
                <a:gd name="T18" fmla="*/ 20 w 40"/>
                <a:gd name="T1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lose/>
                  <a:moveTo>
                    <a:pt x="20" y="29"/>
                  </a:moveTo>
                  <a:cubicBezTo>
                    <a:pt x="15" y="29"/>
                    <a:pt x="11" y="25"/>
                    <a:pt x="11" y="20"/>
                  </a:cubicBezTo>
                  <a:cubicBezTo>
                    <a:pt x="11" y="15"/>
                    <a:pt x="15" y="11"/>
                    <a:pt x="20" y="11"/>
                  </a:cubicBezTo>
                  <a:cubicBezTo>
                    <a:pt x="25" y="11"/>
                    <a:pt x="29" y="15"/>
                    <a:pt x="29" y="20"/>
                  </a:cubicBezTo>
                  <a:cubicBezTo>
                    <a:pt x="29" y="25"/>
                    <a:pt x="25" y="29"/>
                    <a:pt x="20" y="29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500"/>
            <p:cNvSpPr>
              <a:spLocks noEditPoints="1"/>
            </p:cNvSpPr>
            <p:nvPr/>
          </p:nvSpPr>
          <p:spPr bwMode="auto">
            <a:xfrm>
              <a:off x="9655175" y="2987675"/>
              <a:ext cx="47625" cy="47625"/>
            </a:xfrm>
            <a:custGeom>
              <a:avLst/>
              <a:gdLst>
                <a:gd name="T0" fmla="*/ 20 w 40"/>
                <a:gd name="T1" fmla="*/ 39 h 39"/>
                <a:gd name="T2" fmla="*/ 40 w 40"/>
                <a:gd name="T3" fmla="*/ 19 h 39"/>
                <a:gd name="T4" fmla="*/ 20 w 40"/>
                <a:gd name="T5" fmla="*/ 0 h 39"/>
                <a:gd name="T6" fmla="*/ 0 w 40"/>
                <a:gd name="T7" fmla="*/ 19 h 39"/>
                <a:gd name="T8" fmla="*/ 20 w 40"/>
                <a:gd name="T9" fmla="*/ 39 h 39"/>
                <a:gd name="T10" fmla="*/ 20 w 40"/>
                <a:gd name="T11" fmla="*/ 11 h 39"/>
                <a:gd name="T12" fmla="*/ 29 w 40"/>
                <a:gd name="T13" fmla="*/ 19 h 39"/>
                <a:gd name="T14" fmla="*/ 20 w 40"/>
                <a:gd name="T15" fmla="*/ 28 h 39"/>
                <a:gd name="T16" fmla="*/ 11 w 40"/>
                <a:gd name="T17" fmla="*/ 19 h 39"/>
                <a:gd name="T18" fmla="*/ 20 w 40"/>
                <a:gd name="T1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39">
                  <a:moveTo>
                    <a:pt x="20" y="39"/>
                  </a:moveTo>
                  <a:cubicBezTo>
                    <a:pt x="31" y="39"/>
                    <a:pt x="40" y="30"/>
                    <a:pt x="40" y="19"/>
                  </a:cubicBezTo>
                  <a:cubicBezTo>
                    <a:pt x="40" y="8"/>
                    <a:pt x="31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lose/>
                  <a:moveTo>
                    <a:pt x="20" y="11"/>
                  </a:moveTo>
                  <a:cubicBezTo>
                    <a:pt x="25" y="11"/>
                    <a:pt x="29" y="15"/>
                    <a:pt x="29" y="19"/>
                  </a:cubicBezTo>
                  <a:cubicBezTo>
                    <a:pt x="29" y="24"/>
                    <a:pt x="25" y="28"/>
                    <a:pt x="20" y="28"/>
                  </a:cubicBezTo>
                  <a:cubicBezTo>
                    <a:pt x="15" y="28"/>
                    <a:pt x="11" y="24"/>
                    <a:pt x="11" y="19"/>
                  </a:cubicBezTo>
                  <a:cubicBezTo>
                    <a:pt x="11" y="15"/>
                    <a:pt x="15" y="11"/>
                    <a:pt x="20" y="11"/>
                  </a:cubicBezTo>
                  <a:close/>
                </a:path>
              </a:pathLst>
            </a:custGeom>
            <a:solidFill>
              <a:srgbClr val="FFFFFF"/>
            </a:solidFill>
            <a:ln w="127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6700" y="824345"/>
            <a:ext cx="10443299" cy="4599709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/>
        </p:spPr>
        <p:txBody>
          <a:bodyPr wrap="square" lIns="0" tIns="0" rIns="0" bIns="0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000">
                <a:latin typeface="Palatino Linotype" panose="02040502050505030304" pitchFamily="18" charset="0"/>
              </a:rPr>
              <a:t>Class</a:t>
            </a:r>
            <a:r>
              <a:rPr lang="en-US" sz="2000">
                <a:latin typeface="Palatino Linotype" panose="02040502050505030304" pitchFamily="18" charset="0"/>
              </a:rPr>
              <a:t>/Struct/Object</a:t>
            </a:r>
            <a:r>
              <a:rPr lang="vi-VN" sz="2000">
                <a:latin typeface="Palatino Linotype" panose="02040502050505030304" pitchFamily="18" charset="0"/>
              </a:rPr>
              <a:t>: </a:t>
            </a:r>
            <a:endParaRPr lang="en-US" sz="2000">
              <a:latin typeface="Palatino Linotype" panose="02040502050505030304" pitchFamily="18" charset="0"/>
            </a:endParaRPr>
          </a:p>
          <a:p>
            <a:pPr marL="868337" lvl="1" indent="-457200">
              <a:buFont typeface="Wingdings" panose="05000000000000000000" pitchFamily="2" charset="2"/>
              <a:buChar char="§"/>
            </a:pPr>
            <a:r>
              <a:rPr lang="en-US" sz="2000">
                <a:latin typeface="Palatino Linotype" panose="02040502050505030304" pitchFamily="18" charset="0"/>
              </a:rPr>
              <a:t>The name should be a noun or noun phrase. </a:t>
            </a:r>
            <a:r>
              <a:rPr lang="en-US" sz="2000" err="1">
                <a:latin typeface="Palatino Linotype" panose="02040502050505030304" pitchFamily="18" charset="0"/>
              </a:rPr>
              <a:t>E.g</a:t>
            </a:r>
            <a:r>
              <a:rPr lang="en-US" sz="2000">
                <a:latin typeface="Palatino Linotype" panose="02040502050505030304" pitchFamily="18" charset="0"/>
              </a:rPr>
              <a:t>: </a:t>
            </a:r>
            <a:r>
              <a:rPr lang="vi-VN" sz="2000">
                <a:latin typeface="Palatino Linotype" panose="02040502050505030304" pitchFamily="18" charset="0"/>
              </a:rPr>
              <a:t>Accou</a:t>
            </a:r>
            <a:r>
              <a:rPr lang="en-US" sz="2000" err="1">
                <a:latin typeface="Palatino Linotype" panose="02040502050505030304" pitchFamily="18" charset="0"/>
              </a:rPr>
              <a:t>nt</a:t>
            </a:r>
            <a:r>
              <a:rPr lang="en-US" sz="2000">
                <a:latin typeface="Palatino Linotype" panose="02040502050505030304" pitchFamily="18" charset="0"/>
              </a:rPr>
              <a:t>, </a:t>
            </a:r>
            <a:r>
              <a:rPr lang="vi-VN" sz="2000">
                <a:latin typeface="Palatino Linotype" panose="02040502050505030304" pitchFamily="18" charset="0"/>
              </a:rPr>
              <a:t>Customer, Client,</a:t>
            </a:r>
            <a:r>
              <a:rPr lang="en-US" sz="2000">
                <a:latin typeface="Palatino Linotype" panose="02040502050505030304" pitchFamily="18" charset="0"/>
              </a:rPr>
              <a:t> </a:t>
            </a:r>
            <a:r>
              <a:rPr lang="vi-VN" sz="2000">
                <a:latin typeface="Palatino Linotype" panose="02040502050505030304" pitchFamily="18" charset="0"/>
              </a:rPr>
              <a:t>…</a:t>
            </a:r>
            <a:endParaRPr lang="en-US" sz="2000">
              <a:latin typeface="Palatino Linotype" panose="020405020505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000">
                <a:latin typeface="Palatino Linotype" panose="02040502050505030304" pitchFamily="18" charset="0"/>
              </a:rPr>
              <a:t>Method</a:t>
            </a:r>
            <a:r>
              <a:rPr lang="en-US" sz="2000">
                <a:latin typeface="Palatino Linotype" panose="02040502050505030304" pitchFamily="18" charset="0"/>
              </a:rPr>
              <a:t>/Function</a:t>
            </a:r>
            <a:r>
              <a:rPr lang="vi-VN" sz="2000">
                <a:latin typeface="Palatino Linotype" panose="02040502050505030304" pitchFamily="18" charset="0"/>
              </a:rPr>
              <a:t>:</a:t>
            </a:r>
            <a:endParaRPr lang="en-US" sz="2000">
              <a:latin typeface="Palatino Linotype" panose="02040502050505030304" pitchFamily="18" charset="0"/>
            </a:endParaRPr>
          </a:p>
          <a:p>
            <a:pPr marL="868337" lvl="1" indent="-457200">
              <a:buFont typeface="Wingdings" panose="05000000000000000000" pitchFamily="2" charset="2"/>
              <a:buChar char="§"/>
            </a:pPr>
            <a:r>
              <a:rPr lang="en-US" sz="2000">
                <a:latin typeface="Palatino Linotype" panose="02040502050505030304" pitchFamily="18" charset="0"/>
              </a:rPr>
              <a:t>Should start with a verb or verb phrase. </a:t>
            </a:r>
            <a:r>
              <a:rPr lang="en-US" sz="2000" err="1">
                <a:latin typeface="Palatino Linotype" panose="02040502050505030304" pitchFamily="18" charset="0"/>
              </a:rPr>
              <a:t>E.g</a:t>
            </a:r>
            <a:r>
              <a:rPr lang="en-US" sz="2000">
                <a:latin typeface="Palatino Linotype" panose="02040502050505030304" pitchFamily="18" charset="0"/>
              </a:rPr>
              <a:t>: </a:t>
            </a:r>
            <a:r>
              <a:rPr lang="vi-VN" sz="2000">
                <a:latin typeface="Palatino Linotype" panose="02040502050505030304" pitchFamily="18" charset="0"/>
              </a:rPr>
              <a:t>postPayment(), deleteUser()</a:t>
            </a:r>
            <a:r>
              <a:rPr lang="en-US" sz="2000">
                <a:latin typeface="Palatino Linotype" panose="02040502050505030304" pitchFamily="18" charset="0"/>
              </a:rPr>
              <a:t>, </a:t>
            </a:r>
            <a:r>
              <a:rPr lang="vi-VN" sz="2000">
                <a:latin typeface="Palatino Linotype" panose="02040502050505030304" pitchFamily="18" charset="0"/>
              </a:rPr>
              <a:t>saveScore()</a:t>
            </a:r>
            <a:r>
              <a:rPr lang="en-US" sz="2000">
                <a:latin typeface="Palatino Linotype" panose="02040502050505030304" pitchFamily="18" charset="0"/>
              </a:rPr>
              <a:t>, …</a:t>
            </a:r>
          </a:p>
          <a:p>
            <a:pPr marL="868337" lvl="1" indent="-457200">
              <a:buFont typeface="Wingdings" panose="05000000000000000000" pitchFamily="2" charset="2"/>
              <a:buChar char="§"/>
            </a:pPr>
            <a:r>
              <a:rPr lang="en-US" sz="2000">
                <a:latin typeface="Palatino Linotype" panose="02040502050505030304" pitchFamily="18" charset="0"/>
              </a:rPr>
              <a:t>It’s smallest as possible to solve a unique problem, this will help to read code and re-use method/function more easily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>
                <a:latin typeface="Palatino Linotype" panose="02040502050505030304" pitchFamily="18" charset="0"/>
                <a:hlinkClick r:id="rId5"/>
              </a:rPr>
              <a:t>Single-responsibility principle</a:t>
            </a:r>
            <a:endParaRPr lang="en-US" sz="200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vi-VN">
              <a:latin typeface="Palatino Linotype" panose="0204050205050503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00304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  <p:tag name="TITLEMASTERCOLORSETGROUPCLASSNAME" val="ColorSetGroup5"/>
  <p:tag name="SLIDEMASTERCOLORSETGROUPCLASSNAME" val="ColorSetGroup4"/>
  <p:tag name="SAX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5"/>
  <p:tag name="COLORSETCLASSNAME" val="ColorSet2"/>
  <p:tag name="SAXCONVERTED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ETGROUPCLASSNAME" val="ColorSetGroup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FIELDS" val="CHAPTER;"/>
  <p:tag name="COLORSETGROUPCLASSNAME" val="ColorSetGroup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GROUPCLASSNAME" val="ColorSetGroup1"/>
  <p:tag name="COLORSETCLASSNAME" val="ColorSet2"/>
  <p:tag name="NBTXT" val="A Global Network "/>
  <p:tag name="NBTXTC" val="A Global Network "/>
  <p:tag name="AGTX" val="A Global Network "/>
  <p:tag name="AGTXC" val="A Global Network "/>
  <p:tag name="SAXCONVERTED" val="1"/>
</p:tagLst>
</file>

<file path=ppt/theme/theme1.xml><?xml version="1.0" encoding="utf-8"?>
<a:theme xmlns:a="http://schemas.openxmlformats.org/drawingml/2006/main" name="Bosch NG">
  <a:themeElements>
    <a:clrScheme name="Bosch Light Blue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E78C5"/>
      </a:accent1>
      <a:accent2>
        <a:srgbClr val="6FB9E2"/>
      </a:accent2>
      <a:accent3>
        <a:srgbClr val="B2B3B5"/>
      </a:accent3>
      <a:accent4>
        <a:srgbClr val="424C58"/>
      </a:accent4>
      <a:accent5>
        <a:srgbClr val="08427E"/>
      </a:accent5>
      <a:accent6>
        <a:srgbClr val="6D9ABC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1.pptx" id="{6D85BA78-7D2F-4CC1-B852-648408ADA362}" vid="{9DE09E84-564A-4D2B-9055-A5F85BDDC28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osch Turquoise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1399A0"/>
    </a:accent1>
    <a:accent2>
      <a:srgbClr val="6FC9CC"/>
    </a:accent2>
    <a:accent3>
      <a:srgbClr val="B2B3B5"/>
    </a:accent3>
    <a:accent4>
      <a:srgbClr val="424C58"/>
    </a:accent4>
    <a:accent5>
      <a:srgbClr val="0E78C5"/>
    </a:accent5>
    <a:accent6>
      <a:srgbClr val="6FB9E2"/>
    </a:accent6>
    <a:hlink>
      <a:srgbClr val="738CB4"/>
    </a:hlink>
    <a:folHlink>
      <a:srgbClr val="B0BB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f0bb647-9838-44ba-bd8e-97c8573b7ddf">
      <UserInfo>
        <DisplayName>Nguyen Tan Phat (MS/EMC52-XC)</DisplayName>
        <AccountId>103</AccountId>
        <AccountType/>
      </UserInfo>
      <UserInfo>
        <DisplayName>FIXED-TERM Ha Quach Phu Thanh (MS/EMC-TM-XC)</DisplayName>
        <AccountId>131</AccountId>
        <AccountType/>
      </UserInfo>
    </SharedWithUsers>
  </documentManagement>
</p:properties>
</file>

<file path=customXml/item3.xml><?xml version="1.0" encoding="utf-8"?>
<sax_ColorSelect>
  <Line>
    <Color val="D70012"/>
    <Color val="EA6876"/>
    <Color val="a80163"/>
    <Color val="D067AD"/>
    <Color val="3f136c"/>
    <Color val="967CB1"/>
    <Color val="08427e"/>
    <Color val="6D9ABC"/>
    <Color val="0e78c5"/>
    <Color val="6FB9E2"/>
    <Color val="1399a0"/>
    <Color val="6FC9CC"/>
    <Color val="67b419"/>
    <Color val="AEDB7D"/>
    <Color val="0a5139"/>
    <Color val="6EA293"/>
    <Color val="999FA6"/>
    <Color val="D7D7D7"/>
    <Color val="000000"/>
    <Color val="FFFFFF"/>
  </Line>
</sax_ColorSelect>
</file>

<file path=customXml/item4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CM/MBC</OrgInhalt>
      <Wert>CM/MBC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/>
      <Wert/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Car Multimedia GmbH 2019. Alle Rechte vorbehalten, auch bzgl. jeder Verfügung, Verwertung, Reproduktion, Bearbeitung, Weitergabe sowie für den Fall von Schutzrechtsanmeldungen.</OrgInhalt>
      <Wert>© Robert Bosch Car Multimedia GmbH 2019. Alle Rechte vorbehalten, auch bzgl. jeder Verfügung, Verwertung, Reproduktion, Bearbeitung, Weitergabe sowie für den Fall von Schutzrechtsanmeldungen.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29.04.2019</OrgInhalt>
      <Wert>20.06.2019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>Car Multimedia</OrgInhalt>
      <Wert>Car Multimedia</Wert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94062A943944E91E5B0CB2FE30663" ma:contentTypeVersion="12" ma:contentTypeDescription="Create a new document." ma:contentTypeScope="" ma:versionID="54513818e47c63ce5ebfb34a64e763ed">
  <xsd:schema xmlns:xsd="http://www.w3.org/2001/XMLSchema" xmlns:xs="http://www.w3.org/2001/XMLSchema" xmlns:p="http://schemas.microsoft.com/office/2006/metadata/properties" xmlns:ns2="db79c401-58d5-4f34-8459-f29bac877442" xmlns:ns3="7f0bb647-9838-44ba-bd8e-97c8573b7ddf" targetNamespace="http://schemas.microsoft.com/office/2006/metadata/properties" ma:root="true" ma:fieldsID="cce21d38328ca3843fe26aff83c07554" ns2:_="" ns3:_="">
    <xsd:import namespace="db79c401-58d5-4f34-8459-f29bac877442"/>
    <xsd:import namespace="7f0bb647-9838-44ba-bd8e-97c8573b7d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79c401-58d5-4f34-8459-f29bac8774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0bb647-9838-44ba-bd8e-97c8573b7dd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53FA1E-CC07-4029-B5ED-365B6D9CC5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CE052A-9F6A-4FEF-B321-2E07C34885BC}">
  <ds:schemaRefs>
    <ds:schemaRef ds:uri="http://schemas.microsoft.com/office/2006/metadata/properties"/>
    <ds:schemaRef ds:uri="http://schemas.microsoft.com/office/infopath/2007/PartnerControls"/>
    <ds:schemaRef ds:uri="7f0bb647-9838-44ba-bd8e-97c8573b7ddf"/>
  </ds:schemaRefs>
</ds:datastoreItem>
</file>

<file path=customXml/itemProps3.xml><?xml version="1.0" encoding="utf-8"?>
<ds:datastoreItem xmlns:ds="http://schemas.openxmlformats.org/officeDocument/2006/customXml" ds:itemID="{304CF217-3C90-4AA0-B541-CE45F9BD305E}">
  <ds:schemaRefs/>
</ds:datastoreItem>
</file>

<file path=customXml/itemProps4.xml><?xml version="1.0" encoding="utf-8"?>
<ds:datastoreItem xmlns:ds="http://schemas.openxmlformats.org/officeDocument/2006/customXml" ds:itemID="{4D771458-077B-4985-936A-74E0F111A455}">
  <ds:schemaRefs/>
</ds:datastoreItem>
</file>

<file path=customXml/itemProps5.xml><?xml version="1.0" encoding="utf-8"?>
<ds:datastoreItem xmlns:ds="http://schemas.openxmlformats.org/officeDocument/2006/customXml" ds:itemID="{73FBB19C-BD70-426B-9D8C-B2AD2B1811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79c401-58d5-4f34-8459-f29bac877442"/>
    <ds:schemaRef ds:uri="7f0bb647-9838-44ba-bd8e-97c8573b7d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44</Slides>
  <Notes>43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Bosch NG</vt:lpstr>
      <vt:lpstr>  C CLEAN CODE  &amp; LESSON LEARNS  TRUNG TRAN (RBVH/ECM1)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Brunkau Mandy (CM/MBC)</dc:creator>
  <cp:revision>2</cp:revision>
  <dcterms:created xsi:type="dcterms:W3CDTF">2018-01-19T09:06:36Z</dcterms:created>
  <dcterms:modified xsi:type="dcterms:W3CDTF">2024-09-05T09:47:27Z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0x01010019894062A943944E91E5B0CB2FE30663</vt:lpwstr>
  </property>
</Properties>
</file>