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461" r:id="rId2"/>
    <p:sldId id="479" r:id="rId3"/>
    <p:sldId id="497" r:id="rId4"/>
    <p:sldId id="480" r:id="rId5"/>
    <p:sldId id="482" r:id="rId6"/>
    <p:sldId id="483" r:id="rId7"/>
    <p:sldId id="484" r:id="rId8"/>
    <p:sldId id="485" r:id="rId9"/>
    <p:sldId id="486" r:id="rId10"/>
    <p:sldId id="489" r:id="rId11"/>
    <p:sldId id="490" r:id="rId12"/>
    <p:sldId id="491" r:id="rId13"/>
    <p:sldId id="481" r:id="rId14"/>
    <p:sldId id="487" r:id="rId15"/>
    <p:sldId id="488" r:id="rId16"/>
    <p:sldId id="492" r:id="rId17"/>
    <p:sldId id="493" r:id="rId18"/>
    <p:sldId id="494" r:id="rId19"/>
    <p:sldId id="495" r:id="rId20"/>
    <p:sldId id="496" r:id="rId21"/>
  </p:sldIdLst>
  <p:sldSz cx="9906000" cy="6858000" type="A4"/>
  <p:notesSz cx="9601200" cy="7313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5FC"/>
    <a:srgbClr val="FFFFF7"/>
    <a:srgbClr val="FFFFE5"/>
    <a:srgbClr val="FFFFC9"/>
    <a:srgbClr val="FFFF66"/>
    <a:srgbClr val="FFFF99"/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2" autoAdjust="0"/>
    <p:restoredTop sz="96482" autoAdjust="0"/>
  </p:normalViewPr>
  <p:slideViewPr>
    <p:cSldViewPr>
      <p:cViewPr varScale="1">
        <p:scale>
          <a:sx n="109" d="100"/>
          <a:sy n="109" d="100"/>
        </p:scale>
        <p:origin x="1692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r>
              <a:rPr lang="en-US"/>
              <a:t>hung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5589A9CD-BD6A-482D-B4C9-8D3E23E9F0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66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r>
              <a:rPr lang="en-US"/>
              <a:t>hung</a:t>
            </a:r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19400" y="547688"/>
            <a:ext cx="39624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78BC8B8-9C02-4EA9-B3FE-B639116E83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7260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6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0"/>
            <a:ext cx="24765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72771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31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65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76288" y="765175"/>
            <a:ext cx="9129712" cy="6092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9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8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485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6288" y="765175"/>
            <a:ext cx="4487862" cy="609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6550" y="765175"/>
            <a:ext cx="4489450" cy="609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6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79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37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91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765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6288" y="765175"/>
            <a:ext cx="9129712" cy="609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0" y="908050"/>
            <a:ext cx="41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gray">
          <a:xfrm>
            <a:off x="0" y="762000"/>
            <a:ext cx="704850" cy="6096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 rot="16200000">
            <a:off x="-1167606" y="4823619"/>
            <a:ext cx="339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3F3"/>
                </a:solidFill>
              </a:rPr>
              <a:t>Cấu  trúc dữ liệu và thuật giải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gray">
          <a:xfrm>
            <a:off x="0" y="762000"/>
            <a:ext cx="704850" cy="6096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 rot="16200000">
            <a:off x="-1248569" y="4888707"/>
            <a:ext cx="3402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3366"/>
                </a:solidFill>
              </a:rPr>
              <a:t>CẤU TRÚC DỮ LIỆU VÀ GIẢI THUẬT 1</a:t>
            </a:r>
          </a:p>
        </p:txBody>
      </p:sp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48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Rectangle 16"/>
          <p:cNvSpPr>
            <a:spLocks noChangeArrowheads="1"/>
          </p:cNvSpPr>
          <p:nvPr/>
        </p:nvSpPr>
        <p:spPr bwMode="white">
          <a:xfrm>
            <a:off x="776288" y="79375"/>
            <a:ext cx="89296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rgbClr val="FF6600"/>
                </a:solidFill>
              </a:rPr>
              <a:t>Click To Edit Master Title Style</a:t>
            </a:r>
          </a:p>
        </p:txBody>
      </p:sp>
      <p:pic>
        <p:nvPicPr>
          <p:cNvPr id="4113" name="Picture 1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6121400"/>
            <a:ext cx="4381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rgbClr val="FFF3F3"/>
                </a:solidFill>
              </a:rPr>
              <a:t>NỘI DUNG</a:t>
            </a:r>
          </a:p>
        </p:txBody>
      </p:sp>
      <p:grpSp>
        <p:nvGrpSpPr>
          <p:cNvPr id="237572" name="Group 4"/>
          <p:cNvGrpSpPr>
            <a:grpSpLocks/>
          </p:cNvGrpSpPr>
          <p:nvPr/>
        </p:nvGrpSpPr>
        <p:grpSpPr bwMode="auto">
          <a:xfrm>
            <a:off x="1065213" y="2708275"/>
            <a:ext cx="8496300" cy="1482725"/>
            <a:chOff x="960" y="2256"/>
            <a:chExt cx="4320" cy="624"/>
          </a:xfrm>
        </p:grpSpPr>
        <p:sp>
          <p:nvSpPr>
            <p:cNvPr id="237573" name="AutoShape 5"/>
            <p:cNvSpPr>
              <a:spLocks noChangeArrowheads="1"/>
            </p:cNvSpPr>
            <p:nvPr/>
          </p:nvSpPr>
          <p:spPr bwMode="gray">
            <a:xfrm>
              <a:off x="1320" y="2364"/>
              <a:ext cx="3960" cy="41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237574" name="AutoShape 6"/>
            <p:cNvSpPr>
              <a:spLocks noChangeArrowheads="1"/>
            </p:cNvSpPr>
            <p:nvPr/>
          </p:nvSpPr>
          <p:spPr bwMode="gray">
            <a:xfrm>
              <a:off x="960" y="2256"/>
              <a:ext cx="648" cy="624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75" name="Text Box 7"/>
            <p:cNvSpPr txBox="1">
              <a:spLocks noChangeArrowheads="1"/>
            </p:cNvSpPr>
            <p:nvPr/>
          </p:nvSpPr>
          <p:spPr bwMode="gray">
            <a:xfrm>
              <a:off x="1560" y="2457"/>
              <a:ext cx="3240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 b="1" dirty="0">
                  <a:solidFill>
                    <a:srgbClr val="FFF3F3"/>
                  </a:solidFill>
                </a:rPr>
                <a:t>DANH SÁCH LIÊN KẾT ĐƠN (LIST)</a:t>
              </a:r>
            </a:p>
          </p:txBody>
        </p:sp>
        <p:sp>
          <p:nvSpPr>
            <p:cNvPr id="237576" name="Text Box 8"/>
            <p:cNvSpPr txBox="1">
              <a:spLocks noChangeArrowheads="1"/>
            </p:cNvSpPr>
            <p:nvPr/>
          </p:nvSpPr>
          <p:spPr bwMode="gray">
            <a:xfrm>
              <a:off x="1226" y="2400"/>
              <a:ext cx="93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Cài Stack bằng danh sách liên kết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Kiểm tra tính rỗng của Stack</a:t>
            </a:r>
          </a:p>
          <a:p>
            <a:pPr>
              <a:buFontTx/>
              <a:buNone/>
            </a:pPr>
            <a:r>
              <a:rPr lang="en-US"/>
              <a:t>	int IsEmpty(List &amp;s)</a:t>
            </a:r>
          </a:p>
          <a:p>
            <a:pPr>
              <a:buFontTx/>
              <a:buNone/>
            </a:pPr>
            <a:r>
              <a:rPr lang="en-US"/>
              <a:t>	{</a:t>
            </a:r>
          </a:p>
          <a:p>
            <a:pPr>
              <a:buFontTx/>
              <a:buNone/>
            </a:pPr>
            <a:r>
              <a:rPr lang="en-US"/>
              <a:t>		if(s.pHead==NULL)//Stack rong</a:t>
            </a:r>
          </a:p>
          <a:p>
            <a:pPr>
              <a:buFontTx/>
              <a:buNone/>
            </a:pPr>
            <a:r>
              <a:rPr lang="en-US"/>
              <a:t>		 	 return 1;</a:t>
            </a:r>
          </a:p>
          <a:p>
            <a:pPr>
              <a:buFontTx/>
              <a:buNone/>
            </a:pPr>
            <a:r>
              <a:rPr lang="en-US"/>
              <a:t>  		else</a:t>
            </a:r>
          </a:p>
          <a:p>
            <a:pPr>
              <a:buFontTx/>
              <a:buNone/>
            </a:pPr>
            <a:r>
              <a:rPr lang="en-US"/>
              <a:t>			  return 0;</a:t>
            </a:r>
          </a:p>
          <a:p>
            <a:pPr>
              <a:buFontTx/>
              <a:buNone/>
            </a:pPr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Thêm 1 phần tử vào Stack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void Push(List &amp;s,Node *Tam)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if(s.pHead==NULL)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s.pHead=Tam;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s.pTail=Tam;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Tam-&gt;pNext=s.pHead;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s.pHead=Tam;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Lấy 1 phần tử từ Stack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int Pop(List &amp;s,int &amp;trave)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{	Node *p;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if(IsEmpty(s)!=1)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if(s.pHead!=NULL)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{	p=s.pHead;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	trave=p-&gt;Info;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	s.pHead=s.pHead-&gt;Next;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	if(s.pHead==NULL)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		s.Tail=NULL;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	return 1;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	delete 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Các thao tác trên Queue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EnQueue(O): Thêm đối tượng O vào cuối hàng đợi.</a:t>
            </a:r>
          </a:p>
          <a:p>
            <a:r>
              <a:rPr lang="en-US"/>
              <a:t>DeQueue(): Lấy đối tượng ở đầu hàng đợi</a:t>
            </a:r>
          </a:p>
          <a:p>
            <a:r>
              <a:rPr lang="en-US"/>
              <a:t>isEmpty(): Kiểm tra xem hàng đợi có rỗng hay không?</a:t>
            </a:r>
          </a:p>
          <a:p>
            <a:r>
              <a:rPr lang="en-US"/>
              <a:t>Front(): Trả về giá trị của phần tử nằm đầu hàng đợi mà không hủy nó.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76288" y="0"/>
            <a:ext cx="9129712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Cài đặt Queue</a:t>
            </a:r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849313" y="981075"/>
            <a:ext cx="5040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  Dùng mảng 1 chiều</a:t>
            </a:r>
          </a:p>
        </p:txBody>
      </p:sp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849313" y="3716338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  Dùng danh sách liên kết đơn</a:t>
            </a:r>
          </a:p>
        </p:txBody>
      </p: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8021638" y="4694238"/>
            <a:ext cx="244475" cy="246062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8538" name="Rectangle 10"/>
          <p:cNvSpPr>
            <a:spLocks noChangeArrowheads="1"/>
          </p:cNvSpPr>
          <p:nvPr/>
        </p:nvSpPr>
        <p:spPr bwMode="auto">
          <a:xfrm>
            <a:off x="3690938" y="4508500"/>
            <a:ext cx="142875" cy="582613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8539" name="Text Box 11"/>
          <p:cNvSpPr txBox="1">
            <a:spLocks noChangeArrowheads="1"/>
          </p:cNvSpPr>
          <p:nvPr/>
        </p:nvSpPr>
        <p:spPr bwMode="auto">
          <a:xfrm>
            <a:off x="3162300" y="4508500"/>
            <a:ext cx="525463" cy="588963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latin typeface="VNI-Helve" pitchFamily="2" charset="0"/>
              </a:rPr>
              <a:t>6</a:t>
            </a:r>
          </a:p>
        </p:txBody>
      </p:sp>
      <p:sp>
        <p:nvSpPr>
          <p:cNvPr id="278541" name="Rectangle 13"/>
          <p:cNvSpPr>
            <a:spLocks noChangeArrowheads="1"/>
          </p:cNvSpPr>
          <p:nvPr/>
        </p:nvSpPr>
        <p:spPr bwMode="auto">
          <a:xfrm>
            <a:off x="4722813" y="4508500"/>
            <a:ext cx="158750" cy="576263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8542" name="Text Box 14"/>
          <p:cNvSpPr txBox="1">
            <a:spLocks noChangeArrowheads="1"/>
          </p:cNvSpPr>
          <p:nvPr/>
        </p:nvSpPr>
        <p:spPr bwMode="auto">
          <a:xfrm>
            <a:off x="4151313" y="4508500"/>
            <a:ext cx="576262" cy="588963"/>
          </a:xfrm>
          <a:prstGeom prst="rect">
            <a:avLst/>
          </a:prstGeom>
          <a:gradFill rotWithShape="1">
            <a:gsLst>
              <a:gs pos="0">
                <a:srgbClr val="69FF69">
                  <a:gamma/>
                  <a:tint val="0"/>
                  <a:invGamma/>
                </a:srgbClr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>
                <a:latin typeface="VNI-Helve" pitchFamily="2" charset="0"/>
              </a:rPr>
              <a:t>5</a:t>
            </a:r>
          </a:p>
        </p:txBody>
      </p:sp>
      <p:grpSp>
        <p:nvGrpSpPr>
          <p:cNvPr id="278543" name="Group 15"/>
          <p:cNvGrpSpPr>
            <a:grpSpLocks/>
          </p:cNvGrpSpPr>
          <p:nvPr/>
        </p:nvGrpSpPr>
        <p:grpSpPr bwMode="auto">
          <a:xfrm>
            <a:off x="5122863" y="4508500"/>
            <a:ext cx="693737" cy="588963"/>
            <a:chOff x="4409" y="2681"/>
            <a:chExt cx="640" cy="423"/>
          </a:xfrm>
        </p:grpSpPr>
        <p:sp>
          <p:nvSpPr>
            <p:cNvPr id="278544" name="Rectangle 16"/>
            <p:cNvSpPr>
              <a:spLocks noChangeArrowheads="1"/>
            </p:cNvSpPr>
            <p:nvPr/>
          </p:nvSpPr>
          <p:spPr bwMode="auto">
            <a:xfrm>
              <a:off x="4911" y="2681"/>
              <a:ext cx="138" cy="41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8545" name="Text Box 17"/>
            <p:cNvSpPr txBox="1">
              <a:spLocks noChangeArrowheads="1"/>
            </p:cNvSpPr>
            <p:nvPr/>
          </p:nvSpPr>
          <p:spPr bwMode="auto">
            <a:xfrm>
              <a:off x="4409" y="2681"/>
              <a:ext cx="508" cy="423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200" b="1">
                  <a:latin typeface="VNI-Helve" pitchFamily="2" charset="0"/>
                </a:rPr>
                <a:t>1</a:t>
              </a:r>
            </a:p>
          </p:txBody>
        </p:sp>
      </p:grpSp>
      <p:grpSp>
        <p:nvGrpSpPr>
          <p:cNvPr id="278546" name="Group 18"/>
          <p:cNvGrpSpPr>
            <a:grpSpLocks/>
          </p:cNvGrpSpPr>
          <p:nvPr/>
        </p:nvGrpSpPr>
        <p:grpSpPr bwMode="auto">
          <a:xfrm>
            <a:off x="6091238" y="4508500"/>
            <a:ext cx="736600" cy="588963"/>
            <a:chOff x="5283" y="2681"/>
            <a:chExt cx="642" cy="423"/>
          </a:xfrm>
        </p:grpSpPr>
        <p:sp>
          <p:nvSpPr>
            <p:cNvPr id="278547" name="Rectangle 19"/>
            <p:cNvSpPr>
              <a:spLocks noChangeArrowheads="1"/>
            </p:cNvSpPr>
            <p:nvPr/>
          </p:nvSpPr>
          <p:spPr bwMode="auto">
            <a:xfrm>
              <a:off x="5786" y="2681"/>
              <a:ext cx="139" cy="41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8548" name="Text Box 20"/>
            <p:cNvSpPr txBox="1">
              <a:spLocks noChangeArrowheads="1"/>
            </p:cNvSpPr>
            <p:nvPr/>
          </p:nvSpPr>
          <p:spPr bwMode="auto">
            <a:xfrm>
              <a:off x="5283" y="2681"/>
              <a:ext cx="510" cy="423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200" b="1">
                  <a:latin typeface="VNI-Helve" pitchFamily="2" charset="0"/>
                </a:rPr>
                <a:t>8</a:t>
              </a:r>
            </a:p>
          </p:txBody>
        </p:sp>
      </p:grpSp>
      <p:grpSp>
        <p:nvGrpSpPr>
          <p:cNvPr id="278549" name="Group 21"/>
          <p:cNvGrpSpPr>
            <a:grpSpLocks/>
          </p:cNvGrpSpPr>
          <p:nvPr/>
        </p:nvGrpSpPr>
        <p:grpSpPr bwMode="auto">
          <a:xfrm>
            <a:off x="7069138" y="4508500"/>
            <a:ext cx="703262" cy="588963"/>
            <a:chOff x="6167" y="2681"/>
            <a:chExt cx="640" cy="423"/>
          </a:xfrm>
        </p:grpSpPr>
        <p:sp>
          <p:nvSpPr>
            <p:cNvPr id="278550" name="Rectangle 22"/>
            <p:cNvSpPr>
              <a:spLocks noChangeArrowheads="1"/>
            </p:cNvSpPr>
            <p:nvPr/>
          </p:nvSpPr>
          <p:spPr bwMode="auto">
            <a:xfrm>
              <a:off x="6669" y="2681"/>
              <a:ext cx="138" cy="41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8551" name="Text Box 23"/>
            <p:cNvSpPr txBox="1">
              <a:spLocks noChangeArrowheads="1"/>
            </p:cNvSpPr>
            <p:nvPr/>
          </p:nvSpPr>
          <p:spPr bwMode="auto">
            <a:xfrm>
              <a:off x="6167" y="2681"/>
              <a:ext cx="506" cy="423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200" b="1">
                  <a:latin typeface="VNI-Helve" pitchFamily="2" charset="0"/>
                </a:rPr>
                <a:t>2</a:t>
              </a:r>
            </a:p>
          </p:txBody>
        </p:sp>
      </p:grpSp>
      <p:sp>
        <p:nvSpPr>
          <p:cNvPr id="278552" name="Line 24"/>
          <p:cNvSpPr>
            <a:spLocks noChangeShapeType="1"/>
          </p:cNvSpPr>
          <p:nvPr/>
        </p:nvSpPr>
        <p:spPr bwMode="auto">
          <a:xfrm>
            <a:off x="4779963" y="4784725"/>
            <a:ext cx="341312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8553" name="Line 25"/>
          <p:cNvSpPr>
            <a:spLocks noChangeShapeType="1"/>
          </p:cNvSpPr>
          <p:nvPr/>
        </p:nvSpPr>
        <p:spPr bwMode="auto">
          <a:xfrm>
            <a:off x="5748338" y="4795838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8554" name="Line 26"/>
          <p:cNvSpPr>
            <a:spLocks noChangeShapeType="1"/>
          </p:cNvSpPr>
          <p:nvPr/>
        </p:nvSpPr>
        <p:spPr bwMode="auto">
          <a:xfrm>
            <a:off x="6729413" y="4795838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8555" name="Line 27"/>
          <p:cNvSpPr>
            <a:spLocks noChangeShapeType="1"/>
          </p:cNvSpPr>
          <p:nvPr/>
        </p:nvSpPr>
        <p:spPr bwMode="auto">
          <a:xfrm>
            <a:off x="7710488" y="4816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78556" name="Group 28"/>
          <p:cNvGrpSpPr>
            <a:grpSpLocks/>
          </p:cNvGrpSpPr>
          <p:nvPr/>
        </p:nvGrpSpPr>
        <p:grpSpPr bwMode="auto">
          <a:xfrm>
            <a:off x="2181225" y="4508500"/>
            <a:ext cx="708025" cy="588963"/>
            <a:chOff x="2640" y="2681"/>
            <a:chExt cx="648" cy="423"/>
          </a:xfrm>
        </p:grpSpPr>
        <p:sp>
          <p:nvSpPr>
            <p:cNvPr id="278557" name="Rectangle 29"/>
            <p:cNvSpPr>
              <a:spLocks noChangeArrowheads="1"/>
            </p:cNvSpPr>
            <p:nvPr/>
          </p:nvSpPr>
          <p:spPr bwMode="auto">
            <a:xfrm>
              <a:off x="3150" y="2681"/>
              <a:ext cx="138" cy="414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8558" name="Text Box 30"/>
            <p:cNvSpPr txBox="1">
              <a:spLocks noChangeArrowheads="1"/>
            </p:cNvSpPr>
            <p:nvPr/>
          </p:nvSpPr>
          <p:spPr bwMode="auto">
            <a:xfrm>
              <a:off x="2640" y="2681"/>
              <a:ext cx="507" cy="423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200" b="1">
                  <a:latin typeface="VNI-Helve" pitchFamily="2" charset="0"/>
                </a:rPr>
                <a:t>4</a:t>
              </a:r>
            </a:p>
          </p:txBody>
        </p:sp>
      </p:grpSp>
      <p:sp>
        <p:nvSpPr>
          <p:cNvPr id="278559" name="Line 31"/>
          <p:cNvSpPr>
            <a:spLocks noChangeShapeType="1"/>
          </p:cNvSpPr>
          <p:nvPr/>
        </p:nvSpPr>
        <p:spPr bwMode="auto">
          <a:xfrm>
            <a:off x="3795713" y="4795838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8560" name="Line 32"/>
          <p:cNvSpPr>
            <a:spLocks noChangeShapeType="1"/>
          </p:cNvSpPr>
          <p:nvPr/>
        </p:nvSpPr>
        <p:spPr bwMode="auto">
          <a:xfrm>
            <a:off x="2814638" y="4795838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8561" name="Text Box 33"/>
          <p:cNvSpPr txBox="1">
            <a:spLocks noChangeArrowheads="1"/>
          </p:cNvSpPr>
          <p:nvPr/>
        </p:nvSpPr>
        <p:spPr bwMode="auto">
          <a:xfrm>
            <a:off x="1639888" y="5661025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latin typeface="VNI-Times" pitchFamily="2" charset="0"/>
              </a:rPr>
              <a:t>Head</a:t>
            </a:r>
          </a:p>
        </p:txBody>
      </p:sp>
      <p:sp>
        <p:nvSpPr>
          <p:cNvPr id="278562" name="Line 34"/>
          <p:cNvSpPr>
            <a:spLocks noChangeShapeType="1"/>
          </p:cNvSpPr>
          <p:nvPr/>
        </p:nvSpPr>
        <p:spPr bwMode="auto">
          <a:xfrm flipV="1">
            <a:off x="2289175" y="5084763"/>
            <a:ext cx="0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8563" name="Text Box 35"/>
          <p:cNvSpPr txBox="1">
            <a:spLocks noChangeArrowheads="1"/>
          </p:cNvSpPr>
          <p:nvPr/>
        </p:nvSpPr>
        <p:spPr bwMode="auto">
          <a:xfrm>
            <a:off x="4016375" y="2781300"/>
            <a:ext cx="2736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80808"/>
                </a:solidFill>
              </a:rPr>
              <a:t>Data	S [N];</a:t>
            </a:r>
          </a:p>
          <a:p>
            <a:r>
              <a:rPr lang="en-US" sz="2400" b="1">
                <a:solidFill>
                  <a:srgbClr val="080808"/>
                </a:solidFill>
              </a:rPr>
              <a:t>int	f,r;</a:t>
            </a:r>
            <a:endParaRPr lang="en-US" sz="2400"/>
          </a:p>
        </p:txBody>
      </p:sp>
      <p:sp>
        <p:nvSpPr>
          <p:cNvPr id="278564" name="Text Box 36"/>
          <p:cNvSpPr txBox="1">
            <a:spLocks noChangeArrowheads="1"/>
          </p:cNvSpPr>
          <p:nvPr/>
        </p:nvSpPr>
        <p:spPr bwMode="auto">
          <a:xfrm>
            <a:off x="3944938" y="5516563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List Q</a:t>
            </a:r>
          </a:p>
        </p:txBody>
      </p:sp>
      <p:sp>
        <p:nvSpPr>
          <p:cNvPr id="278565" name="Text Box 37"/>
          <p:cNvSpPr txBox="1">
            <a:spLocks noChangeArrowheads="1"/>
          </p:cNvSpPr>
          <p:nvPr/>
        </p:nvSpPr>
        <p:spPr bwMode="auto">
          <a:xfrm>
            <a:off x="849313" y="6165850"/>
            <a:ext cx="7559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* </a:t>
            </a:r>
            <a:r>
              <a:rPr lang="en-US" sz="3600" b="1"/>
              <a:t>Thêm và hủy Kh</a:t>
            </a:r>
            <a:r>
              <a:rPr lang="en-US" sz="3200" b="1"/>
              <a:t>ác</a:t>
            </a:r>
            <a:r>
              <a:rPr lang="en-US" sz="3600" b="1"/>
              <a:t> phía</a:t>
            </a:r>
          </a:p>
        </p:txBody>
      </p:sp>
      <p:graphicFrame>
        <p:nvGraphicFramePr>
          <p:cNvPr id="278566" name="Object 38"/>
          <p:cNvGraphicFramePr>
            <a:graphicFrameLocks noGrp="1" noChangeAspect="1"/>
          </p:cNvGraphicFramePr>
          <p:nvPr>
            <p:ph idx="1"/>
          </p:nvPr>
        </p:nvGraphicFramePr>
        <p:xfrm>
          <a:off x="1208088" y="1700213"/>
          <a:ext cx="77755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76" r:id="rId3" imgW="4057271" imgH="600125" progId="">
                  <p:embed/>
                </p:oleObj>
              </mc:Choice>
              <mc:Fallback>
                <p:oleObj r:id="rId3" imgW="4057271" imgH="600125" progId="">
                  <p:embed/>
                  <p:pic>
                    <p:nvPicPr>
                      <p:cNvPr id="0" name="Picture 4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1700213"/>
                        <a:ext cx="777557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68" name="Text Box 40"/>
          <p:cNvSpPr txBox="1">
            <a:spLocks noChangeArrowheads="1"/>
          </p:cNvSpPr>
          <p:nvPr/>
        </p:nvSpPr>
        <p:spPr bwMode="auto">
          <a:xfrm>
            <a:off x="6608763" y="5661025"/>
            <a:ext cx="890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latin typeface="VNI-Times" pitchFamily="2" charset="0"/>
              </a:rPr>
              <a:t>Tail</a:t>
            </a:r>
          </a:p>
        </p:txBody>
      </p:sp>
      <p:sp>
        <p:nvSpPr>
          <p:cNvPr id="278569" name="Line 41"/>
          <p:cNvSpPr>
            <a:spLocks noChangeShapeType="1"/>
          </p:cNvSpPr>
          <p:nvPr/>
        </p:nvSpPr>
        <p:spPr bwMode="auto">
          <a:xfrm flipV="1">
            <a:off x="7258050" y="5084763"/>
            <a:ext cx="0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Cài đặt Queue bằng mảng 1 chiều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Cấu trúc dữ liệu: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typedef struct tagQueue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int a[100];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int Front; //chỉ số của phần tử đầu trong Queue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	int Rear; //chỉ số của phầ tử cuối trong Queue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}Queue;</a:t>
            </a:r>
          </a:p>
          <a:p>
            <a:pPr>
              <a:lnSpc>
                <a:spcPct val="90000"/>
              </a:lnSpc>
            </a:pPr>
            <a:r>
              <a:rPr lang="en-US" i="1"/>
              <a:t>Khởi tạo Queue rỗng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void CreateQueue(Queue &amp;q)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{	q.Front=-1;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q.Rear=-1;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Lấy 1 phần tử từ Queue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int DeQueue(Queue &amp;q,int &amp;x)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if(q.Front!=-1)	//queue khong rong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x=q.a[q.Front];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q.Front++;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if(q.Front&gt;q.Rear)//truong hop co mot phan tu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q.Front=-1;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q.Rear=-1;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return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else //queue trong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printf("Queue rong");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Thêm 1 phần tử vào Queue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void EnQueue(Queue &amp;q,int 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int f,r;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if(q.Rear-q.Front+1==N)//queue bi day khong the them vao duoc nua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	printf("queue day roi khong the them vao duoc nua");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	if(q.Front==-1)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		q.Front=0;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		q.Rear=-1;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	if(q.Rear==N-1)//Queue đầy ảo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		f=q.Front;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		r=q.Rear;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		for(i=f;i&lt;=r;i++)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			q.a[i-f]=q.a[i];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		q.Front=0;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		q.Rear=r-f;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	q.Rear++;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	q.a[q.Rear]=x;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}</a:t>
            </a:r>
          </a:p>
          <a:p>
            <a:pPr>
              <a:lnSpc>
                <a:spcPct val="80000"/>
              </a:lnSpc>
            </a:pP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Cài đặt Queue bằng List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Kiểm tra Queue có rỗng?</a:t>
            </a:r>
          </a:p>
          <a:p>
            <a:pPr>
              <a:buFontTx/>
              <a:buNone/>
            </a:pPr>
            <a:r>
              <a:rPr lang="en-US"/>
              <a:t>	int IsEmpty(List &amp;Q)</a:t>
            </a:r>
          </a:p>
          <a:p>
            <a:pPr>
              <a:buFontTx/>
              <a:buNone/>
            </a:pPr>
            <a:r>
              <a:rPr lang="en-US"/>
              <a:t>	{</a:t>
            </a:r>
          </a:p>
          <a:p>
            <a:pPr>
              <a:buFontTx/>
              <a:buNone/>
            </a:pPr>
            <a:r>
              <a:rPr lang="en-US"/>
              <a:t>		  if(Q.pHead==NULL)//Queue rỗng</a:t>
            </a:r>
          </a:p>
          <a:p>
            <a:pPr>
              <a:buFontTx/>
              <a:buNone/>
            </a:pPr>
            <a:r>
              <a:rPr lang="en-US"/>
              <a:t>			  return 1;</a:t>
            </a:r>
          </a:p>
          <a:p>
            <a:pPr>
              <a:buFontTx/>
              <a:buNone/>
            </a:pPr>
            <a:r>
              <a:rPr lang="en-US"/>
              <a:t>		  else</a:t>
            </a:r>
          </a:p>
          <a:p>
            <a:pPr>
              <a:buFontTx/>
              <a:buNone/>
            </a:pPr>
            <a:r>
              <a:rPr lang="en-US"/>
              <a:t>			  return 0;</a:t>
            </a:r>
          </a:p>
          <a:p>
            <a:pPr>
              <a:buFontTx/>
              <a:buNone/>
            </a:pPr>
            <a:r>
              <a:rPr lang="en-US"/>
              <a:t>	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Thêm 1 phần tử vào Queue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void EnQueue(List &amp;Q, Node *Tam)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if(Q.pHead==NULL)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Q.pHead=Tam;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Q.pTail=Tam;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Q.pTail-&gt;Next=tam;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Q.pTail=tam;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Các cấu trúc đặc biệt của danh sách đơn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/>
              <a:t>Stack (ngăn xếp): Là 1 vật chứa các đối tượng làm việc theo cơ chế LIFO (Last In First Out), từc việc thêm 1 đối tượng vào Stack  hoặc lấy 1 đối tượng ra khỏi Stack được thực hiện theo cơ chế “vào sau ra trước”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/>
              <a:t>Queue (hàng đợi): Là 1 vật chứa các đối tượng làm việc theo cơ chế FIFO (First In First Out), tức việc thêm 1 đối tượng vào hàng đợi hay lấy 1 đối tượng ra khỏi hàng đợi thực hiện theo cơ chế “vào trước ra trước”.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Lấy 1 phần tử từ Queue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int DeQueue(List &amp;Q,int &amp;trave)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{	Node *p;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if(IsEmpty(Q)!=1)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if(Q.pHead!=NULL)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{	p=Q.pHead;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	trave=p-&gt;Info;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	Q.pHead=Q.pHead-&gt;Next;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	if(Q.pHead==NULL)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		Q.pTail=NULL;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	return 1;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	delete 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return 0;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Ứng dụng Stack và Queue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600">
                <a:solidFill>
                  <a:srgbClr val="080808"/>
                </a:solidFill>
              </a:rPr>
              <a:t>Stack: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>
                <a:solidFill>
                  <a:srgbClr val="080808"/>
                </a:solidFill>
              </a:rPr>
              <a:t>Trình biên dịch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>
                <a:solidFill>
                  <a:srgbClr val="080808"/>
                </a:solidFill>
              </a:rPr>
              <a:t>Khử đệ qui đuôi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>
                <a:solidFill>
                  <a:srgbClr val="080808"/>
                </a:solidFill>
              </a:rPr>
              <a:t>Lưu vết các quá trình quay lui, vét cạn</a:t>
            </a:r>
          </a:p>
          <a:p>
            <a:pPr>
              <a:buFont typeface="Wingdings" pitchFamily="2" charset="2"/>
              <a:buChar char="Ø"/>
            </a:pPr>
            <a:r>
              <a:rPr lang="en-US" sz="3600">
                <a:solidFill>
                  <a:srgbClr val="080808"/>
                </a:solidFill>
              </a:rPr>
              <a:t>Queue:</a:t>
            </a:r>
          </a:p>
          <a:p>
            <a:pPr lvl="1" algn="just">
              <a:buClr>
                <a:schemeClr val="hlink"/>
              </a:buClr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</a:rPr>
              <a:t> Tổ chức lưu vết các quá trình tìm kiếm theo chiều rộng, và quay lui vét cạn,</a:t>
            </a:r>
          </a:p>
          <a:p>
            <a:pPr lvl="1" algn="just">
              <a:buClr>
                <a:schemeClr val="hlink"/>
              </a:buClr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  <a:cs typeface="Times New Roman" pitchFamily="18" charset="0"/>
              </a:rPr>
              <a:t>Tổ chức quản lý và phân phối tiến trình trong các </a:t>
            </a:r>
            <a:br>
              <a:rPr lang="en-US">
                <a:solidFill>
                  <a:srgbClr val="080808"/>
                </a:solidFill>
                <a:cs typeface="Times New Roman" pitchFamily="18" charset="0"/>
              </a:rPr>
            </a:br>
            <a:r>
              <a:rPr lang="en-US">
                <a:solidFill>
                  <a:srgbClr val="080808"/>
                </a:solidFill>
                <a:cs typeface="Times New Roman" pitchFamily="18" charset="0"/>
              </a:rPr>
              <a:t>   hệ điều hành, </a:t>
            </a:r>
          </a:p>
          <a:p>
            <a:pPr lvl="1" algn="just">
              <a:buClr>
                <a:schemeClr val="hlink"/>
              </a:buClr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  <a:cs typeface="Times New Roman" pitchFamily="18" charset="0"/>
              </a:rPr>
              <a:t>Tổ chức bộ đệm bàn phím, 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Các thao tác trên Stack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1557338"/>
            <a:ext cx="9129712" cy="3959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Push(o): Thêm đối tượng o vào Stack</a:t>
            </a:r>
          </a:p>
          <a:p>
            <a:pPr>
              <a:lnSpc>
                <a:spcPct val="120000"/>
              </a:lnSpc>
            </a:pPr>
            <a:r>
              <a:rPr lang="en-US"/>
              <a:t>Pop(): Lấy đối tượng từ Stack</a:t>
            </a:r>
          </a:p>
          <a:p>
            <a:pPr>
              <a:lnSpc>
                <a:spcPct val="120000"/>
              </a:lnSpc>
            </a:pPr>
            <a:r>
              <a:rPr lang="en-US"/>
              <a:t>isEmpty(): Kiểm tra Stack có rỗng hay không</a:t>
            </a:r>
          </a:p>
          <a:p>
            <a:pPr>
              <a:lnSpc>
                <a:spcPct val="120000"/>
              </a:lnSpc>
            </a:pPr>
            <a:r>
              <a:rPr lang="en-US"/>
              <a:t>Top():  Trả về giá trị của phần tử nằm đầu Stack mà không hủy nó khỏi Stack.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Cài đặt Stack</a:t>
            </a:r>
          </a:p>
        </p:txBody>
      </p:sp>
      <p:graphicFrame>
        <p:nvGraphicFramePr>
          <p:cNvPr id="27238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136650" y="1773238"/>
          <a:ext cx="69119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31" r:id="rId3" imgW="3924396" imgH="504673" progId="">
                  <p:embed/>
                </p:oleObj>
              </mc:Choice>
              <mc:Fallback>
                <p:oleObj r:id="rId3" imgW="3924396" imgH="504673" progId="">
                  <p:embed/>
                  <p:pic>
                    <p:nvPicPr>
                      <p:cNvPr id="0" name="Picture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1773238"/>
                        <a:ext cx="6911975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849313" y="981075"/>
            <a:ext cx="5040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/>
              <a:t>  Dùng mảng 1 chiều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849313" y="3716338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/>
              <a:t>  Dùng danh sách liên kết đơn</a:t>
            </a:r>
          </a:p>
        </p:txBody>
      </p:sp>
      <p:grpSp>
        <p:nvGrpSpPr>
          <p:cNvPr id="272421" name="Group 37"/>
          <p:cNvGrpSpPr>
            <a:grpSpLocks/>
          </p:cNvGrpSpPr>
          <p:nvPr/>
        </p:nvGrpSpPr>
        <p:grpSpPr bwMode="auto">
          <a:xfrm>
            <a:off x="920750" y="4221163"/>
            <a:ext cx="7345363" cy="876300"/>
            <a:chOff x="580" y="2614"/>
            <a:chExt cx="4230" cy="552"/>
          </a:xfrm>
        </p:grpSpPr>
        <p:sp>
          <p:nvSpPr>
            <p:cNvPr id="272394" name="Rectangle 10"/>
            <p:cNvSpPr>
              <a:spLocks noChangeArrowheads="1"/>
            </p:cNvSpPr>
            <p:nvPr/>
          </p:nvSpPr>
          <p:spPr bwMode="auto">
            <a:xfrm>
              <a:off x="4669" y="2912"/>
              <a:ext cx="141" cy="155"/>
            </a:xfrm>
            <a:prstGeom prst="rect">
              <a:avLst/>
            </a:prstGeom>
            <a:gradFill rotWithShape="1">
              <a:gsLst>
                <a:gs pos="0">
                  <a:srgbClr val="69FF69">
                    <a:gamma/>
                    <a:tint val="0"/>
                    <a:invGamma/>
                  </a:srgbClr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272395" name="Group 11"/>
            <p:cNvGrpSpPr>
              <a:grpSpLocks/>
            </p:cNvGrpSpPr>
            <p:nvPr/>
          </p:nvGrpSpPr>
          <p:grpSpPr bwMode="auto">
            <a:xfrm>
              <a:off x="1871" y="2795"/>
              <a:ext cx="387" cy="371"/>
              <a:chOff x="2640" y="2681"/>
              <a:chExt cx="648" cy="419"/>
            </a:xfrm>
          </p:grpSpPr>
          <p:sp>
            <p:nvSpPr>
              <p:cNvPr id="272396" name="Rectangle 12"/>
              <p:cNvSpPr>
                <a:spLocks noChangeArrowheads="1"/>
              </p:cNvSpPr>
              <p:nvPr/>
            </p:nvSpPr>
            <p:spPr bwMode="auto">
              <a:xfrm>
                <a:off x="3150" y="2681"/>
                <a:ext cx="138" cy="414"/>
              </a:xfrm>
              <a:prstGeom prst="rect">
                <a:avLst/>
              </a:prstGeom>
              <a:gradFill rotWithShape="1">
                <a:gsLst>
                  <a:gs pos="0">
                    <a:srgbClr val="69FF69">
                      <a:gamma/>
                      <a:tint val="0"/>
                      <a:invGamma/>
                    </a:srgbClr>
                  </a:gs>
                  <a:gs pos="100000">
                    <a:srgbClr val="69FF69">
                      <a:alpha val="60001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2397" name="Text Box 13"/>
              <p:cNvSpPr txBox="1">
                <a:spLocks noChangeArrowheads="1"/>
              </p:cNvSpPr>
              <p:nvPr/>
            </p:nvSpPr>
            <p:spPr bwMode="auto">
              <a:xfrm>
                <a:off x="2640" y="2681"/>
                <a:ext cx="507" cy="419"/>
              </a:xfrm>
              <a:prstGeom prst="rect">
                <a:avLst/>
              </a:prstGeom>
              <a:gradFill rotWithShape="1">
                <a:gsLst>
                  <a:gs pos="0">
                    <a:srgbClr val="69FF69">
                      <a:gamma/>
                      <a:tint val="0"/>
                      <a:invGamma/>
                    </a:srgbClr>
                  </a:gs>
                  <a:gs pos="100000">
                    <a:srgbClr val="69FF69">
                      <a:alpha val="60001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3200" b="1">
                    <a:latin typeface="VNI-Helve" pitchFamily="2" charset="0"/>
                  </a:rPr>
                  <a:t>6</a:t>
                </a:r>
              </a:p>
            </p:txBody>
          </p:sp>
        </p:grpSp>
        <p:grpSp>
          <p:nvGrpSpPr>
            <p:cNvPr id="272398" name="Group 14"/>
            <p:cNvGrpSpPr>
              <a:grpSpLocks/>
            </p:cNvGrpSpPr>
            <p:nvPr/>
          </p:nvGrpSpPr>
          <p:grpSpPr bwMode="auto">
            <a:xfrm>
              <a:off x="2440" y="2795"/>
              <a:ext cx="408" cy="371"/>
              <a:chOff x="3524" y="2681"/>
              <a:chExt cx="641" cy="423"/>
            </a:xfrm>
          </p:grpSpPr>
          <p:sp>
            <p:nvSpPr>
              <p:cNvPr id="272399" name="Rectangle 15"/>
              <p:cNvSpPr>
                <a:spLocks noChangeArrowheads="1"/>
              </p:cNvSpPr>
              <p:nvPr/>
            </p:nvSpPr>
            <p:spPr bwMode="auto">
              <a:xfrm>
                <a:off x="4026" y="2681"/>
                <a:ext cx="139" cy="414"/>
              </a:xfrm>
              <a:prstGeom prst="rect">
                <a:avLst/>
              </a:prstGeom>
              <a:gradFill rotWithShape="1">
                <a:gsLst>
                  <a:gs pos="0">
                    <a:srgbClr val="69FF69">
                      <a:gamma/>
                      <a:tint val="0"/>
                      <a:invGamma/>
                    </a:srgbClr>
                  </a:gs>
                  <a:gs pos="100000">
                    <a:srgbClr val="69FF69">
                      <a:alpha val="60001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2400" name="Text Box 16"/>
              <p:cNvSpPr txBox="1">
                <a:spLocks noChangeArrowheads="1"/>
              </p:cNvSpPr>
              <p:nvPr/>
            </p:nvSpPr>
            <p:spPr bwMode="auto">
              <a:xfrm>
                <a:off x="3524" y="2681"/>
                <a:ext cx="506" cy="423"/>
              </a:xfrm>
              <a:prstGeom prst="rect">
                <a:avLst/>
              </a:prstGeom>
              <a:gradFill rotWithShape="1">
                <a:gsLst>
                  <a:gs pos="0">
                    <a:srgbClr val="69FF69">
                      <a:gamma/>
                      <a:tint val="0"/>
                      <a:invGamma/>
                    </a:srgbClr>
                  </a:gs>
                  <a:gs pos="100000">
                    <a:srgbClr val="69FF69">
                      <a:alpha val="60001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3200" b="1">
                    <a:latin typeface="VNI-Helve" pitchFamily="2" charset="0"/>
                  </a:rPr>
                  <a:t>5</a:t>
                </a:r>
              </a:p>
            </p:txBody>
          </p:sp>
        </p:grpSp>
        <p:grpSp>
          <p:nvGrpSpPr>
            <p:cNvPr id="272401" name="Group 17"/>
            <p:cNvGrpSpPr>
              <a:grpSpLocks/>
            </p:cNvGrpSpPr>
            <p:nvPr/>
          </p:nvGrpSpPr>
          <p:grpSpPr bwMode="auto">
            <a:xfrm>
              <a:off x="3000" y="2795"/>
              <a:ext cx="392" cy="371"/>
              <a:chOff x="4409" y="2681"/>
              <a:chExt cx="640" cy="423"/>
            </a:xfrm>
          </p:grpSpPr>
          <p:sp>
            <p:nvSpPr>
              <p:cNvPr id="272402" name="Rectangle 18"/>
              <p:cNvSpPr>
                <a:spLocks noChangeArrowheads="1"/>
              </p:cNvSpPr>
              <p:nvPr/>
            </p:nvSpPr>
            <p:spPr bwMode="auto">
              <a:xfrm>
                <a:off x="4911" y="2681"/>
                <a:ext cx="138" cy="414"/>
              </a:xfrm>
              <a:prstGeom prst="rect">
                <a:avLst/>
              </a:prstGeom>
              <a:gradFill rotWithShape="1">
                <a:gsLst>
                  <a:gs pos="0">
                    <a:srgbClr val="69FF69">
                      <a:gamma/>
                      <a:tint val="0"/>
                      <a:invGamma/>
                    </a:srgbClr>
                  </a:gs>
                  <a:gs pos="100000">
                    <a:srgbClr val="69FF69">
                      <a:alpha val="60001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2403" name="Text Box 19"/>
              <p:cNvSpPr txBox="1">
                <a:spLocks noChangeArrowheads="1"/>
              </p:cNvSpPr>
              <p:nvPr/>
            </p:nvSpPr>
            <p:spPr bwMode="auto">
              <a:xfrm>
                <a:off x="4409" y="2681"/>
                <a:ext cx="508" cy="423"/>
              </a:xfrm>
              <a:prstGeom prst="rect">
                <a:avLst/>
              </a:prstGeom>
              <a:gradFill rotWithShape="1">
                <a:gsLst>
                  <a:gs pos="0">
                    <a:srgbClr val="69FF69">
                      <a:gamma/>
                      <a:tint val="0"/>
                      <a:invGamma/>
                    </a:srgbClr>
                  </a:gs>
                  <a:gs pos="100000">
                    <a:srgbClr val="69FF69">
                      <a:alpha val="60001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3200" b="1">
                    <a:latin typeface="VNI-Helve" pitchFamily="2" charset="0"/>
                  </a:rPr>
                  <a:t>1</a:t>
                </a:r>
              </a:p>
            </p:txBody>
          </p:sp>
        </p:grpSp>
        <p:grpSp>
          <p:nvGrpSpPr>
            <p:cNvPr id="272404" name="Group 20"/>
            <p:cNvGrpSpPr>
              <a:grpSpLocks/>
            </p:cNvGrpSpPr>
            <p:nvPr/>
          </p:nvGrpSpPr>
          <p:grpSpPr bwMode="auto">
            <a:xfrm>
              <a:off x="3558" y="2795"/>
              <a:ext cx="424" cy="371"/>
              <a:chOff x="5283" y="2681"/>
              <a:chExt cx="642" cy="423"/>
            </a:xfrm>
          </p:grpSpPr>
          <p:sp>
            <p:nvSpPr>
              <p:cNvPr id="272405" name="Rectangle 21"/>
              <p:cNvSpPr>
                <a:spLocks noChangeArrowheads="1"/>
              </p:cNvSpPr>
              <p:nvPr/>
            </p:nvSpPr>
            <p:spPr bwMode="auto">
              <a:xfrm>
                <a:off x="5786" y="2681"/>
                <a:ext cx="139" cy="414"/>
              </a:xfrm>
              <a:prstGeom prst="rect">
                <a:avLst/>
              </a:prstGeom>
              <a:gradFill rotWithShape="1">
                <a:gsLst>
                  <a:gs pos="0">
                    <a:srgbClr val="69FF69">
                      <a:gamma/>
                      <a:tint val="0"/>
                      <a:invGamma/>
                    </a:srgbClr>
                  </a:gs>
                  <a:gs pos="100000">
                    <a:srgbClr val="69FF69">
                      <a:alpha val="60001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2406" name="Text Box 22"/>
              <p:cNvSpPr txBox="1">
                <a:spLocks noChangeArrowheads="1"/>
              </p:cNvSpPr>
              <p:nvPr/>
            </p:nvSpPr>
            <p:spPr bwMode="auto">
              <a:xfrm>
                <a:off x="5283" y="2681"/>
                <a:ext cx="510" cy="423"/>
              </a:xfrm>
              <a:prstGeom prst="rect">
                <a:avLst/>
              </a:prstGeom>
              <a:gradFill rotWithShape="1">
                <a:gsLst>
                  <a:gs pos="0">
                    <a:srgbClr val="69FF69">
                      <a:gamma/>
                      <a:tint val="0"/>
                      <a:invGamma/>
                    </a:srgbClr>
                  </a:gs>
                  <a:gs pos="100000">
                    <a:srgbClr val="69FF69">
                      <a:alpha val="60001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3200" b="1">
                    <a:latin typeface="VNI-Helve" pitchFamily="2" charset="0"/>
                  </a:rPr>
                  <a:t>8</a:t>
                </a:r>
              </a:p>
            </p:txBody>
          </p:sp>
        </p:grpSp>
        <p:grpSp>
          <p:nvGrpSpPr>
            <p:cNvPr id="272407" name="Group 23"/>
            <p:cNvGrpSpPr>
              <a:grpSpLocks/>
            </p:cNvGrpSpPr>
            <p:nvPr/>
          </p:nvGrpSpPr>
          <p:grpSpPr bwMode="auto">
            <a:xfrm>
              <a:off x="4121" y="2795"/>
              <a:ext cx="405" cy="371"/>
              <a:chOff x="6167" y="2681"/>
              <a:chExt cx="640" cy="423"/>
            </a:xfrm>
          </p:grpSpPr>
          <p:sp>
            <p:nvSpPr>
              <p:cNvPr id="272408" name="Rectangle 24"/>
              <p:cNvSpPr>
                <a:spLocks noChangeArrowheads="1"/>
              </p:cNvSpPr>
              <p:nvPr/>
            </p:nvSpPr>
            <p:spPr bwMode="auto">
              <a:xfrm>
                <a:off x="6669" y="2681"/>
                <a:ext cx="138" cy="414"/>
              </a:xfrm>
              <a:prstGeom prst="rect">
                <a:avLst/>
              </a:prstGeom>
              <a:gradFill rotWithShape="1">
                <a:gsLst>
                  <a:gs pos="0">
                    <a:srgbClr val="69FF69">
                      <a:gamma/>
                      <a:tint val="0"/>
                      <a:invGamma/>
                    </a:srgbClr>
                  </a:gs>
                  <a:gs pos="100000">
                    <a:srgbClr val="69FF69">
                      <a:alpha val="60001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2409" name="Text Box 25"/>
              <p:cNvSpPr txBox="1">
                <a:spLocks noChangeArrowheads="1"/>
              </p:cNvSpPr>
              <p:nvPr/>
            </p:nvSpPr>
            <p:spPr bwMode="auto">
              <a:xfrm>
                <a:off x="6167" y="2681"/>
                <a:ext cx="506" cy="423"/>
              </a:xfrm>
              <a:prstGeom prst="rect">
                <a:avLst/>
              </a:prstGeom>
              <a:gradFill rotWithShape="1">
                <a:gsLst>
                  <a:gs pos="0">
                    <a:srgbClr val="69FF69">
                      <a:gamma/>
                      <a:tint val="0"/>
                      <a:invGamma/>
                    </a:srgbClr>
                  </a:gs>
                  <a:gs pos="100000">
                    <a:srgbClr val="69FF69">
                      <a:alpha val="60001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3200" b="1">
                    <a:latin typeface="VNI-Helve" pitchFamily="2" charset="0"/>
                  </a:rPr>
                  <a:t>2</a:t>
                </a:r>
              </a:p>
            </p:txBody>
          </p:sp>
        </p:grpSp>
        <p:sp>
          <p:nvSpPr>
            <p:cNvPr id="272410" name="Line 26"/>
            <p:cNvSpPr>
              <a:spLocks noChangeShapeType="1"/>
            </p:cNvSpPr>
            <p:nvPr/>
          </p:nvSpPr>
          <p:spPr bwMode="auto">
            <a:xfrm>
              <a:off x="2802" y="2969"/>
              <a:ext cx="19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2411" name="Line 27"/>
            <p:cNvSpPr>
              <a:spLocks noChangeShapeType="1"/>
            </p:cNvSpPr>
            <p:nvPr/>
          </p:nvSpPr>
          <p:spPr bwMode="auto">
            <a:xfrm>
              <a:off x="3360" y="2976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2412" name="Line 28"/>
            <p:cNvSpPr>
              <a:spLocks noChangeShapeType="1"/>
            </p:cNvSpPr>
            <p:nvPr/>
          </p:nvSpPr>
          <p:spPr bwMode="auto">
            <a:xfrm>
              <a:off x="3925" y="2976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2413" name="Line 29"/>
            <p:cNvSpPr>
              <a:spLocks noChangeShapeType="1"/>
            </p:cNvSpPr>
            <p:nvPr/>
          </p:nvSpPr>
          <p:spPr bwMode="auto">
            <a:xfrm>
              <a:off x="4490" y="2989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272414" name="Group 30"/>
            <p:cNvGrpSpPr>
              <a:grpSpLocks/>
            </p:cNvGrpSpPr>
            <p:nvPr/>
          </p:nvGrpSpPr>
          <p:grpSpPr bwMode="auto">
            <a:xfrm>
              <a:off x="1306" y="2795"/>
              <a:ext cx="408" cy="371"/>
              <a:chOff x="2640" y="2681"/>
              <a:chExt cx="648" cy="423"/>
            </a:xfrm>
          </p:grpSpPr>
          <p:sp>
            <p:nvSpPr>
              <p:cNvPr id="272415" name="Rectangle 31"/>
              <p:cNvSpPr>
                <a:spLocks noChangeArrowheads="1"/>
              </p:cNvSpPr>
              <p:nvPr/>
            </p:nvSpPr>
            <p:spPr bwMode="auto">
              <a:xfrm>
                <a:off x="3150" y="2681"/>
                <a:ext cx="138" cy="414"/>
              </a:xfrm>
              <a:prstGeom prst="rect">
                <a:avLst/>
              </a:prstGeom>
              <a:gradFill rotWithShape="1">
                <a:gsLst>
                  <a:gs pos="0">
                    <a:srgbClr val="69FF69">
                      <a:gamma/>
                      <a:tint val="0"/>
                      <a:invGamma/>
                    </a:srgbClr>
                  </a:gs>
                  <a:gs pos="100000">
                    <a:srgbClr val="69FF69">
                      <a:alpha val="60001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2416" name="Text Box 32"/>
              <p:cNvSpPr txBox="1">
                <a:spLocks noChangeArrowheads="1"/>
              </p:cNvSpPr>
              <p:nvPr/>
            </p:nvSpPr>
            <p:spPr bwMode="auto">
              <a:xfrm>
                <a:off x="2640" y="2681"/>
                <a:ext cx="507" cy="423"/>
              </a:xfrm>
              <a:prstGeom prst="rect">
                <a:avLst/>
              </a:prstGeom>
              <a:gradFill rotWithShape="1">
                <a:gsLst>
                  <a:gs pos="0">
                    <a:srgbClr val="69FF69">
                      <a:gamma/>
                      <a:tint val="0"/>
                      <a:invGamma/>
                    </a:srgbClr>
                  </a:gs>
                  <a:gs pos="100000">
                    <a:srgbClr val="69FF69">
                      <a:alpha val="60001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3200" b="1">
                    <a:latin typeface="VNI-Helve" pitchFamily="2" charset="0"/>
                  </a:rPr>
                  <a:t>4</a:t>
                </a:r>
              </a:p>
            </p:txBody>
          </p:sp>
        </p:grpSp>
        <p:sp>
          <p:nvSpPr>
            <p:cNvPr id="272417" name="Line 33"/>
            <p:cNvSpPr>
              <a:spLocks noChangeShapeType="1"/>
            </p:cNvSpPr>
            <p:nvPr/>
          </p:nvSpPr>
          <p:spPr bwMode="auto">
            <a:xfrm>
              <a:off x="2236" y="2976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2418" name="Line 34"/>
            <p:cNvSpPr>
              <a:spLocks noChangeShapeType="1"/>
            </p:cNvSpPr>
            <p:nvPr/>
          </p:nvSpPr>
          <p:spPr bwMode="auto">
            <a:xfrm>
              <a:off x="1671" y="2976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2419" name="Text Box 35"/>
            <p:cNvSpPr txBox="1">
              <a:spLocks noChangeArrowheads="1"/>
            </p:cNvSpPr>
            <p:nvPr/>
          </p:nvSpPr>
          <p:spPr bwMode="auto">
            <a:xfrm>
              <a:off x="580" y="2614"/>
              <a:ext cx="23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VNI-Times" pitchFamily="2" charset="0"/>
                </a:rPr>
                <a:t>S</a:t>
              </a:r>
            </a:p>
          </p:txBody>
        </p:sp>
        <p:sp>
          <p:nvSpPr>
            <p:cNvPr id="272420" name="Line 36"/>
            <p:cNvSpPr>
              <a:spLocks noChangeShapeType="1"/>
            </p:cNvSpPr>
            <p:nvPr/>
          </p:nvSpPr>
          <p:spPr bwMode="auto">
            <a:xfrm>
              <a:off x="852" y="2843"/>
              <a:ext cx="468" cy="11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72422" name="Text Box 38"/>
          <p:cNvSpPr txBox="1">
            <a:spLocks noChangeArrowheads="1"/>
          </p:cNvSpPr>
          <p:nvPr/>
        </p:nvSpPr>
        <p:spPr bwMode="auto">
          <a:xfrm>
            <a:off x="4016375" y="2781300"/>
            <a:ext cx="2736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80808"/>
                </a:solidFill>
              </a:rPr>
              <a:t>Data	S [N];</a:t>
            </a:r>
          </a:p>
          <a:p>
            <a:r>
              <a:rPr lang="en-US" sz="2400" b="1">
                <a:solidFill>
                  <a:srgbClr val="080808"/>
                </a:solidFill>
              </a:rPr>
              <a:t>int	t;</a:t>
            </a:r>
            <a:endParaRPr lang="en-US" sz="2400"/>
          </a:p>
        </p:txBody>
      </p:sp>
      <p:sp>
        <p:nvSpPr>
          <p:cNvPr id="272423" name="Text Box 39"/>
          <p:cNvSpPr txBox="1">
            <a:spLocks noChangeArrowheads="1"/>
          </p:cNvSpPr>
          <p:nvPr/>
        </p:nvSpPr>
        <p:spPr bwMode="auto">
          <a:xfrm>
            <a:off x="3944938" y="5516563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List S</a:t>
            </a:r>
          </a:p>
        </p:txBody>
      </p:sp>
      <p:sp>
        <p:nvSpPr>
          <p:cNvPr id="272424" name="Text Box 40"/>
          <p:cNvSpPr txBox="1">
            <a:spLocks noChangeArrowheads="1"/>
          </p:cNvSpPr>
          <p:nvPr/>
        </p:nvSpPr>
        <p:spPr bwMode="auto">
          <a:xfrm>
            <a:off x="849313" y="6165850"/>
            <a:ext cx="7559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/>
              <a:t> </a:t>
            </a:r>
            <a:r>
              <a:rPr lang="en-US" sz="3200" b="1"/>
              <a:t>Thêm và hủy cùng phía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Cài Stack bằng mảng 1 chiều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i="1"/>
              <a:t>Cấu trúc dữ liệu của Stack</a:t>
            </a:r>
          </a:p>
          <a:p>
            <a:pPr lvl="1">
              <a:buFontTx/>
              <a:buNone/>
            </a:pPr>
            <a:r>
              <a:rPr lang="en-US"/>
              <a:t>typedef struct tagStack</a:t>
            </a:r>
          </a:p>
          <a:p>
            <a:pPr lvl="1">
              <a:buFontTx/>
              <a:buNone/>
            </a:pPr>
            <a:r>
              <a:rPr lang="en-US"/>
              <a:t>{</a:t>
            </a:r>
          </a:p>
          <a:p>
            <a:pPr lvl="1">
              <a:buFontTx/>
              <a:buNone/>
            </a:pPr>
            <a:r>
              <a:rPr lang="en-US"/>
              <a:t>	int a[max];</a:t>
            </a:r>
          </a:p>
          <a:p>
            <a:pPr lvl="1">
              <a:buFontTx/>
              <a:buNone/>
            </a:pPr>
            <a:r>
              <a:rPr lang="en-US"/>
              <a:t>	int t;</a:t>
            </a:r>
          </a:p>
          <a:p>
            <a:pPr lvl="1">
              <a:buFontTx/>
              <a:buNone/>
            </a:pPr>
            <a:r>
              <a:rPr lang="en-US"/>
              <a:t>}Stack;</a:t>
            </a:r>
          </a:p>
          <a:p>
            <a:pPr>
              <a:buFont typeface="Wingdings" pitchFamily="2" charset="2"/>
              <a:buChar char="Ø"/>
            </a:pPr>
            <a:r>
              <a:rPr lang="en-US" i="1"/>
              <a:t>Khởi tạo Stack:</a:t>
            </a:r>
          </a:p>
          <a:p>
            <a:pPr lvl="1">
              <a:buFontTx/>
              <a:buNone/>
            </a:pPr>
            <a:r>
              <a:rPr lang="en-US"/>
              <a:t>void CreateStack(Stack &amp;s)</a:t>
            </a:r>
          </a:p>
          <a:p>
            <a:pPr lvl="1">
              <a:buFontTx/>
              <a:buNone/>
            </a:pPr>
            <a:r>
              <a:rPr lang="en-US"/>
              <a:t>{</a:t>
            </a:r>
          </a:p>
          <a:p>
            <a:pPr lvl="1">
              <a:buFontTx/>
              <a:buNone/>
            </a:pPr>
            <a:r>
              <a:rPr lang="en-US"/>
              <a:t>	s.t=-1;</a:t>
            </a:r>
          </a:p>
          <a:p>
            <a:pPr lvl="1">
              <a:buFontTx/>
              <a:buNone/>
            </a:pPr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Kiểm tra tính rỗng và đầy của Stack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int IsEmpty(Stack s)//Stack có rỗng hay không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if(s.t==-1)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return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int IsFull(Stack s) //Kiểm tra Stack có đầy hay không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if(s.t&gt;=max)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return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Thêm 1 phần tử vào Stack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int Push(Stack &amp;s, int 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if(IsFull(s)==0)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s.t++;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s.a[s.t]=x;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return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8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600">
                <a:solidFill>
                  <a:srgbClr val="FFF3F3"/>
                </a:solidFill>
              </a:rPr>
              <a:t>Lấy 1 phần tử từ Stack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int Pop(Stack &amp;s, int &amp;x)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if(IsEmpty(s)==0)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x=s.a[s.t];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s.t--;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return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2">
  <a:themeElements>
    <a:clrScheme name="t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t2</Template>
  <TotalTime>6305</TotalTime>
  <Words>537</Words>
  <Application>Microsoft Office PowerPoint</Application>
  <PresentationFormat>A4 Paper (210x297 mm)</PresentationFormat>
  <Paragraphs>244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Times New Roman</vt:lpstr>
      <vt:lpstr>VNI-Helve</vt:lpstr>
      <vt:lpstr>VNI-Times</vt:lpstr>
      <vt:lpstr>Wingdings</vt:lpstr>
      <vt:lpstr>t2</vt:lpstr>
      <vt:lpstr>NỘI DUNG</vt:lpstr>
      <vt:lpstr>Các cấu trúc đặc biệt của danh sách đơn</vt:lpstr>
      <vt:lpstr>Ứng dụng Stack và Queue</vt:lpstr>
      <vt:lpstr>Các thao tác trên Stack</vt:lpstr>
      <vt:lpstr>Cài đặt Stack</vt:lpstr>
      <vt:lpstr>Cài Stack bằng mảng 1 chiều</vt:lpstr>
      <vt:lpstr>Kiểm tra tính rỗng và đầy của Stack</vt:lpstr>
      <vt:lpstr>Thêm 1 phần tử vào Stack</vt:lpstr>
      <vt:lpstr>Lấy 1 phần tử từ Stack</vt:lpstr>
      <vt:lpstr>Cài Stack bằng danh sách liên kết</vt:lpstr>
      <vt:lpstr>Thêm 1 phần tử vào Stack</vt:lpstr>
      <vt:lpstr>Lấy 1 phần tử từ Stack</vt:lpstr>
      <vt:lpstr>Các thao tác trên Queue</vt:lpstr>
      <vt:lpstr>Cài đặt Queue</vt:lpstr>
      <vt:lpstr>Cài đặt Queue bằng mảng 1 chiều</vt:lpstr>
      <vt:lpstr>Lấy 1 phần tử từ Queue</vt:lpstr>
      <vt:lpstr>Thêm 1 phần tử vào Queue</vt:lpstr>
      <vt:lpstr>Cài đặt Queue bằng List</vt:lpstr>
      <vt:lpstr>Thêm 1 phần tử vào Queue</vt:lpstr>
      <vt:lpstr>Lấy 1 phần tử từ Queue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Dãy – Danh sách</dc:title>
  <dc:creator>User</dc:creator>
  <cp:lastModifiedBy>Thuong Huynh</cp:lastModifiedBy>
  <cp:revision>202</cp:revision>
  <dcterms:created xsi:type="dcterms:W3CDTF">2006-03-07T22:30:17Z</dcterms:created>
  <dcterms:modified xsi:type="dcterms:W3CDTF">2017-05-09T18:08:10Z</dcterms:modified>
</cp:coreProperties>
</file>