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7"/>
  </p:notesMasterIdLst>
  <p:sldIdLst>
    <p:sldId id="256" r:id="rId2"/>
    <p:sldId id="260" r:id="rId3"/>
    <p:sldId id="257" r:id="rId4"/>
    <p:sldId id="312" r:id="rId5"/>
    <p:sldId id="313" r:id="rId6"/>
    <p:sldId id="314" r:id="rId7"/>
    <p:sldId id="316" r:id="rId8"/>
    <p:sldId id="315" r:id="rId9"/>
    <p:sldId id="258" r:id="rId10"/>
    <p:sldId id="317" r:id="rId11"/>
    <p:sldId id="318" r:id="rId12"/>
    <p:sldId id="319" r:id="rId13"/>
    <p:sldId id="320" r:id="rId14"/>
    <p:sldId id="321" r:id="rId15"/>
    <p:sldId id="259" r:id="rId16"/>
    <p:sldId id="323" r:id="rId17"/>
    <p:sldId id="322" r:id="rId18"/>
    <p:sldId id="324" r:id="rId19"/>
    <p:sldId id="325" r:id="rId20"/>
    <p:sldId id="326" r:id="rId21"/>
    <p:sldId id="327" r:id="rId22"/>
    <p:sldId id="261" r:id="rId23"/>
    <p:sldId id="328" r:id="rId24"/>
    <p:sldId id="329" r:id="rId25"/>
    <p:sldId id="330" r:id="rId26"/>
    <p:sldId id="331" r:id="rId27"/>
    <p:sldId id="332" r:id="rId28"/>
    <p:sldId id="262" r:id="rId29"/>
    <p:sldId id="333" r:id="rId30"/>
    <p:sldId id="334" r:id="rId31"/>
    <p:sldId id="335" r:id="rId32"/>
    <p:sldId id="336"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Lst>
  <p:sldSz cx="9144000" cy="5143500" type="screen16x9"/>
  <p:notesSz cx="6858000" cy="9144000"/>
  <p:embeddedFontLst>
    <p:embeddedFont>
      <p:font typeface="Gotu" panose="020B0604020202020204" charset="0"/>
      <p:regular r:id="rId48"/>
    </p:embeddedFont>
    <p:embeddedFont>
      <p:font typeface="Lexend"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C002E5-1C78-450E-9A7F-FCBA41764BF1}">
  <a:tblStyle styleId="{62C002E5-1C78-450E-9A7F-FCBA41764B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C43CC13-3F2F-41AC-8086-C9CA03C1A17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38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a:extLst>
            <a:ext uri="{FF2B5EF4-FFF2-40B4-BE49-F238E27FC236}">
              <a16:creationId xmlns:a16="http://schemas.microsoft.com/office/drawing/2014/main" id="{0A70B599-8789-7F6F-CCCA-BADF14763663}"/>
            </a:ext>
          </a:extLst>
        </p:cNvPr>
        <p:cNvGrpSpPr/>
        <p:nvPr/>
      </p:nvGrpSpPr>
      <p:grpSpPr>
        <a:xfrm>
          <a:off x="0" y="0"/>
          <a:ext cx="0" cy="0"/>
          <a:chOff x="0" y="0"/>
          <a:chExt cx="0" cy="0"/>
        </a:xfrm>
      </p:grpSpPr>
      <p:sp>
        <p:nvSpPr>
          <p:cNvPr id="434" name="Google Shape;434;g2a2779a09c1_0_43:notes">
            <a:extLst>
              <a:ext uri="{FF2B5EF4-FFF2-40B4-BE49-F238E27FC236}">
                <a16:creationId xmlns:a16="http://schemas.microsoft.com/office/drawing/2014/main" id="{46947F06-E955-07B4-21F4-85A59636CE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a2779a09c1_0_43:notes">
            <a:extLst>
              <a:ext uri="{FF2B5EF4-FFF2-40B4-BE49-F238E27FC236}">
                <a16:creationId xmlns:a16="http://schemas.microsoft.com/office/drawing/2014/main" id="{32E5E509-6DB6-B4EA-E682-702F86E659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676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a:extLst>
            <a:ext uri="{FF2B5EF4-FFF2-40B4-BE49-F238E27FC236}">
              <a16:creationId xmlns:a16="http://schemas.microsoft.com/office/drawing/2014/main" id="{0B6BA488-58CC-8FB2-06D6-A112680E6D06}"/>
            </a:ext>
          </a:extLst>
        </p:cNvPr>
        <p:cNvGrpSpPr/>
        <p:nvPr/>
      </p:nvGrpSpPr>
      <p:grpSpPr>
        <a:xfrm>
          <a:off x="0" y="0"/>
          <a:ext cx="0" cy="0"/>
          <a:chOff x="0" y="0"/>
          <a:chExt cx="0" cy="0"/>
        </a:xfrm>
      </p:grpSpPr>
      <p:sp>
        <p:nvSpPr>
          <p:cNvPr id="434" name="Google Shape;434;g2a2779a09c1_0_43:notes">
            <a:extLst>
              <a:ext uri="{FF2B5EF4-FFF2-40B4-BE49-F238E27FC236}">
                <a16:creationId xmlns:a16="http://schemas.microsoft.com/office/drawing/2014/main" id="{FD9BD2CE-B599-D765-2FED-0D8A31F309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a2779a09c1_0_43:notes">
            <a:extLst>
              <a:ext uri="{FF2B5EF4-FFF2-40B4-BE49-F238E27FC236}">
                <a16:creationId xmlns:a16="http://schemas.microsoft.com/office/drawing/2014/main" id="{F2F6421A-ACF0-DF67-D992-B49626055C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88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a:extLst>
            <a:ext uri="{FF2B5EF4-FFF2-40B4-BE49-F238E27FC236}">
              <a16:creationId xmlns:a16="http://schemas.microsoft.com/office/drawing/2014/main" id="{29931D1C-B7D5-CE64-3682-B03AF1AA48BA}"/>
            </a:ext>
          </a:extLst>
        </p:cNvPr>
        <p:cNvGrpSpPr/>
        <p:nvPr/>
      </p:nvGrpSpPr>
      <p:grpSpPr>
        <a:xfrm>
          <a:off x="0" y="0"/>
          <a:ext cx="0" cy="0"/>
          <a:chOff x="0" y="0"/>
          <a:chExt cx="0" cy="0"/>
        </a:xfrm>
      </p:grpSpPr>
      <p:sp>
        <p:nvSpPr>
          <p:cNvPr id="434" name="Google Shape;434;g2a2779a09c1_0_43:notes">
            <a:extLst>
              <a:ext uri="{FF2B5EF4-FFF2-40B4-BE49-F238E27FC236}">
                <a16:creationId xmlns:a16="http://schemas.microsoft.com/office/drawing/2014/main" id="{6FEC0689-C720-E93A-95CB-6F090B985F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a2779a09c1_0_43:notes">
            <a:extLst>
              <a:ext uri="{FF2B5EF4-FFF2-40B4-BE49-F238E27FC236}">
                <a16:creationId xmlns:a16="http://schemas.microsoft.com/office/drawing/2014/main" id="{1B41850E-8A16-DC31-C1FC-4B1CB4A610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55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a:extLst>
            <a:ext uri="{FF2B5EF4-FFF2-40B4-BE49-F238E27FC236}">
              <a16:creationId xmlns:a16="http://schemas.microsoft.com/office/drawing/2014/main" id="{701330D9-1563-E912-6458-6571A644E145}"/>
            </a:ext>
          </a:extLst>
        </p:cNvPr>
        <p:cNvGrpSpPr/>
        <p:nvPr/>
      </p:nvGrpSpPr>
      <p:grpSpPr>
        <a:xfrm>
          <a:off x="0" y="0"/>
          <a:ext cx="0" cy="0"/>
          <a:chOff x="0" y="0"/>
          <a:chExt cx="0" cy="0"/>
        </a:xfrm>
      </p:grpSpPr>
      <p:sp>
        <p:nvSpPr>
          <p:cNvPr id="434" name="Google Shape;434;g2a2779a09c1_0_43:notes">
            <a:extLst>
              <a:ext uri="{FF2B5EF4-FFF2-40B4-BE49-F238E27FC236}">
                <a16:creationId xmlns:a16="http://schemas.microsoft.com/office/drawing/2014/main" id="{708AF9DA-1819-8492-94EC-F3D19FABC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a2779a09c1_0_43:notes">
            <a:extLst>
              <a:ext uri="{FF2B5EF4-FFF2-40B4-BE49-F238E27FC236}">
                <a16:creationId xmlns:a16="http://schemas.microsoft.com/office/drawing/2014/main" id="{885A7C68-3397-56D1-D0D2-52DB8FCCFD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66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a:extLst>
            <a:ext uri="{FF2B5EF4-FFF2-40B4-BE49-F238E27FC236}">
              <a16:creationId xmlns:a16="http://schemas.microsoft.com/office/drawing/2014/main" id="{B306EB10-8B1C-726F-7B33-AA394A80ABBD}"/>
            </a:ext>
          </a:extLst>
        </p:cNvPr>
        <p:cNvGrpSpPr/>
        <p:nvPr/>
      </p:nvGrpSpPr>
      <p:grpSpPr>
        <a:xfrm>
          <a:off x="0" y="0"/>
          <a:ext cx="0" cy="0"/>
          <a:chOff x="0" y="0"/>
          <a:chExt cx="0" cy="0"/>
        </a:xfrm>
      </p:grpSpPr>
      <p:sp>
        <p:nvSpPr>
          <p:cNvPr id="453" name="Google Shape;453;g2a5814bafaf_0_108:notes">
            <a:extLst>
              <a:ext uri="{FF2B5EF4-FFF2-40B4-BE49-F238E27FC236}">
                <a16:creationId xmlns:a16="http://schemas.microsoft.com/office/drawing/2014/main" id="{EC93C49D-AA0E-FFA8-A1E5-F1D100C925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a5814bafaf_0_108:notes">
            <a:extLst>
              <a:ext uri="{FF2B5EF4-FFF2-40B4-BE49-F238E27FC236}">
                <a16:creationId xmlns:a16="http://schemas.microsoft.com/office/drawing/2014/main" id="{425C3ABE-EA8B-FC93-421F-19D95A5EF0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733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a5814bafaf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a5814bafa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a:extLst>
            <a:ext uri="{FF2B5EF4-FFF2-40B4-BE49-F238E27FC236}">
              <a16:creationId xmlns:a16="http://schemas.microsoft.com/office/drawing/2014/main" id="{F8C9291A-3739-925F-7398-EE4F8F970D2D}"/>
            </a:ext>
          </a:extLst>
        </p:cNvPr>
        <p:cNvGrpSpPr/>
        <p:nvPr/>
      </p:nvGrpSpPr>
      <p:grpSpPr>
        <a:xfrm>
          <a:off x="0" y="0"/>
          <a:ext cx="0" cy="0"/>
          <a:chOff x="0" y="0"/>
          <a:chExt cx="0" cy="0"/>
        </a:xfrm>
      </p:grpSpPr>
      <p:sp>
        <p:nvSpPr>
          <p:cNvPr id="447" name="Google Shape;447;g2a5814bafaf_0_96:notes">
            <a:extLst>
              <a:ext uri="{FF2B5EF4-FFF2-40B4-BE49-F238E27FC236}">
                <a16:creationId xmlns:a16="http://schemas.microsoft.com/office/drawing/2014/main" id="{38BF19E1-B006-45AA-B40E-5051454C52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a5814bafaf_0_96:notes">
            <a:extLst>
              <a:ext uri="{FF2B5EF4-FFF2-40B4-BE49-F238E27FC236}">
                <a16:creationId xmlns:a16="http://schemas.microsoft.com/office/drawing/2014/main" id="{7F9E7526-C4E0-5188-4AF4-4FE94F1265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312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a:extLst>
            <a:ext uri="{FF2B5EF4-FFF2-40B4-BE49-F238E27FC236}">
              <a16:creationId xmlns:a16="http://schemas.microsoft.com/office/drawing/2014/main" id="{9E4A159F-27F0-EF09-4FF7-33D522DBE4FD}"/>
            </a:ext>
          </a:extLst>
        </p:cNvPr>
        <p:cNvGrpSpPr/>
        <p:nvPr/>
      </p:nvGrpSpPr>
      <p:grpSpPr>
        <a:xfrm>
          <a:off x="0" y="0"/>
          <a:ext cx="0" cy="0"/>
          <a:chOff x="0" y="0"/>
          <a:chExt cx="0" cy="0"/>
        </a:xfrm>
      </p:grpSpPr>
      <p:sp>
        <p:nvSpPr>
          <p:cNvPr id="447" name="Google Shape;447;g2a5814bafaf_0_96:notes">
            <a:extLst>
              <a:ext uri="{FF2B5EF4-FFF2-40B4-BE49-F238E27FC236}">
                <a16:creationId xmlns:a16="http://schemas.microsoft.com/office/drawing/2014/main" id="{F024210A-8187-188E-5B69-6385642609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a5814bafaf_0_96:notes">
            <a:extLst>
              <a:ext uri="{FF2B5EF4-FFF2-40B4-BE49-F238E27FC236}">
                <a16:creationId xmlns:a16="http://schemas.microsoft.com/office/drawing/2014/main" id="{649CA4EC-5227-36A0-964A-9CE7B9E9DC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786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a:extLst>
            <a:ext uri="{FF2B5EF4-FFF2-40B4-BE49-F238E27FC236}">
              <a16:creationId xmlns:a16="http://schemas.microsoft.com/office/drawing/2014/main" id="{E265893D-7B80-6786-67D4-BA1B7363DB5E}"/>
            </a:ext>
          </a:extLst>
        </p:cNvPr>
        <p:cNvGrpSpPr/>
        <p:nvPr/>
      </p:nvGrpSpPr>
      <p:grpSpPr>
        <a:xfrm>
          <a:off x="0" y="0"/>
          <a:ext cx="0" cy="0"/>
          <a:chOff x="0" y="0"/>
          <a:chExt cx="0" cy="0"/>
        </a:xfrm>
      </p:grpSpPr>
      <p:sp>
        <p:nvSpPr>
          <p:cNvPr id="447" name="Google Shape;447;g2a5814bafaf_0_96:notes">
            <a:extLst>
              <a:ext uri="{FF2B5EF4-FFF2-40B4-BE49-F238E27FC236}">
                <a16:creationId xmlns:a16="http://schemas.microsoft.com/office/drawing/2014/main" id="{C09BE3C5-FD8D-6DEE-82FD-66B91DC817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a5814bafaf_0_96:notes">
            <a:extLst>
              <a:ext uri="{FF2B5EF4-FFF2-40B4-BE49-F238E27FC236}">
                <a16:creationId xmlns:a16="http://schemas.microsoft.com/office/drawing/2014/main" id="{E76B83BC-AFFD-6D17-6A5D-CBDFB15746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040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a:extLst>
            <a:ext uri="{FF2B5EF4-FFF2-40B4-BE49-F238E27FC236}">
              <a16:creationId xmlns:a16="http://schemas.microsoft.com/office/drawing/2014/main" id="{72CF0213-AB6E-5977-0280-06399615E745}"/>
            </a:ext>
          </a:extLst>
        </p:cNvPr>
        <p:cNvGrpSpPr/>
        <p:nvPr/>
      </p:nvGrpSpPr>
      <p:grpSpPr>
        <a:xfrm>
          <a:off x="0" y="0"/>
          <a:ext cx="0" cy="0"/>
          <a:chOff x="0" y="0"/>
          <a:chExt cx="0" cy="0"/>
        </a:xfrm>
      </p:grpSpPr>
      <p:sp>
        <p:nvSpPr>
          <p:cNvPr id="447" name="Google Shape;447;g2a5814bafaf_0_96:notes">
            <a:extLst>
              <a:ext uri="{FF2B5EF4-FFF2-40B4-BE49-F238E27FC236}">
                <a16:creationId xmlns:a16="http://schemas.microsoft.com/office/drawing/2014/main" id="{435BF0F4-74EF-340F-47BE-CEC2535FF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a5814bafaf_0_96:notes">
            <a:extLst>
              <a:ext uri="{FF2B5EF4-FFF2-40B4-BE49-F238E27FC236}">
                <a16:creationId xmlns:a16="http://schemas.microsoft.com/office/drawing/2014/main" id="{9CF11BD9-331E-6BCB-C3FC-DF2CCEF37A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45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a5814bafa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a5814bafa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a:extLst>
            <a:ext uri="{FF2B5EF4-FFF2-40B4-BE49-F238E27FC236}">
              <a16:creationId xmlns:a16="http://schemas.microsoft.com/office/drawing/2014/main" id="{35D05463-A3EE-B550-0905-B198F9DA4AFB}"/>
            </a:ext>
          </a:extLst>
        </p:cNvPr>
        <p:cNvGrpSpPr/>
        <p:nvPr/>
      </p:nvGrpSpPr>
      <p:grpSpPr>
        <a:xfrm>
          <a:off x="0" y="0"/>
          <a:ext cx="0" cy="0"/>
          <a:chOff x="0" y="0"/>
          <a:chExt cx="0" cy="0"/>
        </a:xfrm>
      </p:grpSpPr>
      <p:sp>
        <p:nvSpPr>
          <p:cNvPr id="447" name="Google Shape;447;g2a5814bafaf_0_96:notes">
            <a:extLst>
              <a:ext uri="{FF2B5EF4-FFF2-40B4-BE49-F238E27FC236}">
                <a16:creationId xmlns:a16="http://schemas.microsoft.com/office/drawing/2014/main" id="{A6046DAA-AF44-D5FB-F86C-BA3E26F3BE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a5814bafaf_0_96:notes">
            <a:extLst>
              <a:ext uri="{FF2B5EF4-FFF2-40B4-BE49-F238E27FC236}">
                <a16:creationId xmlns:a16="http://schemas.microsoft.com/office/drawing/2014/main" id="{BC40D8B1-B197-F0E7-32AD-462E0412CD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220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a:extLst>
            <a:ext uri="{FF2B5EF4-FFF2-40B4-BE49-F238E27FC236}">
              <a16:creationId xmlns:a16="http://schemas.microsoft.com/office/drawing/2014/main" id="{7841F14B-0F55-BCC6-1C55-8A7EB42EAF08}"/>
            </a:ext>
          </a:extLst>
        </p:cNvPr>
        <p:cNvGrpSpPr/>
        <p:nvPr/>
      </p:nvGrpSpPr>
      <p:grpSpPr>
        <a:xfrm>
          <a:off x="0" y="0"/>
          <a:ext cx="0" cy="0"/>
          <a:chOff x="0" y="0"/>
          <a:chExt cx="0" cy="0"/>
        </a:xfrm>
      </p:grpSpPr>
      <p:sp>
        <p:nvSpPr>
          <p:cNvPr id="453" name="Google Shape;453;g2a5814bafaf_0_108:notes">
            <a:extLst>
              <a:ext uri="{FF2B5EF4-FFF2-40B4-BE49-F238E27FC236}">
                <a16:creationId xmlns:a16="http://schemas.microsoft.com/office/drawing/2014/main" id="{B64861EF-6B31-99FB-1258-4CB0204D73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a5814bafaf_0_108:notes">
            <a:extLst>
              <a:ext uri="{FF2B5EF4-FFF2-40B4-BE49-F238E27FC236}">
                <a16:creationId xmlns:a16="http://schemas.microsoft.com/office/drawing/2014/main" id="{E5B67281-68CB-2AD1-63E6-26CB2E4C31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588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a2779a09c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a2779a09c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442F914A-442B-4EA0-1BAE-69F547E6E1DF}"/>
            </a:ext>
          </a:extLst>
        </p:cNvPr>
        <p:cNvGrpSpPr/>
        <p:nvPr/>
      </p:nvGrpSpPr>
      <p:grpSpPr>
        <a:xfrm>
          <a:off x="0" y="0"/>
          <a:ext cx="0" cy="0"/>
          <a:chOff x="0" y="0"/>
          <a:chExt cx="0" cy="0"/>
        </a:xfrm>
      </p:grpSpPr>
      <p:sp>
        <p:nvSpPr>
          <p:cNvPr id="459" name="Google Shape;459;g2a2779a09c1_0_88:notes">
            <a:extLst>
              <a:ext uri="{FF2B5EF4-FFF2-40B4-BE49-F238E27FC236}">
                <a16:creationId xmlns:a16="http://schemas.microsoft.com/office/drawing/2014/main" id="{6384C352-69FA-5D7C-1565-0F8B7E3215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a2779a09c1_0_88:notes">
            <a:extLst>
              <a:ext uri="{FF2B5EF4-FFF2-40B4-BE49-F238E27FC236}">
                <a16:creationId xmlns:a16="http://schemas.microsoft.com/office/drawing/2014/main" id="{E6AE26DE-5EBD-8D81-6C16-BA56E26DBB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867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EF44BBD2-A929-D5C0-4317-CFB0975F2A5C}"/>
            </a:ext>
          </a:extLst>
        </p:cNvPr>
        <p:cNvGrpSpPr/>
        <p:nvPr/>
      </p:nvGrpSpPr>
      <p:grpSpPr>
        <a:xfrm>
          <a:off x="0" y="0"/>
          <a:ext cx="0" cy="0"/>
          <a:chOff x="0" y="0"/>
          <a:chExt cx="0" cy="0"/>
        </a:xfrm>
      </p:grpSpPr>
      <p:sp>
        <p:nvSpPr>
          <p:cNvPr id="459" name="Google Shape;459;g2a2779a09c1_0_88:notes">
            <a:extLst>
              <a:ext uri="{FF2B5EF4-FFF2-40B4-BE49-F238E27FC236}">
                <a16:creationId xmlns:a16="http://schemas.microsoft.com/office/drawing/2014/main" id="{8FEBC0B2-2C3E-A05E-A66B-22436BEB34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a2779a09c1_0_88:notes">
            <a:extLst>
              <a:ext uri="{FF2B5EF4-FFF2-40B4-BE49-F238E27FC236}">
                <a16:creationId xmlns:a16="http://schemas.microsoft.com/office/drawing/2014/main" id="{88D9D581-AB50-2D42-8B09-9198D89999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959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86E1CE47-BF3F-60DE-2F13-8CCA24691603}"/>
            </a:ext>
          </a:extLst>
        </p:cNvPr>
        <p:cNvGrpSpPr/>
        <p:nvPr/>
      </p:nvGrpSpPr>
      <p:grpSpPr>
        <a:xfrm>
          <a:off x="0" y="0"/>
          <a:ext cx="0" cy="0"/>
          <a:chOff x="0" y="0"/>
          <a:chExt cx="0" cy="0"/>
        </a:xfrm>
      </p:grpSpPr>
      <p:sp>
        <p:nvSpPr>
          <p:cNvPr id="459" name="Google Shape;459;g2a2779a09c1_0_88:notes">
            <a:extLst>
              <a:ext uri="{FF2B5EF4-FFF2-40B4-BE49-F238E27FC236}">
                <a16:creationId xmlns:a16="http://schemas.microsoft.com/office/drawing/2014/main" id="{E31B8E98-AD9E-8BAC-3F9C-6093B2C4FE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a2779a09c1_0_88:notes">
            <a:extLst>
              <a:ext uri="{FF2B5EF4-FFF2-40B4-BE49-F238E27FC236}">
                <a16:creationId xmlns:a16="http://schemas.microsoft.com/office/drawing/2014/main" id="{BC6291F5-0E6B-1872-B6E0-C1FC72AA22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325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64126F49-0CF4-5205-F63D-4F466A81DB3C}"/>
            </a:ext>
          </a:extLst>
        </p:cNvPr>
        <p:cNvGrpSpPr/>
        <p:nvPr/>
      </p:nvGrpSpPr>
      <p:grpSpPr>
        <a:xfrm>
          <a:off x="0" y="0"/>
          <a:ext cx="0" cy="0"/>
          <a:chOff x="0" y="0"/>
          <a:chExt cx="0" cy="0"/>
        </a:xfrm>
      </p:grpSpPr>
      <p:sp>
        <p:nvSpPr>
          <p:cNvPr id="459" name="Google Shape;459;g2a2779a09c1_0_88:notes">
            <a:extLst>
              <a:ext uri="{FF2B5EF4-FFF2-40B4-BE49-F238E27FC236}">
                <a16:creationId xmlns:a16="http://schemas.microsoft.com/office/drawing/2014/main" id="{CCE71B83-4B28-D531-1693-5D79EF0329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a2779a09c1_0_88:notes">
            <a:extLst>
              <a:ext uri="{FF2B5EF4-FFF2-40B4-BE49-F238E27FC236}">
                <a16:creationId xmlns:a16="http://schemas.microsoft.com/office/drawing/2014/main" id="{05020BC2-FFC2-F63A-D7AF-6E85C5ED01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365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a:extLst>
            <a:ext uri="{FF2B5EF4-FFF2-40B4-BE49-F238E27FC236}">
              <a16:creationId xmlns:a16="http://schemas.microsoft.com/office/drawing/2014/main" id="{9726D70F-8B8B-DC03-DCBA-39838EC35CFC}"/>
            </a:ext>
          </a:extLst>
        </p:cNvPr>
        <p:cNvGrpSpPr/>
        <p:nvPr/>
      </p:nvGrpSpPr>
      <p:grpSpPr>
        <a:xfrm>
          <a:off x="0" y="0"/>
          <a:ext cx="0" cy="0"/>
          <a:chOff x="0" y="0"/>
          <a:chExt cx="0" cy="0"/>
        </a:xfrm>
      </p:grpSpPr>
      <p:sp>
        <p:nvSpPr>
          <p:cNvPr id="453" name="Google Shape;453;g2a5814bafaf_0_108:notes">
            <a:extLst>
              <a:ext uri="{FF2B5EF4-FFF2-40B4-BE49-F238E27FC236}">
                <a16:creationId xmlns:a16="http://schemas.microsoft.com/office/drawing/2014/main" id="{1C4C2675-1519-C90F-AC8D-523A20FAB9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a5814bafaf_0_108:notes">
            <a:extLst>
              <a:ext uri="{FF2B5EF4-FFF2-40B4-BE49-F238E27FC236}">
                <a16:creationId xmlns:a16="http://schemas.microsoft.com/office/drawing/2014/main" id="{E1996ABB-A6E5-54D2-CDD7-FE64CB81F8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822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a5814bafaf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7BCE823E-1A47-DF20-44D7-8D054296543D}"/>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367E2A17-6C87-FD92-0BCF-A26AB109CA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29420AAC-C6F1-48B7-621E-42DD852617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92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a5814bafa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a5814bafa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83E86F12-BE84-A4B3-F960-41740C72F93C}"/>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BAAB1BD8-396D-9A5E-4920-75B46DD254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DF03718F-CF50-D020-B3D0-7A92523E85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488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8F59BC12-4978-9BCF-7506-B8942E00E956}"/>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EC07211A-783F-55F9-449F-E32D215A3C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CBDF49BE-2815-9EAF-0736-7139E01AD4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937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a:extLst>
            <a:ext uri="{FF2B5EF4-FFF2-40B4-BE49-F238E27FC236}">
              <a16:creationId xmlns:a16="http://schemas.microsoft.com/office/drawing/2014/main" id="{93DD41CF-4F25-413D-0337-67A60A0D7179}"/>
            </a:ext>
          </a:extLst>
        </p:cNvPr>
        <p:cNvGrpSpPr/>
        <p:nvPr/>
      </p:nvGrpSpPr>
      <p:grpSpPr>
        <a:xfrm>
          <a:off x="0" y="0"/>
          <a:ext cx="0" cy="0"/>
          <a:chOff x="0" y="0"/>
          <a:chExt cx="0" cy="0"/>
        </a:xfrm>
      </p:grpSpPr>
      <p:sp>
        <p:nvSpPr>
          <p:cNvPr id="453" name="Google Shape;453;g2a5814bafaf_0_108:notes">
            <a:extLst>
              <a:ext uri="{FF2B5EF4-FFF2-40B4-BE49-F238E27FC236}">
                <a16:creationId xmlns:a16="http://schemas.microsoft.com/office/drawing/2014/main" id="{E52557E7-EC99-C5D0-41D6-3C579B70CC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a5814bafaf_0_108:notes">
            <a:extLst>
              <a:ext uri="{FF2B5EF4-FFF2-40B4-BE49-F238E27FC236}">
                <a16:creationId xmlns:a16="http://schemas.microsoft.com/office/drawing/2014/main" id="{CA13888E-18E1-00EC-C742-ABEEBDBF8B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802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1702C7D5-AC5B-AEB2-5AC4-026DA901ADE2}"/>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71A105AD-834D-410A-28BA-8372C0FC37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3486F663-472A-C71E-9AA3-B2E86D92E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09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290A8F90-ABA7-F481-1523-E40A1D7DF1AB}"/>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DFD25E07-9BE9-D969-EF26-2651FAB7F5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14DC9B4C-FFB3-E490-B0DD-C88A9AC60A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539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C773A8B2-AFF9-69B6-F154-38B88D1BC6E4}"/>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FC10ADF7-363F-B8B0-7BDA-BDBF6878C9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081D152D-FD58-D592-5906-AED1DD6FF3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077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F2F3BA3D-E178-6306-614C-D7FD0AF7BD0E}"/>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E63842CF-2EDF-6782-80F9-1663165813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EB750BE1-731A-0CC9-29A9-931B00F7B4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193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a:extLst>
            <a:ext uri="{FF2B5EF4-FFF2-40B4-BE49-F238E27FC236}">
              <a16:creationId xmlns:a16="http://schemas.microsoft.com/office/drawing/2014/main" id="{A6F7C714-9F73-8FF1-C0F6-AF15C9814E1B}"/>
            </a:ext>
          </a:extLst>
        </p:cNvPr>
        <p:cNvGrpSpPr/>
        <p:nvPr/>
      </p:nvGrpSpPr>
      <p:grpSpPr>
        <a:xfrm>
          <a:off x="0" y="0"/>
          <a:ext cx="0" cy="0"/>
          <a:chOff x="0" y="0"/>
          <a:chExt cx="0" cy="0"/>
        </a:xfrm>
      </p:grpSpPr>
      <p:sp>
        <p:nvSpPr>
          <p:cNvPr id="453" name="Google Shape;453;g2a5814bafaf_0_108:notes">
            <a:extLst>
              <a:ext uri="{FF2B5EF4-FFF2-40B4-BE49-F238E27FC236}">
                <a16:creationId xmlns:a16="http://schemas.microsoft.com/office/drawing/2014/main" id="{584C22CD-29BE-A0D2-46A0-622F5015A9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a5814bafaf_0_108:notes">
            <a:extLst>
              <a:ext uri="{FF2B5EF4-FFF2-40B4-BE49-F238E27FC236}">
                <a16:creationId xmlns:a16="http://schemas.microsoft.com/office/drawing/2014/main" id="{E2A2498C-D6AA-FDF5-0B76-E120ED1CC3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466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5FF74572-BC5A-F205-9047-9DAB5E7A594C}"/>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53810AFE-2B8E-07A8-73A8-0AA10DEEA3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B9F69807-EA22-71F5-793D-38D6AC0824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404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9A3FAAFF-EDB8-E0B2-B10B-CC153E93CB07}"/>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71A8DFD8-2A44-13B5-C350-33210A7E7A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E18D53B9-B3A5-A83A-D165-C43040CAA7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42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371DE5CB-DF14-DF14-97DB-4C33BD561E75}"/>
            </a:ext>
          </a:extLst>
        </p:cNvPr>
        <p:cNvGrpSpPr/>
        <p:nvPr/>
      </p:nvGrpSpPr>
      <p:grpSpPr>
        <a:xfrm>
          <a:off x="0" y="0"/>
          <a:ext cx="0" cy="0"/>
          <a:chOff x="0" y="0"/>
          <a:chExt cx="0" cy="0"/>
        </a:xfrm>
      </p:grpSpPr>
      <p:sp>
        <p:nvSpPr>
          <p:cNvPr id="425" name="Google Shape;425;g2a5814bafaf_0_86:notes">
            <a:extLst>
              <a:ext uri="{FF2B5EF4-FFF2-40B4-BE49-F238E27FC236}">
                <a16:creationId xmlns:a16="http://schemas.microsoft.com/office/drawing/2014/main" id="{F35483BF-2A0D-967D-28D8-CEE140BC0B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a5814bafaf_0_86:notes">
            <a:extLst>
              <a:ext uri="{FF2B5EF4-FFF2-40B4-BE49-F238E27FC236}">
                <a16:creationId xmlns:a16="http://schemas.microsoft.com/office/drawing/2014/main" id="{0D977801-1999-8C98-4D86-11DF2845FC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168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4848D7CA-9023-2F35-8EC2-D47A8B688D8E}"/>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223C80BC-02F0-20C9-261A-B1F20242B0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FC1791D5-AE5D-6145-3653-72D4B68FAF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053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a:extLst>
            <a:ext uri="{FF2B5EF4-FFF2-40B4-BE49-F238E27FC236}">
              <a16:creationId xmlns:a16="http://schemas.microsoft.com/office/drawing/2014/main" id="{28CB7210-E9A2-99D9-4D64-2D11BF624A12}"/>
            </a:ext>
          </a:extLst>
        </p:cNvPr>
        <p:cNvGrpSpPr/>
        <p:nvPr/>
      </p:nvGrpSpPr>
      <p:grpSpPr>
        <a:xfrm>
          <a:off x="0" y="0"/>
          <a:ext cx="0" cy="0"/>
          <a:chOff x="0" y="0"/>
          <a:chExt cx="0" cy="0"/>
        </a:xfrm>
      </p:grpSpPr>
      <p:sp>
        <p:nvSpPr>
          <p:cNvPr id="453" name="Google Shape;453;g2a5814bafaf_0_108:notes">
            <a:extLst>
              <a:ext uri="{FF2B5EF4-FFF2-40B4-BE49-F238E27FC236}">
                <a16:creationId xmlns:a16="http://schemas.microsoft.com/office/drawing/2014/main" id="{0D1D1F9A-73CC-123C-6CE6-ECF9FF190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a5814bafaf_0_108:notes">
            <a:extLst>
              <a:ext uri="{FF2B5EF4-FFF2-40B4-BE49-F238E27FC236}">
                <a16:creationId xmlns:a16="http://schemas.microsoft.com/office/drawing/2014/main" id="{2BC4CB98-1FE3-2CB6-95B1-5E2C72DC9A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49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72B0FC86-FE6B-D6FF-F559-93208F5630E4}"/>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3346F8AF-DAF7-5463-31FD-646015BCBA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89A6AAFB-5C85-6154-CF69-D0C98E7A70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487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4CC5AD4E-4A7B-10AA-1E4C-457A1174F71D}"/>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978A33E5-B018-FD3F-FDC3-A48A17BF68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DD524040-1C5E-F78B-9BFF-9A1A7E3C59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791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1C573183-DEFE-BF57-5FD2-A4D642CFE8BC}"/>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C74B302F-3F2F-DBD0-9A34-B02DD44D61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70909087-68BB-6DD7-ED86-9A2D828CBB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3458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74AA1586-F99E-3012-C57F-0AF86A6E54C2}"/>
            </a:ext>
          </a:extLst>
        </p:cNvPr>
        <p:cNvGrpSpPr/>
        <p:nvPr/>
      </p:nvGrpSpPr>
      <p:grpSpPr>
        <a:xfrm>
          <a:off x="0" y="0"/>
          <a:ext cx="0" cy="0"/>
          <a:chOff x="0" y="0"/>
          <a:chExt cx="0" cy="0"/>
        </a:xfrm>
      </p:grpSpPr>
      <p:sp>
        <p:nvSpPr>
          <p:cNvPr id="466" name="Google Shape;466;g2a5814bafaf_0_118:notes">
            <a:extLst>
              <a:ext uri="{FF2B5EF4-FFF2-40B4-BE49-F238E27FC236}">
                <a16:creationId xmlns:a16="http://schemas.microsoft.com/office/drawing/2014/main" id="{9ACEA451-C685-8DA6-5690-20E4E28AFE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5814bafaf_0_118:notes">
            <a:extLst>
              <a:ext uri="{FF2B5EF4-FFF2-40B4-BE49-F238E27FC236}">
                <a16:creationId xmlns:a16="http://schemas.microsoft.com/office/drawing/2014/main" id="{7BDD2F9C-DA43-1F07-026A-AA3330D71B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056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8B245CE2-529B-B275-B6B6-326330EAB0B5}"/>
            </a:ext>
          </a:extLst>
        </p:cNvPr>
        <p:cNvGrpSpPr/>
        <p:nvPr/>
      </p:nvGrpSpPr>
      <p:grpSpPr>
        <a:xfrm>
          <a:off x="0" y="0"/>
          <a:ext cx="0" cy="0"/>
          <a:chOff x="0" y="0"/>
          <a:chExt cx="0" cy="0"/>
        </a:xfrm>
      </p:grpSpPr>
      <p:sp>
        <p:nvSpPr>
          <p:cNvPr id="425" name="Google Shape;425;g2a5814bafaf_0_86:notes">
            <a:extLst>
              <a:ext uri="{FF2B5EF4-FFF2-40B4-BE49-F238E27FC236}">
                <a16:creationId xmlns:a16="http://schemas.microsoft.com/office/drawing/2014/main" id="{31436466-F60A-BCA0-D14B-69A74CEF93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a5814bafaf_0_86:notes">
            <a:extLst>
              <a:ext uri="{FF2B5EF4-FFF2-40B4-BE49-F238E27FC236}">
                <a16:creationId xmlns:a16="http://schemas.microsoft.com/office/drawing/2014/main" id="{5CC244B0-245D-92C0-F988-557B587C22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38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CCB5FC94-5564-C520-5D75-A003AF491D9C}"/>
            </a:ext>
          </a:extLst>
        </p:cNvPr>
        <p:cNvGrpSpPr/>
        <p:nvPr/>
      </p:nvGrpSpPr>
      <p:grpSpPr>
        <a:xfrm>
          <a:off x="0" y="0"/>
          <a:ext cx="0" cy="0"/>
          <a:chOff x="0" y="0"/>
          <a:chExt cx="0" cy="0"/>
        </a:xfrm>
      </p:grpSpPr>
      <p:sp>
        <p:nvSpPr>
          <p:cNvPr id="425" name="Google Shape;425;g2a5814bafaf_0_86:notes">
            <a:extLst>
              <a:ext uri="{FF2B5EF4-FFF2-40B4-BE49-F238E27FC236}">
                <a16:creationId xmlns:a16="http://schemas.microsoft.com/office/drawing/2014/main" id="{B5B0021F-CF71-5B3A-4807-EB10CF31F6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a5814bafaf_0_86:notes">
            <a:extLst>
              <a:ext uri="{FF2B5EF4-FFF2-40B4-BE49-F238E27FC236}">
                <a16:creationId xmlns:a16="http://schemas.microsoft.com/office/drawing/2014/main" id="{A056AA59-B58F-2FD3-70F7-F53781AD96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492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2C9E9A9D-DDE2-0BC9-E623-6194A42B3EAD}"/>
            </a:ext>
          </a:extLst>
        </p:cNvPr>
        <p:cNvGrpSpPr/>
        <p:nvPr/>
      </p:nvGrpSpPr>
      <p:grpSpPr>
        <a:xfrm>
          <a:off x="0" y="0"/>
          <a:ext cx="0" cy="0"/>
          <a:chOff x="0" y="0"/>
          <a:chExt cx="0" cy="0"/>
        </a:xfrm>
      </p:grpSpPr>
      <p:sp>
        <p:nvSpPr>
          <p:cNvPr id="425" name="Google Shape;425;g2a5814bafaf_0_86:notes">
            <a:extLst>
              <a:ext uri="{FF2B5EF4-FFF2-40B4-BE49-F238E27FC236}">
                <a16:creationId xmlns:a16="http://schemas.microsoft.com/office/drawing/2014/main" id="{A374D020-57E5-9A95-569B-29C2AC2F80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a5814bafaf_0_86:notes">
            <a:extLst>
              <a:ext uri="{FF2B5EF4-FFF2-40B4-BE49-F238E27FC236}">
                <a16:creationId xmlns:a16="http://schemas.microsoft.com/office/drawing/2014/main" id="{D28ADBA0-3E10-D0D8-37E8-237FF91BD5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867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a:extLst>
            <a:ext uri="{FF2B5EF4-FFF2-40B4-BE49-F238E27FC236}">
              <a16:creationId xmlns:a16="http://schemas.microsoft.com/office/drawing/2014/main" id="{A69A9D30-476A-311F-2B05-FF19F4C8B95A}"/>
            </a:ext>
          </a:extLst>
        </p:cNvPr>
        <p:cNvGrpSpPr/>
        <p:nvPr/>
      </p:nvGrpSpPr>
      <p:grpSpPr>
        <a:xfrm>
          <a:off x="0" y="0"/>
          <a:ext cx="0" cy="0"/>
          <a:chOff x="0" y="0"/>
          <a:chExt cx="0" cy="0"/>
        </a:xfrm>
      </p:grpSpPr>
      <p:sp>
        <p:nvSpPr>
          <p:cNvPr id="453" name="Google Shape;453;g2a5814bafaf_0_108:notes">
            <a:extLst>
              <a:ext uri="{FF2B5EF4-FFF2-40B4-BE49-F238E27FC236}">
                <a16:creationId xmlns:a16="http://schemas.microsoft.com/office/drawing/2014/main" id="{E830585E-3A99-7F87-EE16-C422654EDF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a5814bafaf_0_108:notes">
            <a:extLst>
              <a:ext uri="{FF2B5EF4-FFF2-40B4-BE49-F238E27FC236}">
                <a16:creationId xmlns:a16="http://schemas.microsoft.com/office/drawing/2014/main" id="{22E2C6A7-41C1-54CB-8B07-67699FD5AE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498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a2779a09c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a2779a09c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0650" y="1196263"/>
            <a:ext cx="4802700" cy="1818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58700" y="3226638"/>
            <a:ext cx="2826600" cy="720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2" name="Google Shape;12;p2"/>
          <p:cNvGrpSpPr/>
          <p:nvPr/>
        </p:nvGrpSpPr>
        <p:grpSpPr>
          <a:xfrm>
            <a:off x="-1082505" y="-828665"/>
            <a:ext cx="11772834" cy="7400558"/>
            <a:chOff x="-1184305" y="-828665"/>
            <a:chExt cx="11772834" cy="7400558"/>
          </a:xfrm>
        </p:grpSpPr>
        <p:grpSp>
          <p:nvGrpSpPr>
            <p:cNvPr id="13" name="Google Shape;13;p2"/>
            <p:cNvGrpSpPr/>
            <p:nvPr/>
          </p:nvGrpSpPr>
          <p:grpSpPr>
            <a:xfrm rot="-1255682">
              <a:off x="-844542" y="-330839"/>
              <a:ext cx="3249616" cy="2502564"/>
              <a:chOff x="-359372" y="-433852"/>
              <a:chExt cx="2921588" cy="2249946"/>
            </a:xfrm>
          </p:grpSpPr>
          <p:sp>
            <p:nvSpPr>
              <p:cNvPr id="14" name="Google Shape;14;p2"/>
              <p:cNvSpPr/>
              <p:nvPr/>
            </p:nvSpPr>
            <p:spPr>
              <a:xfrm flipH="1">
                <a:off x="-333160" y="-433852"/>
                <a:ext cx="2895376" cy="2249946"/>
              </a:xfrm>
              <a:custGeom>
                <a:avLst/>
                <a:gdLst/>
                <a:ahLst/>
                <a:cxnLst/>
                <a:rect l="l" t="t" r="r" b="b"/>
                <a:pathLst>
                  <a:path w="1762786" h="1325447" extrusionOk="0">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a:noFill/>
              </a:ln>
              <a:effectLst>
                <a:outerShdw blurRad="57150" dist="2857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359372" y="-215576"/>
                <a:ext cx="2740215" cy="1784691"/>
              </a:xfrm>
              <a:custGeom>
                <a:avLst/>
                <a:gdLst/>
                <a:ahLst/>
                <a:cxnLst/>
                <a:rect l="l" t="t" r="r" b="b"/>
                <a:pathLst>
                  <a:path w="1665784" h="1086570" extrusionOk="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6880"/>
                </a:srgbClr>
              </a:solidFill>
              <a:ln>
                <a:noFill/>
              </a:ln>
              <a:effectLst>
                <a:outerShdw blurRad="57150" dist="2857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298330" y="-351295"/>
                <a:ext cx="2492170" cy="1704922"/>
              </a:xfrm>
              <a:custGeom>
                <a:avLst/>
                <a:gdLst/>
                <a:ahLst/>
                <a:cxnLst/>
                <a:rect l="l" t="t" r="r" b="b"/>
                <a:pathLst>
                  <a:path w="1533643" h="1105298" extrusionOk="0">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1880"/>
                </a:srgbClr>
              </a:solidFill>
              <a:ln>
                <a:noFill/>
              </a:ln>
              <a:effectLst>
                <a:outerShdw blurRad="57150" dist="2857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343357" y="-356924"/>
                <a:ext cx="2322675" cy="1394085"/>
              </a:xfrm>
              <a:custGeom>
                <a:avLst/>
                <a:gdLst/>
                <a:ahLst/>
                <a:cxnLst/>
                <a:rect l="l" t="t" r="r" b="b"/>
                <a:pathLst>
                  <a:path w="1422772" h="879549" extrusionOk="0">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130"/>
                </a:srgbClr>
              </a:solidFill>
              <a:ln>
                <a:noFill/>
              </a:ln>
              <a:effectLst>
                <a:outerShdw blurRad="57150" dist="2857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251954" y="-345666"/>
                <a:ext cx="1966718" cy="1002337"/>
              </a:xfrm>
              <a:custGeom>
                <a:avLst/>
                <a:gdLst/>
                <a:ahLst/>
                <a:cxnLst/>
                <a:rect l="l" t="t" r="r" b="b"/>
                <a:pathLst>
                  <a:path w="1182988" h="625483" extrusionOk="0">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130"/>
                </a:srgbClr>
              </a:solidFill>
              <a:ln>
                <a:noFill/>
              </a:ln>
              <a:effectLst>
                <a:outerShdw blurRad="57150" dist="2857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9544388">
              <a:off x="5201930" y="2069210"/>
              <a:ext cx="4876732" cy="3755623"/>
              <a:chOff x="-359372" y="-433852"/>
              <a:chExt cx="2921588" cy="2249946"/>
            </a:xfrm>
          </p:grpSpPr>
          <p:sp>
            <p:nvSpPr>
              <p:cNvPr id="20" name="Google Shape;20;p2"/>
              <p:cNvSpPr/>
              <p:nvPr/>
            </p:nvSpPr>
            <p:spPr>
              <a:xfrm flipH="1">
                <a:off x="-333160" y="-433852"/>
                <a:ext cx="2895376" cy="2249946"/>
              </a:xfrm>
              <a:custGeom>
                <a:avLst/>
                <a:gdLst/>
                <a:ahLst/>
                <a:cxnLst/>
                <a:rect l="l" t="t" r="r" b="b"/>
                <a:pathLst>
                  <a:path w="1762786" h="1325447" extrusionOk="0">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a:noFill/>
              </a:ln>
              <a:effectLst>
                <a:outerShdw blurRad="57150" dist="28575" dir="126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359372" y="-215576"/>
                <a:ext cx="2740215" cy="1784691"/>
              </a:xfrm>
              <a:custGeom>
                <a:avLst/>
                <a:gdLst/>
                <a:ahLst/>
                <a:cxnLst/>
                <a:rect l="l" t="t" r="r" b="b"/>
                <a:pathLst>
                  <a:path w="1665784" h="1086570" extrusionOk="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6880"/>
                </a:srgbClr>
              </a:solidFill>
              <a:ln>
                <a:noFill/>
              </a:ln>
              <a:effectLst>
                <a:outerShdw blurRad="57150" dist="28575" dir="126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298330" y="-351295"/>
                <a:ext cx="2492170" cy="1704922"/>
              </a:xfrm>
              <a:custGeom>
                <a:avLst/>
                <a:gdLst/>
                <a:ahLst/>
                <a:cxnLst/>
                <a:rect l="l" t="t" r="r" b="b"/>
                <a:pathLst>
                  <a:path w="1533643" h="1105298" extrusionOk="0">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1880"/>
                </a:srgbClr>
              </a:solidFill>
              <a:ln>
                <a:noFill/>
              </a:ln>
              <a:effectLst>
                <a:outerShdw blurRad="57150" dist="28575" dir="126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343357" y="-356924"/>
                <a:ext cx="2322675" cy="1394085"/>
              </a:xfrm>
              <a:custGeom>
                <a:avLst/>
                <a:gdLst/>
                <a:ahLst/>
                <a:cxnLst/>
                <a:rect l="l" t="t" r="r" b="b"/>
                <a:pathLst>
                  <a:path w="1422772" h="879549" extrusionOk="0">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130"/>
                </a:srgbClr>
              </a:solidFill>
              <a:ln>
                <a:noFill/>
              </a:ln>
              <a:effectLst>
                <a:outerShdw blurRad="57150" dist="28575" dir="126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251954" y="-345666"/>
                <a:ext cx="1966718" cy="1002337"/>
              </a:xfrm>
              <a:custGeom>
                <a:avLst/>
                <a:gdLst/>
                <a:ahLst/>
                <a:cxnLst/>
                <a:rect l="l" t="t" r="r" b="b"/>
                <a:pathLst>
                  <a:path w="1182988" h="625483" extrusionOk="0">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130"/>
                </a:srgbClr>
              </a:solidFill>
              <a:ln>
                <a:noFill/>
              </a:ln>
              <a:effectLst>
                <a:outerShdw blurRad="57150" dist="28575" dir="126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2794725" y="2441763"/>
            <a:ext cx="3554700" cy="13266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3929425" y="1375125"/>
            <a:ext cx="1281000" cy="99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28" name="Google Shape;28;p3"/>
          <p:cNvGrpSpPr/>
          <p:nvPr/>
        </p:nvGrpSpPr>
        <p:grpSpPr>
          <a:xfrm flipH="1">
            <a:off x="-1618555" y="-828665"/>
            <a:ext cx="11772834" cy="7400558"/>
            <a:chOff x="-1184305" y="-828665"/>
            <a:chExt cx="11772834" cy="7400558"/>
          </a:xfrm>
        </p:grpSpPr>
        <p:grpSp>
          <p:nvGrpSpPr>
            <p:cNvPr id="29" name="Google Shape;29;p3"/>
            <p:cNvGrpSpPr/>
            <p:nvPr/>
          </p:nvGrpSpPr>
          <p:grpSpPr>
            <a:xfrm rot="-1255682">
              <a:off x="-844542" y="-330839"/>
              <a:ext cx="3249616" cy="2502564"/>
              <a:chOff x="-359372" y="-433852"/>
              <a:chExt cx="2921588" cy="2249946"/>
            </a:xfrm>
          </p:grpSpPr>
          <p:sp>
            <p:nvSpPr>
              <p:cNvPr id="30" name="Google Shape;30;p3"/>
              <p:cNvSpPr/>
              <p:nvPr/>
            </p:nvSpPr>
            <p:spPr>
              <a:xfrm flipH="1">
                <a:off x="-333160" y="-433852"/>
                <a:ext cx="2895376" cy="2249946"/>
              </a:xfrm>
              <a:custGeom>
                <a:avLst/>
                <a:gdLst/>
                <a:ahLst/>
                <a:cxnLst/>
                <a:rect l="l" t="t" r="r" b="b"/>
                <a:pathLst>
                  <a:path w="1762786" h="1325447" extrusionOk="0">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359372" y="-215576"/>
                <a:ext cx="2740215" cy="1784691"/>
              </a:xfrm>
              <a:custGeom>
                <a:avLst/>
                <a:gdLst/>
                <a:ahLst/>
                <a:cxnLst/>
                <a:rect l="l" t="t" r="r" b="b"/>
                <a:pathLst>
                  <a:path w="1665784" h="1086570" extrusionOk="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6880"/>
                </a:srgbClr>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298330" y="-351295"/>
                <a:ext cx="2492170" cy="1704922"/>
              </a:xfrm>
              <a:custGeom>
                <a:avLst/>
                <a:gdLst/>
                <a:ahLst/>
                <a:cxnLst/>
                <a:rect l="l" t="t" r="r" b="b"/>
                <a:pathLst>
                  <a:path w="1533643" h="1105298" extrusionOk="0">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1880"/>
                </a:srgbClr>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343357" y="-356924"/>
                <a:ext cx="2322675" cy="1394085"/>
              </a:xfrm>
              <a:custGeom>
                <a:avLst/>
                <a:gdLst/>
                <a:ahLst/>
                <a:cxnLst/>
                <a:rect l="l" t="t" r="r" b="b"/>
                <a:pathLst>
                  <a:path w="1422772" h="879549" extrusionOk="0">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130"/>
                </a:srgbClr>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251954" y="-345666"/>
                <a:ext cx="1966718" cy="1002337"/>
              </a:xfrm>
              <a:custGeom>
                <a:avLst/>
                <a:gdLst/>
                <a:ahLst/>
                <a:cxnLst/>
                <a:rect l="l" t="t" r="r" b="b"/>
                <a:pathLst>
                  <a:path w="1182988" h="625483" extrusionOk="0">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130"/>
                </a:srgbClr>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3"/>
            <p:cNvGrpSpPr/>
            <p:nvPr/>
          </p:nvGrpSpPr>
          <p:grpSpPr>
            <a:xfrm rot="9544388">
              <a:off x="5201930" y="2069210"/>
              <a:ext cx="4876732" cy="3755623"/>
              <a:chOff x="-359372" y="-433852"/>
              <a:chExt cx="2921588" cy="2249946"/>
            </a:xfrm>
          </p:grpSpPr>
          <p:sp>
            <p:nvSpPr>
              <p:cNvPr id="36" name="Google Shape;36;p3"/>
              <p:cNvSpPr/>
              <p:nvPr/>
            </p:nvSpPr>
            <p:spPr>
              <a:xfrm flipH="1">
                <a:off x="-333160" y="-433852"/>
                <a:ext cx="2895376" cy="2249946"/>
              </a:xfrm>
              <a:custGeom>
                <a:avLst/>
                <a:gdLst/>
                <a:ahLst/>
                <a:cxnLst/>
                <a:rect l="l" t="t" r="r" b="b"/>
                <a:pathLst>
                  <a:path w="1762786" h="1325447" extrusionOk="0">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a:noFill/>
              </a:ln>
              <a:effectLst>
                <a:outerShdw blurRad="57150" dist="28575" dir="166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359372" y="-215576"/>
                <a:ext cx="2740215" cy="1784691"/>
              </a:xfrm>
              <a:custGeom>
                <a:avLst/>
                <a:gdLst/>
                <a:ahLst/>
                <a:cxnLst/>
                <a:rect l="l" t="t" r="r" b="b"/>
                <a:pathLst>
                  <a:path w="1665784" h="1086570" extrusionOk="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6880"/>
                </a:srgbClr>
              </a:solidFill>
              <a:ln>
                <a:noFill/>
              </a:ln>
              <a:effectLst>
                <a:outerShdw blurRad="57150" dist="28575" dir="166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298330" y="-351295"/>
                <a:ext cx="2492170" cy="1704922"/>
              </a:xfrm>
              <a:custGeom>
                <a:avLst/>
                <a:gdLst/>
                <a:ahLst/>
                <a:cxnLst/>
                <a:rect l="l" t="t" r="r" b="b"/>
                <a:pathLst>
                  <a:path w="1533643" h="1105298" extrusionOk="0">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1880"/>
                </a:srgbClr>
              </a:solidFill>
              <a:ln>
                <a:noFill/>
              </a:ln>
              <a:effectLst>
                <a:outerShdw blurRad="57150" dist="28575" dir="166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343357" y="-356924"/>
                <a:ext cx="2322675" cy="1394085"/>
              </a:xfrm>
              <a:custGeom>
                <a:avLst/>
                <a:gdLst/>
                <a:ahLst/>
                <a:cxnLst/>
                <a:rect l="l" t="t" r="r" b="b"/>
                <a:pathLst>
                  <a:path w="1422772" h="879549" extrusionOk="0">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130"/>
                </a:srgbClr>
              </a:solidFill>
              <a:ln>
                <a:noFill/>
              </a:ln>
              <a:effectLst>
                <a:outerShdw blurRad="57150" dist="28575" dir="166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flipH="1">
                <a:off x="-251954" y="-345666"/>
                <a:ext cx="1966718" cy="1002337"/>
              </a:xfrm>
              <a:custGeom>
                <a:avLst/>
                <a:gdLst/>
                <a:ahLst/>
                <a:cxnLst/>
                <a:rect l="l" t="t" r="r" b="b"/>
                <a:pathLst>
                  <a:path w="1182988" h="625483" extrusionOk="0">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130"/>
                </a:srgbClr>
              </a:solidFill>
              <a:ln>
                <a:noFill/>
              </a:ln>
              <a:effectLst>
                <a:outerShdw blurRad="57150" dist="28575" dir="166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724275" y="463300"/>
            <a:ext cx="7695600" cy="5595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46" name="Google Shape;46;p5"/>
          <p:cNvSpPr txBox="1">
            <a:spLocks noGrp="1"/>
          </p:cNvSpPr>
          <p:nvPr>
            <p:ph type="subTitle" idx="1"/>
          </p:nvPr>
        </p:nvSpPr>
        <p:spPr>
          <a:xfrm>
            <a:off x="823025" y="1564600"/>
            <a:ext cx="3605100" cy="2157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7" name="Google Shape;47;p5"/>
          <p:cNvSpPr txBox="1">
            <a:spLocks noGrp="1"/>
          </p:cNvSpPr>
          <p:nvPr>
            <p:ph type="subTitle" idx="2"/>
          </p:nvPr>
        </p:nvSpPr>
        <p:spPr>
          <a:xfrm>
            <a:off x="4715875" y="1564600"/>
            <a:ext cx="3605100" cy="2157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100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grpSp>
        <p:nvGrpSpPr>
          <p:cNvPr id="48" name="Google Shape;48;p5"/>
          <p:cNvGrpSpPr/>
          <p:nvPr/>
        </p:nvGrpSpPr>
        <p:grpSpPr>
          <a:xfrm rot="-4531678">
            <a:off x="1256134" y="1997503"/>
            <a:ext cx="2112228" cy="6470583"/>
            <a:chOff x="660104" y="206490"/>
            <a:chExt cx="1374282" cy="4209965"/>
          </a:xfrm>
        </p:grpSpPr>
        <p:sp>
          <p:nvSpPr>
            <p:cNvPr id="49" name="Google Shape;49;p5"/>
            <p:cNvSpPr/>
            <p:nvPr/>
          </p:nvSpPr>
          <p:spPr>
            <a:xfrm rot="5400000">
              <a:off x="-656758" y="1649105"/>
              <a:ext cx="4008005" cy="1374282"/>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5400000">
              <a:off x="-710601" y="1805478"/>
              <a:ext cx="4008005" cy="121394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6880"/>
              </a:srgbClr>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5400000">
              <a:off x="-748738" y="1768860"/>
              <a:ext cx="4008005" cy="1053616"/>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1880"/>
              </a:srgbClr>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5400000">
              <a:off x="-761168" y="1962998"/>
              <a:ext cx="4008005" cy="82456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130"/>
              </a:srgbClr>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808084" y="1894735"/>
              <a:ext cx="4008005" cy="631515"/>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130"/>
              </a:srgbClr>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724275" y="463300"/>
            <a:ext cx="7695600" cy="5595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56" name="Google Shape;56;p6"/>
          <p:cNvGrpSpPr/>
          <p:nvPr/>
        </p:nvGrpSpPr>
        <p:grpSpPr>
          <a:xfrm rot="10677071" flipH="1">
            <a:off x="-2058340" y="2722672"/>
            <a:ext cx="3087392" cy="3078793"/>
            <a:chOff x="5495535" y="2256375"/>
            <a:chExt cx="2447385" cy="2440569"/>
          </a:xfrm>
        </p:grpSpPr>
        <p:sp>
          <p:nvSpPr>
            <p:cNvPr id="57" name="Google Shape;57;p6"/>
            <p:cNvSpPr/>
            <p:nvPr/>
          </p:nvSpPr>
          <p:spPr>
            <a:xfrm>
              <a:off x="5495535" y="2256375"/>
              <a:ext cx="2447385" cy="2438666"/>
            </a:xfrm>
            <a:custGeom>
              <a:avLst/>
              <a:gdLst/>
              <a:ahLst/>
              <a:cxnLst/>
              <a:rect l="l" t="t" r="r" b="b"/>
              <a:pathLst>
                <a:path w="2529597" h="2482103" extrusionOk="0">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a:noFill/>
            </a:ln>
            <a:effectLst>
              <a:outerShdw blurRad="42863" dist="28575" dir="204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5732595" y="2445620"/>
              <a:ext cx="2157279" cy="2251324"/>
            </a:xfrm>
            <a:custGeom>
              <a:avLst/>
              <a:gdLst/>
              <a:ahLst/>
              <a:cxnLst/>
              <a:rect l="l" t="t" r="r" b="b"/>
              <a:pathLst>
                <a:path w="2338514" h="2345129" extrusionOk="0">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6880"/>
              </a:srgbClr>
            </a:solidFill>
            <a:ln>
              <a:noFill/>
            </a:ln>
            <a:effectLst>
              <a:outerShdw blurRad="42863" dist="28575" dir="204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744475" y="2569820"/>
              <a:ext cx="2010208" cy="2023614"/>
            </a:xfrm>
            <a:custGeom>
              <a:avLst/>
              <a:gdLst/>
              <a:ahLst/>
              <a:cxnLst/>
              <a:rect l="l" t="t" r="r" b="b"/>
              <a:pathLst>
                <a:path w="2083117" h="2107931" extrusionOk="0">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1880"/>
              </a:srgbClr>
            </a:solidFill>
            <a:ln>
              <a:noFill/>
            </a:ln>
            <a:effectLst>
              <a:outerShdw blurRad="42863" dist="28575" dir="204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5831236" y="2659935"/>
              <a:ext cx="1785762" cy="1905071"/>
            </a:xfrm>
            <a:custGeom>
              <a:avLst/>
              <a:gdLst/>
              <a:ahLst/>
              <a:cxnLst/>
              <a:rect l="l" t="t" r="r" b="b"/>
              <a:pathLst>
                <a:path w="1803800" h="1929186" extrusionOk="0">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130"/>
              </a:srgbClr>
            </a:solidFill>
            <a:ln>
              <a:noFill/>
            </a:ln>
            <a:effectLst>
              <a:outerShdw blurRad="42863" dist="28575" dir="204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5976561" y="2764335"/>
              <a:ext cx="1596677" cy="1712746"/>
            </a:xfrm>
            <a:custGeom>
              <a:avLst/>
              <a:gdLst/>
              <a:ahLst/>
              <a:cxnLst/>
              <a:rect l="l" t="t" r="r" b="b"/>
              <a:pathLst>
                <a:path w="1646059" h="1779476" extrusionOk="0">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130"/>
              </a:srgbClr>
            </a:solidFill>
            <a:ln>
              <a:noFill/>
            </a:ln>
            <a:effectLst>
              <a:outerShdw blurRad="42863" dist="28575" dir="204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2659500" y="1054200"/>
            <a:ext cx="3825000" cy="1239900"/>
          </a:xfrm>
          <a:prstGeom prst="rect">
            <a:avLst/>
          </a:prstGeom>
        </p:spPr>
        <p:txBody>
          <a:bodyPr spcFirstLastPara="1" wrap="square" lIns="91425" tIns="91425" rIns="91425" bIns="91425" anchor="b" anchorCtr="0">
            <a:noAutofit/>
          </a:bodyPr>
          <a:lstStyle>
            <a:lvl1pPr lvl="0" algn="l">
              <a:spcBef>
                <a:spcPts val="0"/>
              </a:spcBef>
              <a:spcAft>
                <a:spcPts val="0"/>
              </a:spcAft>
              <a:buSzPts val="3300"/>
              <a:buNone/>
              <a:defRPr/>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spcBef>
                <a:spcPts val="0"/>
              </a:spcBef>
              <a:spcAft>
                <a:spcPts val="0"/>
              </a:spcAft>
              <a:buSzPts val="2400"/>
              <a:buNone/>
              <a:defRPr sz="2400"/>
            </a:lvl6pPr>
            <a:lvl7pPr lvl="6" algn="l">
              <a:spcBef>
                <a:spcPts val="0"/>
              </a:spcBef>
              <a:spcAft>
                <a:spcPts val="0"/>
              </a:spcAft>
              <a:buSzPts val="2400"/>
              <a:buNone/>
              <a:defRPr sz="2400"/>
            </a:lvl7pPr>
            <a:lvl8pPr lvl="7" algn="l">
              <a:spcBef>
                <a:spcPts val="0"/>
              </a:spcBef>
              <a:spcAft>
                <a:spcPts val="0"/>
              </a:spcAft>
              <a:buSzPts val="2400"/>
              <a:buNone/>
              <a:defRPr sz="2400"/>
            </a:lvl8pPr>
            <a:lvl9pPr lvl="8" algn="l">
              <a:spcBef>
                <a:spcPts val="0"/>
              </a:spcBef>
              <a:spcAft>
                <a:spcPts val="0"/>
              </a:spcAft>
              <a:buSzPts val="2400"/>
              <a:buNone/>
              <a:defRPr sz="2400"/>
            </a:lvl9pPr>
          </a:lstStyle>
          <a:p>
            <a:endParaRPr/>
          </a:p>
        </p:txBody>
      </p:sp>
      <p:sp>
        <p:nvSpPr>
          <p:cNvPr id="64" name="Google Shape;64;p7"/>
          <p:cNvSpPr txBox="1">
            <a:spLocks noGrp="1"/>
          </p:cNvSpPr>
          <p:nvPr>
            <p:ph type="body" idx="1"/>
          </p:nvPr>
        </p:nvSpPr>
        <p:spPr>
          <a:xfrm>
            <a:off x="2659500" y="2353499"/>
            <a:ext cx="3825000" cy="1735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grpSp>
        <p:nvGrpSpPr>
          <p:cNvPr id="65" name="Google Shape;65;p7"/>
          <p:cNvGrpSpPr/>
          <p:nvPr/>
        </p:nvGrpSpPr>
        <p:grpSpPr>
          <a:xfrm>
            <a:off x="-2175543" y="-1945245"/>
            <a:ext cx="13091682" cy="9033979"/>
            <a:chOff x="-2175543" y="-1945245"/>
            <a:chExt cx="13091682" cy="9033979"/>
          </a:xfrm>
        </p:grpSpPr>
        <p:grpSp>
          <p:nvGrpSpPr>
            <p:cNvPr id="66" name="Google Shape;66;p7"/>
            <p:cNvGrpSpPr/>
            <p:nvPr/>
          </p:nvGrpSpPr>
          <p:grpSpPr>
            <a:xfrm rot="-6268322" flipH="1">
              <a:off x="164909" y="-3349410"/>
              <a:ext cx="2112228" cy="6470583"/>
              <a:chOff x="660104" y="206490"/>
              <a:chExt cx="1374282" cy="4209965"/>
            </a:xfrm>
          </p:grpSpPr>
          <p:sp>
            <p:nvSpPr>
              <p:cNvPr id="67" name="Google Shape;67;p7"/>
              <p:cNvSpPr/>
              <p:nvPr/>
            </p:nvSpPr>
            <p:spPr>
              <a:xfrm rot="5400000">
                <a:off x="-656758" y="1649105"/>
                <a:ext cx="4008005" cy="1374282"/>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a:noFill/>
              </a:ln>
              <a:effectLst>
                <a:outerShdw blurRad="57150" dist="28575" dir="68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rot="5400000">
                <a:off x="-710601" y="1805478"/>
                <a:ext cx="4008005" cy="121394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6880"/>
                </a:srgbClr>
              </a:solidFill>
              <a:ln>
                <a:noFill/>
              </a:ln>
              <a:effectLst>
                <a:outerShdw blurRad="57150" dist="28575" dir="68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rot="5400000">
                <a:off x="-748738" y="1768860"/>
                <a:ext cx="4008005" cy="1053616"/>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1880"/>
                </a:srgbClr>
              </a:solidFill>
              <a:ln>
                <a:noFill/>
              </a:ln>
              <a:effectLst>
                <a:outerShdw blurRad="57150" dist="28575" dir="68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761168" y="1962998"/>
                <a:ext cx="4008005" cy="82456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130"/>
                </a:srgbClr>
              </a:solidFill>
              <a:ln>
                <a:noFill/>
              </a:ln>
              <a:effectLst>
                <a:outerShdw blurRad="57150" dist="28575" dir="68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5400000">
                <a:off x="-808084" y="1894735"/>
                <a:ext cx="4008005" cy="631515"/>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130"/>
                </a:srgbClr>
              </a:solidFill>
              <a:ln>
                <a:noFill/>
              </a:ln>
              <a:effectLst>
                <a:outerShdw blurRad="57150" dist="28575" dir="68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7"/>
            <p:cNvGrpSpPr/>
            <p:nvPr/>
          </p:nvGrpSpPr>
          <p:grpSpPr>
            <a:xfrm rot="4531678" flipH="1">
              <a:off x="6463459" y="2022315"/>
              <a:ext cx="2112228" cy="6470583"/>
              <a:chOff x="660104" y="206490"/>
              <a:chExt cx="1374282" cy="4209965"/>
            </a:xfrm>
          </p:grpSpPr>
          <p:sp>
            <p:nvSpPr>
              <p:cNvPr id="73" name="Google Shape;73;p7"/>
              <p:cNvSpPr/>
              <p:nvPr/>
            </p:nvSpPr>
            <p:spPr>
              <a:xfrm rot="5400000">
                <a:off x="-656758" y="1649105"/>
                <a:ext cx="4008005" cy="1374282"/>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5400000">
                <a:off x="-710601" y="1805478"/>
                <a:ext cx="4008005" cy="121394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6880"/>
                </a:srgbClr>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rot="5400000">
                <a:off x="-748738" y="1768860"/>
                <a:ext cx="4008005" cy="1053616"/>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1880"/>
                </a:srgbClr>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rot="5400000">
                <a:off x="-761168" y="1962998"/>
                <a:ext cx="4008005" cy="82456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130"/>
                </a:srgbClr>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5400000">
                <a:off x="-808084" y="1894735"/>
                <a:ext cx="4008005" cy="631515"/>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130"/>
                </a:srgbClr>
              </a:solidFill>
              <a:ln>
                <a:noFill/>
              </a:ln>
              <a:effectLst>
                <a:outerShdw blurRad="57150" dist="19050" dir="180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2416050" y="1806175"/>
            <a:ext cx="4311900" cy="72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2416050" y="2699525"/>
            <a:ext cx="4311900" cy="63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102" name="Google Shape;102;p9"/>
          <p:cNvGrpSpPr/>
          <p:nvPr/>
        </p:nvGrpSpPr>
        <p:grpSpPr>
          <a:xfrm flipH="1">
            <a:off x="-3638288" y="-3284502"/>
            <a:ext cx="13805039" cy="9287578"/>
            <a:chOff x="-1183813" y="-3165627"/>
            <a:chExt cx="13805039" cy="9287578"/>
          </a:xfrm>
        </p:grpSpPr>
        <p:grpSp>
          <p:nvGrpSpPr>
            <p:cNvPr id="103" name="Google Shape;103;p9"/>
            <p:cNvGrpSpPr/>
            <p:nvPr/>
          </p:nvGrpSpPr>
          <p:grpSpPr>
            <a:xfrm rot="-9544318" flipH="1">
              <a:off x="-844050" y="3121561"/>
              <a:ext cx="3249616" cy="2502564"/>
              <a:chOff x="-359372" y="-433852"/>
              <a:chExt cx="2921588" cy="2249946"/>
            </a:xfrm>
          </p:grpSpPr>
          <p:sp>
            <p:nvSpPr>
              <p:cNvPr id="104" name="Google Shape;104;p9"/>
              <p:cNvSpPr/>
              <p:nvPr/>
            </p:nvSpPr>
            <p:spPr>
              <a:xfrm flipH="1">
                <a:off x="-333160" y="-433852"/>
                <a:ext cx="2895376" cy="2249946"/>
              </a:xfrm>
              <a:custGeom>
                <a:avLst/>
                <a:gdLst/>
                <a:ahLst/>
                <a:cxnLst/>
                <a:rect l="l" t="t" r="r" b="b"/>
                <a:pathLst>
                  <a:path w="1762786" h="1325447" extrusionOk="0">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flipH="1">
                <a:off x="-359372" y="-215576"/>
                <a:ext cx="2740215" cy="1784691"/>
              </a:xfrm>
              <a:custGeom>
                <a:avLst/>
                <a:gdLst/>
                <a:ahLst/>
                <a:cxnLst/>
                <a:rect l="l" t="t" r="r" b="b"/>
                <a:pathLst>
                  <a:path w="1665784" h="1086570" extrusionOk="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6880"/>
                </a:srgbClr>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flipH="1">
                <a:off x="-298330" y="-351295"/>
                <a:ext cx="2492170" cy="1704922"/>
              </a:xfrm>
              <a:custGeom>
                <a:avLst/>
                <a:gdLst/>
                <a:ahLst/>
                <a:cxnLst/>
                <a:rect l="l" t="t" r="r" b="b"/>
                <a:pathLst>
                  <a:path w="1533643" h="1105298" extrusionOk="0">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1880"/>
                </a:srgbClr>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flipH="1">
                <a:off x="-343357" y="-356924"/>
                <a:ext cx="2322675" cy="1394085"/>
              </a:xfrm>
              <a:custGeom>
                <a:avLst/>
                <a:gdLst/>
                <a:ahLst/>
                <a:cxnLst/>
                <a:rect l="l" t="t" r="r" b="b"/>
                <a:pathLst>
                  <a:path w="1422772" h="879549" extrusionOk="0">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130"/>
                </a:srgbClr>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251954" y="-345666"/>
                <a:ext cx="1966718" cy="1002337"/>
              </a:xfrm>
              <a:custGeom>
                <a:avLst/>
                <a:gdLst/>
                <a:ahLst/>
                <a:cxnLst/>
                <a:rect l="l" t="t" r="r" b="b"/>
                <a:pathLst>
                  <a:path w="1182988" h="625483" extrusionOk="0">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130"/>
                </a:srgbClr>
              </a:solidFill>
              <a:ln>
                <a:noFill/>
              </a:ln>
              <a:effectLst>
                <a:outerShdw blurRad="57150" dist="28575" dir="636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9"/>
            <p:cNvGrpSpPr/>
            <p:nvPr/>
          </p:nvGrpSpPr>
          <p:grpSpPr>
            <a:xfrm rot="6268222">
              <a:off x="5489881" y="-5414653"/>
              <a:ext cx="3382917" cy="10363203"/>
              <a:chOff x="660104" y="206490"/>
              <a:chExt cx="1374282" cy="4209965"/>
            </a:xfrm>
          </p:grpSpPr>
          <p:sp>
            <p:nvSpPr>
              <p:cNvPr id="110" name="Google Shape;110;p9"/>
              <p:cNvSpPr/>
              <p:nvPr/>
            </p:nvSpPr>
            <p:spPr>
              <a:xfrm rot="5400000">
                <a:off x="-656758" y="1649105"/>
                <a:ext cx="4008005" cy="1374282"/>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a:noFill/>
              </a:ln>
              <a:effectLst>
                <a:outerShdw blurRad="57150" dist="19050" dir="58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rot="5400000">
                <a:off x="-710601" y="1805478"/>
                <a:ext cx="4008005" cy="121394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6880"/>
                </a:srgbClr>
              </a:solidFill>
              <a:ln>
                <a:noFill/>
              </a:ln>
              <a:effectLst>
                <a:outerShdw blurRad="57150" dist="19050" dir="58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rot="5400000">
                <a:off x="-748738" y="1768860"/>
                <a:ext cx="4008005" cy="1053616"/>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1880"/>
                </a:srgbClr>
              </a:solidFill>
              <a:ln>
                <a:noFill/>
              </a:ln>
              <a:effectLst>
                <a:outerShdw blurRad="57150" dist="19050" dir="58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rot="5400000">
                <a:off x="-761168" y="1962998"/>
                <a:ext cx="4008005" cy="82456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130"/>
                </a:srgbClr>
              </a:solidFill>
              <a:ln>
                <a:noFill/>
              </a:ln>
              <a:effectLst>
                <a:outerShdw blurRad="57150" dist="19050" dir="58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rot="5400000">
                <a:off x="-808084" y="1894735"/>
                <a:ext cx="4008005" cy="631515"/>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130"/>
                </a:srgbClr>
              </a:solidFill>
              <a:ln>
                <a:noFill/>
              </a:ln>
              <a:effectLst>
                <a:outerShdw blurRad="57150" dist="19050" dir="58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724275" y="463300"/>
            <a:ext cx="7695600" cy="5595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7" name="Google Shape;137;p13"/>
          <p:cNvSpPr txBox="1">
            <a:spLocks noGrp="1"/>
          </p:cNvSpPr>
          <p:nvPr>
            <p:ph type="title" idx="2" hasCustomPrompt="1"/>
          </p:nvPr>
        </p:nvSpPr>
        <p:spPr>
          <a:xfrm>
            <a:off x="2687525" y="1615200"/>
            <a:ext cx="1104900" cy="55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25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38" name="Google Shape;138;p13"/>
          <p:cNvSpPr txBox="1">
            <a:spLocks noGrp="1"/>
          </p:cNvSpPr>
          <p:nvPr>
            <p:ph type="subTitle" idx="1"/>
          </p:nvPr>
        </p:nvSpPr>
        <p:spPr>
          <a:xfrm>
            <a:off x="1920288" y="2180475"/>
            <a:ext cx="2651700" cy="478800"/>
          </a:xfrm>
          <a:prstGeom prst="rect">
            <a:avLst/>
          </a:prstGeom>
        </p:spPr>
        <p:txBody>
          <a:bodyPr spcFirstLastPara="1" wrap="square" lIns="91425" tIns="91425" rIns="91425" bIns="91425" anchor="t" anchorCtr="0">
            <a:noAutofit/>
          </a:bodyPr>
          <a:lstStyle>
            <a:lvl1pPr lvl="0" algn="ctr">
              <a:spcBef>
                <a:spcPts val="0"/>
              </a:spcBef>
              <a:spcAft>
                <a:spcPts val="0"/>
              </a:spcAft>
              <a:buSzPts val="1900"/>
              <a:buFont typeface="Gotu"/>
              <a:buNone/>
              <a:defRPr sz="1900" b="1">
                <a:latin typeface="Gotu"/>
                <a:ea typeface="Gotu"/>
                <a:cs typeface="Gotu"/>
                <a:sym typeface="Gotu"/>
              </a:defRPr>
            </a:lvl1pPr>
            <a:lvl2pPr lvl="1" algn="ctr">
              <a:spcBef>
                <a:spcPts val="0"/>
              </a:spcBef>
              <a:spcAft>
                <a:spcPts val="0"/>
              </a:spcAft>
              <a:buSzPts val="1900"/>
              <a:buFont typeface="Gotu"/>
              <a:buNone/>
              <a:defRPr sz="1900" b="1">
                <a:latin typeface="Gotu"/>
                <a:ea typeface="Gotu"/>
                <a:cs typeface="Gotu"/>
                <a:sym typeface="Gotu"/>
              </a:defRPr>
            </a:lvl2pPr>
            <a:lvl3pPr lvl="2" algn="ctr">
              <a:spcBef>
                <a:spcPts val="0"/>
              </a:spcBef>
              <a:spcAft>
                <a:spcPts val="0"/>
              </a:spcAft>
              <a:buSzPts val="1900"/>
              <a:buFont typeface="Gotu"/>
              <a:buNone/>
              <a:defRPr sz="1900" b="1">
                <a:latin typeface="Gotu"/>
                <a:ea typeface="Gotu"/>
                <a:cs typeface="Gotu"/>
                <a:sym typeface="Gotu"/>
              </a:defRPr>
            </a:lvl3pPr>
            <a:lvl4pPr lvl="3" algn="ctr">
              <a:spcBef>
                <a:spcPts val="0"/>
              </a:spcBef>
              <a:spcAft>
                <a:spcPts val="0"/>
              </a:spcAft>
              <a:buSzPts val="1900"/>
              <a:buFont typeface="Gotu"/>
              <a:buNone/>
              <a:defRPr sz="1900" b="1">
                <a:latin typeface="Gotu"/>
                <a:ea typeface="Gotu"/>
                <a:cs typeface="Gotu"/>
                <a:sym typeface="Gotu"/>
              </a:defRPr>
            </a:lvl4pPr>
            <a:lvl5pPr lvl="4" algn="ctr">
              <a:spcBef>
                <a:spcPts val="0"/>
              </a:spcBef>
              <a:spcAft>
                <a:spcPts val="0"/>
              </a:spcAft>
              <a:buSzPts val="1900"/>
              <a:buFont typeface="Gotu"/>
              <a:buNone/>
              <a:defRPr sz="1900" b="1">
                <a:latin typeface="Gotu"/>
                <a:ea typeface="Gotu"/>
                <a:cs typeface="Gotu"/>
                <a:sym typeface="Gotu"/>
              </a:defRPr>
            </a:lvl5pPr>
            <a:lvl6pPr lvl="5" algn="ctr">
              <a:spcBef>
                <a:spcPts val="0"/>
              </a:spcBef>
              <a:spcAft>
                <a:spcPts val="0"/>
              </a:spcAft>
              <a:buSzPts val="1900"/>
              <a:buFont typeface="Gotu"/>
              <a:buNone/>
              <a:defRPr sz="1900" b="1">
                <a:latin typeface="Gotu"/>
                <a:ea typeface="Gotu"/>
                <a:cs typeface="Gotu"/>
                <a:sym typeface="Gotu"/>
              </a:defRPr>
            </a:lvl6pPr>
            <a:lvl7pPr lvl="6" algn="ctr">
              <a:spcBef>
                <a:spcPts val="0"/>
              </a:spcBef>
              <a:spcAft>
                <a:spcPts val="0"/>
              </a:spcAft>
              <a:buSzPts val="1900"/>
              <a:buFont typeface="Gotu"/>
              <a:buNone/>
              <a:defRPr sz="1900" b="1">
                <a:latin typeface="Gotu"/>
                <a:ea typeface="Gotu"/>
                <a:cs typeface="Gotu"/>
                <a:sym typeface="Gotu"/>
              </a:defRPr>
            </a:lvl7pPr>
            <a:lvl8pPr lvl="7" algn="ctr">
              <a:spcBef>
                <a:spcPts val="0"/>
              </a:spcBef>
              <a:spcAft>
                <a:spcPts val="0"/>
              </a:spcAft>
              <a:buSzPts val="1900"/>
              <a:buFont typeface="Gotu"/>
              <a:buNone/>
              <a:defRPr sz="1900" b="1">
                <a:latin typeface="Gotu"/>
                <a:ea typeface="Gotu"/>
                <a:cs typeface="Gotu"/>
                <a:sym typeface="Gotu"/>
              </a:defRPr>
            </a:lvl8pPr>
            <a:lvl9pPr lvl="8" algn="ctr">
              <a:spcBef>
                <a:spcPts val="0"/>
              </a:spcBef>
              <a:spcAft>
                <a:spcPts val="0"/>
              </a:spcAft>
              <a:buSzPts val="1900"/>
              <a:buFont typeface="Gotu"/>
              <a:buNone/>
              <a:defRPr sz="1900" b="1">
                <a:latin typeface="Gotu"/>
                <a:ea typeface="Gotu"/>
                <a:cs typeface="Gotu"/>
                <a:sym typeface="Gotu"/>
              </a:defRPr>
            </a:lvl9pPr>
          </a:lstStyle>
          <a:p>
            <a:endParaRPr/>
          </a:p>
        </p:txBody>
      </p:sp>
      <p:sp>
        <p:nvSpPr>
          <p:cNvPr id="139" name="Google Shape;139;p13"/>
          <p:cNvSpPr txBox="1">
            <a:spLocks noGrp="1"/>
          </p:cNvSpPr>
          <p:nvPr>
            <p:ph type="title" idx="3" hasCustomPrompt="1"/>
          </p:nvPr>
        </p:nvSpPr>
        <p:spPr>
          <a:xfrm>
            <a:off x="2687525" y="3217100"/>
            <a:ext cx="1104900" cy="55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25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40" name="Google Shape;140;p13"/>
          <p:cNvSpPr txBox="1">
            <a:spLocks noGrp="1"/>
          </p:cNvSpPr>
          <p:nvPr>
            <p:ph type="subTitle" idx="4"/>
          </p:nvPr>
        </p:nvSpPr>
        <p:spPr>
          <a:xfrm>
            <a:off x="1920288" y="3782450"/>
            <a:ext cx="2651700" cy="4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900"/>
              <a:buFont typeface="Gotu"/>
              <a:buNone/>
              <a:defRPr sz="1900" b="1">
                <a:latin typeface="Gotu"/>
                <a:ea typeface="Gotu"/>
                <a:cs typeface="Gotu"/>
                <a:sym typeface="Gotu"/>
              </a:defRPr>
            </a:lvl1pPr>
            <a:lvl2pPr lvl="1" algn="ctr" rtl="0">
              <a:spcBef>
                <a:spcPts val="0"/>
              </a:spcBef>
              <a:spcAft>
                <a:spcPts val="0"/>
              </a:spcAft>
              <a:buSzPts val="1900"/>
              <a:buFont typeface="Gotu"/>
              <a:buNone/>
              <a:defRPr sz="1900" b="1">
                <a:latin typeface="Gotu"/>
                <a:ea typeface="Gotu"/>
                <a:cs typeface="Gotu"/>
                <a:sym typeface="Gotu"/>
              </a:defRPr>
            </a:lvl2pPr>
            <a:lvl3pPr lvl="2" algn="ctr" rtl="0">
              <a:spcBef>
                <a:spcPts val="0"/>
              </a:spcBef>
              <a:spcAft>
                <a:spcPts val="0"/>
              </a:spcAft>
              <a:buSzPts val="1900"/>
              <a:buFont typeface="Gotu"/>
              <a:buNone/>
              <a:defRPr sz="1900" b="1">
                <a:latin typeface="Gotu"/>
                <a:ea typeface="Gotu"/>
                <a:cs typeface="Gotu"/>
                <a:sym typeface="Gotu"/>
              </a:defRPr>
            </a:lvl3pPr>
            <a:lvl4pPr lvl="3" algn="ctr" rtl="0">
              <a:spcBef>
                <a:spcPts val="0"/>
              </a:spcBef>
              <a:spcAft>
                <a:spcPts val="0"/>
              </a:spcAft>
              <a:buSzPts val="1900"/>
              <a:buFont typeface="Gotu"/>
              <a:buNone/>
              <a:defRPr sz="1900" b="1">
                <a:latin typeface="Gotu"/>
                <a:ea typeface="Gotu"/>
                <a:cs typeface="Gotu"/>
                <a:sym typeface="Gotu"/>
              </a:defRPr>
            </a:lvl4pPr>
            <a:lvl5pPr lvl="4" algn="ctr" rtl="0">
              <a:spcBef>
                <a:spcPts val="0"/>
              </a:spcBef>
              <a:spcAft>
                <a:spcPts val="0"/>
              </a:spcAft>
              <a:buSzPts val="1900"/>
              <a:buFont typeface="Gotu"/>
              <a:buNone/>
              <a:defRPr sz="1900" b="1">
                <a:latin typeface="Gotu"/>
                <a:ea typeface="Gotu"/>
                <a:cs typeface="Gotu"/>
                <a:sym typeface="Gotu"/>
              </a:defRPr>
            </a:lvl5pPr>
            <a:lvl6pPr lvl="5" algn="ctr" rtl="0">
              <a:spcBef>
                <a:spcPts val="0"/>
              </a:spcBef>
              <a:spcAft>
                <a:spcPts val="0"/>
              </a:spcAft>
              <a:buSzPts val="1900"/>
              <a:buFont typeface="Gotu"/>
              <a:buNone/>
              <a:defRPr sz="1900" b="1">
                <a:latin typeface="Gotu"/>
                <a:ea typeface="Gotu"/>
                <a:cs typeface="Gotu"/>
                <a:sym typeface="Gotu"/>
              </a:defRPr>
            </a:lvl6pPr>
            <a:lvl7pPr lvl="6" algn="ctr" rtl="0">
              <a:spcBef>
                <a:spcPts val="0"/>
              </a:spcBef>
              <a:spcAft>
                <a:spcPts val="0"/>
              </a:spcAft>
              <a:buSzPts val="1900"/>
              <a:buFont typeface="Gotu"/>
              <a:buNone/>
              <a:defRPr sz="1900" b="1">
                <a:latin typeface="Gotu"/>
                <a:ea typeface="Gotu"/>
                <a:cs typeface="Gotu"/>
                <a:sym typeface="Gotu"/>
              </a:defRPr>
            </a:lvl7pPr>
            <a:lvl8pPr lvl="7" algn="ctr" rtl="0">
              <a:spcBef>
                <a:spcPts val="0"/>
              </a:spcBef>
              <a:spcAft>
                <a:spcPts val="0"/>
              </a:spcAft>
              <a:buSzPts val="1900"/>
              <a:buFont typeface="Gotu"/>
              <a:buNone/>
              <a:defRPr sz="1900" b="1">
                <a:latin typeface="Gotu"/>
                <a:ea typeface="Gotu"/>
                <a:cs typeface="Gotu"/>
                <a:sym typeface="Gotu"/>
              </a:defRPr>
            </a:lvl8pPr>
            <a:lvl9pPr lvl="8" algn="ctr" rtl="0">
              <a:spcBef>
                <a:spcPts val="0"/>
              </a:spcBef>
              <a:spcAft>
                <a:spcPts val="0"/>
              </a:spcAft>
              <a:buSzPts val="1900"/>
              <a:buFont typeface="Gotu"/>
              <a:buNone/>
              <a:defRPr sz="1900" b="1">
                <a:latin typeface="Gotu"/>
                <a:ea typeface="Gotu"/>
                <a:cs typeface="Gotu"/>
                <a:sym typeface="Gotu"/>
              </a:defRPr>
            </a:lvl9pPr>
          </a:lstStyle>
          <a:p>
            <a:endParaRPr/>
          </a:p>
        </p:txBody>
      </p:sp>
      <p:sp>
        <p:nvSpPr>
          <p:cNvPr id="141" name="Google Shape;141;p13"/>
          <p:cNvSpPr txBox="1">
            <a:spLocks noGrp="1"/>
          </p:cNvSpPr>
          <p:nvPr>
            <p:ph type="title" idx="5" hasCustomPrompt="1"/>
          </p:nvPr>
        </p:nvSpPr>
        <p:spPr>
          <a:xfrm>
            <a:off x="5339225" y="1615200"/>
            <a:ext cx="1104900" cy="55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25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42" name="Google Shape;142;p13"/>
          <p:cNvSpPr txBox="1">
            <a:spLocks noGrp="1"/>
          </p:cNvSpPr>
          <p:nvPr>
            <p:ph type="subTitle" idx="6"/>
          </p:nvPr>
        </p:nvSpPr>
        <p:spPr>
          <a:xfrm>
            <a:off x="4571988" y="2180475"/>
            <a:ext cx="2651700" cy="4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900"/>
              <a:buFont typeface="Gotu"/>
              <a:buNone/>
              <a:defRPr sz="1900" b="1">
                <a:latin typeface="Gotu"/>
                <a:ea typeface="Gotu"/>
                <a:cs typeface="Gotu"/>
                <a:sym typeface="Gotu"/>
              </a:defRPr>
            </a:lvl1pPr>
            <a:lvl2pPr lvl="1" algn="ctr" rtl="0">
              <a:spcBef>
                <a:spcPts val="0"/>
              </a:spcBef>
              <a:spcAft>
                <a:spcPts val="0"/>
              </a:spcAft>
              <a:buSzPts val="1900"/>
              <a:buFont typeface="Gotu"/>
              <a:buNone/>
              <a:defRPr sz="1900" b="1">
                <a:latin typeface="Gotu"/>
                <a:ea typeface="Gotu"/>
                <a:cs typeface="Gotu"/>
                <a:sym typeface="Gotu"/>
              </a:defRPr>
            </a:lvl2pPr>
            <a:lvl3pPr lvl="2" algn="ctr" rtl="0">
              <a:spcBef>
                <a:spcPts val="0"/>
              </a:spcBef>
              <a:spcAft>
                <a:spcPts val="0"/>
              </a:spcAft>
              <a:buSzPts val="1900"/>
              <a:buFont typeface="Gotu"/>
              <a:buNone/>
              <a:defRPr sz="1900" b="1">
                <a:latin typeface="Gotu"/>
                <a:ea typeface="Gotu"/>
                <a:cs typeface="Gotu"/>
                <a:sym typeface="Gotu"/>
              </a:defRPr>
            </a:lvl3pPr>
            <a:lvl4pPr lvl="3" algn="ctr" rtl="0">
              <a:spcBef>
                <a:spcPts val="0"/>
              </a:spcBef>
              <a:spcAft>
                <a:spcPts val="0"/>
              </a:spcAft>
              <a:buSzPts val="1900"/>
              <a:buFont typeface="Gotu"/>
              <a:buNone/>
              <a:defRPr sz="1900" b="1">
                <a:latin typeface="Gotu"/>
                <a:ea typeface="Gotu"/>
                <a:cs typeface="Gotu"/>
                <a:sym typeface="Gotu"/>
              </a:defRPr>
            </a:lvl4pPr>
            <a:lvl5pPr lvl="4" algn="ctr" rtl="0">
              <a:spcBef>
                <a:spcPts val="0"/>
              </a:spcBef>
              <a:spcAft>
                <a:spcPts val="0"/>
              </a:spcAft>
              <a:buSzPts val="1900"/>
              <a:buFont typeface="Gotu"/>
              <a:buNone/>
              <a:defRPr sz="1900" b="1">
                <a:latin typeface="Gotu"/>
                <a:ea typeface="Gotu"/>
                <a:cs typeface="Gotu"/>
                <a:sym typeface="Gotu"/>
              </a:defRPr>
            </a:lvl5pPr>
            <a:lvl6pPr lvl="5" algn="ctr" rtl="0">
              <a:spcBef>
                <a:spcPts val="0"/>
              </a:spcBef>
              <a:spcAft>
                <a:spcPts val="0"/>
              </a:spcAft>
              <a:buSzPts val="1900"/>
              <a:buFont typeface="Gotu"/>
              <a:buNone/>
              <a:defRPr sz="1900" b="1">
                <a:latin typeface="Gotu"/>
                <a:ea typeface="Gotu"/>
                <a:cs typeface="Gotu"/>
                <a:sym typeface="Gotu"/>
              </a:defRPr>
            </a:lvl6pPr>
            <a:lvl7pPr lvl="6" algn="ctr" rtl="0">
              <a:spcBef>
                <a:spcPts val="0"/>
              </a:spcBef>
              <a:spcAft>
                <a:spcPts val="0"/>
              </a:spcAft>
              <a:buSzPts val="1900"/>
              <a:buFont typeface="Gotu"/>
              <a:buNone/>
              <a:defRPr sz="1900" b="1">
                <a:latin typeface="Gotu"/>
                <a:ea typeface="Gotu"/>
                <a:cs typeface="Gotu"/>
                <a:sym typeface="Gotu"/>
              </a:defRPr>
            </a:lvl7pPr>
            <a:lvl8pPr lvl="7" algn="ctr" rtl="0">
              <a:spcBef>
                <a:spcPts val="0"/>
              </a:spcBef>
              <a:spcAft>
                <a:spcPts val="0"/>
              </a:spcAft>
              <a:buSzPts val="1900"/>
              <a:buFont typeface="Gotu"/>
              <a:buNone/>
              <a:defRPr sz="1900" b="1">
                <a:latin typeface="Gotu"/>
                <a:ea typeface="Gotu"/>
                <a:cs typeface="Gotu"/>
                <a:sym typeface="Gotu"/>
              </a:defRPr>
            </a:lvl8pPr>
            <a:lvl9pPr lvl="8" algn="ctr" rtl="0">
              <a:spcBef>
                <a:spcPts val="0"/>
              </a:spcBef>
              <a:spcAft>
                <a:spcPts val="0"/>
              </a:spcAft>
              <a:buSzPts val="1900"/>
              <a:buFont typeface="Gotu"/>
              <a:buNone/>
              <a:defRPr sz="1900" b="1">
                <a:latin typeface="Gotu"/>
                <a:ea typeface="Gotu"/>
                <a:cs typeface="Gotu"/>
                <a:sym typeface="Gotu"/>
              </a:defRPr>
            </a:lvl9pPr>
          </a:lstStyle>
          <a:p>
            <a:endParaRPr/>
          </a:p>
        </p:txBody>
      </p:sp>
      <p:sp>
        <p:nvSpPr>
          <p:cNvPr id="143" name="Google Shape;143;p13"/>
          <p:cNvSpPr txBox="1">
            <a:spLocks noGrp="1"/>
          </p:cNvSpPr>
          <p:nvPr>
            <p:ph type="title" idx="7" hasCustomPrompt="1"/>
          </p:nvPr>
        </p:nvSpPr>
        <p:spPr>
          <a:xfrm>
            <a:off x="5339225" y="3217100"/>
            <a:ext cx="1104900" cy="55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25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44" name="Google Shape;144;p13"/>
          <p:cNvSpPr txBox="1">
            <a:spLocks noGrp="1"/>
          </p:cNvSpPr>
          <p:nvPr>
            <p:ph type="subTitle" idx="8"/>
          </p:nvPr>
        </p:nvSpPr>
        <p:spPr>
          <a:xfrm>
            <a:off x="4571988" y="3782450"/>
            <a:ext cx="2651700" cy="4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900"/>
              <a:buFont typeface="Gotu"/>
              <a:buNone/>
              <a:defRPr sz="1900" b="1">
                <a:latin typeface="Gotu"/>
                <a:ea typeface="Gotu"/>
                <a:cs typeface="Gotu"/>
                <a:sym typeface="Gotu"/>
              </a:defRPr>
            </a:lvl1pPr>
            <a:lvl2pPr lvl="1" algn="ctr" rtl="0">
              <a:spcBef>
                <a:spcPts val="0"/>
              </a:spcBef>
              <a:spcAft>
                <a:spcPts val="0"/>
              </a:spcAft>
              <a:buSzPts val="1900"/>
              <a:buFont typeface="Gotu"/>
              <a:buNone/>
              <a:defRPr sz="1900" b="1">
                <a:latin typeface="Gotu"/>
                <a:ea typeface="Gotu"/>
                <a:cs typeface="Gotu"/>
                <a:sym typeface="Gotu"/>
              </a:defRPr>
            </a:lvl2pPr>
            <a:lvl3pPr lvl="2" algn="ctr" rtl="0">
              <a:spcBef>
                <a:spcPts val="0"/>
              </a:spcBef>
              <a:spcAft>
                <a:spcPts val="0"/>
              </a:spcAft>
              <a:buSzPts val="1900"/>
              <a:buFont typeface="Gotu"/>
              <a:buNone/>
              <a:defRPr sz="1900" b="1">
                <a:latin typeface="Gotu"/>
                <a:ea typeface="Gotu"/>
                <a:cs typeface="Gotu"/>
                <a:sym typeface="Gotu"/>
              </a:defRPr>
            </a:lvl3pPr>
            <a:lvl4pPr lvl="3" algn="ctr" rtl="0">
              <a:spcBef>
                <a:spcPts val="0"/>
              </a:spcBef>
              <a:spcAft>
                <a:spcPts val="0"/>
              </a:spcAft>
              <a:buSzPts val="1900"/>
              <a:buFont typeface="Gotu"/>
              <a:buNone/>
              <a:defRPr sz="1900" b="1">
                <a:latin typeface="Gotu"/>
                <a:ea typeface="Gotu"/>
                <a:cs typeface="Gotu"/>
                <a:sym typeface="Gotu"/>
              </a:defRPr>
            </a:lvl4pPr>
            <a:lvl5pPr lvl="4" algn="ctr" rtl="0">
              <a:spcBef>
                <a:spcPts val="0"/>
              </a:spcBef>
              <a:spcAft>
                <a:spcPts val="0"/>
              </a:spcAft>
              <a:buSzPts val="1900"/>
              <a:buFont typeface="Gotu"/>
              <a:buNone/>
              <a:defRPr sz="1900" b="1">
                <a:latin typeface="Gotu"/>
                <a:ea typeface="Gotu"/>
                <a:cs typeface="Gotu"/>
                <a:sym typeface="Gotu"/>
              </a:defRPr>
            </a:lvl5pPr>
            <a:lvl6pPr lvl="5" algn="ctr" rtl="0">
              <a:spcBef>
                <a:spcPts val="0"/>
              </a:spcBef>
              <a:spcAft>
                <a:spcPts val="0"/>
              </a:spcAft>
              <a:buSzPts val="1900"/>
              <a:buFont typeface="Gotu"/>
              <a:buNone/>
              <a:defRPr sz="1900" b="1">
                <a:latin typeface="Gotu"/>
                <a:ea typeface="Gotu"/>
                <a:cs typeface="Gotu"/>
                <a:sym typeface="Gotu"/>
              </a:defRPr>
            </a:lvl6pPr>
            <a:lvl7pPr lvl="6" algn="ctr" rtl="0">
              <a:spcBef>
                <a:spcPts val="0"/>
              </a:spcBef>
              <a:spcAft>
                <a:spcPts val="0"/>
              </a:spcAft>
              <a:buSzPts val="1900"/>
              <a:buFont typeface="Gotu"/>
              <a:buNone/>
              <a:defRPr sz="1900" b="1">
                <a:latin typeface="Gotu"/>
                <a:ea typeface="Gotu"/>
                <a:cs typeface="Gotu"/>
                <a:sym typeface="Gotu"/>
              </a:defRPr>
            </a:lvl7pPr>
            <a:lvl8pPr lvl="7" algn="ctr" rtl="0">
              <a:spcBef>
                <a:spcPts val="0"/>
              </a:spcBef>
              <a:spcAft>
                <a:spcPts val="0"/>
              </a:spcAft>
              <a:buSzPts val="1900"/>
              <a:buFont typeface="Gotu"/>
              <a:buNone/>
              <a:defRPr sz="1900" b="1">
                <a:latin typeface="Gotu"/>
                <a:ea typeface="Gotu"/>
                <a:cs typeface="Gotu"/>
                <a:sym typeface="Gotu"/>
              </a:defRPr>
            </a:lvl8pPr>
            <a:lvl9pPr lvl="8" algn="ctr" rtl="0">
              <a:spcBef>
                <a:spcPts val="0"/>
              </a:spcBef>
              <a:spcAft>
                <a:spcPts val="0"/>
              </a:spcAft>
              <a:buSzPts val="1900"/>
              <a:buFont typeface="Gotu"/>
              <a:buNone/>
              <a:defRPr sz="1900" b="1">
                <a:latin typeface="Gotu"/>
                <a:ea typeface="Gotu"/>
                <a:cs typeface="Gotu"/>
                <a:sym typeface="Gotu"/>
              </a:defRPr>
            </a:lvl9pPr>
          </a:lstStyle>
          <a:p>
            <a:endParaRPr/>
          </a:p>
        </p:txBody>
      </p:sp>
      <p:grpSp>
        <p:nvGrpSpPr>
          <p:cNvPr id="145" name="Google Shape;145;p13"/>
          <p:cNvGrpSpPr/>
          <p:nvPr/>
        </p:nvGrpSpPr>
        <p:grpSpPr>
          <a:xfrm>
            <a:off x="-1968896" y="-2355053"/>
            <a:ext cx="13038370" cy="9311372"/>
            <a:chOff x="-2045096" y="-2355053"/>
            <a:chExt cx="13038370" cy="9311372"/>
          </a:xfrm>
        </p:grpSpPr>
        <p:grpSp>
          <p:nvGrpSpPr>
            <p:cNvPr id="146" name="Google Shape;146;p13"/>
            <p:cNvGrpSpPr/>
            <p:nvPr/>
          </p:nvGrpSpPr>
          <p:grpSpPr>
            <a:xfrm rot="-1148113">
              <a:off x="-1055441" y="392581"/>
              <a:ext cx="2112159" cy="6394204"/>
              <a:chOff x="660104" y="256050"/>
              <a:chExt cx="1374282" cy="4160405"/>
            </a:xfrm>
          </p:grpSpPr>
          <p:sp>
            <p:nvSpPr>
              <p:cNvPr id="147" name="Google Shape;147;p13"/>
              <p:cNvSpPr/>
              <p:nvPr/>
            </p:nvSpPr>
            <p:spPr>
              <a:xfrm rot="5400000">
                <a:off x="-656758" y="1649105"/>
                <a:ext cx="4008005" cy="1374282"/>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00000">
                <a:off x="-710601" y="1805478"/>
                <a:ext cx="4008005" cy="121394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6880"/>
                </a:srgbClr>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00000">
                <a:off x="-809133" y="1733245"/>
                <a:ext cx="4008005" cy="1053616"/>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1880"/>
                </a:srgbClr>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5400000">
                <a:off x="-905183" y="2000168"/>
                <a:ext cx="4008005" cy="82456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130"/>
                </a:srgbClr>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rot="5400000">
                <a:off x="-1000104" y="1944295"/>
                <a:ext cx="4008005" cy="631515"/>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130"/>
                </a:srgbClr>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3"/>
            <p:cNvGrpSpPr/>
            <p:nvPr/>
          </p:nvGrpSpPr>
          <p:grpSpPr>
            <a:xfrm rot="9651887">
              <a:off x="7891459" y="-2185519"/>
              <a:ext cx="2112159" cy="6394204"/>
              <a:chOff x="660104" y="256050"/>
              <a:chExt cx="1374282" cy="4160405"/>
            </a:xfrm>
          </p:grpSpPr>
          <p:sp>
            <p:nvSpPr>
              <p:cNvPr id="153" name="Google Shape;153;p13"/>
              <p:cNvSpPr/>
              <p:nvPr/>
            </p:nvSpPr>
            <p:spPr>
              <a:xfrm rot="5400000">
                <a:off x="-656758" y="1649105"/>
                <a:ext cx="4008005" cy="1374282"/>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rot="5400000">
                <a:off x="-710601" y="1805478"/>
                <a:ext cx="4008005" cy="121394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6880"/>
                </a:srgbClr>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rot="5400000">
                <a:off x="-809133" y="1733245"/>
                <a:ext cx="4008005" cy="1053616"/>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1880"/>
                </a:srgbClr>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rot="5400000">
                <a:off x="-905183" y="2000168"/>
                <a:ext cx="4008005" cy="82456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130"/>
                </a:srgbClr>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rot="5400000">
                <a:off x="-1000104" y="1944295"/>
                <a:ext cx="4008005" cy="631515"/>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130"/>
                </a:srgbClr>
              </a:solidFill>
              <a:ln>
                <a:noFill/>
              </a:ln>
              <a:effectLst>
                <a:outerShdw blurRad="57150" dist="19050" dir="312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398"/>
        <p:cNvGrpSpPr/>
        <p:nvPr/>
      </p:nvGrpSpPr>
      <p:grpSpPr>
        <a:xfrm>
          <a:off x="0" y="0"/>
          <a:ext cx="0" cy="0"/>
          <a:chOff x="0" y="0"/>
          <a:chExt cx="0" cy="0"/>
        </a:xfrm>
      </p:grpSpPr>
      <p:grpSp>
        <p:nvGrpSpPr>
          <p:cNvPr id="399" name="Google Shape;399;p31"/>
          <p:cNvGrpSpPr/>
          <p:nvPr/>
        </p:nvGrpSpPr>
        <p:grpSpPr>
          <a:xfrm>
            <a:off x="-1598885" y="-842235"/>
            <a:ext cx="3114051" cy="7065088"/>
            <a:chOff x="-1713760" y="-874135"/>
            <a:chExt cx="3114051" cy="7065088"/>
          </a:xfrm>
        </p:grpSpPr>
        <p:grpSp>
          <p:nvGrpSpPr>
            <p:cNvPr id="400" name="Google Shape;400;p31"/>
            <p:cNvGrpSpPr/>
            <p:nvPr/>
          </p:nvGrpSpPr>
          <p:grpSpPr>
            <a:xfrm rot="-1023751">
              <a:off x="-757170" y="1440958"/>
              <a:ext cx="1511446" cy="4630152"/>
              <a:chOff x="660104" y="206490"/>
              <a:chExt cx="1374282" cy="4209965"/>
            </a:xfrm>
          </p:grpSpPr>
          <p:sp>
            <p:nvSpPr>
              <p:cNvPr id="401" name="Google Shape;401;p31"/>
              <p:cNvSpPr/>
              <p:nvPr/>
            </p:nvSpPr>
            <p:spPr>
              <a:xfrm rot="5400000">
                <a:off x="-656758" y="1649105"/>
                <a:ext cx="4008005" cy="1374282"/>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rot="5400000">
                <a:off x="-710601" y="1805478"/>
                <a:ext cx="4008005" cy="121394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6880"/>
                </a:srgbClr>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rot="5400000">
                <a:off x="-748738" y="1768860"/>
                <a:ext cx="4008005" cy="1053616"/>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1880"/>
                </a:srgbClr>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rot="5400000">
                <a:off x="-761168" y="1962998"/>
                <a:ext cx="4008005" cy="82456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130"/>
                </a:srgbClr>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rot="5400000">
                <a:off x="-808084" y="1894735"/>
                <a:ext cx="4008005" cy="631515"/>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130"/>
                </a:srgbClr>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1"/>
            <p:cNvGrpSpPr/>
            <p:nvPr/>
          </p:nvGrpSpPr>
          <p:grpSpPr>
            <a:xfrm rot="-9776249" flipH="1">
              <a:off x="-1067745" y="-754292"/>
              <a:ext cx="1511446" cy="4630152"/>
              <a:chOff x="660104" y="206490"/>
              <a:chExt cx="1374282" cy="4209965"/>
            </a:xfrm>
          </p:grpSpPr>
          <p:sp>
            <p:nvSpPr>
              <p:cNvPr id="407" name="Google Shape;407;p31"/>
              <p:cNvSpPr/>
              <p:nvPr/>
            </p:nvSpPr>
            <p:spPr>
              <a:xfrm rot="5400000">
                <a:off x="-656758" y="1649105"/>
                <a:ext cx="4008005" cy="1374282"/>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rot="5400000">
                <a:off x="-710601" y="1805478"/>
                <a:ext cx="4008005" cy="121394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6880"/>
                </a:srgbClr>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rot="5400000">
                <a:off x="-748738" y="1768860"/>
                <a:ext cx="4008005" cy="1053616"/>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1880"/>
                </a:srgbClr>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rot="5400000">
                <a:off x="-761168" y="1962998"/>
                <a:ext cx="4008005" cy="824569"/>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130"/>
                </a:srgbClr>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5400000">
                <a:off x="-808084" y="1894735"/>
                <a:ext cx="4008005" cy="631515"/>
              </a:xfrm>
              <a:custGeom>
                <a:avLst/>
                <a:gdLst/>
                <a:ahLst/>
                <a:cxnLst/>
                <a:rect l="l" t="t" r="r" b="b"/>
                <a:pathLst>
                  <a:path w="2793035" h="1308840" extrusionOk="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130"/>
                </a:srgbClr>
              </a:solidFill>
              <a:ln>
                <a:noFill/>
              </a:ln>
              <a:effectLst>
                <a:outerShdw blurRad="57150" dist="19050" dir="2034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4275" y="463300"/>
            <a:ext cx="7695600" cy="55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3300"/>
              <a:buFont typeface="Gotu"/>
              <a:buNone/>
              <a:defRPr sz="3300" b="1">
                <a:solidFill>
                  <a:schemeClr val="dk1"/>
                </a:solidFill>
                <a:latin typeface="Gotu"/>
                <a:ea typeface="Gotu"/>
                <a:cs typeface="Gotu"/>
                <a:sym typeface="Gotu"/>
              </a:defRPr>
            </a:lvl1pPr>
            <a:lvl2pPr lvl="1" algn="ctr">
              <a:lnSpc>
                <a:spcPct val="100000"/>
              </a:lnSpc>
              <a:spcBef>
                <a:spcPts val="0"/>
              </a:spcBef>
              <a:spcAft>
                <a:spcPts val="0"/>
              </a:spcAft>
              <a:buClr>
                <a:schemeClr val="dk1"/>
              </a:buClr>
              <a:buSzPts val="3300"/>
              <a:buFont typeface="Gotu"/>
              <a:buNone/>
              <a:defRPr sz="3300" b="1">
                <a:solidFill>
                  <a:schemeClr val="dk1"/>
                </a:solidFill>
                <a:latin typeface="Gotu"/>
                <a:ea typeface="Gotu"/>
                <a:cs typeface="Gotu"/>
                <a:sym typeface="Gotu"/>
              </a:defRPr>
            </a:lvl2pPr>
            <a:lvl3pPr lvl="2" algn="ctr">
              <a:lnSpc>
                <a:spcPct val="100000"/>
              </a:lnSpc>
              <a:spcBef>
                <a:spcPts val="0"/>
              </a:spcBef>
              <a:spcAft>
                <a:spcPts val="0"/>
              </a:spcAft>
              <a:buClr>
                <a:schemeClr val="dk1"/>
              </a:buClr>
              <a:buSzPts val="3300"/>
              <a:buFont typeface="Gotu"/>
              <a:buNone/>
              <a:defRPr sz="3300" b="1">
                <a:solidFill>
                  <a:schemeClr val="dk1"/>
                </a:solidFill>
                <a:latin typeface="Gotu"/>
                <a:ea typeface="Gotu"/>
                <a:cs typeface="Gotu"/>
                <a:sym typeface="Gotu"/>
              </a:defRPr>
            </a:lvl3pPr>
            <a:lvl4pPr lvl="3" algn="ctr">
              <a:lnSpc>
                <a:spcPct val="100000"/>
              </a:lnSpc>
              <a:spcBef>
                <a:spcPts val="0"/>
              </a:spcBef>
              <a:spcAft>
                <a:spcPts val="0"/>
              </a:spcAft>
              <a:buClr>
                <a:schemeClr val="dk1"/>
              </a:buClr>
              <a:buSzPts val="3300"/>
              <a:buFont typeface="Gotu"/>
              <a:buNone/>
              <a:defRPr sz="3300" b="1">
                <a:solidFill>
                  <a:schemeClr val="dk1"/>
                </a:solidFill>
                <a:latin typeface="Gotu"/>
                <a:ea typeface="Gotu"/>
                <a:cs typeface="Gotu"/>
                <a:sym typeface="Gotu"/>
              </a:defRPr>
            </a:lvl4pPr>
            <a:lvl5pPr lvl="4" algn="ctr">
              <a:lnSpc>
                <a:spcPct val="100000"/>
              </a:lnSpc>
              <a:spcBef>
                <a:spcPts val="0"/>
              </a:spcBef>
              <a:spcAft>
                <a:spcPts val="0"/>
              </a:spcAft>
              <a:buClr>
                <a:schemeClr val="dk1"/>
              </a:buClr>
              <a:buSzPts val="3300"/>
              <a:buFont typeface="Gotu"/>
              <a:buNone/>
              <a:defRPr sz="3300" b="1">
                <a:solidFill>
                  <a:schemeClr val="dk1"/>
                </a:solidFill>
                <a:latin typeface="Gotu"/>
                <a:ea typeface="Gotu"/>
                <a:cs typeface="Gotu"/>
                <a:sym typeface="Gotu"/>
              </a:defRPr>
            </a:lvl5pPr>
            <a:lvl6pPr lvl="5" algn="ctr">
              <a:lnSpc>
                <a:spcPct val="100000"/>
              </a:lnSpc>
              <a:spcBef>
                <a:spcPts val="0"/>
              </a:spcBef>
              <a:spcAft>
                <a:spcPts val="0"/>
              </a:spcAft>
              <a:buClr>
                <a:schemeClr val="dk1"/>
              </a:buClr>
              <a:buSzPts val="3300"/>
              <a:buFont typeface="Gotu"/>
              <a:buNone/>
              <a:defRPr sz="3300" b="1">
                <a:solidFill>
                  <a:schemeClr val="dk1"/>
                </a:solidFill>
                <a:latin typeface="Gotu"/>
                <a:ea typeface="Gotu"/>
                <a:cs typeface="Gotu"/>
                <a:sym typeface="Gotu"/>
              </a:defRPr>
            </a:lvl6pPr>
            <a:lvl7pPr lvl="6" algn="ctr">
              <a:lnSpc>
                <a:spcPct val="100000"/>
              </a:lnSpc>
              <a:spcBef>
                <a:spcPts val="0"/>
              </a:spcBef>
              <a:spcAft>
                <a:spcPts val="0"/>
              </a:spcAft>
              <a:buClr>
                <a:schemeClr val="dk1"/>
              </a:buClr>
              <a:buSzPts val="3300"/>
              <a:buFont typeface="Gotu"/>
              <a:buNone/>
              <a:defRPr sz="3300" b="1">
                <a:solidFill>
                  <a:schemeClr val="dk1"/>
                </a:solidFill>
                <a:latin typeface="Gotu"/>
                <a:ea typeface="Gotu"/>
                <a:cs typeface="Gotu"/>
                <a:sym typeface="Gotu"/>
              </a:defRPr>
            </a:lvl7pPr>
            <a:lvl8pPr lvl="7" algn="ctr">
              <a:lnSpc>
                <a:spcPct val="100000"/>
              </a:lnSpc>
              <a:spcBef>
                <a:spcPts val="0"/>
              </a:spcBef>
              <a:spcAft>
                <a:spcPts val="0"/>
              </a:spcAft>
              <a:buClr>
                <a:schemeClr val="dk1"/>
              </a:buClr>
              <a:buSzPts val="3300"/>
              <a:buFont typeface="Gotu"/>
              <a:buNone/>
              <a:defRPr sz="3300" b="1">
                <a:solidFill>
                  <a:schemeClr val="dk1"/>
                </a:solidFill>
                <a:latin typeface="Gotu"/>
                <a:ea typeface="Gotu"/>
                <a:cs typeface="Gotu"/>
                <a:sym typeface="Gotu"/>
              </a:defRPr>
            </a:lvl8pPr>
            <a:lvl9pPr lvl="8" algn="ctr">
              <a:lnSpc>
                <a:spcPct val="100000"/>
              </a:lnSpc>
              <a:spcBef>
                <a:spcPts val="0"/>
              </a:spcBef>
              <a:spcAft>
                <a:spcPts val="0"/>
              </a:spcAft>
              <a:buClr>
                <a:schemeClr val="dk1"/>
              </a:buClr>
              <a:buSzPts val="3300"/>
              <a:buFont typeface="Gotu"/>
              <a:buNone/>
              <a:defRPr sz="3300" b="1">
                <a:solidFill>
                  <a:schemeClr val="dk1"/>
                </a:solidFill>
                <a:latin typeface="Gotu"/>
                <a:ea typeface="Gotu"/>
                <a:cs typeface="Gotu"/>
                <a:sym typeface="Gotu"/>
              </a:defRPr>
            </a:lvl9pPr>
          </a:lstStyle>
          <a:p>
            <a:endParaRPr/>
          </a:p>
        </p:txBody>
      </p:sp>
      <p:sp>
        <p:nvSpPr>
          <p:cNvPr id="7" name="Google Shape;7;p1"/>
          <p:cNvSpPr txBox="1">
            <a:spLocks noGrp="1"/>
          </p:cNvSpPr>
          <p:nvPr>
            <p:ph type="body" idx="1"/>
          </p:nvPr>
        </p:nvSpPr>
        <p:spPr>
          <a:xfrm>
            <a:off x="724275" y="1230743"/>
            <a:ext cx="7695600" cy="3338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Font typeface="Lexend"/>
              <a:buChar char="●"/>
              <a:defRPr sz="1200">
                <a:solidFill>
                  <a:schemeClr val="dk1"/>
                </a:solidFill>
                <a:latin typeface="Lexend"/>
                <a:ea typeface="Lexend"/>
                <a:cs typeface="Lexend"/>
                <a:sym typeface="Lexend"/>
              </a:defRPr>
            </a:lvl1pPr>
            <a:lvl2pPr marL="914400" lvl="1"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7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txBox="1">
            <a:spLocks noGrp="1"/>
          </p:cNvSpPr>
          <p:nvPr>
            <p:ph type="ctrTitle"/>
          </p:nvPr>
        </p:nvSpPr>
        <p:spPr>
          <a:xfrm>
            <a:off x="1945521" y="1342709"/>
            <a:ext cx="5252958" cy="2458082"/>
          </a:xfrm>
          <a:prstGeom prst="rect">
            <a:avLst/>
          </a:prstGeom>
        </p:spPr>
        <p:txBody>
          <a:bodyPr spcFirstLastPara="1" wrap="square" lIns="91425" tIns="91425" rIns="91425" bIns="91425" anchor="b" anchorCtr="0">
            <a:noAutofit/>
          </a:bodyPr>
          <a:lstStyle/>
          <a:p>
            <a:pPr lvl="0"/>
            <a:r>
              <a:rPr lang="en-US" dirty="0"/>
              <a:t>Serverless Container Orchestration with AWS </a:t>
            </a:r>
            <a:r>
              <a:rPr lang="en-US" dirty="0" err="1"/>
              <a:t>Fargate</a:t>
            </a:r>
            <a:br>
              <a:rPr lang="vi-VN" dirty="0"/>
            </a:br>
            <a:r>
              <a:rPr lang="vi-VN" dirty="0" err="1">
                <a:solidFill>
                  <a:schemeClr val="accent2"/>
                </a:solidFill>
              </a:rPr>
              <a:t>Proposal</a:t>
            </a:r>
            <a:endParaRPr dirty="0">
              <a:solidFill>
                <a:schemeClr val="accent2"/>
              </a:solidFill>
            </a:endParaRPr>
          </a:p>
        </p:txBody>
      </p:sp>
      <p:pic>
        <p:nvPicPr>
          <p:cNvPr id="2" name="Picture 1" descr="A black and white logo&#10;&#10;AI-generated content may be incorrect.">
            <a:extLst>
              <a:ext uri="{FF2B5EF4-FFF2-40B4-BE49-F238E27FC236}">
                <a16:creationId xmlns:a16="http://schemas.microsoft.com/office/drawing/2014/main" id="{C7A07F07-D739-624C-2A8A-E3605A7AA1E5}"/>
              </a:ext>
            </a:extLst>
          </p:cNvPr>
          <p:cNvPicPr>
            <a:picLocks noChangeAspect="1"/>
          </p:cNvPicPr>
          <p:nvPr/>
        </p:nvPicPr>
        <p:blipFill>
          <a:blip r:embed="rId3"/>
          <a:stretch>
            <a:fillRect/>
          </a:stretch>
        </p:blipFill>
        <p:spPr>
          <a:xfrm>
            <a:off x="7477604" y="70702"/>
            <a:ext cx="1543952" cy="4383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6">
          <a:extLst>
            <a:ext uri="{FF2B5EF4-FFF2-40B4-BE49-F238E27FC236}">
              <a16:creationId xmlns:a16="http://schemas.microsoft.com/office/drawing/2014/main" id="{2925119A-E3B3-CCAF-8048-A2DBF7BCB85C}"/>
            </a:ext>
          </a:extLst>
        </p:cNvPr>
        <p:cNvGrpSpPr/>
        <p:nvPr/>
      </p:nvGrpSpPr>
      <p:grpSpPr>
        <a:xfrm>
          <a:off x="0" y="0"/>
          <a:ext cx="0" cy="0"/>
          <a:chOff x="0" y="0"/>
          <a:chExt cx="0" cy="0"/>
        </a:xfrm>
      </p:grpSpPr>
      <p:sp>
        <p:nvSpPr>
          <p:cNvPr id="20" name="Google Shape;428;p36">
            <a:extLst>
              <a:ext uri="{FF2B5EF4-FFF2-40B4-BE49-F238E27FC236}">
                <a16:creationId xmlns:a16="http://schemas.microsoft.com/office/drawing/2014/main" id="{77FD47B2-8439-63CE-6895-D48CED5FB0F9}"/>
              </a:ext>
            </a:extLst>
          </p:cNvPr>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2. </a:t>
            </a:r>
            <a:r>
              <a:rPr lang="en-US" sz="3600" dirty="0"/>
              <a:t>Problem Statement</a:t>
            </a:r>
            <a:br>
              <a:rPr lang="en-US" sz="3600" dirty="0"/>
            </a:br>
            <a:endParaRPr dirty="0"/>
          </a:p>
        </p:txBody>
      </p:sp>
      <p:sp>
        <p:nvSpPr>
          <p:cNvPr id="21" name="TextBox 20">
            <a:extLst>
              <a:ext uri="{FF2B5EF4-FFF2-40B4-BE49-F238E27FC236}">
                <a16:creationId xmlns:a16="http://schemas.microsoft.com/office/drawing/2014/main" id="{313860AC-A9B8-29A5-C698-02964E9B0FFF}"/>
              </a:ext>
            </a:extLst>
          </p:cNvPr>
          <p:cNvSpPr txBox="1"/>
          <p:nvPr/>
        </p:nvSpPr>
        <p:spPr>
          <a:xfrm>
            <a:off x="737647" y="1417588"/>
            <a:ext cx="7668705" cy="2308324"/>
          </a:xfrm>
          <a:prstGeom prst="rect">
            <a:avLst/>
          </a:prstGeom>
          <a:noFill/>
        </p:spPr>
        <p:txBody>
          <a:bodyPr wrap="square" rtlCol="0">
            <a:spAutoFit/>
          </a:bodyPr>
          <a:lstStyle/>
          <a:p>
            <a:pPr algn="just"/>
            <a:r>
              <a:rPr lang="vi-VN" sz="1800" b="1" dirty="0" err="1">
                <a:solidFill>
                  <a:schemeClr val="tx1"/>
                </a:solidFill>
              </a:rPr>
              <a:t>Current</a:t>
            </a:r>
            <a:r>
              <a:rPr lang="vi-VN" sz="1800" b="1" dirty="0">
                <a:solidFill>
                  <a:schemeClr val="tx1"/>
                </a:solidFill>
              </a:rPr>
              <a:t> </a:t>
            </a:r>
            <a:r>
              <a:rPr lang="vi-VN" sz="1800" b="1" dirty="0" err="1">
                <a:solidFill>
                  <a:schemeClr val="tx1"/>
                </a:solidFill>
              </a:rPr>
              <a:t>Situation</a:t>
            </a:r>
            <a:r>
              <a:rPr lang="vi-VN" sz="1800" b="1" dirty="0">
                <a:solidFill>
                  <a:schemeClr val="tx1"/>
                </a:solidFill>
              </a:rPr>
              <a:t>:</a:t>
            </a:r>
          </a:p>
          <a:p>
            <a:pPr algn="just"/>
            <a:endParaRPr lang="vi-VN" sz="1800" b="1" dirty="0">
              <a:solidFill>
                <a:schemeClr val="tx1"/>
              </a:solidFill>
            </a:endParaRPr>
          </a:p>
          <a:p>
            <a:pPr algn="just"/>
            <a:r>
              <a:rPr lang="vi-VN" sz="1800" dirty="0">
                <a:solidFill>
                  <a:schemeClr val="tx1"/>
                </a:solidFill>
              </a:rPr>
              <a:t>Phần lớn các doanh nghiệp nhỏ và </a:t>
            </a:r>
            <a:r>
              <a:rPr lang="vi-VN" sz="1800" dirty="0" err="1">
                <a:solidFill>
                  <a:schemeClr val="tx1"/>
                </a:solidFill>
              </a:rPr>
              <a:t>startup</a:t>
            </a:r>
            <a:r>
              <a:rPr lang="vi-VN" sz="1800" dirty="0">
                <a:solidFill>
                  <a:schemeClr val="tx1"/>
                </a:solidFill>
              </a:rPr>
              <a:t> hiện nay đang vận hành hệ thống </a:t>
            </a:r>
            <a:r>
              <a:rPr lang="vi-VN" sz="1800" dirty="0" err="1">
                <a:solidFill>
                  <a:schemeClr val="tx1"/>
                </a:solidFill>
              </a:rPr>
              <a:t>backend</a:t>
            </a:r>
            <a:r>
              <a:rPr lang="vi-VN" sz="1800" dirty="0">
                <a:solidFill>
                  <a:schemeClr val="tx1"/>
                </a:solidFill>
              </a:rPr>
              <a:t> </a:t>
            </a:r>
            <a:r>
              <a:rPr lang="vi-VN" sz="1800" dirty="0" err="1">
                <a:solidFill>
                  <a:schemeClr val="tx1"/>
                </a:solidFill>
              </a:rPr>
              <a:t>monolithic</a:t>
            </a:r>
            <a:r>
              <a:rPr lang="vi-VN" sz="1800" dirty="0">
                <a:solidFill>
                  <a:schemeClr val="tx1"/>
                </a:solidFill>
              </a:rPr>
              <a:t> hoặc </a:t>
            </a:r>
            <a:r>
              <a:rPr lang="vi-VN" sz="1800" dirty="0" err="1">
                <a:solidFill>
                  <a:schemeClr val="tx1"/>
                </a:solidFill>
              </a:rPr>
              <a:t>hybrid</a:t>
            </a:r>
            <a:r>
              <a:rPr lang="vi-VN" sz="1800" dirty="0">
                <a:solidFill>
                  <a:schemeClr val="tx1"/>
                </a:solidFill>
              </a:rPr>
              <a:t> trên EC2, gây ra khó khăn trong mở rộng dịch vụ, cập nhật liên tục và quản trị tài nguyên. Đồng thời, việc quản lý </a:t>
            </a:r>
            <a:r>
              <a:rPr lang="vi-VN" sz="1800" dirty="0" err="1">
                <a:solidFill>
                  <a:schemeClr val="tx1"/>
                </a:solidFill>
              </a:rPr>
              <a:t>server</a:t>
            </a:r>
            <a:r>
              <a:rPr lang="vi-VN" sz="1800" dirty="0">
                <a:solidFill>
                  <a:schemeClr val="tx1"/>
                </a:solidFill>
              </a:rPr>
              <a:t> truyền thống đòi hỏi nhân lực vận hành </a:t>
            </a:r>
            <a:r>
              <a:rPr lang="vi-VN" sz="1800" dirty="0" err="1">
                <a:solidFill>
                  <a:schemeClr val="tx1"/>
                </a:solidFill>
              </a:rPr>
              <a:t>DevOps</a:t>
            </a:r>
            <a:r>
              <a:rPr lang="vi-VN" sz="1800" dirty="0">
                <a:solidFill>
                  <a:schemeClr val="tx1"/>
                </a:solidFill>
              </a:rPr>
              <a:t> chuyên sâu, tăng chi phí đầu tư và vận hành dài hạn.</a:t>
            </a:r>
          </a:p>
          <a:p>
            <a:pPr algn="just"/>
            <a:endParaRPr lang="vi-VN" sz="1800" dirty="0">
              <a:solidFill>
                <a:schemeClr val="tx1"/>
              </a:solidFill>
            </a:endParaRPr>
          </a:p>
        </p:txBody>
      </p:sp>
      <p:pic>
        <p:nvPicPr>
          <p:cNvPr id="22" name="Picture 21" descr="A black and white logo&#10;&#10;AI-generated content may be incorrect.">
            <a:extLst>
              <a:ext uri="{FF2B5EF4-FFF2-40B4-BE49-F238E27FC236}">
                <a16:creationId xmlns:a16="http://schemas.microsoft.com/office/drawing/2014/main" id="{CA4F3D0C-C7CE-99A5-9F4E-13569FB68A56}"/>
              </a:ext>
            </a:extLst>
          </p:cNvPr>
          <p:cNvPicPr>
            <a:picLocks noChangeAspect="1"/>
          </p:cNvPicPr>
          <p:nvPr/>
        </p:nvPicPr>
        <p:blipFill>
          <a:blip r:embed="rId3"/>
          <a:stretch>
            <a:fillRect/>
          </a:stretch>
        </p:blipFill>
        <p:spPr>
          <a:xfrm>
            <a:off x="7477604" y="70702"/>
            <a:ext cx="1543952" cy="438346"/>
          </a:xfrm>
          <a:prstGeom prst="rect">
            <a:avLst/>
          </a:prstGeom>
        </p:spPr>
      </p:pic>
      <p:sp>
        <p:nvSpPr>
          <p:cNvPr id="23" name="Slide Number Placeholder 4">
            <a:extLst>
              <a:ext uri="{FF2B5EF4-FFF2-40B4-BE49-F238E27FC236}">
                <a16:creationId xmlns:a16="http://schemas.microsoft.com/office/drawing/2014/main" id="{1A5992FD-4685-874D-96C8-80FDF9C7D1E6}"/>
              </a:ext>
            </a:extLst>
          </p:cNvPr>
          <p:cNvSpPr txBox="1">
            <a:spLocks/>
          </p:cNvSpPr>
          <p:nvPr/>
        </p:nvSpPr>
        <p:spPr>
          <a:xfrm>
            <a:off x="8625526" y="4682249"/>
            <a:ext cx="396030"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10</a:t>
            </a:fld>
            <a:endParaRPr lang="en" dirty="0">
              <a:solidFill>
                <a:schemeClr val="tx1"/>
              </a:solidFill>
            </a:endParaRPr>
          </a:p>
        </p:txBody>
      </p:sp>
    </p:spTree>
    <p:extLst>
      <p:ext uri="{BB962C8B-B14F-4D97-AF65-F5344CB8AC3E}">
        <p14:creationId xmlns:p14="http://schemas.microsoft.com/office/powerpoint/2010/main" val="203584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6">
          <a:extLst>
            <a:ext uri="{FF2B5EF4-FFF2-40B4-BE49-F238E27FC236}">
              <a16:creationId xmlns:a16="http://schemas.microsoft.com/office/drawing/2014/main" id="{B88465D7-37D4-874D-D952-AEDDBFCF2CAE}"/>
            </a:ext>
          </a:extLst>
        </p:cNvPr>
        <p:cNvGrpSpPr/>
        <p:nvPr/>
      </p:nvGrpSpPr>
      <p:grpSpPr>
        <a:xfrm>
          <a:off x="0" y="0"/>
          <a:ext cx="0" cy="0"/>
          <a:chOff x="0" y="0"/>
          <a:chExt cx="0" cy="0"/>
        </a:xfrm>
      </p:grpSpPr>
      <p:sp>
        <p:nvSpPr>
          <p:cNvPr id="20" name="Google Shape;428;p36">
            <a:extLst>
              <a:ext uri="{FF2B5EF4-FFF2-40B4-BE49-F238E27FC236}">
                <a16:creationId xmlns:a16="http://schemas.microsoft.com/office/drawing/2014/main" id="{C2B28408-9374-9961-4429-3E5F25AF6B23}"/>
              </a:ext>
            </a:extLst>
          </p:cNvPr>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2. </a:t>
            </a:r>
            <a:r>
              <a:rPr lang="en-US" sz="3600" dirty="0"/>
              <a:t>Problem Statement</a:t>
            </a:r>
            <a:br>
              <a:rPr lang="en-US" sz="3600" dirty="0"/>
            </a:br>
            <a:endParaRPr dirty="0"/>
          </a:p>
        </p:txBody>
      </p:sp>
      <p:sp>
        <p:nvSpPr>
          <p:cNvPr id="21" name="TextBox 20">
            <a:extLst>
              <a:ext uri="{FF2B5EF4-FFF2-40B4-BE49-F238E27FC236}">
                <a16:creationId xmlns:a16="http://schemas.microsoft.com/office/drawing/2014/main" id="{095EC4A5-B0E5-FF9E-FC93-D375882963E5}"/>
              </a:ext>
            </a:extLst>
          </p:cNvPr>
          <p:cNvSpPr txBox="1"/>
          <p:nvPr/>
        </p:nvSpPr>
        <p:spPr>
          <a:xfrm>
            <a:off x="737647" y="1279088"/>
            <a:ext cx="7668705" cy="2585323"/>
          </a:xfrm>
          <a:prstGeom prst="rect">
            <a:avLst/>
          </a:prstGeom>
          <a:noFill/>
        </p:spPr>
        <p:txBody>
          <a:bodyPr wrap="square" rtlCol="0">
            <a:spAutoFit/>
          </a:bodyPr>
          <a:lstStyle/>
          <a:p>
            <a:pPr algn="just"/>
            <a:r>
              <a:rPr lang="vi-VN" sz="1800" b="1" dirty="0" err="1">
                <a:solidFill>
                  <a:schemeClr val="tx1"/>
                </a:solidFill>
              </a:rPr>
              <a:t>Key</a:t>
            </a:r>
            <a:r>
              <a:rPr lang="vi-VN" sz="1800" b="1" dirty="0">
                <a:solidFill>
                  <a:schemeClr val="tx1"/>
                </a:solidFill>
              </a:rPr>
              <a:t> </a:t>
            </a:r>
            <a:r>
              <a:rPr lang="vi-VN" sz="1800" b="1" dirty="0" err="1">
                <a:solidFill>
                  <a:schemeClr val="tx1"/>
                </a:solidFill>
              </a:rPr>
              <a:t>Challenges</a:t>
            </a:r>
            <a:r>
              <a:rPr lang="vi-VN" sz="1800" b="1" dirty="0">
                <a:solidFill>
                  <a:schemeClr val="tx1"/>
                </a:solidFill>
              </a:rPr>
              <a:t>:</a:t>
            </a:r>
          </a:p>
          <a:p>
            <a:pPr algn="just"/>
            <a:endParaRPr lang="vi-VN" sz="1800" b="1" dirty="0">
              <a:solidFill>
                <a:schemeClr val="tx1"/>
              </a:solidFill>
            </a:endParaRPr>
          </a:p>
          <a:p>
            <a:pPr algn="just"/>
            <a:r>
              <a:rPr lang="vi-VN" sz="1800" dirty="0">
                <a:solidFill>
                  <a:schemeClr val="tx1"/>
                </a:solidFill>
              </a:rPr>
              <a:t>- Chi phí EC2 cao hơn cho </a:t>
            </a:r>
            <a:r>
              <a:rPr lang="vi-VN" sz="1800" dirty="0" err="1">
                <a:solidFill>
                  <a:schemeClr val="tx1"/>
                </a:solidFill>
              </a:rPr>
              <a:t>workload</a:t>
            </a:r>
            <a:r>
              <a:rPr lang="vi-VN" sz="1800" dirty="0">
                <a:solidFill>
                  <a:schemeClr val="tx1"/>
                </a:solidFill>
              </a:rPr>
              <a:t> có tính chất biến động</a:t>
            </a:r>
          </a:p>
          <a:p>
            <a:pPr algn="just"/>
            <a:endParaRPr lang="vi-VN" sz="1800" dirty="0">
              <a:solidFill>
                <a:schemeClr val="tx1"/>
              </a:solidFill>
            </a:endParaRPr>
          </a:p>
          <a:p>
            <a:pPr algn="just"/>
            <a:r>
              <a:rPr lang="vi-VN" sz="1800" dirty="0">
                <a:solidFill>
                  <a:schemeClr val="tx1"/>
                </a:solidFill>
              </a:rPr>
              <a:t>- Quá trình triển khai ứng dụng thủ công, không có CI/CD rõ ràng</a:t>
            </a:r>
          </a:p>
          <a:p>
            <a:pPr algn="just"/>
            <a:endParaRPr lang="vi-VN" sz="1800" dirty="0">
              <a:solidFill>
                <a:schemeClr val="tx1"/>
              </a:solidFill>
            </a:endParaRPr>
          </a:p>
          <a:p>
            <a:pPr algn="just"/>
            <a:r>
              <a:rPr lang="vi-VN" sz="1800" dirty="0">
                <a:solidFill>
                  <a:schemeClr val="tx1"/>
                </a:solidFill>
              </a:rPr>
              <a:t>- Thiếu hệ thống giám sát tập trung và cảnh báo kịp thời</a:t>
            </a:r>
          </a:p>
          <a:p>
            <a:pPr algn="just"/>
            <a:endParaRPr lang="vi-VN" sz="1800" dirty="0">
              <a:solidFill>
                <a:schemeClr val="tx1"/>
              </a:solidFill>
            </a:endParaRPr>
          </a:p>
          <a:p>
            <a:pPr algn="just"/>
            <a:r>
              <a:rPr lang="vi-VN" sz="1800" dirty="0">
                <a:solidFill>
                  <a:schemeClr val="tx1"/>
                </a:solidFill>
              </a:rPr>
              <a:t>- Không thể mở rộng nhanh khi lượng truy cập tăng đột biến</a:t>
            </a:r>
          </a:p>
        </p:txBody>
      </p:sp>
      <p:pic>
        <p:nvPicPr>
          <p:cNvPr id="22" name="Picture 21" descr="A black and white logo&#10;&#10;AI-generated content may be incorrect.">
            <a:extLst>
              <a:ext uri="{FF2B5EF4-FFF2-40B4-BE49-F238E27FC236}">
                <a16:creationId xmlns:a16="http://schemas.microsoft.com/office/drawing/2014/main" id="{5A8AF38E-C382-8AB1-0B0A-513242E40B3F}"/>
              </a:ext>
            </a:extLst>
          </p:cNvPr>
          <p:cNvPicPr>
            <a:picLocks noChangeAspect="1"/>
          </p:cNvPicPr>
          <p:nvPr/>
        </p:nvPicPr>
        <p:blipFill>
          <a:blip r:embed="rId3"/>
          <a:stretch>
            <a:fillRect/>
          </a:stretch>
        </p:blipFill>
        <p:spPr>
          <a:xfrm>
            <a:off x="7477604" y="70702"/>
            <a:ext cx="1543952" cy="438346"/>
          </a:xfrm>
          <a:prstGeom prst="rect">
            <a:avLst/>
          </a:prstGeom>
        </p:spPr>
      </p:pic>
      <p:sp>
        <p:nvSpPr>
          <p:cNvPr id="23" name="Slide Number Placeholder 4">
            <a:extLst>
              <a:ext uri="{FF2B5EF4-FFF2-40B4-BE49-F238E27FC236}">
                <a16:creationId xmlns:a16="http://schemas.microsoft.com/office/drawing/2014/main" id="{9D75EB18-314B-972F-B362-B7BFFF7B4F87}"/>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11</a:t>
            </a:fld>
            <a:endParaRPr lang="en" dirty="0">
              <a:solidFill>
                <a:schemeClr val="tx1"/>
              </a:solidFill>
            </a:endParaRPr>
          </a:p>
        </p:txBody>
      </p:sp>
    </p:spTree>
    <p:extLst>
      <p:ext uri="{BB962C8B-B14F-4D97-AF65-F5344CB8AC3E}">
        <p14:creationId xmlns:p14="http://schemas.microsoft.com/office/powerpoint/2010/main" val="45733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6">
          <a:extLst>
            <a:ext uri="{FF2B5EF4-FFF2-40B4-BE49-F238E27FC236}">
              <a16:creationId xmlns:a16="http://schemas.microsoft.com/office/drawing/2014/main" id="{DB476F2D-43CD-13E6-242C-EFDA7E72DAA1}"/>
            </a:ext>
          </a:extLst>
        </p:cNvPr>
        <p:cNvGrpSpPr/>
        <p:nvPr/>
      </p:nvGrpSpPr>
      <p:grpSpPr>
        <a:xfrm>
          <a:off x="0" y="0"/>
          <a:ext cx="0" cy="0"/>
          <a:chOff x="0" y="0"/>
          <a:chExt cx="0" cy="0"/>
        </a:xfrm>
      </p:grpSpPr>
      <p:sp>
        <p:nvSpPr>
          <p:cNvPr id="20" name="Google Shape;428;p36">
            <a:extLst>
              <a:ext uri="{FF2B5EF4-FFF2-40B4-BE49-F238E27FC236}">
                <a16:creationId xmlns:a16="http://schemas.microsoft.com/office/drawing/2014/main" id="{4F58DBDA-FF87-9553-C7A8-C718EAC45A87}"/>
              </a:ext>
            </a:extLst>
          </p:cNvPr>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2. </a:t>
            </a:r>
            <a:r>
              <a:rPr lang="en-US" sz="3600" dirty="0"/>
              <a:t>Problem Statement</a:t>
            </a:r>
            <a:br>
              <a:rPr lang="en-US" sz="3600" dirty="0"/>
            </a:br>
            <a:endParaRPr dirty="0"/>
          </a:p>
        </p:txBody>
      </p:sp>
      <p:sp>
        <p:nvSpPr>
          <p:cNvPr id="21" name="TextBox 20">
            <a:extLst>
              <a:ext uri="{FF2B5EF4-FFF2-40B4-BE49-F238E27FC236}">
                <a16:creationId xmlns:a16="http://schemas.microsoft.com/office/drawing/2014/main" id="{E8DDE1A3-E1DE-61CA-2E2A-D6C8DA263289}"/>
              </a:ext>
            </a:extLst>
          </p:cNvPr>
          <p:cNvSpPr txBox="1"/>
          <p:nvPr/>
        </p:nvSpPr>
        <p:spPr>
          <a:xfrm>
            <a:off x="737647" y="1417588"/>
            <a:ext cx="7668705" cy="2308324"/>
          </a:xfrm>
          <a:prstGeom prst="rect">
            <a:avLst/>
          </a:prstGeom>
          <a:noFill/>
        </p:spPr>
        <p:txBody>
          <a:bodyPr wrap="square" rtlCol="0">
            <a:spAutoFit/>
          </a:bodyPr>
          <a:lstStyle/>
          <a:p>
            <a:pPr algn="just"/>
            <a:r>
              <a:rPr lang="vi-VN" sz="1800" b="1" dirty="0" err="1">
                <a:solidFill>
                  <a:schemeClr val="tx1"/>
                </a:solidFill>
              </a:rPr>
              <a:t>Stakeholder</a:t>
            </a:r>
            <a:r>
              <a:rPr lang="vi-VN" sz="1800" b="1" dirty="0">
                <a:solidFill>
                  <a:schemeClr val="tx1"/>
                </a:solidFill>
              </a:rPr>
              <a:t> </a:t>
            </a:r>
            <a:r>
              <a:rPr lang="vi-VN" sz="1800" b="1" dirty="0" err="1">
                <a:solidFill>
                  <a:schemeClr val="tx1"/>
                </a:solidFill>
              </a:rPr>
              <a:t>Impact</a:t>
            </a:r>
            <a:r>
              <a:rPr lang="vi-VN" sz="1800" b="1" dirty="0">
                <a:solidFill>
                  <a:schemeClr val="tx1"/>
                </a:solidFill>
              </a:rPr>
              <a:t>:</a:t>
            </a:r>
          </a:p>
          <a:p>
            <a:pPr algn="just"/>
            <a:endParaRPr lang="vi-VN" sz="1800" b="1" dirty="0">
              <a:solidFill>
                <a:schemeClr val="tx1"/>
              </a:solidFill>
            </a:endParaRPr>
          </a:p>
          <a:p>
            <a:pPr algn="just"/>
            <a:r>
              <a:rPr lang="vi-VN" sz="1800" b="1" dirty="0">
                <a:solidFill>
                  <a:schemeClr val="tx1"/>
                </a:solidFill>
              </a:rPr>
              <a:t>- </a:t>
            </a:r>
            <a:r>
              <a:rPr lang="vi-VN" sz="1800" b="1" dirty="0" err="1">
                <a:solidFill>
                  <a:schemeClr val="tx1"/>
                </a:solidFill>
              </a:rPr>
              <a:t>DevOps</a:t>
            </a:r>
            <a:r>
              <a:rPr lang="vi-VN" sz="1800" b="1" dirty="0">
                <a:solidFill>
                  <a:schemeClr val="tx1"/>
                </a:solidFill>
              </a:rPr>
              <a:t> </a:t>
            </a:r>
            <a:r>
              <a:rPr lang="vi-VN" sz="1800" b="1" dirty="0" err="1">
                <a:solidFill>
                  <a:schemeClr val="tx1"/>
                </a:solidFill>
              </a:rPr>
              <a:t>team</a:t>
            </a:r>
            <a:r>
              <a:rPr lang="vi-VN" sz="1800" dirty="0">
                <a:solidFill>
                  <a:schemeClr val="tx1"/>
                </a:solidFill>
              </a:rPr>
              <a:t>: mất nhiều thời gian </a:t>
            </a:r>
            <a:r>
              <a:rPr lang="vi-VN" sz="1800" dirty="0" err="1">
                <a:solidFill>
                  <a:schemeClr val="tx1"/>
                </a:solidFill>
              </a:rPr>
              <a:t>setup</a:t>
            </a:r>
            <a:r>
              <a:rPr lang="vi-VN" sz="1800" dirty="0">
                <a:solidFill>
                  <a:schemeClr val="tx1"/>
                </a:solidFill>
              </a:rPr>
              <a:t> và quản lý </a:t>
            </a:r>
            <a:r>
              <a:rPr lang="vi-VN" sz="1800" dirty="0" err="1">
                <a:solidFill>
                  <a:schemeClr val="tx1"/>
                </a:solidFill>
              </a:rPr>
              <a:t>server</a:t>
            </a:r>
            <a:endParaRPr lang="vi-VN" sz="1800" dirty="0">
              <a:solidFill>
                <a:schemeClr val="tx1"/>
              </a:solidFill>
            </a:endParaRPr>
          </a:p>
          <a:p>
            <a:pPr algn="just"/>
            <a:endParaRPr lang="vi-VN" sz="1800" b="1" dirty="0">
              <a:solidFill>
                <a:schemeClr val="tx1"/>
              </a:solidFill>
            </a:endParaRPr>
          </a:p>
          <a:p>
            <a:pPr algn="just"/>
            <a:r>
              <a:rPr lang="vi-VN" sz="1800" b="1" dirty="0">
                <a:solidFill>
                  <a:schemeClr val="tx1"/>
                </a:solidFill>
              </a:rPr>
              <a:t>- </a:t>
            </a:r>
            <a:r>
              <a:rPr lang="vi-VN" sz="1800" b="1" dirty="0" err="1">
                <a:solidFill>
                  <a:schemeClr val="tx1"/>
                </a:solidFill>
              </a:rPr>
              <a:t>Developers</a:t>
            </a:r>
            <a:r>
              <a:rPr lang="vi-VN" sz="1800" dirty="0">
                <a:solidFill>
                  <a:schemeClr val="tx1"/>
                </a:solidFill>
              </a:rPr>
              <a:t>: phụ thuộc vào </a:t>
            </a:r>
            <a:r>
              <a:rPr lang="vi-VN" sz="1800" dirty="0" err="1">
                <a:solidFill>
                  <a:schemeClr val="tx1"/>
                </a:solidFill>
              </a:rPr>
              <a:t>team</a:t>
            </a:r>
            <a:r>
              <a:rPr lang="vi-VN" sz="1800" dirty="0">
                <a:solidFill>
                  <a:schemeClr val="tx1"/>
                </a:solidFill>
              </a:rPr>
              <a:t> vận hành, không tự triển khai nhanh  được</a:t>
            </a:r>
          </a:p>
          <a:p>
            <a:pPr algn="just"/>
            <a:endParaRPr lang="vi-VN" sz="1800" b="1" dirty="0">
              <a:solidFill>
                <a:schemeClr val="tx1"/>
              </a:solidFill>
            </a:endParaRPr>
          </a:p>
          <a:p>
            <a:pPr algn="just"/>
            <a:r>
              <a:rPr lang="vi-VN" sz="1800" b="1" dirty="0">
                <a:solidFill>
                  <a:schemeClr val="tx1"/>
                </a:solidFill>
              </a:rPr>
              <a:t>- </a:t>
            </a:r>
            <a:r>
              <a:rPr lang="vi-VN" sz="1800" b="1" dirty="0" err="1">
                <a:solidFill>
                  <a:schemeClr val="tx1"/>
                </a:solidFill>
              </a:rPr>
              <a:t>Product</a:t>
            </a:r>
            <a:r>
              <a:rPr lang="vi-VN" sz="1800" b="1" dirty="0">
                <a:solidFill>
                  <a:schemeClr val="tx1"/>
                </a:solidFill>
              </a:rPr>
              <a:t> </a:t>
            </a:r>
            <a:r>
              <a:rPr lang="vi-VN" sz="1800" b="1" dirty="0" err="1">
                <a:solidFill>
                  <a:schemeClr val="tx1"/>
                </a:solidFill>
              </a:rPr>
              <a:t>owner</a:t>
            </a:r>
            <a:r>
              <a:rPr lang="vi-VN" sz="1800" dirty="0">
                <a:solidFill>
                  <a:schemeClr val="tx1"/>
                </a:solidFill>
              </a:rPr>
              <a:t>: giảm tốc độ đưa sản phẩm ra thị trường</a:t>
            </a:r>
          </a:p>
        </p:txBody>
      </p:sp>
      <p:pic>
        <p:nvPicPr>
          <p:cNvPr id="22" name="Picture 21" descr="A black and white logo&#10;&#10;AI-generated content may be incorrect.">
            <a:extLst>
              <a:ext uri="{FF2B5EF4-FFF2-40B4-BE49-F238E27FC236}">
                <a16:creationId xmlns:a16="http://schemas.microsoft.com/office/drawing/2014/main" id="{E6204C23-8B16-678E-83C4-172039C64384}"/>
              </a:ext>
            </a:extLst>
          </p:cNvPr>
          <p:cNvPicPr>
            <a:picLocks noChangeAspect="1"/>
          </p:cNvPicPr>
          <p:nvPr/>
        </p:nvPicPr>
        <p:blipFill>
          <a:blip r:embed="rId3"/>
          <a:stretch>
            <a:fillRect/>
          </a:stretch>
        </p:blipFill>
        <p:spPr>
          <a:xfrm>
            <a:off x="7477604" y="70702"/>
            <a:ext cx="1543952" cy="438346"/>
          </a:xfrm>
          <a:prstGeom prst="rect">
            <a:avLst/>
          </a:prstGeom>
        </p:spPr>
      </p:pic>
      <p:sp>
        <p:nvSpPr>
          <p:cNvPr id="23" name="Slide Number Placeholder 4">
            <a:extLst>
              <a:ext uri="{FF2B5EF4-FFF2-40B4-BE49-F238E27FC236}">
                <a16:creationId xmlns:a16="http://schemas.microsoft.com/office/drawing/2014/main" id="{DEE67D47-989E-EA17-D0DE-761EBCDFD867}"/>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12</a:t>
            </a:fld>
            <a:endParaRPr lang="en" dirty="0">
              <a:solidFill>
                <a:schemeClr val="tx1"/>
              </a:solidFill>
            </a:endParaRPr>
          </a:p>
        </p:txBody>
      </p:sp>
    </p:spTree>
    <p:extLst>
      <p:ext uri="{BB962C8B-B14F-4D97-AF65-F5344CB8AC3E}">
        <p14:creationId xmlns:p14="http://schemas.microsoft.com/office/powerpoint/2010/main" val="213326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6">
          <a:extLst>
            <a:ext uri="{FF2B5EF4-FFF2-40B4-BE49-F238E27FC236}">
              <a16:creationId xmlns:a16="http://schemas.microsoft.com/office/drawing/2014/main" id="{1CD79655-9FE1-2313-BC00-1FA3B02B2DBD}"/>
            </a:ext>
          </a:extLst>
        </p:cNvPr>
        <p:cNvGrpSpPr/>
        <p:nvPr/>
      </p:nvGrpSpPr>
      <p:grpSpPr>
        <a:xfrm>
          <a:off x="0" y="0"/>
          <a:ext cx="0" cy="0"/>
          <a:chOff x="0" y="0"/>
          <a:chExt cx="0" cy="0"/>
        </a:xfrm>
      </p:grpSpPr>
      <p:sp>
        <p:nvSpPr>
          <p:cNvPr id="20" name="Google Shape;428;p36">
            <a:extLst>
              <a:ext uri="{FF2B5EF4-FFF2-40B4-BE49-F238E27FC236}">
                <a16:creationId xmlns:a16="http://schemas.microsoft.com/office/drawing/2014/main" id="{80B53C2A-B31E-2902-D500-5E258A20AF12}"/>
              </a:ext>
            </a:extLst>
          </p:cNvPr>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2. </a:t>
            </a:r>
            <a:r>
              <a:rPr lang="en-US" sz="3600" dirty="0"/>
              <a:t>Problem Statement</a:t>
            </a:r>
            <a:br>
              <a:rPr lang="en-US" sz="3600" dirty="0"/>
            </a:br>
            <a:endParaRPr dirty="0"/>
          </a:p>
        </p:txBody>
      </p:sp>
      <p:sp>
        <p:nvSpPr>
          <p:cNvPr id="21" name="TextBox 20">
            <a:extLst>
              <a:ext uri="{FF2B5EF4-FFF2-40B4-BE49-F238E27FC236}">
                <a16:creationId xmlns:a16="http://schemas.microsoft.com/office/drawing/2014/main" id="{E156B71D-25A5-C804-D7A6-D2B79403DA38}"/>
              </a:ext>
            </a:extLst>
          </p:cNvPr>
          <p:cNvSpPr txBox="1"/>
          <p:nvPr/>
        </p:nvSpPr>
        <p:spPr>
          <a:xfrm>
            <a:off x="737647" y="1417588"/>
            <a:ext cx="7668705" cy="2308324"/>
          </a:xfrm>
          <a:prstGeom prst="rect">
            <a:avLst/>
          </a:prstGeom>
          <a:noFill/>
        </p:spPr>
        <p:txBody>
          <a:bodyPr wrap="square" rtlCol="0">
            <a:spAutoFit/>
          </a:bodyPr>
          <a:lstStyle/>
          <a:p>
            <a:pPr algn="just"/>
            <a:r>
              <a:rPr lang="vi-VN" sz="1800" b="1" dirty="0" err="1">
                <a:solidFill>
                  <a:schemeClr val="tx1"/>
                </a:solidFill>
              </a:rPr>
              <a:t>Business</a:t>
            </a:r>
            <a:r>
              <a:rPr lang="vi-VN" sz="1800" b="1" dirty="0">
                <a:solidFill>
                  <a:schemeClr val="tx1"/>
                </a:solidFill>
              </a:rPr>
              <a:t> </a:t>
            </a:r>
            <a:r>
              <a:rPr lang="vi-VN" sz="1800" b="1" dirty="0" err="1">
                <a:solidFill>
                  <a:schemeClr val="tx1"/>
                </a:solidFill>
              </a:rPr>
              <a:t>Consequences</a:t>
            </a:r>
            <a:r>
              <a:rPr lang="vi-VN" sz="1800" b="1" dirty="0">
                <a:solidFill>
                  <a:schemeClr val="tx1"/>
                </a:solidFill>
              </a:rPr>
              <a:t>:</a:t>
            </a:r>
          </a:p>
          <a:p>
            <a:pPr algn="just"/>
            <a:endParaRPr lang="vi-VN" sz="1800" dirty="0">
              <a:solidFill>
                <a:schemeClr val="tx1"/>
              </a:solidFill>
            </a:endParaRPr>
          </a:p>
          <a:p>
            <a:pPr algn="just"/>
            <a:r>
              <a:rPr lang="vi-VN" sz="1800" dirty="0">
                <a:solidFill>
                  <a:schemeClr val="tx1"/>
                </a:solidFill>
              </a:rPr>
              <a:t>- Giảm khả năng cạnh tranh do chậm phát hành tính năng mới</a:t>
            </a:r>
          </a:p>
          <a:p>
            <a:pPr algn="just"/>
            <a:endParaRPr lang="vi-VN" sz="1800" dirty="0">
              <a:solidFill>
                <a:schemeClr val="tx1"/>
              </a:solidFill>
            </a:endParaRPr>
          </a:p>
          <a:p>
            <a:pPr algn="just"/>
            <a:r>
              <a:rPr lang="vi-VN" sz="1800" dirty="0">
                <a:solidFill>
                  <a:schemeClr val="tx1"/>
                </a:solidFill>
              </a:rPr>
              <a:t>- Tốn kém tài nguyên vận hành mà không tăng giá trị người dùng</a:t>
            </a:r>
          </a:p>
          <a:p>
            <a:pPr algn="just"/>
            <a:endParaRPr lang="vi-VN" sz="1800" dirty="0">
              <a:solidFill>
                <a:schemeClr val="tx1"/>
              </a:solidFill>
            </a:endParaRPr>
          </a:p>
          <a:p>
            <a:pPr algn="just"/>
            <a:r>
              <a:rPr lang="vi-VN" sz="1800" dirty="0">
                <a:solidFill>
                  <a:schemeClr val="tx1"/>
                </a:solidFill>
              </a:rPr>
              <a:t>- Khó mở rộng cho các chương trình thử nghiệm (</a:t>
            </a:r>
            <a:r>
              <a:rPr lang="vi-VN" sz="1800" dirty="0" err="1">
                <a:solidFill>
                  <a:schemeClr val="tx1"/>
                </a:solidFill>
              </a:rPr>
              <a:t>PoC</a:t>
            </a:r>
            <a:r>
              <a:rPr lang="vi-VN" sz="1800" dirty="0">
                <a:solidFill>
                  <a:schemeClr val="tx1"/>
                </a:solidFill>
              </a:rPr>
              <a:t>) hoặc </a:t>
            </a:r>
            <a:r>
              <a:rPr lang="vi-VN" sz="1800" dirty="0" err="1">
                <a:solidFill>
                  <a:schemeClr val="tx1"/>
                </a:solidFill>
              </a:rPr>
              <a:t>microservice</a:t>
            </a:r>
            <a:r>
              <a:rPr lang="vi-VN" sz="1800" dirty="0">
                <a:solidFill>
                  <a:schemeClr val="tx1"/>
                </a:solidFill>
              </a:rPr>
              <a:t> độc lập</a:t>
            </a:r>
          </a:p>
        </p:txBody>
      </p:sp>
      <p:pic>
        <p:nvPicPr>
          <p:cNvPr id="22" name="Picture 21" descr="A black and white logo&#10;&#10;AI-generated content may be incorrect.">
            <a:extLst>
              <a:ext uri="{FF2B5EF4-FFF2-40B4-BE49-F238E27FC236}">
                <a16:creationId xmlns:a16="http://schemas.microsoft.com/office/drawing/2014/main" id="{ACC636A1-8A4B-B6F3-B5B3-A77FCA09B433}"/>
              </a:ext>
            </a:extLst>
          </p:cNvPr>
          <p:cNvPicPr>
            <a:picLocks noChangeAspect="1"/>
          </p:cNvPicPr>
          <p:nvPr/>
        </p:nvPicPr>
        <p:blipFill>
          <a:blip r:embed="rId3"/>
          <a:stretch>
            <a:fillRect/>
          </a:stretch>
        </p:blipFill>
        <p:spPr>
          <a:xfrm>
            <a:off x="7477604" y="70702"/>
            <a:ext cx="1543952" cy="438346"/>
          </a:xfrm>
          <a:prstGeom prst="rect">
            <a:avLst/>
          </a:prstGeom>
        </p:spPr>
      </p:pic>
      <p:sp>
        <p:nvSpPr>
          <p:cNvPr id="23" name="Slide Number Placeholder 4">
            <a:extLst>
              <a:ext uri="{FF2B5EF4-FFF2-40B4-BE49-F238E27FC236}">
                <a16:creationId xmlns:a16="http://schemas.microsoft.com/office/drawing/2014/main" id="{025F6A8D-BE59-64FD-3F8F-B1CD6EC88B60}"/>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13</a:t>
            </a:fld>
            <a:endParaRPr lang="en" dirty="0">
              <a:solidFill>
                <a:schemeClr val="tx1"/>
              </a:solidFill>
            </a:endParaRPr>
          </a:p>
        </p:txBody>
      </p:sp>
    </p:spTree>
    <p:extLst>
      <p:ext uri="{BB962C8B-B14F-4D97-AF65-F5344CB8AC3E}">
        <p14:creationId xmlns:p14="http://schemas.microsoft.com/office/powerpoint/2010/main" val="60429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5">
          <a:extLst>
            <a:ext uri="{FF2B5EF4-FFF2-40B4-BE49-F238E27FC236}">
              <a16:creationId xmlns:a16="http://schemas.microsoft.com/office/drawing/2014/main" id="{5F9960BE-8BA8-689A-19BC-9CFEAB475DE9}"/>
            </a:ext>
          </a:extLst>
        </p:cNvPr>
        <p:cNvGrpSpPr/>
        <p:nvPr/>
      </p:nvGrpSpPr>
      <p:grpSpPr>
        <a:xfrm>
          <a:off x="0" y="0"/>
          <a:ext cx="0" cy="0"/>
          <a:chOff x="0" y="0"/>
          <a:chExt cx="0" cy="0"/>
        </a:xfrm>
      </p:grpSpPr>
      <p:sp>
        <p:nvSpPr>
          <p:cNvPr id="456" name="Google Shape;456;p39">
            <a:extLst>
              <a:ext uri="{FF2B5EF4-FFF2-40B4-BE49-F238E27FC236}">
                <a16:creationId xmlns:a16="http://schemas.microsoft.com/office/drawing/2014/main" id="{F7C92814-C7B6-8351-23CA-D8D53C9F3B17}"/>
              </a:ext>
            </a:extLst>
          </p:cNvPr>
          <p:cNvSpPr txBox="1">
            <a:spLocks noGrp="1"/>
          </p:cNvSpPr>
          <p:nvPr>
            <p:ph type="title"/>
          </p:nvPr>
        </p:nvSpPr>
        <p:spPr>
          <a:xfrm>
            <a:off x="2794725" y="2441763"/>
            <a:ext cx="3554700" cy="1326600"/>
          </a:xfrm>
          <a:prstGeom prst="rect">
            <a:avLst/>
          </a:prstGeom>
        </p:spPr>
        <p:txBody>
          <a:bodyPr spcFirstLastPara="1" wrap="square" lIns="91425" tIns="91425" rIns="91425" bIns="91425" anchor="t" anchorCtr="0">
            <a:noAutofit/>
          </a:bodyPr>
          <a:lstStyle/>
          <a:p>
            <a:r>
              <a:rPr lang="en-US" dirty="0"/>
              <a:t>Solution Architecture</a:t>
            </a:r>
            <a:endParaRPr dirty="0"/>
          </a:p>
        </p:txBody>
      </p:sp>
      <p:sp>
        <p:nvSpPr>
          <p:cNvPr id="457" name="Google Shape;457;p39">
            <a:extLst>
              <a:ext uri="{FF2B5EF4-FFF2-40B4-BE49-F238E27FC236}">
                <a16:creationId xmlns:a16="http://schemas.microsoft.com/office/drawing/2014/main" id="{C842B944-CB10-33E8-F4B0-5E3938A4FEF6}"/>
              </a:ext>
            </a:extLst>
          </p:cNvPr>
          <p:cNvSpPr txBox="1">
            <a:spLocks noGrp="1"/>
          </p:cNvSpPr>
          <p:nvPr>
            <p:ph type="title" idx="2"/>
          </p:nvPr>
        </p:nvSpPr>
        <p:spPr>
          <a:xfrm>
            <a:off x="3929425" y="1375125"/>
            <a:ext cx="1281000" cy="99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 name="Slide Number Placeholder 4">
            <a:extLst>
              <a:ext uri="{FF2B5EF4-FFF2-40B4-BE49-F238E27FC236}">
                <a16:creationId xmlns:a16="http://schemas.microsoft.com/office/drawing/2014/main" id="{FC4A47A0-851C-00CE-A7FC-C0BC24F3B9F3}"/>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14</a:t>
            </a:fld>
            <a:endParaRPr lang="en" dirty="0">
              <a:solidFill>
                <a:schemeClr val="tx1"/>
              </a:solidFill>
            </a:endParaRPr>
          </a:p>
        </p:txBody>
      </p:sp>
    </p:spTree>
    <p:extLst>
      <p:ext uri="{BB962C8B-B14F-4D97-AF65-F5344CB8AC3E}">
        <p14:creationId xmlns:p14="http://schemas.microsoft.com/office/powerpoint/2010/main" val="408866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6" name="Google Shape;428;p36">
            <a:extLst>
              <a:ext uri="{FF2B5EF4-FFF2-40B4-BE49-F238E27FC236}">
                <a16:creationId xmlns:a16="http://schemas.microsoft.com/office/drawing/2014/main" id="{F3B990D5-5746-2424-3274-11BE39DBDF1C}"/>
              </a:ext>
            </a:extLst>
          </p:cNvPr>
          <p:cNvSpPr txBox="1">
            <a:spLocks noGrp="1"/>
          </p:cNvSpPr>
          <p:nvPr>
            <p:ph type="title"/>
          </p:nvPr>
        </p:nvSpPr>
        <p:spPr>
          <a:xfrm>
            <a:off x="183821" y="331325"/>
            <a:ext cx="5948315" cy="559500"/>
          </a:xfrm>
          <a:prstGeom prst="rect">
            <a:avLst/>
          </a:prstGeom>
        </p:spPr>
        <p:txBody>
          <a:bodyPr spcFirstLastPara="1" wrap="square" lIns="91425" tIns="91425" rIns="91425" bIns="91425" anchor="t" anchorCtr="0">
            <a:noAutofit/>
          </a:bodyPr>
          <a:lstStyle/>
          <a:p>
            <a:r>
              <a:rPr lang="vi-VN" sz="3600" dirty="0"/>
              <a:t>3</a:t>
            </a:r>
            <a:r>
              <a:rPr lang="vi-VN" sz="3600"/>
              <a:t>. </a:t>
            </a:r>
            <a:r>
              <a:rPr lang="en-US" sz="3600" dirty="0"/>
              <a:t>Solution Architecture</a:t>
            </a:r>
            <a:br>
              <a:rPr lang="en-US" sz="3600" dirty="0"/>
            </a:br>
            <a:endParaRPr dirty="0"/>
          </a:p>
        </p:txBody>
      </p:sp>
      <p:sp>
        <p:nvSpPr>
          <p:cNvPr id="7" name="TextBox 6">
            <a:extLst>
              <a:ext uri="{FF2B5EF4-FFF2-40B4-BE49-F238E27FC236}">
                <a16:creationId xmlns:a16="http://schemas.microsoft.com/office/drawing/2014/main" id="{E6B2B999-E3AF-9839-496A-72DB00DD82C6}"/>
              </a:ext>
            </a:extLst>
          </p:cNvPr>
          <p:cNvSpPr txBox="1"/>
          <p:nvPr/>
        </p:nvSpPr>
        <p:spPr>
          <a:xfrm>
            <a:off x="956821" y="1002089"/>
            <a:ext cx="7668705" cy="3139321"/>
          </a:xfrm>
          <a:prstGeom prst="rect">
            <a:avLst/>
          </a:prstGeom>
          <a:noFill/>
        </p:spPr>
        <p:txBody>
          <a:bodyPr wrap="square" rtlCol="0">
            <a:spAutoFit/>
          </a:bodyPr>
          <a:lstStyle/>
          <a:p>
            <a:pPr algn="just"/>
            <a:r>
              <a:rPr lang="vi-VN" sz="1800" b="1" dirty="0" err="1">
                <a:solidFill>
                  <a:schemeClr val="tx1"/>
                </a:solidFill>
              </a:rPr>
              <a:t>Architecture</a:t>
            </a:r>
            <a:r>
              <a:rPr lang="vi-VN" sz="1800" b="1" dirty="0">
                <a:solidFill>
                  <a:schemeClr val="tx1"/>
                </a:solidFill>
              </a:rPr>
              <a:t> </a:t>
            </a:r>
            <a:r>
              <a:rPr lang="vi-VN" sz="1800" b="1" dirty="0" err="1">
                <a:solidFill>
                  <a:schemeClr val="tx1"/>
                </a:solidFill>
              </a:rPr>
              <a:t>Overview</a:t>
            </a:r>
            <a:r>
              <a:rPr lang="vi-VN" sz="1800" b="1" dirty="0">
                <a:solidFill>
                  <a:schemeClr val="tx1"/>
                </a:solidFill>
              </a:rPr>
              <a:t>:</a:t>
            </a:r>
          </a:p>
          <a:p>
            <a:pPr algn="just"/>
            <a:endParaRPr lang="vi-VN" sz="1800" dirty="0">
              <a:solidFill>
                <a:schemeClr val="tx1"/>
              </a:solidFill>
            </a:endParaRPr>
          </a:p>
          <a:p>
            <a:pPr algn="just"/>
            <a:r>
              <a:rPr lang="vi-VN" sz="1800" dirty="0">
                <a:solidFill>
                  <a:schemeClr val="tx1"/>
                </a:solidFill>
              </a:rPr>
              <a:t>Hệ thống bao gồm các thành phần chính:</a:t>
            </a:r>
          </a:p>
          <a:p>
            <a:pPr algn="just"/>
            <a:endParaRPr lang="vi-VN" sz="1800" dirty="0">
              <a:solidFill>
                <a:schemeClr val="tx1"/>
              </a:solidFill>
            </a:endParaRPr>
          </a:p>
          <a:p>
            <a:pPr algn="just"/>
            <a:r>
              <a:rPr lang="vi-VN" sz="1800" dirty="0">
                <a:solidFill>
                  <a:schemeClr val="tx1"/>
                </a:solidFill>
              </a:rPr>
              <a:t>- </a:t>
            </a:r>
            <a:r>
              <a:rPr lang="vi-VN" sz="1800" dirty="0" err="1">
                <a:solidFill>
                  <a:schemeClr val="tx1"/>
                </a:solidFill>
              </a:rPr>
              <a:t>Application</a:t>
            </a:r>
            <a:r>
              <a:rPr lang="vi-VN" sz="1800" dirty="0">
                <a:solidFill>
                  <a:schemeClr val="tx1"/>
                </a:solidFill>
              </a:rPr>
              <a:t> </a:t>
            </a:r>
            <a:r>
              <a:rPr lang="vi-VN" sz="1800" dirty="0" err="1">
                <a:solidFill>
                  <a:schemeClr val="tx1"/>
                </a:solidFill>
              </a:rPr>
              <a:t>Load</a:t>
            </a:r>
            <a:r>
              <a:rPr lang="vi-VN" sz="1800" dirty="0">
                <a:solidFill>
                  <a:schemeClr val="tx1"/>
                </a:solidFill>
              </a:rPr>
              <a:t> </a:t>
            </a:r>
            <a:r>
              <a:rPr lang="vi-VN" sz="1800" dirty="0" err="1">
                <a:solidFill>
                  <a:schemeClr val="tx1"/>
                </a:solidFill>
              </a:rPr>
              <a:t>Balancer</a:t>
            </a:r>
            <a:r>
              <a:rPr lang="vi-VN" sz="1800" dirty="0">
                <a:solidFill>
                  <a:schemeClr val="tx1"/>
                </a:solidFill>
              </a:rPr>
              <a:t> (ALB) định tuyến đến các dịch vụ</a:t>
            </a:r>
          </a:p>
          <a:p>
            <a:pPr algn="just"/>
            <a:r>
              <a:rPr lang="vi-VN" sz="1800" dirty="0">
                <a:solidFill>
                  <a:schemeClr val="tx1"/>
                </a:solidFill>
              </a:rPr>
              <a:t>- ECS (</a:t>
            </a:r>
            <a:r>
              <a:rPr lang="vi-VN" sz="1800" dirty="0" err="1">
                <a:solidFill>
                  <a:schemeClr val="tx1"/>
                </a:solidFill>
              </a:rPr>
              <a:t>Fargate</a:t>
            </a:r>
            <a:r>
              <a:rPr lang="vi-VN" sz="1800" dirty="0">
                <a:solidFill>
                  <a:schemeClr val="tx1"/>
                </a:solidFill>
              </a:rPr>
              <a:t>) </a:t>
            </a:r>
            <a:r>
              <a:rPr lang="vi-VN" sz="1800" dirty="0" err="1">
                <a:solidFill>
                  <a:schemeClr val="tx1"/>
                </a:solidFill>
              </a:rPr>
              <a:t>cluster</a:t>
            </a:r>
            <a:r>
              <a:rPr lang="vi-VN" sz="1800" dirty="0">
                <a:solidFill>
                  <a:schemeClr val="tx1"/>
                </a:solidFill>
              </a:rPr>
              <a:t> chứa các </a:t>
            </a:r>
            <a:r>
              <a:rPr lang="vi-VN" sz="1800" dirty="0" err="1">
                <a:solidFill>
                  <a:schemeClr val="tx1"/>
                </a:solidFill>
              </a:rPr>
              <a:t>service</a:t>
            </a:r>
            <a:r>
              <a:rPr lang="vi-VN" sz="1800" dirty="0">
                <a:solidFill>
                  <a:schemeClr val="tx1"/>
                </a:solidFill>
              </a:rPr>
              <a:t> </a:t>
            </a:r>
            <a:r>
              <a:rPr lang="vi-VN" sz="1800" dirty="0" err="1">
                <a:solidFill>
                  <a:schemeClr val="tx1"/>
                </a:solidFill>
              </a:rPr>
              <a:t>container</a:t>
            </a:r>
            <a:endParaRPr lang="vi-VN" sz="1800" dirty="0">
              <a:solidFill>
                <a:schemeClr val="tx1"/>
              </a:solidFill>
            </a:endParaRPr>
          </a:p>
          <a:p>
            <a:pPr algn="just"/>
            <a:r>
              <a:rPr lang="vi-VN" sz="1800" dirty="0">
                <a:solidFill>
                  <a:schemeClr val="tx1"/>
                </a:solidFill>
              </a:rPr>
              <a:t>- RDS (</a:t>
            </a:r>
            <a:r>
              <a:rPr lang="vi-VN" sz="1800" dirty="0" err="1">
                <a:solidFill>
                  <a:schemeClr val="tx1"/>
                </a:solidFill>
              </a:rPr>
              <a:t>Aurora</a:t>
            </a:r>
            <a:r>
              <a:rPr lang="vi-VN" sz="1800" dirty="0">
                <a:solidFill>
                  <a:schemeClr val="tx1"/>
                </a:solidFill>
              </a:rPr>
              <a:t> </a:t>
            </a:r>
            <a:r>
              <a:rPr lang="vi-VN" sz="1800" dirty="0" err="1">
                <a:solidFill>
                  <a:schemeClr val="tx1"/>
                </a:solidFill>
              </a:rPr>
              <a:t>Serverless</a:t>
            </a:r>
            <a:r>
              <a:rPr lang="vi-VN" sz="1800" dirty="0">
                <a:solidFill>
                  <a:schemeClr val="tx1"/>
                </a:solidFill>
              </a:rPr>
              <a:t>) hoặc </a:t>
            </a:r>
            <a:r>
              <a:rPr lang="vi-VN" sz="1800" dirty="0" err="1">
                <a:solidFill>
                  <a:schemeClr val="tx1"/>
                </a:solidFill>
              </a:rPr>
              <a:t>DynamoDB</a:t>
            </a:r>
            <a:r>
              <a:rPr lang="vi-VN" sz="1800" dirty="0">
                <a:solidFill>
                  <a:schemeClr val="tx1"/>
                </a:solidFill>
              </a:rPr>
              <a:t> lưu trữ dữ liệu</a:t>
            </a:r>
          </a:p>
          <a:p>
            <a:pPr algn="just"/>
            <a:r>
              <a:rPr lang="vi-VN" sz="1800" dirty="0">
                <a:solidFill>
                  <a:schemeClr val="tx1"/>
                </a:solidFill>
              </a:rPr>
              <a:t>- </a:t>
            </a:r>
            <a:r>
              <a:rPr lang="vi-VN" sz="1800" dirty="0" err="1">
                <a:solidFill>
                  <a:schemeClr val="tx1"/>
                </a:solidFill>
              </a:rPr>
              <a:t>CloudWatch</a:t>
            </a:r>
            <a:r>
              <a:rPr lang="vi-VN" sz="1800" dirty="0">
                <a:solidFill>
                  <a:schemeClr val="tx1"/>
                </a:solidFill>
              </a:rPr>
              <a:t> + X-Ray quan sát </a:t>
            </a:r>
            <a:r>
              <a:rPr lang="vi-VN" sz="1800" dirty="0" err="1">
                <a:solidFill>
                  <a:schemeClr val="tx1"/>
                </a:solidFill>
              </a:rPr>
              <a:t>log</a:t>
            </a:r>
            <a:r>
              <a:rPr lang="vi-VN" sz="1800" dirty="0">
                <a:solidFill>
                  <a:schemeClr val="tx1"/>
                </a:solidFill>
              </a:rPr>
              <a:t>, </a:t>
            </a:r>
            <a:r>
              <a:rPr lang="vi-VN" sz="1800" dirty="0" err="1">
                <a:solidFill>
                  <a:schemeClr val="tx1"/>
                </a:solidFill>
              </a:rPr>
              <a:t>metric</a:t>
            </a:r>
            <a:r>
              <a:rPr lang="vi-VN" sz="1800" dirty="0">
                <a:solidFill>
                  <a:schemeClr val="tx1"/>
                </a:solidFill>
              </a:rPr>
              <a:t> và </a:t>
            </a:r>
            <a:r>
              <a:rPr lang="vi-VN" sz="1800" dirty="0" err="1">
                <a:solidFill>
                  <a:schemeClr val="tx1"/>
                </a:solidFill>
              </a:rPr>
              <a:t>trace</a:t>
            </a:r>
            <a:endParaRPr lang="vi-VN" sz="1800" dirty="0">
              <a:solidFill>
                <a:schemeClr val="tx1"/>
              </a:solidFill>
            </a:endParaRPr>
          </a:p>
          <a:p>
            <a:pPr algn="just"/>
            <a:r>
              <a:rPr lang="vi-VN" sz="1800" dirty="0">
                <a:solidFill>
                  <a:schemeClr val="tx1"/>
                </a:solidFill>
              </a:rPr>
              <a:t>- </a:t>
            </a:r>
            <a:r>
              <a:rPr lang="vi-VN" sz="1800" dirty="0" err="1">
                <a:solidFill>
                  <a:schemeClr val="tx1"/>
                </a:solidFill>
              </a:rPr>
              <a:t>Cloud</a:t>
            </a:r>
            <a:r>
              <a:rPr lang="vi-VN" sz="1800" dirty="0">
                <a:solidFill>
                  <a:schemeClr val="tx1"/>
                </a:solidFill>
              </a:rPr>
              <a:t> </a:t>
            </a:r>
            <a:r>
              <a:rPr lang="vi-VN" sz="1800" dirty="0" err="1">
                <a:solidFill>
                  <a:schemeClr val="tx1"/>
                </a:solidFill>
              </a:rPr>
              <a:t>Map</a:t>
            </a:r>
            <a:r>
              <a:rPr lang="vi-VN" sz="1800" dirty="0">
                <a:solidFill>
                  <a:schemeClr val="tx1"/>
                </a:solidFill>
              </a:rPr>
              <a:t> hỗ trợ </a:t>
            </a:r>
            <a:r>
              <a:rPr lang="vi-VN" sz="1800" dirty="0" err="1">
                <a:solidFill>
                  <a:schemeClr val="tx1"/>
                </a:solidFill>
              </a:rPr>
              <a:t>service</a:t>
            </a:r>
            <a:r>
              <a:rPr lang="vi-VN" sz="1800" dirty="0">
                <a:solidFill>
                  <a:schemeClr val="tx1"/>
                </a:solidFill>
              </a:rPr>
              <a:t> </a:t>
            </a:r>
            <a:r>
              <a:rPr lang="vi-VN" sz="1800" dirty="0" err="1">
                <a:solidFill>
                  <a:schemeClr val="tx1"/>
                </a:solidFill>
              </a:rPr>
              <a:t>discovery</a:t>
            </a:r>
            <a:endParaRPr lang="vi-VN" sz="1800" dirty="0">
              <a:solidFill>
                <a:schemeClr val="tx1"/>
              </a:solidFill>
            </a:endParaRPr>
          </a:p>
          <a:p>
            <a:pPr algn="just"/>
            <a:r>
              <a:rPr lang="vi-VN" sz="1800" dirty="0">
                <a:solidFill>
                  <a:schemeClr val="tx1"/>
                </a:solidFill>
              </a:rPr>
              <a:t>- </a:t>
            </a:r>
            <a:r>
              <a:rPr lang="vi-VN" sz="1800" dirty="0" err="1">
                <a:solidFill>
                  <a:schemeClr val="tx1"/>
                </a:solidFill>
              </a:rPr>
              <a:t>CodePipeline</a:t>
            </a:r>
            <a:r>
              <a:rPr lang="vi-VN" sz="1800" dirty="0">
                <a:solidFill>
                  <a:schemeClr val="tx1"/>
                </a:solidFill>
              </a:rPr>
              <a:t> triển khai tự động</a:t>
            </a:r>
          </a:p>
          <a:p>
            <a:pPr algn="just"/>
            <a:endParaRPr lang="vi-VN" sz="1800" dirty="0">
              <a:solidFill>
                <a:schemeClr val="tx1"/>
              </a:solidFill>
            </a:endParaRPr>
          </a:p>
        </p:txBody>
      </p:sp>
      <p:pic>
        <p:nvPicPr>
          <p:cNvPr id="8" name="Picture 7" descr="A black and white logo&#10;&#10;AI-generated content may be incorrect.">
            <a:extLst>
              <a:ext uri="{FF2B5EF4-FFF2-40B4-BE49-F238E27FC236}">
                <a16:creationId xmlns:a16="http://schemas.microsoft.com/office/drawing/2014/main" id="{183F1BDA-1F21-41AF-6506-03A6DBD27050}"/>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B15746D7-3BB9-D606-C591-35DDC7ABCAB8}"/>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15</a:t>
            </a:fld>
            <a:endParaRPr lang="en"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9">
          <a:extLst>
            <a:ext uri="{FF2B5EF4-FFF2-40B4-BE49-F238E27FC236}">
              <a16:creationId xmlns:a16="http://schemas.microsoft.com/office/drawing/2014/main" id="{22B36D4F-4A70-4B66-F101-8CD98CEFCCF9}"/>
            </a:ext>
          </a:extLst>
        </p:cNvPr>
        <p:cNvGrpSpPr/>
        <p:nvPr/>
      </p:nvGrpSpPr>
      <p:grpSpPr>
        <a:xfrm>
          <a:off x="0" y="0"/>
          <a:ext cx="0" cy="0"/>
          <a:chOff x="0" y="0"/>
          <a:chExt cx="0" cy="0"/>
        </a:xfrm>
      </p:grpSpPr>
      <p:sp>
        <p:nvSpPr>
          <p:cNvPr id="6" name="Google Shape;428;p36">
            <a:extLst>
              <a:ext uri="{FF2B5EF4-FFF2-40B4-BE49-F238E27FC236}">
                <a16:creationId xmlns:a16="http://schemas.microsoft.com/office/drawing/2014/main" id="{92E4EA11-501B-1D36-CF5E-CECD371C2EC3}"/>
              </a:ext>
            </a:extLst>
          </p:cNvPr>
          <p:cNvSpPr txBox="1">
            <a:spLocks noGrp="1"/>
          </p:cNvSpPr>
          <p:nvPr>
            <p:ph type="title"/>
          </p:nvPr>
        </p:nvSpPr>
        <p:spPr>
          <a:xfrm>
            <a:off x="183821" y="331325"/>
            <a:ext cx="5948315" cy="559500"/>
          </a:xfrm>
          <a:prstGeom prst="rect">
            <a:avLst/>
          </a:prstGeom>
        </p:spPr>
        <p:txBody>
          <a:bodyPr spcFirstLastPara="1" wrap="square" lIns="91425" tIns="91425" rIns="91425" bIns="91425" anchor="t" anchorCtr="0">
            <a:noAutofit/>
          </a:bodyPr>
          <a:lstStyle/>
          <a:p>
            <a:r>
              <a:rPr lang="vi-VN" sz="3600" dirty="0"/>
              <a:t>3. </a:t>
            </a:r>
            <a:r>
              <a:rPr lang="en-US" sz="3600" dirty="0"/>
              <a:t>Solution Architecture</a:t>
            </a:r>
            <a:br>
              <a:rPr lang="en-US" sz="3600" dirty="0"/>
            </a:br>
            <a:endParaRPr dirty="0"/>
          </a:p>
        </p:txBody>
      </p:sp>
      <p:sp>
        <p:nvSpPr>
          <p:cNvPr id="7" name="TextBox 6">
            <a:extLst>
              <a:ext uri="{FF2B5EF4-FFF2-40B4-BE49-F238E27FC236}">
                <a16:creationId xmlns:a16="http://schemas.microsoft.com/office/drawing/2014/main" id="{2715F716-E98B-78CB-682B-965DB5CF187B}"/>
              </a:ext>
            </a:extLst>
          </p:cNvPr>
          <p:cNvSpPr txBox="1"/>
          <p:nvPr/>
        </p:nvSpPr>
        <p:spPr>
          <a:xfrm>
            <a:off x="956821" y="1002089"/>
            <a:ext cx="7668705" cy="369332"/>
          </a:xfrm>
          <a:prstGeom prst="rect">
            <a:avLst/>
          </a:prstGeom>
          <a:noFill/>
        </p:spPr>
        <p:txBody>
          <a:bodyPr wrap="square" rtlCol="0">
            <a:spAutoFit/>
          </a:bodyPr>
          <a:lstStyle/>
          <a:p>
            <a:pPr algn="just"/>
            <a:r>
              <a:rPr lang="vi-VN" sz="1800" b="1" dirty="0" err="1">
                <a:solidFill>
                  <a:schemeClr val="tx1"/>
                </a:solidFill>
              </a:rPr>
              <a:t>Architecture</a:t>
            </a:r>
            <a:r>
              <a:rPr lang="vi-VN" sz="1800" b="1" dirty="0">
                <a:solidFill>
                  <a:schemeClr val="tx1"/>
                </a:solidFill>
              </a:rPr>
              <a:t> </a:t>
            </a:r>
            <a:r>
              <a:rPr lang="vi-VN" sz="1800" b="1" dirty="0" err="1">
                <a:solidFill>
                  <a:schemeClr val="tx1"/>
                </a:solidFill>
              </a:rPr>
              <a:t>Overview</a:t>
            </a:r>
            <a:r>
              <a:rPr lang="vi-VN" sz="1800" b="1" dirty="0">
                <a:solidFill>
                  <a:schemeClr val="tx1"/>
                </a:solidFill>
              </a:rPr>
              <a:t>:</a:t>
            </a:r>
          </a:p>
        </p:txBody>
      </p:sp>
      <p:pic>
        <p:nvPicPr>
          <p:cNvPr id="8" name="Picture 7" descr="A black and white logo&#10;&#10;AI-generated content may be incorrect.">
            <a:extLst>
              <a:ext uri="{FF2B5EF4-FFF2-40B4-BE49-F238E27FC236}">
                <a16:creationId xmlns:a16="http://schemas.microsoft.com/office/drawing/2014/main" id="{F879728F-B4F7-DED3-DE08-08B6825B4F44}"/>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D428C5F3-1DB0-67A4-5975-94A390264663}"/>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16</a:t>
            </a:fld>
            <a:endParaRPr lang="en" dirty="0">
              <a:solidFill>
                <a:schemeClr val="tx1"/>
              </a:solidFill>
            </a:endParaRPr>
          </a:p>
        </p:txBody>
      </p:sp>
      <p:pic>
        <p:nvPicPr>
          <p:cNvPr id="12" name="Picture 11">
            <a:extLst>
              <a:ext uri="{FF2B5EF4-FFF2-40B4-BE49-F238E27FC236}">
                <a16:creationId xmlns:a16="http://schemas.microsoft.com/office/drawing/2014/main" id="{12D0AB04-A685-3A7D-AEA4-123720255A33}"/>
              </a:ext>
            </a:extLst>
          </p:cNvPr>
          <p:cNvPicPr>
            <a:picLocks noChangeAspect="1"/>
          </p:cNvPicPr>
          <p:nvPr/>
        </p:nvPicPr>
        <p:blipFill>
          <a:blip r:embed="rId4"/>
          <a:stretch>
            <a:fillRect/>
          </a:stretch>
        </p:blipFill>
        <p:spPr>
          <a:xfrm>
            <a:off x="791852" y="1333892"/>
            <a:ext cx="7060676" cy="3738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351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9">
          <a:extLst>
            <a:ext uri="{FF2B5EF4-FFF2-40B4-BE49-F238E27FC236}">
              <a16:creationId xmlns:a16="http://schemas.microsoft.com/office/drawing/2014/main" id="{780A743A-33D0-F13D-84E8-9E0A9D75F536}"/>
            </a:ext>
          </a:extLst>
        </p:cNvPr>
        <p:cNvGrpSpPr/>
        <p:nvPr/>
      </p:nvGrpSpPr>
      <p:grpSpPr>
        <a:xfrm>
          <a:off x="0" y="0"/>
          <a:ext cx="0" cy="0"/>
          <a:chOff x="0" y="0"/>
          <a:chExt cx="0" cy="0"/>
        </a:xfrm>
      </p:grpSpPr>
      <p:sp>
        <p:nvSpPr>
          <p:cNvPr id="6" name="Google Shape;428;p36">
            <a:extLst>
              <a:ext uri="{FF2B5EF4-FFF2-40B4-BE49-F238E27FC236}">
                <a16:creationId xmlns:a16="http://schemas.microsoft.com/office/drawing/2014/main" id="{7A948DBE-2569-319F-5C26-B75A9E116BC4}"/>
              </a:ext>
            </a:extLst>
          </p:cNvPr>
          <p:cNvSpPr txBox="1">
            <a:spLocks noGrp="1"/>
          </p:cNvSpPr>
          <p:nvPr>
            <p:ph type="title"/>
          </p:nvPr>
        </p:nvSpPr>
        <p:spPr>
          <a:xfrm>
            <a:off x="183821" y="331325"/>
            <a:ext cx="5948315" cy="559500"/>
          </a:xfrm>
          <a:prstGeom prst="rect">
            <a:avLst/>
          </a:prstGeom>
        </p:spPr>
        <p:txBody>
          <a:bodyPr spcFirstLastPara="1" wrap="square" lIns="91425" tIns="91425" rIns="91425" bIns="91425" anchor="t" anchorCtr="0">
            <a:noAutofit/>
          </a:bodyPr>
          <a:lstStyle/>
          <a:p>
            <a:r>
              <a:rPr lang="vi-VN" sz="3600" dirty="0"/>
              <a:t>3. </a:t>
            </a:r>
            <a:r>
              <a:rPr lang="en-US" sz="3600" dirty="0"/>
              <a:t>Solution Architecture</a:t>
            </a:r>
            <a:br>
              <a:rPr lang="en-US" sz="3600" dirty="0"/>
            </a:br>
            <a:endParaRPr dirty="0"/>
          </a:p>
        </p:txBody>
      </p:sp>
      <p:sp>
        <p:nvSpPr>
          <p:cNvPr id="7" name="TextBox 6">
            <a:extLst>
              <a:ext uri="{FF2B5EF4-FFF2-40B4-BE49-F238E27FC236}">
                <a16:creationId xmlns:a16="http://schemas.microsoft.com/office/drawing/2014/main" id="{DF147CAC-6A5C-B21E-8BF3-870FE79DB208}"/>
              </a:ext>
            </a:extLst>
          </p:cNvPr>
          <p:cNvSpPr txBox="1"/>
          <p:nvPr/>
        </p:nvSpPr>
        <p:spPr>
          <a:xfrm>
            <a:off x="947394" y="988930"/>
            <a:ext cx="7668705" cy="3693319"/>
          </a:xfrm>
          <a:prstGeom prst="rect">
            <a:avLst/>
          </a:prstGeom>
          <a:noFill/>
        </p:spPr>
        <p:txBody>
          <a:bodyPr wrap="square" rtlCol="0">
            <a:spAutoFit/>
          </a:bodyPr>
          <a:lstStyle/>
          <a:p>
            <a:pPr algn="just"/>
            <a:r>
              <a:rPr lang="vi-VN" sz="1800" b="1" dirty="0">
                <a:solidFill>
                  <a:schemeClr val="tx1"/>
                </a:solidFill>
              </a:rPr>
              <a:t>AWS </a:t>
            </a:r>
            <a:r>
              <a:rPr lang="vi-VN" sz="1800" b="1" dirty="0" err="1">
                <a:solidFill>
                  <a:schemeClr val="tx1"/>
                </a:solidFill>
              </a:rPr>
              <a:t>Services</a:t>
            </a:r>
            <a:r>
              <a:rPr lang="vi-VN" sz="1800" b="1" dirty="0">
                <a:solidFill>
                  <a:schemeClr val="tx1"/>
                </a:solidFill>
              </a:rPr>
              <a:t> </a:t>
            </a:r>
            <a:r>
              <a:rPr lang="vi-VN" sz="1800" b="1" dirty="0" err="1">
                <a:solidFill>
                  <a:schemeClr val="tx1"/>
                </a:solidFill>
              </a:rPr>
              <a:t>Used</a:t>
            </a:r>
            <a:r>
              <a:rPr lang="vi-VN" sz="1800" b="1" dirty="0">
                <a:solidFill>
                  <a:schemeClr val="tx1"/>
                </a:solidFill>
              </a:rPr>
              <a:t>:</a:t>
            </a:r>
          </a:p>
          <a:p>
            <a:pPr algn="just"/>
            <a:endParaRPr lang="vi-VN" sz="1800" b="1" dirty="0">
              <a:solidFill>
                <a:schemeClr val="tx1"/>
              </a:solidFill>
            </a:endParaRPr>
          </a:p>
          <a:p>
            <a:pPr algn="just"/>
            <a:r>
              <a:rPr lang="vi-VN" sz="1800" b="1" dirty="0">
                <a:solidFill>
                  <a:schemeClr val="tx1"/>
                </a:solidFill>
              </a:rPr>
              <a:t>- </a:t>
            </a:r>
            <a:r>
              <a:rPr lang="vi-VN" sz="1800" b="1" dirty="0" err="1">
                <a:solidFill>
                  <a:schemeClr val="tx1"/>
                </a:solidFill>
              </a:rPr>
              <a:t>Amazon</a:t>
            </a:r>
            <a:r>
              <a:rPr lang="vi-VN" sz="1800" b="1" dirty="0">
                <a:solidFill>
                  <a:schemeClr val="tx1"/>
                </a:solidFill>
              </a:rPr>
              <a:t> ECS (</a:t>
            </a:r>
            <a:r>
              <a:rPr lang="vi-VN" sz="1800" b="1" dirty="0" err="1">
                <a:solidFill>
                  <a:schemeClr val="tx1"/>
                </a:solidFill>
              </a:rPr>
              <a:t>Fargate</a:t>
            </a:r>
            <a:r>
              <a:rPr lang="vi-VN" sz="1800" b="1" dirty="0">
                <a:solidFill>
                  <a:schemeClr val="tx1"/>
                </a:solidFill>
              </a:rPr>
              <a:t>)</a:t>
            </a:r>
            <a:r>
              <a:rPr lang="vi-VN" sz="1800" dirty="0">
                <a:solidFill>
                  <a:schemeClr val="tx1"/>
                </a:solidFill>
              </a:rPr>
              <a:t>: Chạy </a:t>
            </a:r>
            <a:r>
              <a:rPr lang="vi-VN" sz="1800" dirty="0" err="1">
                <a:solidFill>
                  <a:schemeClr val="tx1"/>
                </a:solidFill>
              </a:rPr>
              <a:t>container</a:t>
            </a:r>
            <a:r>
              <a:rPr lang="vi-VN" sz="1800" dirty="0">
                <a:solidFill>
                  <a:schemeClr val="tx1"/>
                </a:solidFill>
              </a:rPr>
              <a:t> không cần EC2</a:t>
            </a:r>
          </a:p>
          <a:p>
            <a:pPr algn="just"/>
            <a:endParaRPr lang="vi-VN" sz="1800" b="1" dirty="0">
              <a:solidFill>
                <a:schemeClr val="tx1"/>
              </a:solidFill>
            </a:endParaRPr>
          </a:p>
          <a:p>
            <a:pPr algn="just"/>
            <a:r>
              <a:rPr lang="vi-VN" sz="1800" b="1" dirty="0">
                <a:solidFill>
                  <a:schemeClr val="tx1"/>
                </a:solidFill>
              </a:rPr>
              <a:t>- </a:t>
            </a:r>
            <a:r>
              <a:rPr lang="vi-VN" sz="1800" b="1" dirty="0" err="1">
                <a:solidFill>
                  <a:schemeClr val="tx1"/>
                </a:solidFill>
              </a:rPr>
              <a:t>Amazon</a:t>
            </a:r>
            <a:r>
              <a:rPr lang="vi-VN" sz="1800" b="1" dirty="0">
                <a:solidFill>
                  <a:schemeClr val="tx1"/>
                </a:solidFill>
              </a:rPr>
              <a:t> ALB</a:t>
            </a:r>
            <a:r>
              <a:rPr lang="vi-VN" sz="1800" dirty="0">
                <a:solidFill>
                  <a:schemeClr val="tx1"/>
                </a:solidFill>
              </a:rPr>
              <a:t>: Định tuyến </a:t>
            </a:r>
            <a:r>
              <a:rPr lang="vi-VN" sz="1800" dirty="0" err="1">
                <a:solidFill>
                  <a:schemeClr val="tx1"/>
                </a:solidFill>
              </a:rPr>
              <a:t>traffic</a:t>
            </a:r>
            <a:r>
              <a:rPr lang="vi-VN" sz="1800" dirty="0">
                <a:solidFill>
                  <a:schemeClr val="tx1"/>
                </a:solidFill>
              </a:rPr>
              <a:t> đến từng </a:t>
            </a:r>
            <a:r>
              <a:rPr lang="vi-VN" sz="1800" dirty="0" err="1">
                <a:solidFill>
                  <a:schemeClr val="tx1"/>
                </a:solidFill>
              </a:rPr>
              <a:t>service</a:t>
            </a:r>
            <a:endParaRPr lang="vi-VN" sz="1800" dirty="0">
              <a:solidFill>
                <a:schemeClr val="tx1"/>
              </a:solidFill>
            </a:endParaRPr>
          </a:p>
          <a:p>
            <a:pPr algn="just"/>
            <a:endParaRPr lang="vi-VN" sz="1800" b="1" dirty="0">
              <a:solidFill>
                <a:schemeClr val="tx1"/>
              </a:solidFill>
            </a:endParaRPr>
          </a:p>
          <a:p>
            <a:pPr algn="just"/>
            <a:r>
              <a:rPr lang="vi-VN" sz="1800" b="1" dirty="0">
                <a:solidFill>
                  <a:schemeClr val="tx1"/>
                </a:solidFill>
              </a:rPr>
              <a:t>- </a:t>
            </a:r>
            <a:r>
              <a:rPr lang="vi-VN" sz="1800" b="1" dirty="0" err="1">
                <a:solidFill>
                  <a:schemeClr val="tx1"/>
                </a:solidFill>
              </a:rPr>
              <a:t>Amazon</a:t>
            </a:r>
            <a:r>
              <a:rPr lang="vi-VN" sz="1800" b="1" dirty="0">
                <a:solidFill>
                  <a:schemeClr val="tx1"/>
                </a:solidFill>
              </a:rPr>
              <a:t> RDS / </a:t>
            </a:r>
            <a:r>
              <a:rPr lang="vi-VN" sz="1800" b="1" dirty="0" err="1">
                <a:solidFill>
                  <a:schemeClr val="tx1"/>
                </a:solidFill>
              </a:rPr>
              <a:t>DynamoDB</a:t>
            </a:r>
            <a:r>
              <a:rPr lang="vi-VN" sz="1800" dirty="0">
                <a:solidFill>
                  <a:schemeClr val="tx1"/>
                </a:solidFill>
              </a:rPr>
              <a:t>: Lưu trữ dữ liệu </a:t>
            </a:r>
            <a:r>
              <a:rPr lang="vi-VN" sz="1800" dirty="0" err="1">
                <a:solidFill>
                  <a:schemeClr val="tx1"/>
                </a:solidFill>
              </a:rPr>
              <a:t>backend</a:t>
            </a:r>
            <a:endParaRPr lang="vi-VN" sz="1800" dirty="0">
              <a:solidFill>
                <a:schemeClr val="tx1"/>
              </a:solidFill>
            </a:endParaRPr>
          </a:p>
          <a:p>
            <a:pPr algn="just"/>
            <a:endParaRPr lang="vi-VN" sz="1800" b="1" dirty="0">
              <a:solidFill>
                <a:schemeClr val="tx1"/>
              </a:solidFill>
            </a:endParaRPr>
          </a:p>
          <a:p>
            <a:pPr algn="just"/>
            <a:r>
              <a:rPr lang="vi-VN" sz="1800" b="1" dirty="0">
                <a:solidFill>
                  <a:schemeClr val="tx1"/>
                </a:solidFill>
              </a:rPr>
              <a:t>- </a:t>
            </a:r>
            <a:r>
              <a:rPr lang="vi-VN" sz="1800" b="1" dirty="0" err="1">
                <a:solidFill>
                  <a:schemeClr val="tx1"/>
                </a:solidFill>
              </a:rPr>
              <a:t>Amazon</a:t>
            </a:r>
            <a:r>
              <a:rPr lang="vi-VN" sz="1800" b="1" dirty="0">
                <a:solidFill>
                  <a:schemeClr val="tx1"/>
                </a:solidFill>
              </a:rPr>
              <a:t> </a:t>
            </a:r>
            <a:r>
              <a:rPr lang="vi-VN" sz="1800" b="1" dirty="0" err="1">
                <a:solidFill>
                  <a:schemeClr val="tx1"/>
                </a:solidFill>
              </a:rPr>
              <a:t>CloudWatch</a:t>
            </a:r>
            <a:r>
              <a:rPr lang="vi-VN" sz="1800" b="1" dirty="0">
                <a:solidFill>
                  <a:schemeClr val="tx1"/>
                </a:solidFill>
              </a:rPr>
              <a:t> + X-Ray</a:t>
            </a:r>
            <a:r>
              <a:rPr lang="vi-VN" sz="1800" dirty="0">
                <a:solidFill>
                  <a:schemeClr val="tx1"/>
                </a:solidFill>
              </a:rPr>
              <a:t>: Giám sát hệ thống và phân tích lỗi</a:t>
            </a:r>
          </a:p>
          <a:p>
            <a:pPr algn="just"/>
            <a:endParaRPr lang="vi-VN" sz="1800" b="1" dirty="0">
              <a:solidFill>
                <a:schemeClr val="tx1"/>
              </a:solidFill>
            </a:endParaRPr>
          </a:p>
          <a:p>
            <a:pPr algn="just"/>
            <a:r>
              <a:rPr lang="vi-VN" sz="1800" b="1" dirty="0">
                <a:solidFill>
                  <a:schemeClr val="tx1"/>
                </a:solidFill>
              </a:rPr>
              <a:t>- AWS </a:t>
            </a:r>
            <a:r>
              <a:rPr lang="vi-VN" sz="1800" b="1" dirty="0" err="1">
                <a:solidFill>
                  <a:schemeClr val="tx1"/>
                </a:solidFill>
              </a:rPr>
              <a:t>Cloud</a:t>
            </a:r>
            <a:r>
              <a:rPr lang="vi-VN" sz="1800" b="1" dirty="0">
                <a:solidFill>
                  <a:schemeClr val="tx1"/>
                </a:solidFill>
              </a:rPr>
              <a:t> </a:t>
            </a:r>
            <a:r>
              <a:rPr lang="vi-VN" sz="1800" b="1" dirty="0" err="1">
                <a:solidFill>
                  <a:schemeClr val="tx1"/>
                </a:solidFill>
              </a:rPr>
              <a:t>Map</a:t>
            </a:r>
            <a:r>
              <a:rPr lang="vi-VN" sz="1800" dirty="0">
                <a:solidFill>
                  <a:schemeClr val="tx1"/>
                </a:solidFill>
              </a:rPr>
              <a:t>: </a:t>
            </a:r>
            <a:r>
              <a:rPr lang="vi-VN" sz="1800" dirty="0" err="1">
                <a:solidFill>
                  <a:schemeClr val="tx1"/>
                </a:solidFill>
              </a:rPr>
              <a:t>Service</a:t>
            </a:r>
            <a:r>
              <a:rPr lang="vi-VN" sz="1800" dirty="0">
                <a:solidFill>
                  <a:schemeClr val="tx1"/>
                </a:solidFill>
              </a:rPr>
              <a:t> </a:t>
            </a:r>
            <a:r>
              <a:rPr lang="vi-VN" sz="1800" dirty="0" err="1">
                <a:solidFill>
                  <a:schemeClr val="tx1"/>
                </a:solidFill>
              </a:rPr>
              <a:t>Discovery</a:t>
            </a:r>
            <a:r>
              <a:rPr lang="vi-VN" sz="1800" dirty="0">
                <a:solidFill>
                  <a:schemeClr val="tx1"/>
                </a:solidFill>
              </a:rPr>
              <a:t> nội bộ</a:t>
            </a:r>
          </a:p>
          <a:p>
            <a:pPr algn="just"/>
            <a:endParaRPr lang="vi-VN" sz="1800" b="1" dirty="0">
              <a:solidFill>
                <a:schemeClr val="tx1"/>
              </a:solidFill>
            </a:endParaRPr>
          </a:p>
          <a:p>
            <a:pPr algn="just"/>
            <a:r>
              <a:rPr lang="vi-VN" sz="1800" b="1" dirty="0">
                <a:solidFill>
                  <a:schemeClr val="tx1"/>
                </a:solidFill>
              </a:rPr>
              <a:t>- AWS </a:t>
            </a:r>
            <a:r>
              <a:rPr lang="vi-VN" sz="1800" b="1" dirty="0" err="1">
                <a:solidFill>
                  <a:schemeClr val="tx1"/>
                </a:solidFill>
              </a:rPr>
              <a:t>CodePipeline</a:t>
            </a:r>
            <a:r>
              <a:rPr lang="vi-VN" sz="1800" b="1" dirty="0">
                <a:solidFill>
                  <a:schemeClr val="tx1"/>
                </a:solidFill>
              </a:rPr>
              <a:t> + </a:t>
            </a:r>
            <a:r>
              <a:rPr lang="vi-VN" sz="1800" b="1" dirty="0" err="1">
                <a:solidFill>
                  <a:schemeClr val="tx1"/>
                </a:solidFill>
              </a:rPr>
              <a:t>CodeBuild</a:t>
            </a:r>
            <a:r>
              <a:rPr lang="vi-VN" sz="1800" dirty="0">
                <a:solidFill>
                  <a:schemeClr val="tx1"/>
                </a:solidFill>
              </a:rPr>
              <a:t>: CI/CD</a:t>
            </a:r>
          </a:p>
        </p:txBody>
      </p:sp>
      <p:pic>
        <p:nvPicPr>
          <p:cNvPr id="8" name="Picture 7" descr="A black and white logo&#10;&#10;AI-generated content may be incorrect.">
            <a:extLst>
              <a:ext uri="{FF2B5EF4-FFF2-40B4-BE49-F238E27FC236}">
                <a16:creationId xmlns:a16="http://schemas.microsoft.com/office/drawing/2014/main" id="{F2FC738B-22D6-E701-06ED-69EC1EC6073A}"/>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330B7321-FB49-0AD0-D33A-B1AE37D1A367}"/>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17</a:t>
            </a:fld>
            <a:endParaRPr lang="en" dirty="0">
              <a:solidFill>
                <a:schemeClr val="tx1"/>
              </a:solidFill>
            </a:endParaRPr>
          </a:p>
        </p:txBody>
      </p:sp>
    </p:spTree>
    <p:extLst>
      <p:ext uri="{BB962C8B-B14F-4D97-AF65-F5344CB8AC3E}">
        <p14:creationId xmlns:p14="http://schemas.microsoft.com/office/powerpoint/2010/main" val="225899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9">
          <a:extLst>
            <a:ext uri="{FF2B5EF4-FFF2-40B4-BE49-F238E27FC236}">
              <a16:creationId xmlns:a16="http://schemas.microsoft.com/office/drawing/2014/main" id="{16EEBB16-B1B1-74A1-0A87-8AA91B47C079}"/>
            </a:ext>
          </a:extLst>
        </p:cNvPr>
        <p:cNvGrpSpPr/>
        <p:nvPr/>
      </p:nvGrpSpPr>
      <p:grpSpPr>
        <a:xfrm>
          <a:off x="0" y="0"/>
          <a:ext cx="0" cy="0"/>
          <a:chOff x="0" y="0"/>
          <a:chExt cx="0" cy="0"/>
        </a:xfrm>
      </p:grpSpPr>
      <p:sp>
        <p:nvSpPr>
          <p:cNvPr id="6" name="Google Shape;428;p36">
            <a:extLst>
              <a:ext uri="{FF2B5EF4-FFF2-40B4-BE49-F238E27FC236}">
                <a16:creationId xmlns:a16="http://schemas.microsoft.com/office/drawing/2014/main" id="{0121082D-D443-9174-4CD9-1BFA51529F0C}"/>
              </a:ext>
            </a:extLst>
          </p:cNvPr>
          <p:cNvSpPr txBox="1">
            <a:spLocks noGrp="1"/>
          </p:cNvSpPr>
          <p:nvPr>
            <p:ph type="title"/>
          </p:nvPr>
        </p:nvSpPr>
        <p:spPr>
          <a:xfrm>
            <a:off x="183821" y="331325"/>
            <a:ext cx="5948315" cy="559500"/>
          </a:xfrm>
          <a:prstGeom prst="rect">
            <a:avLst/>
          </a:prstGeom>
        </p:spPr>
        <p:txBody>
          <a:bodyPr spcFirstLastPara="1" wrap="square" lIns="91425" tIns="91425" rIns="91425" bIns="91425" anchor="t" anchorCtr="0">
            <a:noAutofit/>
          </a:bodyPr>
          <a:lstStyle/>
          <a:p>
            <a:r>
              <a:rPr lang="vi-VN" sz="3600" dirty="0"/>
              <a:t>3. </a:t>
            </a:r>
            <a:r>
              <a:rPr lang="en-US" sz="3600" dirty="0"/>
              <a:t>Solution Architecture</a:t>
            </a:r>
            <a:br>
              <a:rPr lang="en-US" sz="3600" dirty="0"/>
            </a:br>
            <a:endParaRPr dirty="0"/>
          </a:p>
        </p:txBody>
      </p:sp>
      <p:sp>
        <p:nvSpPr>
          <p:cNvPr id="7" name="TextBox 6">
            <a:extLst>
              <a:ext uri="{FF2B5EF4-FFF2-40B4-BE49-F238E27FC236}">
                <a16:creationId xmlns:a16="http://schemas.microsoft.com/office/drawing/2014/main" id="{3D09C43B-67BC-6E9B-D3A2-DC50FFF2A9F8}"/>
              </a:ext>
            </a:extLst>
          </p:cNvPr>
          <p:cNvSpPr txBox="1"/>
          <p:nvPr/>
        </p:nvSpPr>
        <p:spPr>
          <a:xfrm>
            <a:off x="947394" y="1025988"/>
            <a:ext cx="7668705" cy="3139321"/>
          </a:xfrm>
          <a:prstGeom prst="rect">
            <a:avLst/>
          </a:prstGeom>
          <a:noFill/>
        </p:spPr>
        <p:txBody>
          <a:bodyPr wrap="square" rtlCol="0">
            <a:spAutoFit/>
          </a:bodyPr>
          <a:lstStyle/>
          <a:p>
            <a:pPr algn="just"/>
            <a:r>
              <a:rPr lang="vi-VN" sz="1800" b="1" dirty="0" err="1">
                <a:solidFill>
                  <a:schemeClr val="tx1"/>
                </a:solidFill>
              </a:rPr>
              <a:t>Component</a:t>
            </a:r>
            <a:r>
              <a:rPr lang="vi-VN" sz="1800" b="1" dirty="0">
                <a:solidFill>
                  <a:schemeClr val="tx1"/>
                </a:solidFill>
              </a:rPr>
              <a:t> </a:t>
            </a:r>
            <a:r>
              <a:rPr lang="vi-VN" sz="1800" b="1" dirty="0" err="1">
                <a:solidFill>
                  <a:schemeClr val="tx1"/>
                </a:solidFill>
              </a:rPr>
              <a:t>Design</a:t>
            </a:r>
            <a:r>
              <a:rPr lang="vi-VN" sz="1800" b="1" dirty="0">
                <a:solidFill>
                  <a:schemeClr val="tx1"/>
                </a:solidFill>
              </a:rPr>
              <a:t>:</a:t>
            </a:r>
          </a:p>
          <a:p>
            <a:pPr algn="just"/>
            <a:endParaRPr lang="vi-VN" sz="1800" dirty="0">
              <a:solidFill>
                <a:schemeClr val="tx1"/>
              </a:solidFill>
            </a:endParaRPr>
          </a:p>
          <a:p>
            <a:pPr algn="just"/>
            <a:r>
              <a:rPr lang="vi-VN" sz="1800" dirty="0">
                <a:solidFill>
                  <a:schemeClr val="tx1"/>
                </a:solidFill>
              </a:rPr>
              <a:t>- </a:t>
            </a:r>
            <a:r>
              <a:rPr lang="vi-VN" sz="1800" dirty="0" err="1">
                <a:solidFill>
                  <a:schemeClr val="tx1"/>
                </a:solidFill>
              </a:rPr>
              <a:t>Service</a:t>
            </a:r>
            <a:r>
              <a:rPr lang="vi-VN" sz="1800" dirty="0">
                <a:solidFill>
                  <a:schemeClr val="tx1"/>
                </a:solidFill>
              </a:rPr>
              <a:t> A: Quản lý người dùng (API CRUD)</a:t>
            </a:r>
          </a:p>
          <a:p>
            <a:pPr algn="just"/>
            <a:endParaRPr lang="vi-VN" sz="1800" dirty="0">
              <a:solidFill>
                <a:schemeClr val="tx1"/>
              </a:solidFill>
            </a:endParaRPr>
          </a:p>
          <a:p>
            <a:pPr algn="just"/>
            <a:r>
              <a:rPr lang="vi-VN" sz="1800" dirty="0">
                <a:solidFill>
                  <a:schemeClr val="tx1"/>
                </a:solidFill>
              </a:rPr>
              <a:t>- </a:t>
            </a:r>
            <a:r>
              <a:rPr lang="vi-VN" sz="1800" dirty="0" err="1">
                <a:solidFill>
                  <a:schemeClr val="tx1"/>
                </a:solidFill>
              </a:rPr>
              <a:t>Service</a:t>
            </a:r>
            <a:r>
              <a:rPr lang="vi-VN" sz="1800" dirty="0">
                <a:solidFill>
                  <a:schemeClr val="tx1"/>
                </a:solidFill>
              </a:rPr>
              <a:t> B: Quản lý đơn hàng</a:t>
            </a:r>
          </a:p>
          <a:p>
            <a:pPr algn="just"/>
            <a:endParaRPr lang="vi-VN" sz="1800" dirty="0">
              <a:solidFill>
                <a:schemeClr val="tx1"/>
              </a:solidFill>
            </a:endParaRPr>
          </a:p>
          <a:p>
            <a:pPr algn="just"/>
            <a:r>
              <a:rPr lang="vi-VN" sz="1800" dirty="0">
                <a:solidFill>
                  <a:schemeClr val="tx1"/>
                </a:solidFill>
              </a:rPr>
              <a:t>- </a:t>
            </a:r>
            <a:r>
              <a:rPr lang="vi-VN" sz="1800" dirty="0" err="1">
                <a:solidFill>
                  <a:schemeClr val="tx1"/>
                </a:solidFill>
              </a:rPr>
              <a:t>Service</a:t>
            </a:r>
            <a:r>
              <a:rPr lang="vi-VN" sz="1800" dirty="0">
                <a:solidFill>
                  <a:schemeClr val="tx1"/>
                </a:solidFill>
              </a:rPr>
              <a:t> C: </a:t>
            </a:r>
            <a:r>
              <a:rPr lang="vi-VN" sz="1800" dirty="0" err="1">
                <a:solidFill>
                  <a:schemeClr val="tx1"/>
                </a:solidFill>
              </a:rPr>
              <a:t>Backend</a:t>
            </a:r>
            <a:r>
              <a:rPr lang="vi-VN" sz="1800" dirty="0">
                <a:solidFill>
                  <a:schemeClr val="tx1"/>
                </a:solidFill>
              </a:rPr>
              <a:t> </a:t>
            </a:r>
            <a:r>
              <a:rPr lang="vi-VN" sz="1800" dirty="0" err="1">
                <a:solidFill>
                  <a:schemeClr val="tx1"/>
                </a:solidFill>
              </a:rPr>
              <a:t>payment</a:t>
            </a:r>
            <a:r>
              <a:rPr lang="vi-VN" sz="1800" dirty="0">
                <a:solidFill>
                  <a:schemeClr val="tx1"/>
                </a:solidFill>
              </a:rPr>
              <a:t> / tính toán</a:t>
            </a:r>
          </a:p>
          <a:p>
            <a:pPr algn="just"/>
            <a:endParaRPr lang="vi-VN" sz="1800" dirty="0">
              <a:solidFill>
                <a:schemeClr val="tx1"/>
              </a:solidFill>
            </a:endParaRPr>
          </a:p>
          <a:p>
            <a:pPr algn="just"/>
            <a:r>
              <a:rPr lang="vi-VN" sz="1800" dirty="0">
                <a:solidFill>
                  <a:schemeClr val="tx1"/>
                </a:solidFill>
              </a:rPr>
              <a:t>- Các </a:t>
            </a:r>
            <a:r>
              <a:rPr lang="vi-VN" sz="1800" dirty="0" err="1">
                <a:solidFill>
                  <a:schemeClr val="tx1"/>
                </a:solidFill>
              </a:rPr>
              <a:t>services</a:t>
            </a:r>
            <a:r>
              <a:rPr lang="vi-VN" sz="1800" dirty="0">
                <a:solidFill>
                  <a:schemeClr val="tx1"/>
                </a:solidFill>
              </a:rPr>
              <a:t> giao tiếp thông qua HTTP nội bộ hoặc </a:t>
            </a:r>
            <a:r>
              <a:rPr lang="vi-VN" sz="1800" dirty="0" err="1">
                <a:solidFill>
                  <a:schemeClr val="tx1"/>
                </a:solidFill>
              </a:rPr>
              <a:t>EventBridge</a:t>
            </a:r>
            <a:r>
              <a:rPr lang="vi-VN" sz="1800" dirty="0">
                <a:solidFill>
                  <a:schemeClr val="tx1"/>
                </a:solidFill>
              </a:rPr>
              <a:t> (</a:t>
            </a:r>
            <a:r>
              <a:rPr lang="vi-VN" sz="1800" dirty="0" err="1">
                <a:solidFill>
                  <a:schemeClr val="tx1"/>
                </a:solidFill>
              </a:rPr>
              <a:t>tuỳ</a:t>
            </a:r>
            <a:r>
              <a:rPr lang="vi-VN" sz="1800" dirty="0">
                <a:solidFill>
                  <a:schemeClr val="tx1"/>
                </a:solidFill>
              </a:rPr>
              <a:t> chọn nâng cao)</a:t>
            </a:r>
          </a:p>
          <a:p>
            <a:pPr algn="just"/>
            <a:endParaRPr lang="vi-VN" sz="1800" dirty="0">
              <a:solidFill>
                <a:schemeClr val="tx1"/>
              </a:solidFill>
            </a:endParaRPr>
          </a:p>
        </p:txBody>
      </p:sp>
      <p:pic>
        <p:nvPicPr>
          <p:cNvPr id="8" name="Picture 7" descr="A black and white logo&#10;&#10;AI-generated content may be incorrect.">
            <a:extLst>
              <a:ext uri="{FF2B5EF4-FFF2-40B4-BE49-F238E27FC236}">
                <a16:creationId xmlns:a16="http://schemas.microsoft.com/office/drawing/2014/main" id="{2B41BFBD-3760-59D8-A6B1-4DEF2D2C3E27}"/>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2B5211D9-C2D5-3EF4-DE07-F070C3FA0B16}"/>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18</a:t>
            </a:fld>
            <a:endParaRPr lang="en" dirty="0">
              <a:solidFill>
                <a:schemeClr val="tx1"/>
              </a:solidFill>
            </a:endParaRPr>
          </a:p>
        </p:txBody>
      </p:sp>
    </p:spTree>
    <p:extLst>
      <p:ext uri="{BB962C8B-B14F-4D97-AF65-F5344CB8AC3E}">
        <p14:creationId xmlns:p14="http://schemas.microsoft.com/office/powerpoint/2010/main" val="226230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a:extLst>
            <a:ext uri="{FF2B5EF4-FFF2-40B4-BE49-F238E27FC236}">
              <a16:creationId xmlns:a16="http://schemas.microsoft.com/office/drawing/2014/main" id="{7FDE3377-0D39-093E-74BE-4D43CEF6B5B8}"/>
            </a:ext>
          </a:extLst>
        </p:cNvPr>
        <p:cNvGrpSpPr/>
        <p:nvPr/>
      </p:nvGrpSpPr>
      <p:grpSpPr>
        <a:xfrm>
          <a:off x="0" y="0"/>
          <a:ext cx="0" cy="0"/>
          <a:chOff x="0" y="0"/>
          <a:chExt cx="0" cy="0"/>
        </a:xfrm>
      </p:grpSpPr>
      <p:sp>
        <p:nvSpPr>
          <p:cNvPr id="6" name="Google Shape;428;p36">
            <a:extLst>
              <a:ext uri="{FF2B5EF4-FFF2-40B4-BE49-F238E27FC236}">
                <a16:creationId xmlns:a16="http://schemas.microsoft.com/office/drawing/2014/main" id="{BAFCACA9-AF18-988C-5A8A-64975ED431DA}"/>
              </a:ext>
            </a:extLst>
          </p:cNvPr>
          <p:cNvSpPr txBox="1">
            <a:spLocks noGrp="1"/>
          </p:cNvSpPr>
          <p:nvPr>
            <p:ph type="title"/>
          </p:nvPr>
        </p:nvSpPr>
        <p:spPr>
          <a:xfrm>
            <a:off x="183821" y="331325"/>
            <a:ext cx="5948315" cy="559500"/>
          </a:xfrm>
          <a:prstGeom prst="rect">
            <a:avLst/>
          </a:prstGeom>
        </p:spPr>
        <p:txBody>
          <a:bodyPr spcFirstLastPara="1" wrap="square" lIns="91425" tIns="91425" rIns="91425" bIns="91425" anchor="t" anchorCtr="0">
            <a:noAutofit/>
          </a:bodyPr>
          <a:lstStyle/>
          <a:p>
            <a:r>
              <a:rPr lang="vi-VN" sz="3600" dirty="0"/>
              <a:t>3. </a:t>
            </a:r>
            <a:r>
              <a:rPr lang="en-US" sz="3600" dirty="0"/>
              <a:t>Solution Architecture</a:t>
            </a:r>
            <a:br>
              <a:rPr lang="en-US" sz="3600" dirty="0"/>
            </a:br>
            <a:endParaRPr dirty="0"/>
          </a:p>
        </p:txBody>
      </p:sp>
      <p:sp>
        <p:nvSpPr>
          <p:cNvPr id="7" name="TextBox 6">
            <a:extLst>
              <a:ext uri="{FF2B5EF4-FFF2-40B4-BE49-F238E27FC236}">
                <a16:creationId xmlns:a16="http://schemas.microsoft.com/office/drawing/2014/main" id="{4CDB60C8-3D32-8994-C888-6B777397416F}"/>
              </a:ext>
            </a:extLst>
          </p:cNvPr>
          <p:cNvSpPr txBox="1"/>
          <p:nvPr/>
        </p:nvSpPr>
        <p:spPr>
          <a:xfrm>
            <a:off x="947394" y="1025988"/>
            <a:ext cx="7668705" cy="2862322"/>
          </a:xfrm>
          <a:prstGeom prst="rect">
            <a:avLst/>
          </a:prstGeom>
          <a:noFill/>
        </p:spPr>
        <p:txBody>
          <a:bodyPr wrap="square" rtlCol="0">
            <a:spAutoFit/>
          </a:bodyPr>
          <a:lstStyle/>
          <a:p>
            <a:pPr algn="just"/>
            <a:r>
              <a:rPr lang="vi-VN" sz="1800" b="1" dirty="0" err="1">
                <a:solidFill>
                  <a:schemeClr val="tx1"/>
                </a:solidFill>
              </a:rPr>
              <a:t>Security</a:t>
            </a:r>
            <a:r>
              <a:rPr lang="vi-VN" sz="1800" b="1" dirty="0">
                <a:solidFill>
                  <a:schemeClr val="tx1"/>
                </a:solidFill>
              </a:rPr>
              <a:t> </a:t>
            </a:r>
            <a:r>
              <a:rPr lang="vi-VN" sz="1800" b="1" dirty="0" err="1">
                <a:solidFill>
                  <a:schemeClr val="tx1"/>
                </a:solidFill>
              </a:rPr>
              <a:t>Architecture</a:t>
            </a:r>
            <a:r>
              <a:rPr lang="vi-VN" sz="1800" b="1" dirty="0">
                <a:solidFill>
                  <a:schemeClr val="tx1"/>
                </a:solidFill>
              </a:rPr>
              <a:t>:</a:t>
            </a:r>
          </a:p>
          <a:p>
            <a:pPr algn="just"/>
            <a:br>
              <a:rPr lang="vi-VN" sz="1800" dirty="0">
                <a:solidFill>
                  <a:schemeClr val="tx1"/>
                </a:solidFill>
              </a:rPr>
            </a:br>
            <a:r>
              <a:rPr lang="vi-VN" sz="1800" dirty="0">
                <a:solidFill>
                  <a:schemeClr val="tx1"/>
                </a:solidFill>
              </a:rPr>
              <a:t>- Mỗi </a:t>
            </a:r>
            <a:r>
              <a:rPr lang="vi-VN" sz="1800" dirty="0" err="1">
                <a:solidFill>
                  <a:schemeClr val="tx1"/>
                </a:solidFill>
              </a:rPr>
              <a:t>service</a:t>
            </a:r>
            <a:r>
              <a:rPr lang="vi-VN" sz="1800" dirty="0">
                <a:solidFill>
                  <a:schemeClr val="tx1"/>
                </a:solidFill>
              </a:rPr>
              <a:t> đặt trong </a:t>
            </a:r>
            <a:r>
              <a:rPr lang="vi-VN" sz="1800" dirty="0" err="1">
                <a:solidFill>
                  <a:schemeClr val="tx1"/>
                </a:solidFill>
              </a:rPr>
              <a:t>subnet</a:t>
            </a:r>
            <a:r>
              <a:rPr lang="vi-VN" sz="1800" dirty="0">
                <a:solidFill>
                  <a:schemeClr val="tx1"/>
                </a:solidFill>
              </a:rPr>
              <a:t> riêng, SG riêng biệt</a:t>
            </a:r>
          </a:p>
          <a:p>
            <a:pPr algn="just"/>
            <a:br>
              <a:rPr lang="vi-VN" sz="1800" dirty="0">
                <a:solidFill>
                  <a:schemeClr val="tx1"/>
                </a:solidFill>
              </a:rPr>
            </a:br>
            <a:r>
              <a:rPr lang="vi-VN" sz="1800" dirty="0">
                <a:solidFill>
                  <a:schemeClr val="tx1"/>
                </a:solidFill>
              </a:rPr>
              <a:t>- IAM </a:t>
            </a:r>
            <a:r>
              <a:rPr lang="vi-VN" sz="1800" dirty="0" err="1">
                <a:solidFill>
                  <a:schemeClr val="tx1"/>
                </a:solidFill>
              </a:rPr>
              <a:t>role</a:t>
            </a:r>
            <a:r>
              <a:rPr lang="vi-VN" sz="1800" dirty="0">
                <a:solidFill>
                  <a:schemeClr val="tx1"/>
                </a:solidFill>
              </a:rPr>
              <a:t> tối thiểu (</a:t>
            </a:r>
            <a:r>
              <a:rPr lang="vi-VN" sz="1800" dirty="0" err="1">
                <a:solidFill>
                  <a:schemeClr val="tx1"/>
                </a:solidFill>
              </a:rPr>
              <a:t>least</a:t>
            </a:r>
            <a:r>
              <a:rPr lang="vi-VN" sz="1800" dirty="0">
                <a:solidFill>
                  <a:schemeClr val="tx1"/>
                </a:solidFill>
              </a:rPr>
              <a:t> </a:t>
            </a:r>
            <a:r>
              <a:rPr lang="vi-VN" sz="1800" dirty="0" err="1">
                <a:solidFill>
                  <a:schemeClr val="tx1"/>
                </a:solidFill>
              </a:rPr>
              <a:t>privilege</a:t>
            </a:r>
            <a:r>
              <a:rPr lang="vi-VN" sz="1800" dirty="0">
                <a:solidFill>
                  <a:schemeClr val="tx1"/>
                </a:solidFill>
              </a:rPr>
              <a:t>)</a:t>
            </a:r>
          </a:p>
          <a:p>
            <a:pPr algn="just"/>
            <a:br>
              <a:rPr lang="vi-VN" sz="1800" dirty="0">
                <a:solidFill>
                  <a:schemeClr val="tx1"/>
                </a:solidFill>
              </a:rPr>
            </a:br>
            <a:r>
              <a:rPr lang="vi-VN" sz="1800" dirty="0">
                <a:solidFill>
                  <a:schemeClr val="tx1"/>
                </a:solidFill>
              </a:rPr>
              <a:t>- Sử dụng HTTPS, mã </a:t>
            </a:r>
            <a:r>
              <a:rPr lang="vi-VN" sz="1800" dirty="0" err="1">
                <a:solidFill>
                  <a:schemeClr val="tx1"/>
                </a:solidFill>
              </a:rPr>
              <a:t>hoá</a:t>
            </a:r>
            <a:r>
              <a:rPr lang="vi-VN" sz="1800" dirty="0">
                <a:solidFill>
                  <a:schemeClr val="tx1"/>
                </a:solidFill>
              </a:rPr>
              <a:t> dữ liệu trong RDS/</a:t>
            </a:r>
            <a:r>
              <a:rPr lang="vi-VN" sz="1800" dirty="0" err="1">
                <a:solidFill>
                  <a:schemeClr val="tx1"/>
                </a:solidFill>
              </a:rPr>
              <a:t>DynamoDB</a:t>
            </a:r>
            <a:endParaRPr lang="vi-VN" sz="1800" dirty="0">
              <a:solidFill>
                <a:schemeClr val="tx1"/>
              </a:solidFill>
            </a:endParaRPr>
          </a:p>
          <a:p>
            <a:pPr algn="just"/>
            <a:br>
              <a:rPr lang="vi-VN" sz="1800" dirty="0">
                <a:solidFill>
                  <a:schemeClr val="tx1"/>
                </a:solidFill>
              </a:rPr>
            </a:br>
            <a:r>
              <a:rPr lang="vi-VN" sz="1800" dirty="0">
                <a:solidFill>
                  <a:schemeClr val="tx1"/>
                </a:solidFill>
              </a:rPr>
              <a:t>- ALB </a:t>
            </a:r>
            <a:r>
              <a:rPr lang="vi-VN" sz="1800" dirty="0" err="1">
                <a:solidFill>
                  <a:schemeClr val="tx1"/>
                </a:solidFill>
              </a:rPr>
              <a:t>public</a:t>
            </a:r>
            <a:r>
              <a:rPr lang="vi-VN" sz="1800" dirty="0">
                <a:solidFill>
                  <a:schemeClr val="tx1"/>
                </a:solidFill>
              </a:rPr>
              <a:t> nhưng các </a:t>
            </a:r>
            <a:r>
              <a:rPr lang="vi-VN" sz="1800" dirty="0" err="1">
                <a:solidFill>
                  <a:schemeClr val="tx1"/>
                </a:solidFill>
              </a:rPr>
              <a:t>service</a:t>
            </a:r>
            <a:r>
              <a:rPr lang="vi-VN" sz="1800" dirty="0">
                <a:solidFill>
                  <a:schemeClr val="tx1"/>
                </a:solidFill>
              </a:rPr>
              <a:t> </a:t>
            </a:r>
            <a:r>
              <a:rPr lang="vi-VN" sz="1800" dirty="0" err="1">
                <a:solidFill>
                  <a:schemeClr val="tx1"/>
                </a:solidFill>
              </a:rPr>
              <a:t>private</a:t>
            </a:r>
            <a:r>
              <a:rPr lang="vi-VN" sz="1800" dirty="0">
                <a:solidFill>
                  <a:schemeClr val="tx1"/>
                </a:solidFill>
              </a:rPr>
              <a:t> (truy cập qua ALB hoặc API </a:t>
            </a:r>
            <a:r>
              <a:rPr lang="vi-VN" sz="1800" dirty="0" err="1">
                <a:solidFill>
                  <a:schemeClr val="tx1"/>
                </a:solidFill>
              </a:rPr>
              <a:t>Gateway</a:t>
            </a:r>
            <a:r>
              <a:rPr lang="vi-VN" sz="1800" dirty="0">
                <a:solidFill>
                  <a:schemeClr val="tx1"/>
                </a:solidFill>
              </a:rPr>
              <a:t> nếu mở rộng)</a:t>
            </a:r>
          </a:p>
        </p:txBody>
      </p:sp>
      <p:pic>
        <p:nvPicPr>
          <p:cNvPr id="8" name="Picture 7" descr="A black and white logo&#10;&#10;AI-generated content may be incorrect.">
            <a:extLst>
              <a:ext uri="{FF2B5EF4-FFF2-40B4-BE49-F238E27FC236}">
                <a16:creationId xmlns:a16="http://schemas.microsoft.com/office/drawing/2014/main" id="{87155D4C-EE46-0E91-00BF-B4A512996029}"/>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75927AF0-F624-DFD2-5A1F-51F5EF8E1559}"/>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19</a:t>
            </a:fld>
            <a:endParaRPr lang="en" dirty="0">
              <a:solidFill>
                <a:schemeClr val="tx1"/>
              </a:solidFill>
            </a:endParaRPr>
          </a:p>
        </p:txBody>
      </p:sp>
    </p:spTree>
    <p:extLst>
      <p:ext uri="{BB962C8B-B14F-4D97-AF65-F5344CB8AC3E}">
        <p14:creationId xmlns:p14="http://schemas.microsoft.com/office/powerpoint/2010/main" val="172095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9"/>
          <p:cNvSpPr txBox="1">
            <a:spLocks noGrp="1"/>
          </p:cNvSpPr>
          <p:nvPr>
            <p:ph type="title"/>
          </p:nvPr>
        </p:nvSpPr>
        <p:spPr>
          <a:xfrm>
            <a:off x="2794725" y="2441763"/>
            <a:ext cx="3554700" cy="1326600"/>
          </a:xfrm>
          <a:prstGeom prst="rect">
            <a:avLst/>
          </a:prstGeom>
        </p:spPr>
        <p:txBody>
          <a:bodyPr spcFirstLastPara="1" wrap="square" lIns="91425" tIns="91425" rIns="91425" bIns="91425" anchor="t" anchorCtr="0">
            <a:noAutofit/>
          </a:bodyPr>
          <a:lstStyle/>
          <a:p>
            <a:pPr lvl="0"/>
            <a:r>
              <a:rPr lang="en-US" sz="4000" dirty="0"/>
              <a:t>Executive Summary</a:t>
            </a:r>
            <a:endParaRPr dirty="0"/>
          </a:p>
        </p:txBody>
      </p:sp>
      <p:sp>
        <p:nvSpPr>
          <p:cNvPr id="457" name="Google Shape;457;p39"/>
          <p:cNvSpPr txBox="1">
            <a:spLocks noGrp="1"/>
          </p:cNvSpPr>
          <p:nvPr>
            <p:ph type="title" idx="2"/>
          </p:nvPr>
        </p:nvSpPr>
        <p:spPr>
          <a:xfrm>
            <a:off x="3929425" y="1375125"/>
            <a:ext cx="1281000" cy="99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 name="Slide Number Placeholder 4">
            <a:extLst>
              <a:ext uri="{FF2B5EF4-FFF2-40B4-BE49-F238E27FC236}">
                <a16:creationId xmlns:a16="http://schemas.microsoft.com/office/drawing/2014/main" id="{A1282AB4-F136-EC1F-3851-C3A54A51EF92}"/>
              </a:ext>
            </a:extLst>
          </p:cNvPr>
          <p:cNvSpPr txBox="1">
            <a:spLocks/>
          </p:cNvSpPr>
          <p:nvPr/>
        </p:nvSpPr>
        <p:spPr>
          <a:xfrm>
            <a:off x="8712946" y="4682249"/>
            <a:ext cx="308610"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a:t>
            </a:fld>
            <a:endParaRPr lang="e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9">
          <a:extLst>
            <a:ext uri="{FF2B5EF4-FFF2-40B4-BE49-F238E27FC236}">
              <a16:creationId xmlns:a16="http://schemas.microsoft.com/office/drawing/2014/main" id="{75D47C63-46E9-F3A8-07C4-3F635153D7E9}"/>
            </a:ext>
          </a:extLst>
        </p:cNvPr>
        <p:cNvGrpSpPr/>
        <p:nvPr/>
      </p:nvGrpSpPr>
      <p:grpSpPr>
        <a:xfrm>
          <a:off x="0" y="0"/>
          <a:ext cx="0" cy="0"/>
          <a:chOff x="0" y="0"/>
          <a:chExt cx="0" cy="0"/>
        </a:xfrm>
      </p:grpSpPr>
      <p:sp>
        <p:nvSpPr>
          <p:cNvPr id="6" name="Google Shape;428;p36">
            <a:extLst>
              <a:ext uri="{FF2B5EF4-FFF2-40B4-BE49-F238E27FC236}">
                <a16:creationId xmlns:a16="http://schemas.microsoft.com/office/drawing/2014/main" id="{12768A80-14F0-8962-01D2-D1F7C9F86F21}"/>
              </a:ext>
            </a:extLst>
          </p:cNvPr>
          <p:cNvSpPr txBox="1">
            <a:spLocks noGrp="1"/>
          </p:cNvSpPr>
          <p:nvPr>
            <p:ph type="title"/>
          </p:nvPr>
        </p:nvSpPr>
        <p:spPr>
          <a:xfrm>
            <a:off x="183821" y="331325"/>
            <a:ext cx="5948315" cy="559500"/>
          </a:xfrm>
          <a:prstGeom prst="rect">
            <a:avLst/>
          </a:prstGeom>
        </p:spPr>
        <p:txBody>
          <a:bodyPr spcFirstLastPara="1" wrap="square" lIns="91425" tIns="91425" rIns="91425" bIns="91425" anchor="t" anchorCtr="0">
            <a:noAutofit/>
          </a:bodyPr>
          <a:lstStyle/>
          <a:p>
            <a:r>
              <a:rPr lang="vi-VN" sz="3600" dirty="0"/>
              <a:t>3. </a:t>
            </a:r>
            <a:r>
              <a:rPr lang="en-US" sz="3600" dirty="0"/>
              <a:t>Solution Architecture</a:t>
            </a:r>
            <a:br>
              <a:rPr lang="en-US" sz="3600" dirty="0"/>
            </a:br>
            <a:endParaRPr dirty="0"/>
          </a:p>
        </p:txBody>
      </p:sp>
      <p:sp>
        <p:nvSpPr>
          <p:cNvPr id="7" name="TextBox 6">
            <a:extLst>
              <a:ext uri="{FF2B5EF4-FFF2-40B4-BE49-F238E27FC236}">
                <a16:creationId xmlns:a16="http://schemas.microsoft.com/office/drawing/2014/main" id="{B20260AD-66D8-AE96-5885-6FB7D4426194}"/>
              </a:ext>
            </a:extLst>
          </p:cNvPr>
          <p:cNvSpPr txBox="1"/>
          <p:nvPr/>
        </p:nvSpPr>
        <p:spPr>
          <a:xfrm>
            <a:off x="947394" y="1025988"/>
            <a:ext cx="7668705" cy="2308324"/>
          </a:xfrm>
          <a:prstGeom prst="rect">
            <a:avLst/>
          </a:prstGeom>
          <a:noFill/>
        </p:spPr>
        <p:txBody>
          <a:bodyPr wrap="square" rtlCol="0">
            <a:spAutoFit/>
          </a:bodyPr>
          <a:lstStyle/>
          <a:p>
            <a:pPr algn="just"/>
            <a:r>
              <a:rPr lang="vi-VN" sz="1800" b="1" dirty="0" err="1">
                <a:solidFill>
                  <a:schemeClr val="tx1"/>
                </a:solidFill>
              </a:rPr>
              <a:t>Scalability</a:t>
            </a:r>
            <a:r>
              <a:rPr lang="vi-VN" sz="1800" b="1" dirty="0">
                <a:solidFill>
                  <a:schemeClr val="tx1"/>
                </a:solidFill>
              </a:rPr>
              <a:t> </a:t>
            </a:r>
            <a:r>
              <a:rPr lang="vi-VN" sz="1800" b="1" dirty="0" err="1">
                <a:solidFill>
                  <a:schemeClr val="tx1"/>
                </a:solidFill>
              </a:rPr>
              <a:t>Design</a:t>
            </a:r>
            <a:r>
              <a:rPr lang="vi-VN" sz="1800" b="1" dirty="0">
                <a:solidFill>
                  <a:schemeClr val="tx1"/>
                </a:solidFill>
              </a:rPr>
              <a:t>:</a:t>
            </a:r>
          </a:p>
          <a:p>
            <a:pPr algn="just"/>
            <a:endParaRPr lang="vi-VN" sz="1800" dirty="0">
              <a:solidFill>
                <a:schemeClr val="tx1"/>
              </a:solidFill>
            </a:endParaRPr>
          </a:p>
          <a:p>
            <a:pPr algn="just"/>
            <a:r>
              <a:rPr lang="vi-VN" sz="1800" dirty="0">
                <a:solidFill>
                  <a:schemeClr val="tx1"/>
                </a:solidFill>
              </a:rPr>
              <a:t>- Mỗi ECS </a:t>
            </a:r>
            <a:r>
              <a:rPr lang="vi-VN" sz="1800" dirty="0" err="1">
                <a:solidFill>
                  <a:schemeClr val="tx1"/>
                </a:solidFill>
              </a:rPr>
              <a:t>service</a:t>
            </a:r>
            <a:r>
              <a:rPr lang="vi-VN" sz="1800" dirty="0">
                <a:solidFill>
                  <a:schemeClr val="tx1"/>
                </a:solidFill>
              </a:rPr>
              <a:t> có </a:t>
            </a:r>
            <a:r>
              <a:rPr lang="vi-VN" sz="1800" dirty="0" err="1">
                <a:solidFill>
                  <a:schemeClr val="tx1"/>
                </a:solidFill>
              </a:rPr>
              <a:t>auto-scaling</a:t>
            </a:r>
            <a:r>
              <a:rPr lang="vi-VN" sz="1800" dirty="0">
                <a:solidFill>
                  <a:schemeClr val="tx1"/>
                </a:solidFill>
              </a:rPr>
              <a:t> dựa trên CPU hoặc số lượng </a:t>
            </a:r>
            <a:r>
              <a:rPr lang="vi-VN" sz="1800" dirty="0" err="1">
                <a:solidFill>
                  <a:schemeClr val="tx1"/>
                </a:solidFill>
              </a:rPr>
              <a:t>request</a:t>
            </a:r>
            <a:endParaRPr lang="vi-VN" sz="1800" dirty="0">
              <a:solidFill>
                <a:schemeClr val="tx1"/>
              </a:solidFill>
            </a:endParaRPr>
          </a:p>
          <a:p>
            <a:pPr algn="just"/>
            <a:endParaRPr lang="vi-VN" sz="1800" dirty="0">
              <a:solidFill>
                <a:schemeClr val="tx1"/>
              </a:solidFill>
            </a:endParaRPr>
          </a:p>
          <a:p>
            <a:pPr algn="just"/>
            <a:r>
              <a:rPr lang="vi-VN" sz="1800" dirty="0">
                <a:solidFill>
                  <a:schemeClr val="tx1"/>
                </a:solidFill>
              </a:rPr>
              <a:t>- ALB hỗ trợ </a:t>
            </a:r>
            <a:r>
              <a:rPr lang="vi-VN" sz="1800" dirty="0" err="1">
                <a:solidFill>
                  <a:schemeClr val="tx1"/>
                </a:solidFill>
              </a:rPr>
              <a:t>scaling</a:t>
            </a:r>
            <a:r>
              <a:rPr lang="vi-VN" sz="1800" dirty="0">
                <a:solidFill>
                  <a:schemeClr val="tx1"/>
                </a:solidFill>
              </a:rPr>
              <a:t> </a:t>
            </a:r>
            <a:r>
              <a:rPr lang="vi-VN" sz="1800" dirty="0" err="1">
                <a:solidFill>
                  <a:schemeClr val="tx1"/>
                </a:solidFill>
              </a:rPr>
              <a:t>horizontal</a:t>
            </a:r>
            <a:r>
              <a:rPr lang="vi-VN" sz="1800" dirty="0">
                <a:solidFill>
                  <a:schemeClr val="tx1"/>
                </a:solidFill>
              </a:rPr>
              <a:t> và </a:t>
            </a:r>
            <a:r>
              <a:rPr lang="vi-VN" sz="1800" dirty="0" err="1">
                <a:solidFill>
                  <a:schemeClr val="tx1"/>
                </a:solidFill>
              </a:rPr>
              <a:t>health</a:t>
            </a:r>
            <a:r>
              <a:rPr lang="vi-VN" sz="1800" dirty="0">
                <a:solidFill>
                  <a:schemeClr val="tx1"/>
                </a:solidFill>
              </a:rPr>
              <a:t> </a:t>
            </a:r>
            <a:r>
              <a:rPr lang="vi-VN" sz="1800" dirty="0" err="1">
                <a:solidFill>
                  <a:schemeClr val="tx1"/>
                </a:solidFill>
              </a:rPr>
              <a:t>check</a:t>
            </a:r>
            <a:endParaRPr lang="vi-VN" sz="1800" dirty="0">
              <a:solidFill>
                <a:schemeClr val="tx1"/>
              </a:solidFill>
            </a:endParaRPr>
          </a:p>
          <a:p>
            <a:pPr algn="just"/>
            <a:endParaRPr lang="vi-VN" sz="1800" dirty="0">
              <a:solidFill>
                <a:schemeClr val="tx1"/>
              </a:solidFill>
            </a:endParaRPr>
          </a:p>
          <a:p>
            <a:pPr algn="just"/>
            <a:r>
              <a:rPr lang="vi-VN" sz="1800" dirty="0">
                <a:solidFill>
                  <a:schemeClr val="tx1"/>
                </a:solidFill>
              </a:rPr>
              <a:t>- </a:t>
            </a:r>
            <a:r>
              <a:rPr lang="vi-VN" sz="1800" dirty="0" err="1">
                <a:solidFill>
                  <a:schemeClr val="tx1"/>
                </a:solidFill>
              </a:rPr>
              <a:t>Aurora</a:t>
            </a:r>
            <a:r>
              <a:rPr lang="vi-VN" sz="1800" dirty="0">
                <a:solidFill>
                  <a:schemeClr val="tx1"/>
                </a:solidFill>
              </a:rPr>
              <a:t> </a:t>
            </a:r>
            <a:r>
              <a:rPr lang="vi-VN" sz="1800" dirty="0" err="1">
                <a:solidFill>
                  <a:schemeClr val="tx1"/>
                </a:solidFill>
              </a:rPr>
              <a:t>Serverless</a:t>
            </a:r>
            <a:r>
              <a:rPr lang="vi-VN" sz="1800" dirty="0">
                <a:solidFill>
                  <a:schemeClr val="tx1"/>
                </a:solidFill>
              </a:rPr>
              <a:t> hỗ trợ </a:t>
            </a:r>
            <a:r>
              <a:rPr lang="vi-VN" sz="1800" dirty="0" err="1">
                <a:solidFill>
                  <a:schemeClr val="tx1"/>
                </a:solidFill>
              </a:rPr>
              <a:t>scaling</a:t>
            </a:r>
            <a:r>
              <a:rPr lang="vi-VN" sz="1800" dirty="0">
                <a:solidFill>
                  <a:schemeClr val="tx1"/>
                </a:solidFill>
              </a:rPr>
              <a:t> tự động mức </a:t>
            </a:r>
            <a:r>
              <a:rPr lang="vi-VN" sz="1800" dirty="0" err="1">
                <a:solidFill>
                  <a:schemeClr val="tx1"/>
                </a:solidFill>
              </a:rPr>
              <a:t>CUs</a:t>
            </a:r>
            <a:endParaRPr lang="vi-VN" sz="1800" dirty="0">
              <a:solidFill>
                <a:schemeClr val="tx1"/>
              </a:solidFill>
            </a:endParaRPr>
          </a:p>
          <a:p>
            <a:pPr algn="just"/>
            <a:endParaRPr lang="vi-VN" sz="1800" dirty="0">
              <a:solidFill>
                <a:schemeClr val="tx1"/>
              </a:solidFill>
            </a:endParaRPr>
          </a:p>
        </p:txBody>
      </p:sp>
      <p:pic>
        <p:nvPicPr>
          <p:cNvPr id="8" name="Picture 7" descr="A black and white logo&#10;&#10;AI-generated content may be incorrect.">
            <a:extLst>
              <a:ext uri="{FF2B5EF4-FFF2-40B4-BE49-F238E27FC236}">
                <a16:creationId xmlns:a16="http://schemas.microsoft.com/office/drawing/2014/main" id="{E19008FE-5394-925A-33D4-1B0BC163EEE4}"/>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D6315458-0009-C8FF-F82C-286D3E14D315}"/>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20</a:t>
            </a:fld>
            <a:endParaRPr lang="en" dirty="0">
              <a:solidFill>
                <a:schemeClr val="tx1"/>
              </a:solidFill>
            </a:endParaRPr>
          </a:p>
        </p:txBody>
      </p:sp>
    </p:spTree>
    <p:extLst>
      <p:ext uri="{BB962C8B-B14F-4D97-AF65-F5344CB8AC3E}">
        <p14:creationId xmlns:p14="http://schemas.microsoft.com/office/powerpoint/2010/main" val="2280273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5">
          <a:extLst>
            <a:ext uri="{FF2B5EF4-FFF2-40B4-BE49-F238E27FC236}">
              <a16:creationId xmlns:a16="http://schemas.microsoft.com/office/drawing/2014/main" id="{0267F29E-A3B3-D022-336D-7A294E7B36E6}"/>
            </a:ext>
          </a:extLst>
        </p:cNvPr>
        <p:cNvGrpSpPr/>
        <p:nvPr/>
      </p:nvGrpSpPr>
      <p:grpSpPr>
        <a:xfrm>
          <a:off x="0" y="0"/>
          <a:ext cx="0" cy="0"/>
          <a:chOff x="0" y="0"/>
          <a:chExt cx="0" cy="0"/>
        </a:xfrm>
      </p:grpSpPr>
      <p:sp>
        <p:nvSpPr>
          <p:cNvPr id="456" name="Google Shape;456;p39">
            <a:extLst>
              <a:ext uri="{FF2B5EF4-FFF2-40B4-BE49-F238E27FC236}">
                <a16:creationId xmlns:a16="http://schemas.microsoft.com/office/drawing/2014/main" id="{50708F81-19DB-7042-5233-6A26A299E834}"/>
              </a:ext>
            </a:extLst>
          </p:cNvPr>
          <p:cNvSpPr txBox="1">
            <a:spLocks noGrp="1"/>
          </p:cNvSpPr>
          <p:nvPr>
            <p:ph type="title"/>
          </p:nvPr>
        </p:nvSpPr>
        <p:spPr>
          <a:xfrm>
            <a:off x="2601918" y="2369925"/>
            <a:ext cx="3936013" cy="1326600"/>
          </a:xfrm>
          <a:prstGeom prst="rect">
            <a:avLst/>
          </a:prstGeom>
        </p:spPr>
        <p:txBody>
          <a:bodyPr spcFirstLastPara="1" wrap="square" lIns="91425" tIns="91425" rIns="91425" bIns="91425" anchor="t" anchorCtr="0">
            <a:noAutofit/>
          </a:bodyPr>
          <a:lstStyle/>
          <a:p>
            <a:r>
              <a:rPr lang="en-US" dirty="0"/>
              <a:t>Technical Implementation</a:t>
            </a:r>
            <a:br>
              <a:rPr lang="en-US" dirty="0"/>
            </a:br>
            <a:endParaRPr dirty="0"/>
          </a:p>
        </p:txBody>
      </p:sp>
      <p:sp>
        <p:nvSpPr>
          <p:cNvPr id="457" name="Google Shape;457;p39">
            <a:extLst>
              <a:ext uri="{FF2B5EF4-FFF2-40B4-BE49-F238E27FC236}">
                <a16:creationId xmlns:a16="http://schemas.microsoft.com/office/drawing/2014/main" id="{58DC2DFC-DDBE-3249-5BAB-4EDEEEABED98}"/>
              </a:ext>
            </a:extLst>
          </p:cNvPr>
          <p:cNvSpPr txBox="1">
            <a:spLocks noGrp="1"/>
          </p:cNvSpPr>
          <p:nvPr>
            <p:ph type="title" idx="2"/>
          </p:nvPr>
        </p:nvSpPr>
        <p:spPr>
          <a:xfrm>
            <a:off x="3929425" y="1375125"/>
            <a:ext cx="1281000" cy="99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04</a:t>
            </a:r>
            <a:endParaRPr dirty="0"/>
          </a:p>
        </p:txBody>
      </p:sp>
      <p:sp>
        <p:nvSpPr>
          <p:cNvPr id="2" name="Slide Number Placeholder 4">
            <a:extLst>
              <a:ext uri="{FF2B5EF4-FFF2-40B4-BE49-F238E27FC236}">
                <a16:creationId xmlns:a16="http://schemas.microsoft.com/office/drawing/2014/main" id="{792A776F-1EDF-6ED5-B583-584764D0787A}"/>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21</a:t>
            </a:fld>
            <a:endParaRPr lang="en" dirty="0">
              <a:solidFill>
                <a:schemeClr val="tx1"/>
              </a:solidFill>
            </a:endParaRPr>
          </a:p>
        </p:txBody>
      </p:sp>
    </p:spTree>
    <p:extLst>
      <p:ext uri="{BB962C8B-B14F-4D97-AF65-F5344CB8AC3E}">
        <p14:creationId xmlns:p14="http://schemas.microsoft.com/office/powerpoint/2010/main" val="414059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8" name="Google Shape;428;p36">
            <a:extLst>
              <a:ext uri="{FF2B5EF4-FFF2-40B4-BE49-F238E27FC236}">
                <a16:creationId xmlns:a16="http://schemas.microsoft.com/office/drawing/2014/main" id="{12298116-8B4F-1345-D679-A28FC1EDDAF3}"/>
              </a:ext>
            </a:extLst>
          </p:cNvPr>
          <p:cNvSpPr txBox="1">
            <a:spLocks noGrp="1"/>
          </p:cNvSpPr>
          <p:nvPr>
            <p:ph type="title"/>
          </p:nvPr>
        </p:nvSpPr>
        <p:spPr>
          <a:xfrm>
            <a:off x="183821" y="331325"/>
            <a:ext cx="6825008" cy="559500"/>
          </a:xfrm>
          <a:prstGeom prst="rect">
            <a:avLst/>
          </a:prstGeom>
        </p:spPr>
        <p:txBody>
          <a:bodyPr spcFirstLastPara="1" wrap="square" lIns="91425" tIns="91425" rIns="91425" bIns="91425" anchor="t" anchorCtr="0">
            <a:noAutofit/>
          </a:bodyPr>
          <a:lstStyle/>
          <a:p>
            <a:r>
              <a:rPr lang="vi-VN" sz="3600" dirty="0"/>
              <a:t>4. </a:t>
            </a:r>
            <a:r>
              <a:rPr lang="en-US" sz="3600" dirty="0"/>
              <a:t>Technical Implementation</a:t>
            </a:r>
            <a:br>
              <a:rPr lang="en-US" sz="3600" dirty="0"/>
            </a:br>
            <a:endParaRPr dirty="0"/>
          </a:p>
        </p:txBody>
      </p:sp>
      <p:sp>
        <p:nvSpPr>
          <p:cNvPr id="9" name="TextBox 8">
            <a:extLst>
              <a:ext uri="{FF2B5EF4-FFF2-40B4-BE49-F238E27FC236}">
                <a16:creationId xmlns:a16="http://schemas.microsoft.com/office/drawing/2014/main" id="{BAA47F4C-F922-D3F2-5480-A561D0603E08}"/>
              </a:ext>
            </a:extLst>
          </p:cNvPr>
          <p:cNvSpPr txBox="1"/>
          <p:nvPr/>
        </p:nvSpPr>
        <p:spPr>
          <a:xfrm>
            <a:off x="947394" y="1140589"/>
            <a:ext cx="7668705" cy="2862322"/>
          </a:xfrm>
          <a:prstGeom prst="rect">
            <a:avLst/>
          </a:prstGeom>
          <a:noFill/>
        </p:spPr>
        <p:txBody>
          <a:bodyPr wrap="square" rtlCol="0">
            <a:spAutoFit/>
          </a:bodyPr>
          <a:lstStyle/>
          <a:p>
            <a:pPr algn="just"/>
            <a:r>
              <a:rPr lang="en-US" sz="1800" b="1" dirty="0">
                <a:solidFill>
                  <a:schemeClr val="tx1"/>
                </a:solidFill>
              </a:rPr>
              <a:t>Implementation </a:t>
            </a:r>
            <a:r>
              <a:rPr lang="vi-VN" sz="1800" b="1" dirty="0" err="1">
                <a:solidFill>
                  <a:schemeClr val="tx1"/>
                </a:solidFill>
              </a:rPr>
              <a:t>Phases</a:t>
            </a:r>
            <a:r>
              <a:rPr lang="vi-VN" sz="1800" b="1" dirty="0">
                <a:solidFill>
                  <a:schemeClr val="tx1"/>
                </a:solidFill>
              </a:rPr>
              <a:t>:</a:t>
            </a:r>
            <a:endParaRPr lang="en-US" sz="1800" b="1" dirty="0">
              <a:solidFill>
                <a:schemeClr val="tx1"/>
              </a:solidFill>
            </a:endParaRPr>
          </a:p>
          <a:p>
            <a:pPr algn="just"/>
            <a:endParaRPr lang="vi-VN" sz="1800" dirty="0">
              <a:solidFill>
                <a:schemeClr val="tx1"/>
              </a:solidFill>
            </a:endParaRPr>
          </a:p>
          <a:p>
            <a:pPr algn="just"/>
            <a:r>
              <a:rPr lang="vi-VN" sz="1800" dirty="0">
                <a:solidFill>
                  <a:schemeClr val="tx1"/>
                </a:solidFill>
              </a:rPr>
              <a:t>1.</a:t>
            </a:r>
            <a:r>
              <a:rPr lang="en-US" sz="1800" dirty="0">
                <a:solidFill>
                  <a:schemeClr val="tx1"/>
                </a:solidFill>
              </a:rPr>
              <a:t>Docker </a:t>
            </a:r>
            <a:r>
              <a:rPr lang="en-US" sz="1800" dirty="0" err="1">
                <a:solidFill>
                  <a:schemeClr val="tx1"/>
                </a:solidFill>
              </a:rPr>
              <a:t>hoá</a:t>
            </a:r>
            <a:r>
              <a:rPr lang="en-US" sz="1800" dirty="0">
                <a:solidFill>
                  <a:schemeClr val="tx1"/>
                </a:solidFill>
              </a:rPr>
              <a:t> </a:t>
            </a:r>
            <a:r>
              <a:rPr lang="en-US" sz="1800" dirty="0" err="1">
                <a:solidFill>
                  <a:schemeClr val="tx1"/>
                </a:solidFill>
              </a:rPr>
              <a:t>ứng</a:t>
            </a:r>
            <a:r>
              <a:rPr lang="en-US" sz="1800" dirty="0">
                <a:solidFill>
                  <a:schemeClr val="tx1"/>
                </a:solidFill>
              </a:rPr>
              <a:t> </a:t>
            </a:r>
            <a:r>
              <a:rPr lang="en-US" sz="1800" dirty="0" err="1">
                <a:solidFill>
                  <a:schemeClr val="tx1"/>
                </a:solidFill>
              </a:rPr>
              <a:t>dụng</a:t>
            </a:r>
            <a:r>
              <a:rPr lang="en-US" sz="1800" dirty="0">
                <a:solidFill>
                  <a:schemeClr val="tx1"/>
                </a:solidFill>
              </a:rPr>
              <a:t> </a:t>
            </a:r>
            <a:r>
              <a:rPr lang="en-US" sz="1800" dirty="0" err="1">
                <a:solidFill>
                  <a:schemeClr val="tx1"/>
                </a:solidFill>
              </a:rPr>
              <a:t>và</a:t>
            </a:r>
            <a:r>
              <a:rPr lang="en-US" sz="1800" dirty="0">
                <a:solidFill>
                  <a:schemeClr val="tx1"/>
                </a:solidFill>
              </a:rPr>
              <a:t> </a:t>
            </a:r>
            <a:r>
              <a:rPr lang="en-US" sz="1800" dirty="0" err="1">
                <a:solidFill>
                  <a:schemeClr val="tx1"/>
                </a:solidFill>
              </a:rPr>
              <a:t>tạo</a:t>
            </a:r>
            <a:r>
              <a:rPr lang="en-US" sz="1800" dirty="0">
                <a:solidFill>
                  <a:schemeClr val="tx1"/>
                </a:solidFill>
              </a:rPr>
              <a:t> repo GitHub</a:t>
            </a:r>
          </a:p>
          <a:p>
            <a:pPr algn="just"/>
            <a:r>
              <a:rPr lang="vi-VN" sz="1800" dirty="0">
                <a:solidFill>
                  <a:schemeClr val="tx1"/>
                </a:solidFill>
              </a:rPr>
              <a:t>2.</a:t>
            </a:r>
            <a:r>
              <a:rPr lang="en-US" sz="1800" dirty="0" err="1">
                <a:solidFill>
                  <a:schemeClr val="tx1"/>
                </a:solidFill>
              </a:rPr>
              <a:t>Thiết</a:t>
            </a:r>
            <a:r>
              <a:rPr lang="en-US" sz="1800" dirty="0">
                <a:solidFill>
                  <a:schemeClr val="tx1"/>
                </a:solidFill>
              </a:rPr>
              <a:t> </a:t>
            </a:r>
            <a:r>
              <a:rPr lang="en-US" sz="1800" dirty="0" err="1">
                <a:solidFill>
                  <a:schemeClr val="tx1"/>
                </a:solidFill>
              </a:rPr>
              <a:t>lập</a:t>
            </a:r>
            <a:r>
              <a:rPr lang="en-US" sz="1800" dirty="0">
                <a:solidFill>
                  <a:schemeClr val="tx1"/>
                </a:solidFill>
              </a:rPr>
              <a:t> ECS Cluster </a:t>
            </a:r>
            <a:r>
              <a:rPr lang="en-US" sz="1800" dirty="0" err="1">
                <a:solidFill>
                  <a:schemeClr val="tx1"/>
                </a:solidFill>
              </a:rPr>
              <a:t>và</a:t>
            </a:r>
            <a:r>
              <a:rPr lang="en-US" sz="1800" dirty="0">
                <a:solidFill>
                  <a:schemeClr val="tx1"/>
                </a:solidFill>
              </a:rPr>
              <a:t> Service (</a:t>
            </a:r>
            <a:r>
              <a:rPr lang="en-US" sz="1800" dirty="0" err="1">
                <a:solidFill>
                  <a:schemeClr val="tx1"/>
                </a:solidFill>
              </a:rPr>
              <a:t>Fargate</a:t>
            </a:r>
            <a:r>
              <a:rPr lang="en-US" sz="1800" dirty="0">
                <a:solidFill>
                  <a:schemeClr val="tx1"/>
                </a:solidFill>
              </a:rPr>
              <a:t> launch type)</a:t>
            </a:r>
          </a:p>
          <a:p>
            <a:pPr algn="just"/>
            <a:r>
              <a:rPr lang="vi-VN" sz="1800" dirty="0">
                <a:solidFill>
                  <a:schemeClr val="tx1"/>
                </a:solidFill>
              </a:rPr>
              <a:t>3.</a:t>
            </a:r>
            <a:r>
              <a:rPr lang="en-US" sz="1800" dirty="0" err="1">
                <a:solidFill>
                  <a:schemeClr val="tx1"/>
                </a:solidFill>
              </a:rPr>
              <a:t>Cấu</a:t>
            </a:r>
            <a:r>
              <a:rPr lang="en-US" sz="1800" dirty="0">
                <a:solidFill>
                  <a:schemeClr val="tx1"/>
                </a:solidFill>
              </a:rPr>
              <a:t> </a:t>
            </a:r>
            <a:r>
              <a:rPr lang="en-US" sz="1800" dirty="0" err="1">
                <a:solidFill>
                  <a:schemeClr val="tx1"/>
                </a:solidFill>
              </a:rPr>
              <a:t>hình</a:t>
            </a:r>
            <a:r>
              <a:rPr lang="en-US" sz="1800" dirty="0">
                <a:solidFill>
                  <a:schemeClr val="tx1"/>
                </a:solidFill>
              </a:rPr>
              <a:t> ALB, Target Group </a:t>
            </a:r>
            <a:r>
              <a:rPr lang="en-US" sz="1800" dirty="0" err="1">
                <a:solidFill>
                  <a:schemeClr val="tx1"/>
                </a:solidFill>
              </a:rPr>
              <a:t>và</a:t>
            </a:r>
            <a:r>
              <a:rPr lang="en-US" sz="1800" dirty="0">
                <a:solidFill>
                  <a:schemeClr val="tx1"/>
                </a:solidFill>
              </a:rPr>
              <a:t> Cloud Map</a:t>
            </a:r>
          </a:p>
          <a:p>
            <a:pPr algn="just"/>
            <a:r>
              <a:rPr lang="vi-VN" sz="1800" dirty="0">
                <a:solidFill>
                  <a:schemeClr val="tx1"/>
                </a:solidFill>
              </a:rPr>
              <a:t>4.</a:t>
            </a:r>
            <a:r>
              <a:rPr lang="en-US" sz="1800" dirty="0" err="1">
                <a:solidFill>
                  <a:schemeClr val="tx1"/>
                </a:solidFill>
              </a:rPr>
              <a:t>Kết</a:t>
            </a:r>
            <a:r>
              <a:rPr lang="en-US" sz="1800" dirty="0">
                <a:solidFill>
                  <a:schemeClr val="tx1"/>
                </a:solidFill>
              </a:rPr>
              <a:t> </a:t>
            </a:r>
            <a:r>
              <a:rPr lang="en-US" sz="1800" dirty="0" err="1">
                <a:solidFill>
                  <a:schemeClr val="tx1"/>
                </a:solidFill>
              </a:rPr>
              <a:t>nối</a:t>
            </a:r>
            <a:r>
              <a:rPr lang="en-US" sz="1800" dirty="0">
                <a:solidFill>
                  <a:schemeClr val="tx1"/>
                </a:solidFill>
              </a:rPr>
              <a:t> database RDS (option: seed data)</a:t>
            </a:r>
          </a:p>
          <a:p>
            <a:pPr algn="just"/>
            <a:r>
              <a:rPr lang="vi-VN" sz="1800" dirty="0">
                <a:solidFill>
                  <a:schemeClr val="tx1"/>
                </a:solidFill>
              </a:rPr>
              <a:t>5.</a:t>
            </a:r>
            <a:r>
              <a:rPr lang="en-US" sz="1800" dirty="0" err="1">
                <a:solidFill>
                  <a:schemeClr val="tx1"/>
                </a:solidFill>
              </a:rPr>
              <a:t>Thiết</a:t>
            </a:r>
            <a:r>
              <a:rPr lang="en-US" sz="1800" dirty="0">
                <a:solidFill>
                  <a:schemeClr val="tx1"/>
                </a:solidFill>
              </a:rPr>
              <a:t> </a:t>
            </a:r>
            <a:r>
              <a:rPr lang="en-US" sz="1800" dirty="0" err="1">
                <a:solidFill>
                  <a:schemeClr val="tx1"/>
                </a:solidFill>
              </a:rPr>
              <a:t>lập</a:t>
            </a:r>
            <a:r>
              <a:rPr lang="en-US" sz="1800" dirty="0">
                <a:solidFill>
                  <a:schemeClr val="tx1"/>
                </a:solidFill>
              </a:rPr>
              <a:t> </a:t>
            </a:r>
            <a:r>
              <a:rPr lang="en-US" sz="1800" dirty="0" err="1">
                <a:solidFill>
                  <a:schemeClr val="tx1"/>
                </a:solidFill>
              </a:rPr>
              <a:t>CodePipeline</a:t>
            </a:r>
            <a:r>
              <a:rPr lang="en-US" sz="1800" dirty="0">
                <a:solidFill>
                  <a:schemeClr val="tx1"/>
                </a:solidFill>
              </a:rPr>
              <a:t> → </a:t>
            </a:r>
            <a:r>
              <a:rPr lang="en-US" sz="1800" dirty="0" err="1">
                <a:solidFill>
                  <a:schemeClr val="tx1"/>
                </a:solidFill>
              </a:rPr>
              <a:t>CodeBuild</a:t>
            </a:r>
            <a:r>
              <a:rPr lang="en-US" sz="1800" dirty="0">
                <a:solidFill>
                  <a:schemeClr val="tx1"/>
                </a:solidFill>
              </a:rPr>
              <a:t> → ECS</a:t>
            </a:r>
          </a:p>
          <a:p>
            <a:pPr algn="just"/>
            <a:r>
              <a:rPr lang="vi-VN" sz="1800" dirty="0">
                <a:solidFill>
                  <a:schemeClr val="tx1"/>
                </a:solidFill>
              </a:rPr>
              <a:t>6.</a:t>
            </a:r>
            <a:r>
              <a:rPr lang="en-US" sz="1800" dirty="0" err="1">
                <a:solidFill>
                  <a:schemeClr val="tx1"/>
                </a:solidFill>
              </a:rPr>
              <a:t>Tích</a:t>
            </a:r>
            <a:r>
              <a:rPr lang="en-US" sz="1800" dirty="0">
                <a:solidFill>
                  <a:schemeClr val="tx1"/>
                </a:solidFill>
              </a:rPr>
              <a:t> </a:t>
            </a:r>
            <a:r>
              <a:rPr lang="en-US" sz="1800" dirty="0" err="1">
                <a:solidFill>
                  <a:schemeClr val="tx1"/>
                </a:solidFill>
              </a:rPr>
              <a:t>hợp</a:t>
            </a:r>
            <a:r>
              <a:rPr lang="en-US" sz="1800" dirty="0">
                <a:solidFill>
                  <a:schemeClr val="tx1"/>
                </a:solidFill>
              </a:rPr>
              <a:t> CloudWatch Log, X-Ray, Dashboard</a:t>
            </a:r>
          </a:p>
          <a:p>
            <a:pPr algn="just"/>
            <a:r>
              <a:rPr lang="vi-VN" sz="1800" dirty="0">
                <a:solidFill>
                  <a:schemeClr val="tx1"/>
                </a:solidFill>
              </a:rPr>
              <a:t>7.</a:t>
            </a:r>
            <a:r>
              <a:rPr lang="en-US" sz="1800" dirty="0" err="1">
                <a:solidFill>
                  <a:schemeClr val="tx1"/>
                </a:solidFill>
              </a:rPr>
              <a:t>Kiểm</a:t>
            </a:r>
            <a:r>
              <a:rPr lang="en-US" sz="1800" dirty="0">
                <a:solidFill>
                  <a:schemeClr val="tx1"/>
                </a:solidFill>
              </a:rPr>
              <a:t> </a:t>
            </a:r>
            <a:r>
              <a:rPr lang="en-US" sz="1800" dirty="0" err="1">
                <a:solidFill>
                  <a:schemeClr val="tx1"/>
                </a:solidFill>
              </a:rPr>
              <a:t>thử</a:t>
            </a:r>
            <a:r>
              <a:rPr lang="en-US" sz="1800" dirty="0">
                <a:solidFill>
                  <a:schemeClr val="tx1"/>
                </a:solidFill>
              </a:rPr>
              <a:t> </a:t>
            </a:r>
            <a:r>
              <a:rPr lang="en-US" sz="1800" dirty="0" err="1">
                <a:solidFill>
                  <a:schemeClr val="tx1"/>
                </a:solidFill>
              </a:rPr>
              <a:t>tải</a:t>
            </a:r>
            <a:r>
              <a:rPr lang="en-US" sz="1800" dirty="0">
                <a:solidFill>
                  <a:schemeClr val="tx1"/>
                </a:solidFill>
              </a:rPr>
              <a:t> </a:t>
            </a:r>
            <a:r>
              <a:rPr lang="en-US" sz="1800" dirty="0" err="1">
                <a:solidFill>
                  <a:schemeClr val="tx1"/>
                </a:solidFill>
              </a:rPr>
              <a:t>và</a:t>
            </a:r>
            <a:r>
              <a:rPr lang="en-US" sz="1800" dirty="0">
                <a:solidFill>
                  <a:schemeClr val="tx1"/>
                </a:solidFill>
              </a:rPr>
              <a:t> </a:t>
            </a:r>
            <a:r>
              <a:rPr lang="en-US" sz="1800" dirty="0" err="1">
                <a:solidFill>
                  <a:schemeClr val="tx1"/>
                </a:solidFill>
              </a:rPr>
              <a:t>đánh</a:t>
            </a:r>
            <a:r>
              <a:rPr lang="en-US" sz="1800" dirty="0">
                <a:solidFill>
                  <a:schemeClr val="tx1"/>
                </a:solidFill>
              </a:rPr>
              <a:t> </a:t>
            </a:r>
            <a:r>
              <a:rPr lang="en-US" sz="1800" dirty="0" err="1">
                <a:solidFill>
                  <a:schemeClr val="tx1"/>
                </a:solidFill>
              </a:rPr>
              <a:t>giá</a:t>
            </a:r>
            <a:r>
              <a:rPr lang="en-US" sz="1800" dirty="0">
                <a:solidFill>
                  <a:schemeClr val="tx1"/>
                </a:solidFill>
              </a:rPr>
              <a:t> chi </a:t>
            </a:r>
            <a:r>
              <a:rPr lang="en-US" sz="1800" dirty="0" err="1">
                <a:solidFill>
                  <a:schemeClr val="tx1"/>
                </a:solidFill>
              </a:rPr>
              <a:t>phí</a:t>
            </a:r>
            <a:endParaRPr lang="en-US" sz="1800" dirty="0">
              <a:solidFill>
                <a:schemeClr val="tx1"/>
              </a:solidFill>
            </a:endParaRPr>
          </a:p>
          <a:p>
            <a:pPr algn="just"/>
            <a:endParaRPr lang="vi-VN" sz="1800" dirty="0">
              <a:solidFill>
                <a:schemeClr val="tx1"/>
              </a:solidFill>
            </a:endParaRPr>
          </a:p>
        </p:txBody>
      </p:sp>
      <p:pic>
        <p:nvPicPr>
          <p:cNvPr id="10" name="Picture 9" descr="A black and white logo&#10;&#10;AI-generated content may be incorrect.">
            <a:extLst>
              <a:ext uri="{FF2B5EF4-FFF2-40B4-BE49-F238E27FC236}">
                <a16:creationId xmlns:a16="http://schemas.microsoft.com/office/drawing/2014/main" id="{57684C4C-9E7E-6F4E-5462-EFDC06A4691B}"/>
              </a:ext>
            </a:extLst>
          </p:cNvPr>
          <p:cNvPicPr>
            <a:picLocks noChangeAspect="1"/>
          </p:cNvPicPr>
          <p:nvPr/>
        </p:nvPicPr>
        <p:blipFill>
          <a:blip r:embed="rId3"/>
          <a:stretch>
            <a:fillRect/>
          </a:stretch>
        </p:blipFill>
        <p:spPr>
          <a:xfrm>
            <a:off x="7477604" y="70702"/>
            <a:ext cx="1543952" cy="438346"/>
          </a:xfrm>
          <a:prstGeom prst="rect">
            <a:avLst/>
          </a:prstGeom>
        </p:spPr>
      </p:pic>
      <p:sp>
        <p:nvSpPr>
          <p:cNvPr id="11" name="Slide Number Placeholder 4">
            <a:extLst>
              <a:ext uri="{FF2B5EF4-FFF2-40B4-BE49-F238E27FC236}">
                <a16:creationId xmlns:a16="http://schemas.microsoft.com/office/drawing/2014/main" id="{CE35B7BF-F463-7286-F056-6D2275A17F4F}"/>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22</a:t>
            </a:fld>
            <a:endParaRPr lang="en"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B377F64E-8A7F-40F7-2FB4-6EB31C455263}"/>
            </a:ext>
          </a:extLst>
        </p:cNvPr>
        <p:cNvGrpSpPr/>
        <p:nvPr/>
      </p:nvGrpSpPr>
      <p:grpSpPr>
        <a:xfrm>
          <a:off x="0" y="0"/>
          <a:ext cx="0" cy="0"/>
          <a:chOff x="0" y="0"/>
          <a:chExt cx="0" cy="0"/>
        </a:xfrm>
      </p:grpSpPr>
      <p:sp>
        <p:nvSpPr>
          <p:cNvPr id="8" name="Google Shape;428;p36">
            <a:extLst>
              <a:ext uri="{FF2B5EF4-FFF2-40B4-BE49-F238E27FC236}">
                <a16:creationId xmlns:a16="http://schemas.microsoft.com/office/drawing/2014/main" id="{F3C4DB3E-77E2-BCD1-3BCD-6D141DD57C27}"/>
              </a:ext>
            </a:extLst>
          </p:cNvPr>
          <p:cNvSpPr txBox="1">
            <a:spLocks noGrp="1"/>
          </p:cNvSpPr>
          <p:nvPr>
            <p:ph type="title"/>
          </p:nvPr>
        </p:nvSpPr>
        <p:spPr>
          <a:xfrm>
            <a:off x="183821" y="331325"/>
            <a:ext cx="6825008" cy="559500"/>
          </a:xfrm>
          <a:prstGeom prst="rect">
            <a:avLst/>
          </a:prstGeom>
        </p:spPr>
        <p:txBody>
          <a:bodyPr spcFirstLastPara="1" wrap="square" lIns="91425" tIns="91425" rIns="91425" bIns="91425" anchor="t" anchorCtr="0">
            <a:noAutofit/>
          </a:bodyPr>
          <a:lstStyle/>
          <a:p>
            <a:r>
              <a:rPr lang="vi-VN" sz="3600" dirty="0"/>
              <a:t>4. </a:t>
            </a:r>
            <a:r>
              <a:rPr lang="en-US" sz="3600" dirty="0"/>
              <a:t>Technical Implementation</a:t>
            </a:r>
            <a:br>
              <a:rPr lang="en-US" sz="3600" dirty="0"/>
            </a:br>
            <a:endParaRPr dirty="0"/>
          </a:p>
        </p:txBody>
      </p:sp>
      <p:sp>
        <p:nvSpPr>
          <p:cNvPr id="9" name="TextBox 8">
            <a:extLst>
              <a:ext uri="{FF2B5EF4-FFF2-40B4-BE49-F238E27FC236}">
                <a16:creationId xmlns:a16="http://schemas.microsoft.com/office/drawing/2014/main" id="{9C05D660-BAD7-798A-9267-DFF9BEF62D14}"/>
              </a:ext>
            </a:extLst>
          </p:cNvPr>
          <p:cNvSpPr txBox="1"/>
          <p:nvPr/>
        </p:nvSpPr>
        <p:spPr>
          <a:xfrm>
            <a:off x="947394" y="1140589"/>
            <a:ext cx="7668705" cy="646331"/>
          </a:xfrm>
          <a:prstGeom prst="rect">
            <a:avLst/>
          </a:prstGeom>
          <a:noFill/>
        </p:spPr>
        <p:txBody>
          <a:bodyPr wrap="square" rtlCol="0">
            <a:spAutoFit/>
          </a:bodyPr>
          <a:lstStyle/>
          <a:p>
            <a:pPr algn="just"/>
            <a:r>
              <a:rPr lang="en-US" sz="1800" b="1" dirty="0">
                <a:solidFill>
                  <a:schemeClr val="tx1"/>
                </a:solidFill>
              </a:rPr>
              <a:t>Technical Re</a:t>
            </a:r>
            <a:r>
              <a:rPr lang="vi-VN" sz="1800" b="1" dirty="0" err="1">
                <a:solidFill>
                  <a:schemeClr val="tx1"/>
                </a:solidFill>
              </a:rPr>
              <a:t>quirements</a:t>
            </a:r>
            <a:r>
              <a:rPr lang="vi-VN" sz="1800" b="1" dirty="0">
                <a:solidFill>
                  <a:schemeClr val="tx1"/>
                </a:solidFill>
              </a:rPr>
              <a:t>:</a:t>
            </a:r>
            <a:endParaRPr lang="en-US" sz="1800" b="1" dirty="0">
              <a:solidFill>
                <a:schemeClr val="tx1"/>
              </a:solidFill>
            </a:endParaRPr>
          </a:p>
          <a:p>
            <a:pPr algn="just"/>
            <a:endParaRPr lang="vi-VN" sz="1800" dirty="0">
              <a:solidFill>
                <a:schemeClr val="tx1"/>
              </a:solidFill>
            </a:endParaRPr>
          </a:p>
        </p:txBody>
      </p:sp>
      <p:pic>
        <p:nvPicPr>
          <p:cNvPr id="10" name="Picture 9" descr="A black and white logo&#10;&#10;AI-generated content may be incorrect.">
            <a:extLst>
              <a:ext uri="{FF2B5EF4-FFF2-40B4-BE49-F238E27FC236}">
                <a16:creationId xmlns:a16="http://schemas.microsoft.com/office/drawing/2014/main" id="{828C6EC9-AFDD-FD53-FA62-C1FC5A02D51E}"/>
              </a:ext>
            </a:extLst>
          </p:cNvPr>
          <p:cNvPicPr>
            <a:picLocks noChangeAspect="1"/>
          </p:cNvPicPr>
          <p:nvPr/>
        </p:nvPicPr>
        <p:blipFill>
          <a:blip r:embed="rId3"/>
          <a:stretch>
            <a:fillRect/>
          </a:stretch>
        </p:blipFill>
        <p:spPr>
          <a:xfrm>
            <a:off x="7477604" y="70702"/>
            <a:ext cx="1543952" cy="438346"/>
          </a:xfrm>
          <a:prstGeom prst="rect">
            <a:avLst/>
          </a:prstGeom>
        </p:spPr>
      </p:pic>
      <p:sp>
        <p:nvSpPr>
          <p:cNvPr id="11" name="Slide Number Placeholder 4">
            <a:extLst>
              <a:ext uri="{FF2B5EF4-FFF2-40B4-BE49-F238E27FC236}">
                <a16:creationId xmlns:a16="http://schemas.microsoft.com/office/drawing/2014/main" id="{BEA6AEDA-7D79-0B63-6AC6-D2CED0FAC223}"/>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23</a:t>
            </a:fld>
            <a:endParaRPr lang="en" dirty="0">
              <a:solidFill>
                <a:schemeClr val="tx1"/>
              </a:solidFill>
            </a:endParaRPr>
          </a:p>
        </p:txBody>
      </p:sp>
      <p:graphicFrame>
        <p:nvGraphicFramePr>
          <p:cNvPr id="2" name="Table 1">
            <a:extLst>
              <a:ext uri="{FF2B5EF4-FFF2-40B4-BE49-F238E27FC236}">
                <a16:creationId xmlns:a16="http://schemas.microsoft.com/office/drawing/2014/main" id="{2BD5ACCD-4238-5C44-7D10-C31BCA70E659}"/>
              </a:ext>
            </a:extLst>
          </p:cNvPr>
          <p:cNvGraphicFramePr>
            <a:graphicFrameLocks noGrp="1"/>
          </p:cNvGraphicFramePr>
          <p:nvPr>
            <p:extLst>
              <p:ext uri="{D42A27DB-BD31-4B8C-83A1-F6EECF244321}">
                <p14:modId xmlns:p14="http://schemas.microsoft.com/office/powerpoint/2010/main" val="3136039228"/>
              </p:ext>
            </p:extLst>
          </p:nvPr>
        </p:nvGraphicFramePr>
        <p:xfrm>
          <a:off x="1528714" y="1786920"/>
          <a:ext cx="6210694" cy="2644224"/>
        </p:xfrm>
        <a:graphic>
          <a:graphicData uri="http://schemas.openxmlformats.org/drawingml/2006/table">
            <a:tbl>
              <a:tblPr firstRow="1" bandRow="1">
                <a:tableStyleId>{62C002E5-1C78-450E-9A7F-FCBA41764BF1}</a:tableStyleId>
              </a:tblPr>
              <a:tblGrid>
                <a:gridCol w="3105347">
                  <a:extLst>
                    <a:ext uri="{9D8B030D-6E8A-4147-A177-3AD203B41FA5}">
                      <a16:colId xmlns:a16="http://schemas.microsoft.com/office/drawing/2014/main" val="2509008510"/>
                    </a:ext>
                  </a:extLst>
                </a:gridCol>
                <a:gridCol w="3105347">
                  <a:extLst>
                    <a:ext uri="{9D8B030D-6E8A-4147-A177-3AD203B41FA5}">
                      <a16:colId xmlns:a16="http://schemas.microsoft.com/office/drawing/2014/main" val="2143191217"/>
                    </a:ext>
                  </a:extLst>
                </a:gridCol>
              </a:tblGrid>
              <a:tr h="440704">
                <a:tc>
                  <a:txBody>
                    <a:bodyPr/>
                    <a:lstStyle/>
                    <a:p>
                      <a:pPr algn="ctr"/>
                      <a:r>
                        <a:rPr lang="vi-VN" sz="1800" b="1" dirty="0" err="1">
                          <a:solidFill>
                            <a:schemeClr val="tx1"/>
                          </a:solidFill>
                        </a:rPr>
                        <a:t>Resource</a:t>
                      </a:r>
                      <a:r>
                        <a:rPr lang="vi-VN" sz="1800" b="1" dirty="0">
                          <a:solidFill>
                            <a:schemeClr val="tx1"/>
                          </a:solidFill>
                        </a:rPr>
                        <a:t>:</a:t>
                      </a:r>
                      <a:endParaRPr lang="en-US" sz="1800" b="1" dirty="0">
                        <a:solidFill>
                          <a:schemeClr val="tx1"/>
                        </a:solidFill>
                      </a:endParaRPr>
                    </a:p>
                  </a:txBody>
                  <a:tcPr anchor="ctr"/>
                </a:tc>
                <a:tc>
                  <a:txBody>
                    <a:bodyPr/>
                    <a:lstStyle/>
                    <a:p>
                      <a:pPr algn="ctr"/>
                      <a:r>
                        <a:rPr lang="en-US" sz="1800" b="1" dirty="0">
                          <a:solidFill>
                            <a:schemeClr val="tx1"/>
                          </a:solidFill>
                        </a:rPr>
                        <a:t>Estimated </a:t>
                      </a:r>
                      <a:r>
                        <a:rPr lang="vi-VN" sz="1800" b="1" dirty="0" err="1">
                          <a:solidFill>
                            <a:schemeClr val="tx1"/>
                          </a:solidFill>
                        </a:rPr>
                        <a:t>Need</a:t>
                      </a:r>
                      <a:r>
                        <a:rPr lang="vi-VN" sz="1800" b="1" dirty="0">
                          <a:solidFill>
                            <a:schemeClr val="tx1"/>
                          </a:solidFill>
                        </a:rPr>
                        <a:t>:</a:t>
                      </a:r>
                      <a:endParaRPr lang="en-US" sz="1800" b="1" dirty="0">
                        <a:solidFill>
                          <a:schemeClr val="tx1"/>
                        </a:solidFill>
                      </a:endParaRPr>
                    </a:p>
                  </a:txBody>
                  <a:tcPr anchor="ctr"/>
                </a:tc>
                <a:extLst>
                  <a:ext uri="{0D108BD9-81ED-4DB2-BD59-A6C34878D82A}">
                    <a16:rowId xmlns:a16="http://schemas.microsoft.com/office/drawing/2014/main" val="3865407361"/>
                  </a:ext>
                </a:extLst>
              </a:tr>
              <a:tr h="440704">
                <a:tc>
                  <a:txBody>
                    <a:bodyPr/>
                    <a:lstStyle/>
                    <a:p>
                      <a:pPr algn="ctr"/>
                      <a:r>
                        <a:rPr lang="en-US" dirty="0" err="1">
                          <a:solidFill>
                            <a:schemeClr val="tx1"/>
                          </a:solidFill>
                        </a:rPr>
                        <a:t>Fargate</a:t>
                      </a:r>
                      <a:r>
                        <a:rPr lang="en-US" dirty="0">
                          <a:solidFill>
                            <a:schemeClr val="tx1"/>
                          </a:solidFill>
                        </a:rPr>
                        <a:t> Task</a:t>
                      </a:r>
                    </a:p>
                  </a:txBody>
                  <a:tcPr anchor="ctr"/>
                </a:tc>
                <a:tc>
                  <a:txBody>
                    <a:bodyPr/>
                    <a:lstStyle/>
                    <a:p>
                      <a:pPr algn="ctr"/>
                      <a:r>
                        <a:rPr lang="fr-FR" dirty="0">
                          <a:solidFill>
                            <a:schemeClr val="tx1"/>
                          </a:solidFill>
                        </a:rPr>
                        <a:t>3 services x 0.5 </a:t>
                      </a:r>
                      <a:r>
                        <a:rPr lang="fr-FR" dirty="0" err="1">
                          <a:solidFill>
                            <a:schemeClr val="tx1"/>
                          </a:solidFill>
                        </a:rPr>
                        <a:t>vCPU</a:t>
                      </a:r>
                      <a:r>
                        <a:rPr lang="fr-FR" dirty="0">
                          <a:solidFill>
                            <a:schemeClr val="tx1"/>
                          </a:solidFill>
                        </a:rPr>
                        <a:t>/1GB RAM</a:t>
                      </a:r>
                    </a:p>
                  </a:txBody>
                  <a:tcPr anchor="ctr"/>
                </a:tc>
                <a:extLst>
                  <a:ext uri="{0D108BD9-81ED-4DB2-BD59-A6C34878D82A}">
                    <a16:rowId xmlns:a16="http://schemas.microsoft.com/office/drawing/2014/main" val="2985919011"/>
                  </a:ext>
                </a:extLst>
              </a:tr>
              <a:tr h="440704">
                <a:tc>
                  <a:txBody>
                    <a:bodyPr/>
                    <a:lstStyle/>
                    <a:p>
                      <a:pPr algn="ctr"/>
                      <a:r>
                        <a:rPr lang="vi-VN" dirty="0">
                          <a:solidFill>
                            <a:schemeClr val="tx1"/>
                          </a:solidFill>
                        </a:rPr>
                        <a:t>ALB</a:t>
                      </a:r>
                      <a:endParaRPr lang="en-US" dirty="0">
                        <a:solidFill>
                          <a:schemeClr val="tx1"/>
                        </a:solidFill>
                      </a:endParaRPr>
                    </a:p>
                  </a:txBody>
                  <a:tcPr/>
                </a:tc>
                <a:tc>
                  <a:txBody>
                    <a:bodyPr/>
                    <a:lstStyle/>
                    <a:p>
                      <a:pPr algn="ctr"/>
                      <a:r>
                        <a:rPr lang="en-US" dirty="0">
                          <a:solidFill>
                            <a:schemeClr val="tx1"/>
                          </a:solidFill>
                        </a:rPr>
                        <a:t>1 public</a:t>
                      </a:r>
                    </a:p>
                  </a:txBody>
                  <a:tcPr anchor="ctr"/>
                </a:tc>
                <a:extLst>
                  <a:ext uri="{0D108BD9-81ED-4DB2-BD59-A6C34878D82A}">
                    <a16:rowId xmlns:a16="http://schemas.microsoft.com/office/drawing/2014/main" val="1858287366"/>
                  </a:ext>
                </a:extLst>
              </a:tr>
              <a:tr h="440704">
                <a:tc>
                  <a:txBody>
                    <a:bodyPr/>
                    <a:lstStyle/>
                    <a:p>
                      <a:pPr algn="ctr"/>
                      <a:r>
                        <a:rPr lang="vi-VN" dirty="0">
                          <a:solidFill>
                            <a:schemeClr val="tx1"/>
                          </a:solidFill>
                        </a:rPr>
                        <a:t>RDS</a:t>
                      </a:r>
                      <a:endParaRPr lang="en-US" dirty="0">
                        <a:solidFill>
                          <a:schemeClr val="tx1"/>
                        </a:solidFill>
                      </a:endParaRPr>
                    </a:p>
                  </a:txBody>
                  <a:tcPr/>
                </a:tc>
                <a:tc>
                  <a:txBody>
                    <a:bodyPr/>
                    <a:lstStyle/>
                    <a:p>
                      <a:pPr algn="ctr"/>
                      <a:r>
                        <a:rPr lang="en-US" dirty="0">
                          <a:solidFill>
                            <a:schemeClr val="tx1"/>
                          </a:solidFill>
                        </a:rPr>
                        <a:t>Aurora Serverless v2</a:t>
                      </a:r>
                    </a:p>
                  </a:txBody>
                  <a:tcPr anchor="ctr"/>
                </a:tc>
                <a:extLst>
                  <a:ext uri="{0D108BD9-81ED-4DB2-BD59-A6C34878D82A}">
                    <a16:rowId xmlns:a16="http://schemas.microsoft.com/office/drawing/2014/main" val="2338399101"/>
                  </a:ext>
                </a:extLst>
              </a:tr>
              <a:tr h="440704">
                <a:tc>
                  <a:txBody>
                    <a:bodyPr/>
                    <a:lstStyle/>
                    <a:p>
                      <a:pPr algn="ctr"/>
                      <a:r>
                        <a:rPr lang="en-US" dirty="0">
                          <a:solidFill>
                            <a:schemeClr val="tx1"/>
                          </a:solidFill>
                        </a:rPr>
                        <a:t>CloudWatch</a:t>
                      </a:r>
                    </a:p>
                  </a:txBody>
                  <a:tcPr anchor="ctr"/>
                </a:tc>
                <a:tc>
                  <a:txBody>
                    <a:bodyPr/>
                    <a:lstStyle/>
                    <a:p>
                      <a:pPr algn="ctr"/>
                      <a:r>
                        <a:rPr lang="en-US" dirty="0">
                          <a:solidFill>
                            <a:schemeClr val="tx1"/>
                          </a:solidFill>
                        </a:rPr>
                        <a:t>Logs + metrics</a:t>
                      </a:r>
                    </a:p>
                  </a:txBody>
                  <a:tcPr anchor="ctr"/>
                </a:tc>
                <a:extLst>
                  <a:ext uri="{0D108BD9-81ED-4DB2-BD59-A6C34878D82A}">
                    <a16:rowId xmlns:a16="http://schemas.microsoft.com/office/drawing/2014/main" val="816884593"/>
                  </a:ext>
                </a:extLst>
              </a:tr>
              <a:tr h="440704">
                <a:tc>
                  <a:txBody>
                    <a:bodyPr/>
                    <a:lstStyle/>
                    <a:p>
                      <a:pPr algn="ctr"/>
                      <a:r>
                        <a:rPr lang="en-US" dirty="0">
                          <a:solidFill>
                            <a:schemeClr val="tx1"/>
                          </a:solidFill>
                        </a:rPr>
                        <a:t>CI/CD</a:t>
                      </a:r>
                    </a:p>
                  </a:txBody>
                  <a:tcPr anchor="ctr"/>
                </a:tc>
                <a:tc>
                  <a:txBody>
                    <a:bodyPr/>
                    <a:lstStyle/>
                    <a:p>
                      <a:pPr algn="ctr"/>
                      <a:r>
                        <a:rPr lang="en-US" dirty="0" err="1">
                          <a:solidFill>
                            <a:schemeClr val="tx1"/>
                          </a:solidFill>
                        </a:rPr>
                        <a:t>CodePipeline</a:t>
                      </a:r>
                      <a:r>
                        <a:rPr lang="en-US" dirty="0">
                          <a:solidFill>
                            <a:schemeClr val="tx1"/>
                          </a:solidFill>
                        </a:rPr>
                        <a:t>, </a:t>
                      </a:r>
                      <a:r>
                        <a:rPr lang="en-US" dirty="0" err="1">
                          <a:solidFill>
                            <a:schemeClr val="tx1"/>
                          </a:solidFill>
                        </a:rPr>
                        <a:t>CodeBuild</a:t>
                      </a:r>
                      <a:endParaRPr lang="en-US" dirty="0">
                        <a:solidFill>
                          <a:schemeClr val="tx1"/>
                        </a:solidFill>
                      </a:endParaRPr>
                    </a:p>
                  </a:txBody>
                  <a:tcPr anchor="ctr"/>
                </a:tc>
                <a:extLst>
                  <a:ext uri="{0D108BD9-81ED-4DB2-BD59-A6C34878D82A}">
                    <a16:rowId xmlns:a16="http://schemas.microsoft.com/office/drawing/2014/main" val="3946625710"/>
                  </a:ext>
                </a:extLst>
              </a:tr>
            </a:tbl>
          </a:graphicData>
        </a:graphic>
      </p:graphicFrame>
    </p:spTree>
    <p:extLst>
      <p:ext uri="{BB962C8B-B14F-4D97-AF65-F5344CB8AC3E}">
        <p14:creationId xmlns:p14="http://schemas.microsoft.com/office/powerpoint/2010/main" val="2264862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62B69CFE-48C5-0AD0-1E48-06F5254FAC0D}"/>
            </a:ext>
          </a:extLst>
        </p:cNvPr>
        <p:cNvGrpSpPr/>
        <p:nvPr/>
      </p:nvGrpSpPr>
      <p:grpSpPr>
        <a:xfrm>
          <a:off x="0" y="0"/>
          <a:ext cx="0" cy="0"/>
          <a:chOff x="0" y="0"/>
          <a:chExt cx="0" cy="0"/>
        </a:xfrm>
      </p:grpSpPr>
      <p:sp>
        <p:nvSpPr>
          <p:cNvPr id="8" name="Google Shape;428;p36">
            <a:extLst>
              <a:ext uri="{FF2B5EF4-FFF2-40B4-BE49-F238E27FC236}">
                <a16:creationId xmlns:a16="http://schemas.microsoft.com/office/drawing/2014/main" id="{717F207B-3A0B-E6B2-97F7-71AD8A1C30AD}"/>
              </a:ext>
            </a:extLst>
          </p:cNvPr>
          <p:cNvSpPr txBox="1">
            <a:spLocks noGrp="1"/>
          </p:cNvSpPr>
          <p:nvPr>
            <p:ph type="title"/>
          </p:nvPr>
        </p:nvSpPr>
        <p:spPr>
          <a:xfrm>
            <a:off x="183821" y="331325"/>
            <a:ext cx="6825008" cy="559500"/>
          </a:xfrm>
          <a:prstGeom prst="rect">
            <a:avLst/>
          </a:prstGeom>
        </p:spPr>
        <p:txBody>
          <a:bodyPr spcFirstLastPara="1" wrap="square" lIns="91425" tIns="91425" rIns="91425" bIns="91425" anchor="t" anchorCtr="0">
            <a:noAutofit/>
          </a:bodyPr>
          <a:lstStyle/>
          <a:p>
            <a:r>
              <a:rPr lang="vi-VN" sz="3600" dirty="0"/>
              <a:t>4. </a:t>
            </a:r>
            <a:r>
              <a:rPr lang="en-US" sz="3600" dirty="0"/>
              <a:t>Technical Implementation</a:t>
            </a:r>
            <a:br>
              <a:rPr lang="en-US" sz="3600" dirty="0"/>
            </a:br>
            <a:endParaRPr dirty="0"/>
          </a:p>
        </p:txBody>
      </p:sp>
      <p:sp>
        <p:nvSpPr>
          <p:cNvPr id="9" name="TextBox 8">
            <a:extLst>
              <a:ext uri="{FF2B5EF4-FFF2-40B4-BE49-F238E27FC236}">
                <a16:creationId xmlns:a16="http://schemas.microsoft.com/office/drawing/2014/main" id="{EF9B61A7-9BD5-3424-599A-392CC4093DBD}"/>
              </a:ext>
            </a:extLst>
          </p:cNvPr>
          <p:cNvSpPr txBox="1"/>
          <p:nvPr/>
        </p:nvSpPr>
        <p:spPr>
          <a:xfrm>
            <a:off x="947394" y="1140589"/>
            <a:ext cx="7668705" cy="2031325"/>
          </a:xfrm>
          <a:prstGeom prst="rect">
            <a:avLst/>
          </a:prstGeom>
          <a:noFill/>
        </p:spPr>
        <p:txBody>
          <a:bodyPr wrap="square" rtlCol="0">
            <a:spAutoFit/>
          </a:bodyPr>
          <a:lstStyle/>
          <a:p>
            <a:pPr algn="just"/>
            <a:r>
              <a:rPr lang="en-US" sz="1800" b="1" dirty="0">
                <a:solidFill>
                  <a:schemeClr val="tx1"/>
                </a:solidFill>
              </a:rPr>
              <a:t>Development </a:t>
            </a:r>
            <a:r>
              <a:rPr lang="vi-VN" sz="1800" b="1" dirty="0" err="1">
                <a:solidFill>
                  <a:schemeClr val="tx1"/>
                </a:solidFill>
              </a:rPr>
              <a:t>Approach</a:t>
            </a:r>
            <a:r>
              <a:rPr lang="vi-VN" sz="1800" b="1" dirty="0">
                <a:solidFill>
                  <a:schemeClr val="tx1"/>
                </a:solidFill>
              </a:rPr>
              <a:t>:</a:t>
            </a:r>
            <a:endParaRPr lang="en-US" sz="1800" b="1" dirty="0">
              <a:solidFill>
                <a:schemeClr val="tx1"/>
              </a:solidFill>
            </a:endParaRPr>
          </a:p>
          <a:p>
            <a:pPr algn="just"/>
            <a:endParaRPr lang="vi-VN" sz="1800" dirty="0">
              <a:solidFill>
                <a:schemeClr val="tx1"/>
              </a:solidFill>
            </a:endParaRPr>
          </a:p>
          <a:p>
            <a:pPr algn="just"/>
            <a:r>
              <a:rPr lang="vi-VN" sz="1800" dirty="0">
                <a:solidFill>
                  <a:schemeClr val="tx1"/>
                </a:solidFill>
              </a:rPr>
              <a:t>- </a:t>
            </a:r>
            <a:r>
              <a:rPr lang="en-US" sz="1800" dirty="0" err="1">
                <a:solidFill>
                  <a:schemeClr val="tx1"/>
                </a:solidFill>
              </a:rPr>
              <a:t>IaC</a:t>
            </a:r>
            <a:r>
              <a:rPr lang="en-US" sz="1800" dirty="0">
                <a:solidFill>
                  <a:schemeClr val="tx1"/>
                </a:solidFill>
              </a:rPr>
              <a:t> </a:t>
            </a:r>
            <a:r>
              <a:rPr lang="en-US" sz="1800" dirty="0" err="1">
                <a:solidFill>
                  <a:schemeClr val="tx1"/>
                </a:solidFill>
              </a:rPr>
              <a:t>bằng</a:t>
            </a:r>
            <a:r>
              <a:rPr lang="en-US" sz="1800" dirty="0">
                <a:solidFill>
                  <a:schemeClr val="tx1"/>
                </a:solidFill>
              </a:rPr>
              <a:t> AWS CloudFormation </a:t>
            </a:r>
            <a:r>
              <a:rPr lang="en-US" sz="1800" dirty="0" err="1">
                <a:solidFill>
                  <a:schemeClr val="tx1"/>
                </a:solidFill>
              </a:rPr>
              <a:t>hoặc</a:t>
            </a:r>
            <a:r>
              <a:rPr lang="en-US" sz="1800" dirty="0">
                <a:solidFill>
                  <a:schemeClr val="tx1"/>
                </a:solidFill>
              </a:rPr>
              <a:t> AWS CDK (option)</a:t>
            </a: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Docker container </a:t>
            </a:r>
            <a:r>
              <a:rPr lang="en-US" sz="1800" dirty="0" err="1">
                <a:solidFill>
                  <a:schemeClr val="tx1"/>
                </a:solidFill>
              </a:rPr>
              <a:t>hóa</a:t>
            </a:r>
            <a:r>
              <a:rPr lang="en-US" sz="1800" dirty="0">
                <a:solidFill>
                  <a:schemeClr val="tx1"/>
                </a:solidFill>
              </a:rPr>
              <a:t> </a:t>
            </a:r>
            <a:r>
              <a:rPr lang="en-US" sz="1800" dirty="0" err="1">
                <a:solidFill>
                  <a:schemeClr val="tx1"/>
                </a:solidFill>
              </a:rPr>
              <a:t>ứng</a:t>
            </a:r>
            <a:r>
              <a:rPr lang="en-US" sz="1800" dirty="0">
                <a:solidFill>
                  <a:schemeClr val="tx1"/>
                </a:solidFill>
              </a:rPr>
              <a:t> </a:t>
            </a:r>
            <a:r>
              <a:rPr lang="en-US" sz="1800" dirty="0" err="1">
                <a:solidFill>
                  <a:schemeClr val="tx1"/>
                </a:solidFill>
              </a:rPr>
              <a:t>dụng</a:t>
            </a:r>
            <a:endParaRPr lang="en-US" sz="1800" dirty="0">
              <a:solidFill>
                <a:schemeClr val="tx1"/>
              </a:solidFill>
            </a:endParaRPr>
          </a:p>
          <a:p>
            <a:pPr algn="just"/>
            <a:r>
              <a:rPr lang="vi-VN" sz="1800" dirty="0">
                <a:solidFill>
                  <a:schemeClr val="tx1"/>
                </a:solidFill>
              </a:rPr>
              <a:t> </a:t>
            </a:r>
          </a:p>
          <a:p>
            <a:pPr algn="just"/>
            <a:r>
              <a:rPr lang="vi-VN" sz="1800" dirty="0">
                <a:solidFill>
                  <a:schemeClr val="tx1"/>
                </a:solidFill>
              </a:rPr>
              <a:t>- </a:t>
            </a:r>
            <a:r>
              <a:rPr lang="en-US" sz="1800" dirty="0">
                <a:solidFill>
                  <a:schemeClr val="tx1"/>
                </a:solidFill>
              </a:rPr>
              <a:t>CI/CD build + deploy </a:t>
            </a:r>
            <a:r>
              <a:rPr lang="en-US" sz="1800" dirty="0" err="1">
                <a:solidFill>
                  <a:schemeClr val="tx1"/>
                </a:solidFill>
              </a:rPr>
              <a:t>mỗi</a:t>
            </a:r>
            <a:r>
              <a:rPr lang="en-US" sz="1800" dirty="0">
                <a:solidFill>
                  <a:schemeClr val="tx1"/>
                </a:solidFill>
              </a:rPr>
              <a:t> </a:t>
            </a:r>
            <a:r>
              <a:rPr lang="en-US" sz="1800" dirty="0" err="1">
                <a:solidFill>
                  <a:schemeClr val="tx1"/>
                </a:solidFill>
              </a:rPr>
              <a:t>lần</a:t>
            </a:r>
            <a:r>
              <a:rPr lang="en-US" sz="1800" dirty="0">
                <a:solidFill>
                  <a:schemeClr val="tx1"/>
                </a:solidFill>
              </a:rPr>
              <a:t> push GitHub</a:t>
            </a:r>
          </a:p>
        </p:txBody>
      </p:sp>
      <p:pic>
        <p:nvPicPr>
          <p:cNvPr id="10" name="Picture 9" descr="A black and white logo&#10;&#10;AI-generated content may be incorrect.">
            <a:extLst>
              <a:ext uri="{FF2B5EF4-FFF2-40B4-BE49-F238E27FC236}">
                <a16:creationId xmlns:a16="http://schemas.microsoft.com/office/drawing/2014/main" id="{0C49D875-9AC3-796E-8847-F7F659041C36}"/>
              </a:ext>
            </a:extLst>
          </p:cNvPr>
          <p:cNvPicPr>
            <a:picLocks noChangeAspect="1"/>
          </p:cNvPicPr>
          <p:nvPr/>
        </p:nvPicPr>
        <p:blipFill>
          <a:blip r:embed="rId3"/>
          <a:stretch>
            <a:fillRect/>
          </a:stretch>
        </p:blipFill>
        <p:spPr>
          <a:xfrm>
            <a:off x="7477604" y="70702"/>
            <a:ext cx="1543952" cy="438346"/>
          </a:xfrm>
          <a:prstGeom prst="rect">
            <a:avLst/>
          </a:prstGeom>
        </p:spPr>
      </p:pic>
      <p:sp>
        <p:nvSpPr>
          <p:cNvPr id="11" name="Slide Number Placeholder 4">
            <a:extLst>
              <a:ext uri="{FF2B5EF4-FFF2-40B4-BE49-F238E27FC236}">
                <a16:creationId xmlns:a16="http://schemas.microsoft.com/office/drawing/2014/main" id="{6715E1A1-8C40-8524-7B20-CFD4DE1519DF}"/>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24</a:t>
            </a:fld>
            <a:endParaRPr lang="en" dirty="0">
              <a:solidFill>
                <a:schemeClr val="tx1"/>
              </a:solidFill>
            </a:endParaRPr>
          </a:p>
        </p:txBody>
      </p:sp>
    </p:spTree>
    <p:extLst>
      <p:ext uri="{BB962C8B-B14F-4D97-AF65-F5344CB8AC3E}">
        <p14:creationId xmlns:p14="http://schemas.microsoft.com/office/powerpoint/2010/main" val="1269063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0491AD4E-1F7B-16CA-02B9-7675E1F1CBBB}"/>
            </a:ext>
          </a:extLst>
        </p:cNvPr>
        <p:cNvGrpSpPr/>
        <p:nvPr/>
      </p:nvGrpSpPr>
      <p:grpSpPr>
        <a:xfrm>
          <a:off x="0" y="0"/>
          <a:ext cx="0" cy="0"/>
          <a:chOff x="0" y="0"/>
          <a:chExt cx="0" cy="0"/>
        </a:xfrm>
      </p:grpSpPr>
      <p:sp>
        <p:nvSpPr>
          <p:cNvPr id="8" name="Google Shape;428;p36">
            <a:extLst>
              <a:ext uri="{FF2B5EF4-FFF2-40B4-BE49-F238E27FC236}">
                <a16:creationId xmlns:a16="http://schemas.microsoft.com/office/drawing/2014/main" id="{94F3DC1F-9A97-D605-D174-D01F416515D2}"/>
              </a:ext>
            </a:extLst>
          </p:cNvPr>
          <p:cNvSpPr txBox="1">
            <a:spLocks noGrp="1"/>
          </p:cNvSpPr>
          <p:nvPr>
            <p:ph type="title"/>
          </p:nvPr>
        </p:nvSpPr>
        <p:spPr>
          <a:xfrm>
            <a:off x="183821" y="331325"/>
            <a:ext cx="6825008" cy="559500"/>
          </a:xfrm>
          <a:prstGeom prst="rect">
            <a:avLst/>
          </a:prstGeom>
        </p:spPr>
        <p:txBody>
          <a:bodyPr spcFirstLastPara="1" wrap="square" lIns="91425" tIns="91425" rIns="91425" bIns="91425" anchor="t" anchorCtr="0">
            <a:noAutofit/>
          </a:bodyPr>
          <a:lstStyle/>
          <a:p>
            <a:r>
              <a:rPr lang="vi-VN" sz="3600" dirty="0"/>
              <a:t>4. </a:t>
            </a:r>
            <a:r>
              <a:rPr lang="en-US" sz="3600" dirty="0"/>
              <a:t>Technical Implementation</a:t>
            </a:r>
            <a:br>
              <a:rPr lang="en-US" sz="3600" dirty="0"/>
            </a:br>
            <a:endParaRPr dirty="0"/>
          </a:p>
        </p:txBody>
      </p:sp>
      <p:sp>
        <p:nvSpPr>
          <p:cNvPr id="9" name="TextBox 8">
            <a:extLst>
              <a:ext uri="{FF2B5EF4-FFF2-40B4-BE49-F238E27FC236}">
                <a16:creationId xmlns:a16="http://schemas.microsoft.com/office/drawing/2014/main" id="{EE88B3FA-3C1B-0A49-D76C-AA4514FD5D77}"/>
              </a:ext>
            </a:extLst>
          </p:cNvPr>
          <p:cNvSpPr txBox="1"/>
          <p:nvPr/>
        </p:nvSpPr>
        <p:spPr>
          <a:xfrm>
            <a:off x="947394" y="1140589"/>
            <a:ext cx="7668705" cy="2031325"/>
          </a:xfrm>
          <a:prstGeom prst="rect">
            <a:avLst/>
          </a:prstGeom>
          <a:noFill/>
        </p:spPr>
        <p:txBody>
          <a:bodyPr wrap="square" rtlCol="0">
            <a:spAutoFit/>
          </a:bodyPr>
          <a:lstStyle/>
          <a:p>
            <a:pPr algn="just"/>
            <a:r>
              <a:rPr lang="en-US" sz="1800" b="1" dirty="0">
                <a:solidFill>
                  <a:schemeClr val="tx1"/>
                </a:solidFill>
              </a:rPr>
              <a:t>Testing </a:t>
            </a:r>
            <a:r>
              <a:rPr lang="vi-VN" sz="1800" b="1" dirty="0" err="1">
                <a:solidFill>
                  <a:schemeClr val="tx1"/>
                </a:solidFill>
              </a:rPr>
              <a:t>Strategy</a:t>
            </a:r>
            <a:r>
              <a:rPr lang="vi-VN" sz="1800" b="1" dirty="0">
                <a:solidFill>
                  <a:schemeClr val="tx1"/>
                </a:solidFill>
              </a:rPr>
              <a:t>:</a:t>
            </a:r>
            <a:endParaRPr lang="en-US" sz="1800" b="1" dirty="0">
              <a:solidFill>
                <a:schemeClr val="tx1"/>
              </a:solidFill>
            </a:endParaRP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Unit test </a:t>
            </a:r>
            <a:r>
              <a:rPr lang="en-US" sz="1800" dirty="0" err="1">
                <a:solidFill>
                  <a:schemeClr val="tx1"/>
                </a:solidFill>
              </a:rPr>
              <a:t>trước</a:t>
            </a:r>
            <a:r>
              <a:rPr lang="en-US" sz="1800" dirty="0">
                <a:solidFill>
                  <a:schemeClr val="tx1"/>
                </a:solidFill>
              </a:rPr>
              <a:t> </a:t>
            </a:r>
            <a:r>
              <a:rPr lang="en-US" sz="1800" dirty="0" err="1">
                <a:solidFill>
                  <a:schemeClr val="tx1"/>
                </a:solidFill>
              </a:rPr>
              <a:t>khi</a:t>
            </a:r>
            <a:r>
              <a:rPr lang="en-US" sz="1800" dirty="0">
                <a:solidFill>
                  <a:schemeClr val="tx1"/>
                </a:solidFill>
              </a:rPr>
              <a:t> build image</a:t>
            </a: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Integration test </a:t>
            </a:r>
            <a:r>
              <a:rPr lang="en-US" sz="1800" dirty="0" err="1">
                <a:solidFill>
                  <a:schemeClr val="tx1"/>
                </a:solidFill>
              </a:rPr>
              <a:t>trong</a:t>
            </a:r>
            <a:r>
              <a:rPr lang="en-US" sz="1800" dirty="0">
                <a:solidFill>
                  <a:schemeClr val="tx1"/>
                </a:solidFill>
              </a:rPr>
              <a:t> </a:t>
            </a:r>
            <a:r>
              <a:rPr lang="en-US" sz="1800" dirty="0" err="1">
                <a:solidFill>
                  <a:schemeClr val="tx1"/>
                </a:solidFill>
              </a:rPr>
              <a:t>CodeBuild</a:t>
            </a:r>
            <a:r>
              <a:rPr lang="en-US" sz="1800" dirty="0">
                <a:solidFill>
                  <a:schemeClr val="tx1"/>
                </a:solidFill>
              </a:rPr>
              <a:t> pipeline</a:t>
            </a: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Performance test </a:t>
            </a:r>
            <a:r>
              <a:rPr lang="en-US" sz="1800" dirty="0" err="1">
                <a:solidFill>
                  <a:schemeClr val="tx1"/>
                </a:solidFill>
              </a:rPr>
              <a:t>bằng</a:t>
            </a:r>
            <a:r>
              <a:rPr lang="en-US" sz="1800" dirty="0">
                <a:solidFill>
                  <a:schemeClr val="tx1"/>
                </a:solidFill>
              </a:rPr>
              <a:t> Locust </a:t>
            </a:r>
            <a:r>
              <a:rPr lang="en-US" sz="1800" dirty="0" err="1">
                <a:solidFill>
                  <a:schemeClr val="tx1"/>
                </a:solidFill>
              </a:rPr>
              <a:t>hoặc</a:t>
            </a:r>
            <a:r>
              <a:rPr lang="en-US" sz="1800" dirty="0">
                <a:solidFill>
                  <a:schemeClr val="tx1"/>
                </a:solidFill>
              </a:rPr>
              <a:t> Artillery</a:t>
            </a:r>
          </a:p>
        </p:txBody>
      </p:sp>
      <p:pic>
        <p:nvPicPr>
          <p:cNvPr id="10" name="Picture 9" descr="A black and white logo&#10;&#10;AI-generated content may be incorrect.">
            <a:extLst>
              <a:ext uri="{FF2B5EF4-FFF2-40B4-BE49-F238E27FC236}">
                <a16:creationId xmlns:a16="http://schemas.microsoft.com/office/drawing/2014/main" id="{46767160-2B0B-6D90-A729-4B05B4A2DBEF}"/>
              </a:ext>
            </a:extLst>
          </p:cNvPr>
          <p:cNvPicPr>
            <a:picLocks noChangeAspect="1"/>
          </p:cNvPicPr>
          <p:nvPr/>
        </p:nvPicPr>
        <p:blipFill>
          <a:blip r:embed="rId3"/>
          <a:stretch>
            <a:fillRect/>
          </a:stretch>
        </p:blipFill>
        <p:spPr>
          <a:xfrm>
            <a:off x="7477604" y="70702"/>
            <a:ext cx="1543952" cy="438346"/>
          </a:xfrm>
          <a:prstGeom prst="rect">
            <a:avLst/>
          </a:prstGeom>
        </p:spPr>
      </p:pic>
      <p:sp>
        <p:nvSpPr>
          <p:cNvPr id="11" name="Slide Number Placeholder 4">
            <a:extLst>
              <a:ext uri="{FF2B5EF4-FFF2-40B4-BE49-F238E27FC236}">
                <a16:creationId xmlns:a16="http://schemas.microsoft.com/office/drawing/2014/main" id="{2C8CB076-7F65-A130-E4BE-E53C09062B86}"/>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25</a:t>
            </a:fld>
            <a:endParaRPr lang="en" dirty="0">
              <a:solidFill>
                <a:schemeClr val="tx1"/>
              </a:solidFill>
            </a:endParaRPr>
          </a:p>
        </p:txBody>
      </p:sp>
    </p:spTree>
    <p:extLst>
      <p:ext uri="{BB962C8B-B14F-4D97-AF65-F5344CB8AC3E}">
        <p14:creationId xmlns:p14="http://schemas.microsoft.com/office/powerpoint/2010/main" val="423028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A50A150F-71DE-746A-8159-9502239B4766}"/>
            </a:ext>
          </a:extLst>
        </p:cNvPr>
        <p:cNvGrpSpPr/>
        <p:nvPr/>
      </p:nvGrpSpPr>
      <p:grpSpPr>
        <a:xfrm>
          <a:off x="0" y="0"/>
          <a:ext cx="0" cy="0"/>
          <a:chOff x="0" y="0"/>
          <a:chExt cx="0" cy="0"/>
        </a:xfrm>
      </p:grpSpPr>
      <p:sp>
        <p:nvSpPr>
          <p:cNvPr id="8" name="Google Shape;428;p36">
            <a:extLst>
              <a:ext uri="{FF2B5EF4-FFF2-40B4-BE49-F238E27FC236}">
                <a16:creationId xmlns:a16="http://schemas.microsoft.com/office/drawing/2014/main" id="{A0AFF590-A047-404C-1C3F-E023E7799C7F}"/>
              </a:ext>
            </a:extLst>
          </p:cNvPr>
          <p:cNvSpPr txBox="1">
            <a:spLocks noGrp="1"/>
          </p:cNvSpPr>
          <p:nvPr>
            <p:ph type="title"/>
          </p:nvPr>
        </p:nvSpPr>
        <p:spPr>
          <a:xfrm>
            <a:off x="183821" y="331325"/>
            <a:ext cx="6825008" cy="559500"/>
          </a:xfrm>
          <a:prstGeom prst="rect">
            <a:avLst/>
          </a:prstGeom>
        </p:spPr>
        <p:txBody>
          <a:bodyPr spcFirstLastPara="1" wrap="square" lIns="91425" tIns="91425" rIns="91425" bIns="91425" anchor="t" anchorCtr="0">
            <a:noAutofit/>
          </a:bodyPr>
          <a:lstStyle/>
          <a:p>
            <a:r>
              <a:rPr lang="vi-VN" sz="3600" dirty="0"/>
              <a:t>4. </a:t>
            </a:r>
            <a:r>
              <a:rPr lang="en-US" sz="3600" dirty="0"/>
              <a:t>Technical Implementation</a:t>
            </a:r>
            <a:br>
              <a:rPr lang="en-US" sz="3600" dirty="0"/>
            </a:br>
            <a:endParaRPr dirty="0"/>
          </a:p>
        </p:txBody>
      </p:sp>
      <p:sp>
        <p:nvSpPr>
          <p:cNvPr id="9" name="TextBox 8">
            <a:extLst>
              <a:ext uri="{FF2B5EF4-FFF2-40B4-BE49-F238E27FC236}">
                <a16:creationId xmlns:a16="http://schemas.microsoft.com/office/drawing/2014/main" id="{C01A1898-7207-BC41-421E-D5F17C1A2CF8}"/>
              </a:ext>
            </a:extLst>
          </p:cNvPr>
          <p:cNvSpPr txBox="1"/>
          <p:nvPr/>
        </p:nvSpPr>
        <p:spPr>
          <a:xfrm>
            <a:off x="947394" y="1140589"/>
            <a:ext cx="7668705" cy="2031325"/>
          </a:xfrm>
          <a:prstGeom prst="rect">
            <a:avLst/>
          </a:prstGeom>
          <a:noFill/>
        </p:spPr>
        <p:txBody>
          <a:bodyPr wrap="square" rtlCol="0">
            <a:spAutoFit/>
          </a:bodyPr>
          <a:lstStyle/>
          <a:p>
            <a:pPr algn="just"/>
            <a:r>
              <a:rPr lang="en-US" sz="1800" b="1" dirty="0">
                <a:solidFill>
                  <a:schemeClr val="tx1"/>
                </a:solidFill>
              </a:rPr>
              <a:t>Deployment Plan</a:t>
            </a: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Rollout </a:t>
            </a:r>
            <a:r>
              <a:rPr lang="en-US" sz="1800" dirty="0" err="1">
                <a:solidFill>
                  <a:schemeClr val="tx1"/>
                </a:solidFill>
              </a:rPr>
              <a:t>theo</a:t>
            </a:r>
            <a:r>
              <a:rPr lang="en-US" sz="1800" dirty="0">
                <a:solidFill>
                  <a:schemeClr val="tx1"/>
                </a:solidFill>
              </a:rPr>
              <a:t> </a:t>
            </a:r>
            <a:r>
              <a:rPr lang="en-US" sz="1800" dirty="0" err="1">
                <a:solidFill>
                  <a:schemeClr val="tx1"/>
                </a:solidFill>
              </a:rPr>
              <a:t>từng</a:t>
            </a:r>
            <a:r>
              <a:rPr lang="en-US" sz="1800" dirty="0">
                <a:solidFill>
                  <a:schemeClr val="tx1"/>
                </a:solidFill>
              </a:rPr>
              <a:t> service </a:t>
            </a:r>
            <a:r>
              <a:rPr lang="en-US" sz="1800" dirty="0" err="1">
                <a:solidFill>
                  <a:schemeClr val="tx1"/>
                </a:solidFill>
              </a:rPr>
              <a:t>riêng</a:t>
            </a:r>
            <a:r>
              <a:rPr lang="en-US" sz="1800" dirty="0">
                <a:solidFill>
                  <a:schemeClr val="tx1"/>
                </a:solidFill>
              </a:rPr>
              <a:t> </a:t>
            </a:r>
            <a:r>
              <a:rPr lang="en-US" sz="1800" dirty="0" err="1">
                <a:solidFill>
                  <a:schemeClr val="tx1"/>
                </a:solidFill>
              </a:rPr>
              <a:t>biệt</a:t>
            </a:r>
            <a:endParaRPr lang="en-US" sz="1800" dirty="0">
              <a:solidFill>
                <a:schemeClr val="tx1"/>
              </a:solidFill>
            </a:endParaRPr>
          </a:p>
          <a:p>
            <a:pPr algn="just"/>
            <a:endParaRPr lang="vi-VN" sz="1800" dirty="0">
              <a:solidFill>
                <a:schemeClr val="tx1"/>
              </a:solidFill>
            </a:endParaRPr>
          </a:p>
          <a:p>
            <a:pPr algn="just"/>
            <a:r>
              <a:rPr lang="vi-VN" sz="1800" dirty="0">
                <a:solidFill>
                  <a:schemeClr val="tx1"/>
                </a:solidFill>
              </a:rPr>
              <a:t>- </a:t>
            </a:r>
            <a:r>
              <a:rPr lang="en-US" sz="1800" dirty="0" err="1">
                <a:solidFill>
                  <a:schemeClr val="tx1"/>
                </a:solidFill>
              </a:rPr>
              <a:t>Có</a:t>
            </a:r>
            <a:r>
              <a:rPr lang="en-US" sz="1800" dirty="0">
                <a:solidFill>
                  <a:schemeClr val="tx1"/>
                </a:solidFill>
              </a:rPr>
              <a:t> </a:t>
            </a:r>
            <a:r>
              <a:rPr lang="en-US" sz="1800" dirty="0" err="1">
                <a:solidFill>
                  <a:schemeClr val="tx1"/>
                </a:solidFill>
              </a:rPr>
              <a:t>thể</a:t>
            </a:r>
            <a:r>
              <a:rPr lang="en-US" sz="1800" dirty="0">
                <a:solidFill>
                  <a:schemeClr val="tx1"/>
                </a:solidFill>
              </a:rPr>
              <a:t> </a:t>
            </a:r>
            <a:r>
              <a:rPr lang="en-US" sz="1800" dirty="0" err="1">
                <a:solidFill>
                  <a:schemeClr val="tx1"/>
                </a:solidFill>
              </a:rPr>
              <a:t>sử</a:t>
            </a:r>
            <a:r>
              <a:rPr lang="en-US" sz="1800" dirty="0">
                <a:solidFill>
                  <a:schemeClr val="tx1"/>
                </a:solidFill>
              </a:rPr>
              <a:t> </a:t>
            </a:r>
            <a:r>
              <a:rPr lang="en-US" sz="1800" dirty="0" err="1">
                <a:solidFill>
                  <a:schemeClr val="tx1"/>
                </a:solidFill>
              </a:rPr>
              <a:t>dụng</a:t>
            </a:r>
            <a:r>
              <a:rPr lang="en-US" sz="1800" dirty="0">
                <a:solidFill>
                  <a:schemeClr val="tx1"/>
                </a:solidFill>
              </a:rPr>
              <a:t> Blue/Green deployment (ECS supported)</a:t>
            </a: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Rollback </a:t>
            </a:r>
            <a:r>
              <a:rPr lang="en-US" sz="1800" dirty="0" err="1">
                <a:solidFill>
                  <a:schemeClr val="tx1"/>
                </a:solidFill>
              </a:rPr>
              <a:t>nếu</a:t>
            </a:r>
            <a:r>
              <a:rPr lang="en-US" sz="1800" dirty="0">
                <a:solidFill>
                  <a:schemeClr val="tx1"/>
                </a:solidFill>
              </a:rPr>
              <a:t> </a:t>
            </a:r>
            <a:r>
              <a:rPr lang="en-US" sz="1800" dirty="0" err="1">
                <a:solidFill>
                  <a:schemeClr val="tx1"/>
                </a:solidFill>
              </a:rPr>
              <a:t>thất</a:t>
            </a:r>
            <a:r>
              <a:rPr lang="en-US" sz="1800" dirty="0">
                <a:solidFill>
                  <a:schemeClr val="tx1"/>
                </a:solidFill>
              </a:rPr>
              <a:t> </a:t>
            </a:r>
            <a:r>
              <a:rPr lang="en-US" sz="1800" dirty="0" err="1">
                <a:solidFill>
                  <a:schemeClr val="tx1"/>
                </a:solidFill>
              </a:rPr>
              <a:t>bại</a:t>
            </a:r>
            <a:r>
              <a:rPr lang="en-US" sz="1800" dirty="0">
                <a:solidFill>
                  <a:schemeClr val="tx1"/>
                </a:solidFill>
              </a:rPr>
              <a:t> </a:t>
            </a:r>
            <a:r>
              <a:rPr lang="en-US" sz="1800" dirty="0" err="1">
                <a:solidFill>
                  <a:schemeClr val="tx1"/>
                </a:solidFill>
              </a:rPr>
              <a:t>thông</a:t>
            </a:r>
            <a:r>
              <a:rPr lang="en-US" sz="1800" dirty="0">
                <a:solidFill>
                  <a:schemeClr val="tx1"/>
                </a:solidFill>
              </a:rPr>
              <a:t> qua </a:t>
            </a:r>
            <a:r>
              <a:rPr lang="en-US" sz="1800" dirty="0" err="1">
                <a:solidFill>
                  <a:schemeClr val="tx1"/>
                </a:solidFill>
              </a:rPr>
              <a:t>CodePipeline</a:t>
            </a:r>
            <a:endParaRPr lang="en-US" sz="1800" dirty="0">
              <a:solidFill>
                <a:schemeClr val="tx1"/>
              </a:solidFill>
            </a:endParaRPr>
          </a:p>
        </p:txBody>
      </p:sp>
      <p:pic>
        <p:nvPicPr>
          <p:cNvPr id="10" name="Picture 9" descr="A black and white logo&#10;&#10;AI-generated content may be incorrect.">
            <a:extLst>
              <a:ext uri="{FF2B5EF4-FFF2-40B4-BE49-F238E27FC236}">
                <a16:creationId xmlns:a16="http://schemas.microsoft.com/office/drawing/2014/main" id="{0E3AFE56-B9A6-F0ED-C5A0-746C62861C79}"/>
              </a:ext>
            </a:extLst>
          </p:cNvPr>
          <p:cNvPicPr>
            <a:picLocks noChangeAspect="1"/>
          </p:cNvPicPr>
          <p:nvPr/>
        </p:nvPicPr>
        <p:blipFill>
          <a:blip r:embed="rId3"/>
          <a:stretch>
            <a:fillRect/>
          </a:stretch>
        </p:blipFill>
        <p:spPr>
          <a:xfrm>
            <a:off x="7477604" y="70702"/>
            <a:ext cx="1543952" cy="438346"/>
          </a:xfrm>
          <a:prstGeom prst="rect">
            <a:avLst/>
          </a:prstGeom>
        </p:spPr>
      </p:pic>
      <p:sp>
        <p:nvSpPr>
          <p:cNvPr id="11" name="Slide Number Placeholder 4">
            <a:extLst>
              <a:ext uri="{FF2B5EF4-FFF2-40B4-BE49-F238E27FC236}">
                <a16:creationId xmlns:a16="http://schemas.microsoft.com/office/drawing/2014/main" id="{D738CFB9-484C-C436-6654-428A52A33E64}"/>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26</a:t>
            </a:fld>
            <a:endParaRPr lang="en" dirty="0">
              <a:solidFill>
                <a:schemeClr val="tx1"/>
              </a:solidFill>
            </a:endParaRPr>
          </a:p>
        </p:txBody>
      </p:sp>
    </p:spTree>
    <p:extLst>
      <p:ext uri="{BB962C8B-B14F-4D97-AF65-F5344CB8AC3E}">
        <p14:creationId xmlns:p14="http://schemas.microsoft.com/office/powerpoint/2010/main" val="286543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5">
          <a:extLst>
            <a:ext uri="{FF2B5EF4-FFF2-40B4-BE49-F238E27FC236}">
              <a16:creationId xmlns:a16="http://schemas.microsoft.com/office/drawing/2014/main" id="{265E3304-8499-8408-2A65-97C468C7B68E}"/>
            </a:ext>
          </a:extLst>
        </p:cNvPr>
        <p:cNvGrpSpPr/>
        <p:nvPr/>
      </p:nvGrpSpPr>
      <p:grpSpPr>
        <a:xfrm>
          <a:off x="0" y="0"/>
          <a:ext cx="0" cy="0"/>
          <a:chOff x="0" y="0"/>
          <a:chExt cx="0" cy="0"/>
        </a:xfrm>
      </p:grpSpPr>
      <p:sp>
        <p:nvSpPr>
          <p:cNvPr id="456" name="Google Shape;456;p39">
            <a:extLst>
              <a:ext uri="{FF2B5EF4-FFF2-40B4-BE49-F238E27FC236}">
                <a16:creationId xmlns:a16="http://schemas.microsoft.com/office/drawing/2014/main" id="{95147639-2ABF-B58F-C168-85305C7E283D}"/>
              </a:ext>
            </a:extLst>
          </p:cNvPr>
          <p:cNvSpPr txBox="1">
            <a:spLocks noGrp="1"/>
          </p:cNvSpPr>
          <p:nvPr>
            <p:ph type="title"/>
          </p:nvPr>
        </p:nvSpPr>
        <p:spPr>
          <a:xfrm>
            <a:off x="2601918" y="2369925"/>
            <a:ext cx="3936013" cy="1326600"/>
          </a:xfrm>
          <a:prstGeom prst="rect">
            <a:avLst/>
          </a:prstGeom>
        </p:spPr>
        <p:txBody>
          <a:bodyPr spcFirstLastPara="1" wrap="square" lIns="91425" tIns="91425" rIns="91425" bIns="91425" anchor="t" anchorCtr="0">
            <a:noAutofit/>
          </a:bodyPr>
          <a:lstStyle/>
          <a:p>
            <a:r>
              <a:rPr lang="en-US" dirty="0"/>
              <a:t>Timeline &amp; Milestones</a:t>
            </a:r>
            <a:endParaRPr dirty="0"/>
          </a:p>
        </p:txBody>
      </p:sp>
      <p:sp>
        <p:nvSpPr>
          <p:cNvPr id="457" name="Google Shape;457;p39">
            <a:extLst>
              <a:ext uri="{FF2B5EF4-FFF2-40B4-BE49-F238E27FC236}">
                <a16:creationId xmlns:a16="http://schemas.microsoft.com/office/drawing/2014/main" id="{6A08D494-94F2-79B6-C004-10CEF2FB333A}"/>
              </a:ext>
            </a:extLst>
          </p:cNvPr>
          <p:cNvSpPr txBox="1">
            <a:spLocks noGrp="1"/>
          </p:cNvSpPr>
          <p:nvPr>
            <p:ph type="title" idx="2"/>
          </p:nvPr>
        </p:nvSpPr>
        <p:spPr>
          <a:xfrm>
            <a:off x="3929425" y="1375125"/>
            <a:ext cx="1281000" cy="99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05</a:t>
            </a:r>
            <a:endParaRPr dirty="0"/>
          </a:p>
        </p:txBody>
      </p:sp>
      <p:sp>
        <p:nvSpPr>
          <p:cNvPr id="2" name="Slide Number Placeholder 4">
            <a:extLst>
              <a:ext uri="{FF2B5EF4-FFF2-40B4-BE49-F238E27FC236}">
                <a16:creationId xmlns:a16="http://schemas.microsoft.com/office/drawing/2014/main" id="{279988F7-D5A0-CC03-98D7-34854F0383F5}"/>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27</a:t>
            </a:fld>
            <a:endParaRPr lang="en" dirty="0">
              <a:solidFill>
                <a:schemeClr val="tx1"/>
              </a:solidFill>
            </a:endParaRPr>
          </a:p>
        </p:txBody>
      </p:sp>
    </p:spTree>
    <p:extLst>
      <p:ext uri="{BB962C8B-B14F-4D97-AF65-F5344CB8AC3E}">
        <p14:creationId xmlns:p14="http://schemas.microsoft.com/office/powerpoint/2010/main" val="523699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6" name="Google Shape;428;p36">
            <a:extLst>
              <a:ext uri="{FF2B5EF4-FFF2-40B4-BE49-F238E27FC236}">
                <a16:creationId xmlns:a16="http://schemas.microsoft.com/office/drawing/2014/main" id="{8058745F-BF2E-0D0A-4025-01DD94191D5F}"/>
              </a:ext>
            </a:extLst>
          </p:cNvPr>
          <p:cNvSpPr txBox="1">
            <a:spLocks noGrp="1"/>
          </p:cNvSpPr>
          <p:nvPr>
            <p:ph type="title"/>
          </p:nvPr>
        </p:nvSpPr>
        <p:spPr>
          <a:xfrm>
            <a:off x="183821" y="331325"/>
            <a:ext cx="6825008" cy="559500"/>
          </a:xfrm>
          <a:prstGeom prst="rect">
            <a:avLst/>
          </a:prstGeom>
        </p:spPr>
        <p:txBody>
          <a:bodyPr spcFirstLastPara="1" wrap="square" lIns="91425" tIns="91425" rIns="91425" bIns="91425" anchor="t" anchorCtr="0">
            <a:noAutofit/>
          </a:bodyPr>
          <a:lstStyle/>
          <a:p>
            <a:r>
              <a:rPr lang="vi-VN" dirty="0"/>
              <a:t>5. </a:t>
            </a:r>
            <a:r>
              <a:rPr lang="en-US" dirty="0"/>
              <a:t>Timeline &amp; Milestones</a:t>
            </a:r>
            <a:endParaRPr dirty="0"/>
          </a:p>
        </p:txBody>
      </p:sp>
      <p:sp>
        <p:nvSpPr>
          <p:cNvPr id="7" name="TextBox 6">
            <a:extLst>
              <a:ext uri="{FF2B5EF4-FFF2-40B4-BE49-F238E27FC236}">
                <a16:creationId xmlns:a16="http://schemas.microsoft.com/office/drawing/2014/main" id="{B69F3B0E-6FEC-6BC7-A11A-E184FB5B21DF}"/>
              </a:ext>
            </a:extLst>
          </p:cNvPr>
          <p:cNvSpPr txBox="1"/>
          <p:nvPr/>
        </p:nvSpPr>
        <p:spPr>
          <a:xfrm>
            <a:off x="947394" y="1140589"/>
            <a:ext cx="7668705" cy="369332"/>
          </a:xfrm>
          <a:prstGeom prst="rect">
            <a:avLst/>
          </a:prstGeom>
          <a:noFill/>
        </p:spPr>
        <p:txBody>
          <a:bodyPr wrap="square" rtlCol="0">
            <a:spAutoFit/>
          </a:bodyPr>
          <a:lstStyle/>
          <a:p>
            <a:pPr algn="just"/>
            <a:r>
              <a:rPr lang="en-US" sz="1800" b="1" dirty="0">
                <a:solidFill>
                  <a:schemeClr val="tx1"/>
                </a:solidFill>
              </a:rPr>
              <a:t>Project </a:t>
            </a:r>
            <a:r>
              <a:rPr lang="vi-VN" sz="1800" b="1" dirty="0" err="1">
                <a:solidFill>
                  <a:schemeClr val="tx1"/>
                </a:solidFill>
              </a:rPr>
              <a:t>Timeline</a:t>
            </a:r>
            <a:r>
              <a:rPr lang="vi-VN" sz="1800" b="1" dirty="0">
                <a:solidFill>
                  <a:schemeClr val="tx1"/>
                </a:solidFill>
              </a:rPr>
              <a:t>:</a:t>
            </a:r>
            <a:endParaRPr lang="en-US" sz="1800" b="1" dirty="0">
              <a:solidFill>
                <a:schemeClr val="tx1"/>
              </a:solidFill>
            </a:endParaRPr>
          </a:p>
        </p:txBody>
      </p:sp>
      <p:pic>
        <p:nvPicPr>
          <p:cNvPr id="8" name="Picture 7" descr="A black and white logo&#10;&#10;AI-generated content may be incorrect.">
            <a:extLst>
              <a:ext uri="{FF2B5EF4-FFF2-40B4-BE49-F238E27FC236}">
                <a16:creationId xmlns:a16="http://schemas.microsoft.com/office/drawing/2014/main" id="{5C7D5A89-3DF9-FE19-73A6-C577FCA3E837}"/>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7F2B832F-A1CE-3FFC-1743-2BB68998861C}"/>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28</a:t>
            </a:fld>
            <a:endParaRPr lang="en" dirty="0">
              <a:solidFill>
                <a:schemeClr val="tx1"/>
              </a:solidFill>
            </a:endParaRPr>
          </a:p>
        </p:txBody>
      </p:sp>
      <p:graphicFrame>
        <p:nvGraphicFramePr>
          <p:cNvPr id="10" name="Table 9">
            <a:extLst>
              <a:ext uri="{FF2B5EF4-FFF2-40B4-BE49-F238E27FC236}">
                <a16:creationId xmlns:a16="http://schemas.microsoft.com/office/drawing/2014/main" id="{570A2F67-5C12-1845-AD3F-D8055354F9C0}"/>
              </a:ext>
            </a:extLst>
          </p:cNvPr>
          <p:cNvGraphicFramePr>
            <a:graphicFrameLocks noGrp="1"/>
          </p:cNvGraphicFramePr>
          <p:nvPr>
            <p:extLst>
              <p:ext uri="{D42A27DB-BD31-4B8C-83A1-F6EECF244321}">
                <p14:modId xmlns:p14="http://schemas.microsoft.com/office/powerpoint/2010/main" val="4068021852"/>
              </p:ext>
            </p:extLst>
          </p:nvPr>
        </p:nvGraphicFramePr>
        <p:xfrm>
          <a:off x="1100579" y="1885360"/>
          <a:ext cx="7362334" cy="1849120"/>
        </p:xfrm>
        <a:graphic>
          <a:graphicData uri="http://schemas.openxmlformats.org/drawingml/2006/table">
            <a:tbl>
              <a:tblPr firstRow="1" bandRow="1">
                <a:tableStyleId>{62C002E5-1C78-450E-9A7F-FCBA41764BF1}</a:tableStyleId>
              </a:tblPr>
              <a:tblGrid>
                <a:gridCol w="2653645">
                  <a:extLst>
                    <a:ext uri="{9D8B030D-6E8A-4147-A177-3AD203B41FA5}">
                      <a16:colId xmlns:a16="http://schemas.microsoft.com/office/drawing/2014/main" val="4294203455"/>
                    </a:ext>
                  </a:extLst>
                </a:gridCol>
                <a:gridCol w="4708689">
                  <a:extLst>
                    <a:ext uri="{9D8B030D-6E8A-4147-A177-3AD203B41FA5}">
                      <a16:colId xmlns:a16="http://schemas.microsoft.com/office/drawing/2014/main" val="4145219452"/>
                    </a:ext>
                  </a:extLst>
                </a:gridCol>
              </a:tblGrid>
              <a:tr h="344987">
                <a:tc>
                  <a:txBody>
                    <a:bodyPr/>
                    <a:lstStyle/>
                    <a:p>
                      <a:pPr algn="ctr"/>
                      <a:r>
                        <a:rPr lang="vi-VN" sz="1800" b="1" dirty="0">
                          <a:solidFill>
                            <a:schemeClr val="tx1"/>
                          </a:solidFill>
                        </a:rPr>
                        <a:t>Tuần:</a:t>
                      </a:r>
                      <a:endParaRPr lang="en-US" sz="1800" b="1" dirty="0">
                        <a:solidFill>
                          <a:schemeClr val="tx1"/>
                        </a:solidFill>
                      </a:endParaRPr>
                    </a:p>
                  </a:txBody>
                  <a:tcPr/>
                </a:tc>
                <a:tc>
                  <a:txBody>
                    <a:bodyPr/>
                    <a:lstStyle/>
                    <a:p>
                      <a:pPr algn="ctr"/>
                      <a:r>
                        <a:rPr lang="vi-VN" sz="1800" dirty="0">
                          <a:solidFill>
                            <a:schemeClr val="tx1"/>
                          </a:solidFill>
                        </a:rPr>
                        <a:t>Công việc chính:</a:t>
                      </a:r>
                      <a:endParaRPr lang="en-US" sz="1800" dirty="0">
                        <a:solidFill>
                          <a:schemeClr val="tx1"/>
                        </a:solidFill>
                      </a:endParaRPr>
                    </a:p>
                  </a:txBody>
                  <a:tcPr/>
                </a:tc>
                <a:extLst>
                  <a:ext uri="{0D108BD9-81ED-4DB2-BD59-A6C34878D82A}">
                    <a16:rowId xmlns:a16="http://schemas.microsoft.com/office/drawing/2014/main" val="2130139837"/>
                  </a:ext>
                </a:extLst>
              </a:tr>
              <a:tr h="370840">
                <a:tc>
                  <a:txBody>
                    <a:bodyPr/>
                    <a:lstStyle/>
                    <a:p>
                      <a:pPr algn="ctr"/>
                      <a:r>
                        <a:rPr lang="vi-VN" sz="1800" b="0" dirty="0">
                          <a:solidFill>
                            <a:schemeClr val="tx1"/>
                          </a:solidFill>
                        </a:rPr>
                        <a:t>Tuần 1</a:t>
                      </a:r>
                      <a:endParaRPr lang="en-US" sz="1800" b="0" dirty="0">
                        <a:solidFill>
                          <a:schemeClr val="tx1"/>
                        </a:solidFill>
                      </a:endParaRPr>
                    </a:p>
                  </a:txBody>
                  <a:tcPr/>
                </a:tc>
                <a:tc>
                  <a:txBody>
                    <a:bodyPr/>
                    <a:lstStyle/>
                    <a:p>
                      <a:pPr algn="ctr"/>
                      <a:r>
                        <a:rPr lang="en-US" dirty="0" err="1">
                          <a:solidFill>
                            <a:schemeClr val="tx1"/>
                          </a:solidFill>
                        </a:rPr>
                        <a:t>Tìm</a:t>
                      </a:r>
                      <a:r>
                        <a:rPr lang="en-US" dirty="0">
                          <a:solidFill>
                            <a:schemeClr val="tx1"/>
                          </a:solidFill>
                        </a:rPr>
                        <a:t> </a:t>
                      </a:r>
                      <a:r>
                        <a:rPr lang="en-US" dirty="0" err="1">
                          <a:solidFill>
                            <a:schemeClr val="tx1"/>
                          </a:solidFill>
                        </a:rPr>
                        <a:t>hiểu</a:t>
                      </a:r>
                      <a:r>
                        <a:rPr lang="en-US" dirty="0">
                          <a:solidFill>
                            <a:schemeClr val="tx1"/>
                          </a:solidFill>
                        </a:rPr>
                        <a:t> </a:t>
                      </a:r>
                      <a:r>
                        <a:rPr lang="en-US" dirty="0" err="1">
                          <a:solidFill>
                            <a:schemeClr val="tx1"/>
                          </a:solidFill>
                        </a:rPr>
                        <a:t>kiến</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Fargate</a:t>
                      </a:r>
                      <a:r>
                        <a:rPr lang="en-US" dirty="0">
                          <a:solidFill>
                            <a:schemeClr val="tx1"/>
                          </a:solidFill>
                        </a:rPr>
                        <a:t>, Docker </a:t>
                      </a:r>
                      <a:r>
                        <a:rPr lang="en-US" dirty="0" err="1">
                          <a:solidFill>
                            <a:schemeClr val="tx1"/>
                          </a:solidFill>
                        </a:rPr>
                        <a:t>hóa</a:t>
                      </a:r>
                      <a:r>
                        <a:rPr lang="en-US" dirty="0">
                          <a:solidFill>
                            <a:schemeClr val="tx1"/>
                          </a:solidFill>
                        </a:rPr>
                        <a:t> </a:t>
                      </a:r>
                      <a:r>
                        <a:rPr lang="en-US" dirty="0" err="1">
                          <a:solidFill>
                            <a:schemeClr val="tx1"/>
                          </a:solidFill>
                        </a:rPr>
                        <a:t>ứng</a:t>
                      </a:r>
                      <a:r>
                        <a:rPr lang="en-US" dirty="0">
                          <a:solidFill>
                            <a:schemeClr val="tx1"/>
                          </a:solidFill>
                        </a:rPr>
                        <a:t> </a:t>
                      </a:r>
                      <a:r>
                        <a:rPr lang="en-US" dirty="0" err="1">
                          <a:solidFill>
                            <a:schemeClr val="tx1"/>
                          </a:solidFill>
                        </a:rPr>
                        <a:t>dụng</a:t>
                      </a:r>
                      <a:endParaRPr lang="en-US" dirty="0">
                        <a:solidFill>
                          <a:schemeClr val="tx1"/>
                        </a:solidFill>
                      </a:endParaRPr>
                    </a:p>
                  </a:txBody>
                  <a:tcPr anchor="ctr"/>
                </a:tc>
                <a:extLst>
                  <a:ext uri="{0D108BD9-81ED-4DB2-BD59-A6C34878D82A}">
                    <a16:rowId xmlns:a16="http://schemas.microsoft.com/office/drawing/2014/main" val="1442911120"/>
                  </a:ext>
                </a:extLst>
              </a:tr>
              <a:tr h="370840">
                <a:tc>
                  <a:txBody>
                    <a:bodyPr/>
                    <a:lstStyle/>
                    <a:p>
                      <a:pPr algn="ctr"/>
                      <a:r>
                        <a:rPr lang="vi-VN" sz="1800" b="0" dirty="0">
                          <a:solidFill>
                            <a:schemeClr val="tx1"/>
                          </a:solidFill>
                        </a:rPr>
                        <a:t>Tuần 2</a:t>
                      </a:r>
                      <a:endParaRPr lang="en-US" sz="1800" b="0" dirty="0">
                        <a:solidFill>
                          <a:schemeClr val="tx1"/>
                        </a:solidFill>
                      </a:endParaRPr>
                    </a:p>
                  </a:txBody>
                  <a:tcPr/>
                </a:tc>
                <a:tc>
                  <a:txBody>
                    <a:bodyPr/>
                    <a:lstStyle/>
                    <a:p>
                      <a:pPr algn="ctr"/>
                      <a:r>
                        <a:rPr lang="en-US" dirty="0" err="1">
                          <a:solidFill>
                            <a:schemeClr val="tx1"/>
                          </a:solidFill>
                        </a:rPr>
                        <a:t>Thiết</a:t>
                      </a:r>
                      <a:r>
                        <a:rPr lang="en-US" dirty="0">
                          <a:solidFill>
                            <a:schemeClr val="tx1"/>
                          </a:solidFill>
                        </a:rPr>
                        <a:t> </a:t>
                      </a:r>
                      <a:r>
                        <a:rPr lang="en-US" dirty="0" err="1">
                          <a:solidFill>
                            <a:schemeClr val="tx1"/>
                          </a:solidFill>
                        </a:rPr>
                        <a:t>lập</a:t>
                      </a:r>
                      <a:r>
                        <a:rPr lang="en-US" dirty="0">
                          <a:solidFill>
                            <a:schemeClr val="tx1"/>
                          </a:solidFill>
                        </a:rPr>
                        <a:t> ECS Cluster, ALB, Database, CI/CD pipeline</a:t>
                      </a:r>
                    </a:p>
                  </a:txBody>
                  <a:tcPr anchor="ctr"/>
                </a:tc>
                <a:extLst>
                  <a:ext uri="{0D108BD9-81ED-4DB2-BD59-A6C34878D82A}">
                    <a16:rowId xmlns:a16="http://schemas.microsoft.com/office/drawing/2014/main" val="3234070657"/>
                  </a:ext>
                </a:extLst>
              </a:tr>
              <a:tr h="370840">
                <a:tc>
                  <a:txBody>
                    <a:bodyPr/>
                    <a:lstStyle/>
                    <a:p>
                      <a:pPr algn="ctr"/>
                      <a:r>
                        <a:rPr lang="vi-VN" sz="1800" b="0" dirty="0">
                          <a:solidFill>
                            <a:schemeClr val="tx1"/>
                          </a:solidFill>
                        </a:rPr>
                        <a:t>Tuần 3</a:t>
                      </a:r>
                      <a:endParaRPr lang="en-US" sz="1800" b="0" dirty="0">
                        <a:solidFill>
                          <a:schemeClr val="tx1"/>
                        </a:solidFill>
                      </a:endParaRPr>
                    </a:p>
                  </a:txBody>
                  <a:tcPr/>
                </a:tc>
                <a:tc>
                  <a:txBody>
                    <a:bodyPr/>
                    <a:lstStyle/>
                    <a:p>
                      <a:pPr algn="ctr"/>
                      <a:r>
                        <a:rPr lang="en-US" dirty="0" err="1">
                          <a:solidFill>
                            <a:schemeClr val="tx1"/>
                          </a:solidFill>
                        </a:rPr>
                        <a:t>Tích</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giám</a:t>
                      </a:r>
                      <a:r>
                        <a:rPr lang="en-US" dirty="0">
                          <a:solidFill>
                            <a:schemeClr val="tx1"/>
                          </a:solidFill>
                        </a:rPr>
                        <a:t> </a:t>
                      </a:r>
                      <a:r>
                        <a:rPr lang="en-US" dirty="0" err="1">
                          <a:solidFill>
                            <a:schemeClr val="tx1"/>
                          </a:solidFill>
                        </a:rPr>
                        <a:t>sát</a:t>
                      </a:r>
                      <a:r>
                        <a:rPr lang="en-US" dirty="0">
                          <a:solidFill>
                            <a:schemeClr val="tx1"/>
                          </a:solidFill>
                        </a:rPr>
                        <a:t>, X-Ray, </a:t>
                      </a:r>
                      <a:r>
                        <a:rPr lang="en-US" dirty="0" err="1">
                          <a:solidFill>
                            <a:schemeClr val="tx1"/>
                          </a:solidFill>
                        </a:rPr>
                        <a:t>CloudMap</a:t>
                      </a:r>
                      <a:r>
                        <a:rPr lang="en-US" dirty="0">
                          <a:solidFill>
                            <a:schemeClr val="tx1"/>
                          </a:solidFill>
                        </a:rPr>
                        <a:t>, Auto Scaling</a:t>
                      </a:r>
                    </a:p>
                  </a:txBody>
                  <a:tcPr anchor="ctr"/>
                </a:tc>
                <a:extLst>
                  <a:ext uri="{0D108BD9-81ED-4DB2-BD59-A6C34878D82A}">
                    <a16:rowId xmlns:a16="http://schemas.microsoft.com/office/drawing/2014/main" val="542314413"/>
                  </a:ext>
                </a:extLst>
              </a:tr>
              <a:tr h="370840">
                <a:tc>
                  <a:txBody>
                    <a:bodyPr/>
                    <a:lstStyle/>
                    <a:p>
                      <a:pPr algn="ctr"/>
                      <a:r>
                        <a:rPr lang="vi-VN" sz="1800" b="0" dirty="0">
                          <a:solidFill>
                            <a:schemeClr val="tx1"/>
                          </a:solidFill>
                        </a:rPr>
                        <a:t>Tuần 4</a:t>
                      </a:r>
                      <a:endParaRPr lang="en-US" sz="1800" b="0" dirty="0">
                        <a:solidFill>
                          <a:schemeClr val="tx1"/>
                        </a:solidFill>
                      </a:endParaRPr>
                    </a:p>
                  </a:txBody>
                  <a:tcPr/>
                </a:tc>
                <a:tc>
                  <a:txBody>
                    <a:bodyPr/>
                    <a:lstStyle/>
                    <a:p>
                      <a:pPr algn="ctr"/>
                      <a:r>
                        <a:rPr lang="en-US" dirty="0" err="1">
                          <a:solidFill>
                            <a:schemeClr val="tx1"/>
                          </a:solidFill>
                        </a:rPr>
                        <a:t>Kiểm</a:t>
                      </a:r>
                      <a:r>
                        <a:rPr lang="en-US" dirty="0">
                          <a:solidFill>
                            <a:schemeClr val="tx1"/>
                          </a:solidFill>
                        </a:rPr>
                        <a:t> </a:t>
                      </a:r>
                      <a:r>
                        <a:rPr lang="en-US" dirty="0" err="1">
                          <a:solidFill>
                            <a:schemeClr val="tx1"/>
                          </a:solidFill>
                        </a:rPr>
                        <a:t>thử</a:t>
                      </a:r>
                      <a:r>
                        <a:rPr lang="en-US" dirty="0">
                          <a:solidFill>
                            <a:schemeClr val="tx1"/>
                          </a:solidFill>
                        </a:rPr>
                        <a:t> </a:t>
                      </a:r>
                      <a:r>
                        <a:rPr lang="en-US" dirty="0" err="1">
                          <a:solidFill>
                            <a:schemeClr val="tx1"/>
                          </a:solidFill>
                        </a:rPr>
                        <a:t>tải</a:t>
                      </a:r>
                      <a:r>
                        <a:rPr lang="en-US" dirty="0">
                          <a:solidFill>
                            <a:schemeClr val="tx1"/>
                          </a:solidFill>
                        </a:rPr>
                        <a:t>, </a:t>
                      </a:r>
                      <a:r>
                        <a:rPr lang="en-US" dirty="0" err="1">
                          <a:solidFill>
                            <a:schemeClr val="tx1"/>
                          </a:solidFill>
                        </a:rPr>
                        <a:t>phân</a:t>
                      </a:r>
                      <a:r>
                        <a:rPr lang="en-US" dirty="0">
                          <a:solidFill>
                            <a:schemeClr val="tx1"/>
                          </a:solidFill>
                        </a:rPr>
                        <a:t> </a:t>
                      </a:r>
                      <a:r>
                        <a:rPr lang="en-US" dirty="0" err="1">
                          <a:solidFill>
                            <a:schemeClr val="tx1"/>
                          </a:solidFill>
                        </a:rPr>
                        <a:t>tích</a:t>
                      </a:r>
                      <a:r>
                        <a:rPr lang="en-US" dirty="0">
                          <a:solidFill>
                            <a:schemeClr val="tx1"/>
                          </a:solidFill>
                        </a:rPr>
                        <a:t> chi </a:t>
                      </a:r>
                      <a:r>
                        <a:rPr lang="en-US" dirty="0" err="1">
                          <a:solidFill>
                            <a:schemeClr val="tx1"/>
                          </a:solidFill>
                        </a:rPr>
                        <a:t>phí</a:t>
                      </a:r>
                      <a:r>
                        <a:rPr lang="en-US" dirty="0">
                          <a:solidFill>
                            <a:schemeClr val="tx1"/>
                          </a:solidFill>
                        </a:rPr>
                        <a:t>, </a:t>
                      </a:r>
                      <a:r>
                        <a:rPr lang="en-US" dirty="0" err="1">
                          <a:solidFill>
                            <a:schemeClr val="tx1"/>
                          </a:solidFill>
                        </a:rPr>
                        <a:t>viết</a:t>
                      </a:r>
                      <a:r>
                        <a:rPr lang="en-US" dirty="0">
                          <a:solidFill>
                            <a:schemeClr val="tx1"/>
                          </a:solidFill>
                        </a:rPr>
                        <a:t> </a:t>
                      </a:r>
                      <a:r>
                        <a:rPr lang="en-US" dirty="0" err="1">
                          <a:solidFill>
                            <a:schemeClr val="tx1"/>
                          </a:solidFill>
                        </a:rPr>
                        <a:t>báo</a:t>
                      </a:r>
                      <a:r>
                        <a:rPr lang="en-US" dirty="0">
                          <a:solidFill>
                            <a:schemeClr val="tx1"/>
                          </a:solidFill>
                        </a:rPr>
                        <a:t> </a:t>
                      </a:r>
                      <a:r>
                        <a:rPr lang="en-US" dirty="0" err="1">
                          <a:solidFill>
                            <a:schemeClr val="tx1"/>
                          </a:solidFill>
                        </a:rPr>
                        <a:t>cáo</a:t>
                      </a:r>
                      <a:r>
                        <a:rPr lang="en-US" dirty="0">
                          <a:solidFill>
                            <a:schemeClr val="tx1"/>
                          </a:solidFill>
                        </a:rPr>
                        <a:t> </a:t>
                      </a:r>
                      <a:r>
                        <a:rPr lang="en-US" dirty="0" err="1">
                          <a:solidFill>
                            <a:schemeClr val="tx1"/>
                          </a:solidFill>
                        </a:rPr>
                        <a:t>tổng</a:t>
                      </a:r>
                      <a:r>
                        <a:rPr lang="en-US" dirty="0">
                          <a:solidFill>
                            <a:schemeClr val="tx1"/>
                          </a:solidFill>
                        </a:rPr>
                        <a:t> </a:t>
                      </a:r>
                      <a:r>
                        <a:rPr lang="en-US" dirty="0" err="1">
                          <a:solidFill>
                            <a:schemeClr val="tx1"/>
                          </a:solidFill>
                        </a:rPr>
                        <a:t>kết</a:t>
                      </a:r>
                      <a:endParaRPr lang="en-US" dirty="0">
                        <a:solidFill>
                          <a:schemeClr val="tx1"/>
                        </a:solidFill>
                      </a:endParaRPr>
                    </a:p>
                  </a:txBody>
                  <a:tcPr anchor="ctr"/>
                </a:tc>
                <a:extLst>
                  <a:ext uri="{0D108BD9-81ED-4DB2-BD59-A6C34878D82A}">
                    <a16:rowId xmlns:a16="http://schemas.microsoft.com/office/drawing/2014/main" val="197983855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45DB322A-E03A-7C1C-A671-7C50379C6B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20B4798-230A-7B2C-93CE-D7C30EEB32BA}"/>
              </a:ext>
            </a:extLst>
          </p:cNvPr>
          <p:cNvSpPr txBox="1"/>
          <p:nvPr/>
        </p:nvSpPr>
        <p:spPr>
          <a:xfrm>
            <a:off x="947394" y="1140589"/>
            <a:ext cx="7668705" cy="2585323"/>
          </a:xfrm>
          <a:prstGeom prst="rect">
            <a:avLst/>
          </a:prstGeom>
          <a:noFill/>
        </p:spPr>
        <p:txBody>
          <a:bodyPr wrap="square" rtlCol="0">
            <a:spAutoFit/>
          </a:bodyPr>
          <a:lstStyle/>
          <a:p>
            <a:pPr algn="just"/>
            <a:r>
              <a:rPr lang="en-US" sz="1800" b="1" dirty="0">
                <a:solidFill>
                  <a:schemeClr val="tx1"/>
                </a:solidFill>
              </a:rPr>
              <a:t>Key </a:t>
            </a:r>
            <a:r>
              <a:rPr lang="vi-VN" sz="1800" b="1" dirty="0" err="1">
                <a:solidFill>
                  <a:schemeClr val="tx1"/>
                </a:solidFill>
              </a:rPr>
              <a:t>Milestones</a:t>
            </a:r>
            <a:r>
              <a:rPr lang="vi-VN" sz="1800" b="1" dirty="0">
                <a:solidFill>
                  <a:schemeClr val="tx1"/>
                </a:solidFill>
              </a:rPr>
              <a:t>:</a:t>
            </a:r>
            <a:endParaRPr lang="en-US" sz="1800" b="1" dirty="0">
              <a:solidFill>
                <a:schemeClr val="tx1"/>
              </a:solidFill>
            </a:endParaRP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Hoàn </a:t>
            </a:r>
            <a:r>
              <a:rPr lang="en-US" sz="1800" dirty="0" err="1">
                <a:solidFill>
                  <a:schemeClr val="tx1"/>
                </a:solidFill>
              </a:rPr>
              <a:t>thiện</a:t>
            </a:r>
            <a:r>
              <a:rPr lang="en-US" sz="1800" dirty="0">
                <a:solidFill>
                  <a:schemeClr val="tx1"/>
                </a:solidFill>
              </a:rPr>
              <a:t> </a:t>
            </a:r>
            <a:r>
              <a:rPr lang="en-US" sz="1800" dirty="0" err="1">
                <a:solidFill>
                  <a:schemeClr val="tx1"/>
                </a:solidFill>
              </a:rPr>
              <a:t>triển</a:t>
            </a:r>
            <a:r>
              <a:rPr lang="en-US" sz="1800" dirty="0">
                <a:solidFill>
                  <a:schemeClr val="tx1"/>
                </a:solidFill>
              </a:rPr>
              <a:t> </a:t>
            </a:r>
            <a:r>
              <a:rPr lang="en-US" sz="1800" dirty="0" err="1">
                <a:solidFill>
                  <a:schemeClr val="tx1"/>
                </a:solidFill>
              </a:rPr>
              <a:t>khai</a:t>
            </a:r>
            <a:r>
              <a:rPr lang="en-US" sz="1800" dirty="0">
                <a:solidFill>
                  <a:schemeClr val="tx1"/>
                </a:solidFill>
              </a:rPr>
              <a:t> 3 service</a:t>
            </a: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CI/CD </a:t>
            </a:r>
            <a:r>
              <a:rPr lang="en-US" sz="1800" dirty="0" err="1">
                <a:solidFill>
                  <a:schemeClr val="tx1"/>
                </a:solidFill>
              </a:rPr>
              <a:t>hoạt</a:t>
            </a:r>
            <a:r>
              <a:rPr lang="en-US" sz="1800" dirty="0">
                <a:solidFill>
                  <a:schemeClr val="tx1"/>
                </a:solidFill>
              </a:rPr>
              <a:t> </a:t>
            </a:r>
            <a:r>
              <a:rPr lang="en-US" sz="1800" dirty="0" err="1">
                <a:solidFill>
                  <a:schemeClr val="tx1"/>
                </a:solidFill>
              </a:rPr>
              <a:t>động</a:t>
            </a:r>
            <a:r>
              <a:rPr lang="en-US" sz="1800" dirty="0">
                <a:solidFill>
                  <a:schemeClr val="tx1"/>
                </a:solidFill>
              </a:rPr>
              <a:t> </a:t>
            </a:r>
            <a:r>
              <a:rPr lang="en-US" sz="1800" dirty="0" err="1">
                <a:solidFill>
                  <a:schemeClr val="tx1"/>
                </a:solidFill>
              </a:rPr>
              <a:t>ổn</a:t>
            </a:r>
            <a:r>
              <a:rPr lang="en-US" sz="1800" dirty="0">
                <a:solidFill>
                  <a:schemeClr val="tx1"/>
                </a:solidFill>
              </a:rPr>
              <a:t> </a:t>
            </a:r>
            <a:r>
              <a:rPr lang="en-US" sz="1800" dirty="0" err="1">
                <a:solidFill>
                  <a:schemeClr val="tx1"/>
                </a:solidFill>
              </a:rPr>
              <a:t>định</a:t>
            </a:r>
            <a:endParaRPr lang="en-US" sz="1800" dirty="0">
              <a:solidFill>
                <a:schemeClr val="tx1"/>
              </a:solidFill>
            </a:endParaRP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Dashboard </a:t>
            </a:r>
            <a:r>
              <a:rPr lang="en-US" sz="1800" dirty="0" err="1">
                <a:solidFill>
                  <a:schemeClr val="tx1"/>
                </a:solidFill>
              </a:rPr>
              <a:t>giám</a:t>
            </a:r>
            <a:r>
              <a:rPr lang="en-US" sz="1800" dirty="0">
                <a:solidFill>
                  <a:schemeClr val="tx1"/>
                </a:solidFill>
              </a:rPr>
              <a:t> </a:t>
            </a:r>
            <a:r>
              <a:rPr lang="en-US" sz="1800" dirty="0" err="1">
                <a:solidFill>
                  <a:schemeClr val="tx1"/>
                </a:solidFill>
              </a:rPr>
              <a:t>sát</a:t>
            </a:r>
            <a:r>
              <a:rPr lang="en-US" sz="1800" dirty="0">
                <a:solidFill>
                  <a:schemeClr val="tx1"/>
                </a:solidFill>
              </a:rPr>
              <a:t> </a:t>
            </a:r>
            <a:r>
              <a:rPr lang="en-US" sz="1800" dirty="0" err="1">
                <a:solidFill>
                  <a:schemeClr val="tx1"/>
                </a:solidFill>
              </a:rPr>
              <a:t>đầy</a:t>
            </a:r>
            <a:r>
              <a:rPr lang="en-US" sz="1800" dirty="0">
                <a:solidFill>
                  <a:schemeClr val="tx1"/>
                </a:solidFill>
              </a:rPr>
              <a:t> </a:t>
            </a:r>
            <a:r>
              <a:rPr lang="en-US" sz="1800" dirty="0" err="1">
                <a:solidFill>
                  <a:schemeClr val="tx1"/>
                </a:solidFill>
              </a:rPr>
              <a:t>đủ</a:t>
            </a:r>
            <a:r>
              <a:rPr lang="en-US" sz="1800" dirty="0">
                <a:solidFill>
                  <a:schemeClr val="tx1"/>
                </a:solidFill>
              </a:rPr>
              <a:t> log, metric, trace</a:t>
            </a: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Auto-scaling </a:t>
            </a:r>
            <a:r>
              <a:rPr lang="en-US" sz="1800" dirty="0" err="1">
                <a:solidFill>
                  <a:schemeClr val="tx1"/>
                </a:solidFill>
              </a:rPr>
              <a:t>hoạt</a:t>
            </a:r>
            <a:r>
              <a:rPr lang="en-US" sz="1800" dirty="0">
                <a:solidFill>
                  <a:schemeClr val="tx1"/>
                </a:solidFill>
              </a:rPr>
              <a:t> </a:t>
            </a:r>
            <a:r>
              <a:rPr lang="en-US" sz="1800" dirty="0" err="1">
                <a:solidFill>
                  <a:schemeClr val="tx1"/>
                </a:solidFill>
              </a:rPr>
              <a:t>động</a:t>
            </a:r>
            <a:r>
              <a:rPr lang="en-US" sz="1800" dirty="0">
                <a:solidFill>
                  <a:schemeClr val="tx1"/>
                </a:solidFill>
              </a:rPr>
              <a:t> </a:t>
            </a:r>
            <a:r>
              <a:rPr lang="en-US" sz="1800" dirty="0" err="1">
                <a:solidFill>
                  <a:schemeClr val="tx1"/>
                </a:solidFill>
              </a:rPr>
              <a:t>đúng</a:t>
            </a:r>
            <a:r>
              <a:rPr lang="en-US" sz="1800" dirty="0">
                <a:solidFill>
                  <a:schemeClr val="tx1"/>
                </a:solidFill>
              </a:rPr>
              <a:t> </a:t>
            </a:r>
            <a:r>
              <a:rPr lang="en-US" sz="1800" dirty="0" err="1">
                <a:solidFill>
                  <a:schemeClr val="tx1"/>
                </a:solidFill>
              </a:rPr>
              <a:t>theo</a:t>
            </a:r>
            <a:r>
              <a:rPr lang="en-US" sz="1800" dirty="0">
                <a:solidFill>
                  <a:schemeClr val="tx1"/>
                </a:solidFill>
              </a:rPr>
              <a:t> </a:t>
            </a:r>
            <a:r>
              <a:rPr lang="en-US" sz="1800" dirty="0" err="1">
                <a:solidFill>
                  <a:schemeClr val="tx1"/>
                </a:solidFill>
              </a:rPr>
              <a:t>cấu</a:t>
            </a:r>
            <a:r>
              <a:rPr lang="en-US" sz="1800" dirty="0">
                <a:solidFill>
                  <a:schemeClr val="tx1"/>
                </a:solidFill>
              </a:rPr>
              <a:t> </a:t>
            </a:r>
            <a:r>
              <a:rPr lang="en-US" sz="1800" dirty="0" err="1">
                <a:solidFill>
                  <a:schemeClr val="tx1"/>
                </a:solidFill>
              </a:rPr>
              <a:t>hình</a:t>
            </a:r>
            <a:endParaRPr lang="en-US" sz="1800" dirty="0">
              <a:solidFill>
                <a:schemeClr val="tx1"/>
              </a:solidFill>
            </a:endParaRPr>
          </a:p>
        </p:txBody>
      </p:sp>
      <p:pic>
        <p:nvPicPr>
          <p:cNvPr id="8" name="Picture 7" descr="A black and white logo&#10;&#10;AI-generated content may be incorrect.">
            <a:extLst>
              <a:ext uri="{FF2B5EF4-FFF2-40B4-BE49-F238E27FC236}">
                <a16:creationId xmlns:a16="http://schemas.microsoft.com/office/drawing/2014/main" id="{6870474A-1744-6C48-3AB3-D565EC7900F1}"/>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F50B0694-00D9-4045-8401-CFB227EB590B}"/>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29</a:t>
            </a:fld>
            <a:endParaRPr lang="en" dirty="0">
              <a:solidFill>
                <a:schemeClr val="tx1"/>
              </a:solidFill>
            </a:endParaRPr>
          </a:p>
        </p:txBody>
      </p:sp>
      <p:sp>
        <p:nvSpPr>
          <p:cNvPr id="4" name="Google Shape;428;p36">
            <a:extLst>
              <a:ext uri="{FF2B5EF4-FFF2-40B4-BE49-F238E27FC236}">
                <a16:creationId xmlns:a16="http://schemas.microsoft.com/office/drawing/2014/main" id="{57925A8B-DFE3-A0EE-193F-3CA2FEBBC985}"/>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a:t>5. Timeline &amp; Milestones</a:t>
            </a:r>
            <a:endParaRPr lang="vi-VN" dirty="0"/>
          </a:p>
        </p:txBody>
      </p:sp>
    </p:spTree>
    <p:extLst>
      <p:ext uri="{BB962C8B-B14F-4D97-AF65-F5344CB8AC3E}">
        <p14:creationId xmlns:p14="http://schemas.microsoft.com/office/powerpoint/2010/main" val="59501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1. </a:t>
            </a:r>
            <a:r>
              <a:rPr lang="en-US" sz="3600" dirty="0"/>
              <a:t>Executive Summary</a:t>
            </a:r>
            <a:br>
              <a:rPr lang="en-US" sz="3600" dirty="0"/>
            </a:br>
            <a:endParaRPr dirty="0"/>
          </a:p>
        </p:txBody>
      </p:sp>
      <p:sp>
        <p:nvSpPr>
          <p:cNvPr id="2" name="TextBox 1">
            <a:extLst>
              <a:ext uri="{FF2B5EF4-FFF2-40B4-BE49-F238E27FC236}">
                <a16:creationId xmlns:a16="http://schemas.microsoft.com/office/drawing/2014/main" id="{9B3ADAAB-2710-5BAE-F3FB-43EDD5FFB006}"/>
              </a:ext>
            </a:extLst>
          </p:cNvPr>
          <p:cNvSpPr txBox="1"/>
          <p:nvPr/>
        </p:nvSpPr>
        <p:spPr>
          <a:xfrm>
            <a:off x="737647" y="1417588"/>
            <a:ext cx="7668705" cy="2308324"/>
          </a:xfrm>
          <a:prstGeom prst="rect">
            <a:avLst/>
          </a:prstGeom>
          <a:noFill/>
        </p:spPr>
        <p:txBody>
          <a:bodyPr wrap="square" rtlCol="0">
            <a:spAutoFit/>
          </a:bodyPr>
          <a:lstStyle/>
          <a:p>
            <a:pPr algn="just"/>
            <a:r>
              <a:rPr lang="vi-VN" sz="1800" b="1" dirty="0" err="1">
                <a:solidFill>
                  <a:schemeClr val="tx1"/>
                </a:solidFill>
              </a:rPr>
              <a:t>Problem</a:t>
            </a:r>
            <a:r>
              <a:rPr lang="vi-VN" sz="1800" b="1" dirty="0">
                <a:solidFill>
                  <a:schemeClr val="tx1"/>
                </a:solidFill>
              </a:rPr>
              <a:t> </a:t>
            </a:r>
            <a:r>
              <a:rPr lang="vi-VN" sz="1800" b="1" dirty="0" err="1">
                <a:solidFill>
                  <a:schemeClr val="tx1"/>
                </a:solidFill>
              </a:rPr>
              <a:t>Statement</a:t>
            </a:r>
            <a:r>
              <a:rPr lang="vi-VN" sz="1800" b="1" dirty="0">
                <a:solidFill>
                  <a:schemeClr val="tx1"/>
                </a:solidFill>
              </a:rPr>
              <a:t>:</a:t>
            </a:r>
          </a:p>
          <a:p>
            <a:pPr algn="just"/>
            <a:endParaRPr lang="vi-VN" sz="1800" b="1" dirty="0">
              <a:solidFill>
                <a:schemeClr val="tx1"/>
              </a:solidFill>
            </a:endParaRPr>
          </a:p>
          <a:p>
            <a:pPr algn="just"/>
            <a:r>
              <a:rPr lang="vi-VN" sz="1800" dirty="0">
                <a:solidFill>
                  <a:schemeClr val="tx1"/>
                </a:solidFill>
              </a:rPr>
              <a:t>Trong thời đại ứng dụng hiện đại phát triển nhanh chóng, doanh nghiệp cần các giải pháp triển khai linh hoạt, tiết kiệm chi phí và dễ mở rộng. Việc vận hành hệ thống </a:t>
            </a:r>
            <a:r>
              <a:rPr lang="vi-VN" sz="1800" dirty="0" err="1">
                <a:solidFill>
                  <a:schemeClr val="tx1"/>
                </a:solidFill>
              </a:rPr>
              <a:t>microservices</a:t>
            </a:r>
            <a:r>
              <a:rPr lang="vi-VN" sz="1800" dirty="0">
                <a:solidFill>
                  <a:schemeClr val="tx1"/>
                </a:solidFill>
              </a:rPr>
              <a:t> truyền thống trên máy chủ ảo (EC2) thường dẫn đến chi phí cao, phức tạp trong quản lý tài nguyên, và khó đảm bảo tính sẵn sàng cao (</a:t>
            </a:r>
            <a:r>
              <a:rPr lang="vi-VN" sz="1800" dirty="0" err="1">
                <a:solidFill>
                  <a:schemeClr val="tx1"/>
                </a:solidFill>
              </a:rPr>
              <a:t>high</a:t>
            </a:r>
            <a:r>
              <a:rPr lang="vi-VN" sz="1800" dirty="0">
                <a:solidFill>
                  <a:schemeClr val="tx1"/>
                </a:solidFill>
              </a:rPr>
              <a:t> </a:t>
            </a:r>
            <a:r>
              <a:rPr lang="vi-VN" sz="1800" dirty="0" err="1">
                <a:solidFill>
                  <a:schemeClr val="tx1"/>
                </a:solidFill>
              </a:rPr>
              <a:t>availability</a:t>
            </a:r>
            <a:r>
              <a:rPr lang="vi-VN" sz="1800" dirty="0">
                <a:solidFill>
                  <a:schemeClr val="tx1"/>
                </a:solidFill>
              </a:rPr>
              <a:t>). Điều này ảnh hưởng trực tiếp đến tốc độ phát triển sản phẩm và trải nghiệm người dùng.</a:t>
            </a:r>
          </a:p>
        </p:txBody>
      </p:sp>
      <p:pic>
        <p:nvPicPr>
          <p:cNvPr id="3" name="Picture 2" descr="A black and white logo&#10;&#10;AI-generated content may be incorrect.">
            <a:extLst>
              <a:ext uri="{FF2B5EF4-FFF2-40B4-BE49-F238E27FC236}">
                <a16:creationId xmlns:a16="http://schemas.microsoft.com/office/drawing/2014/main" id="{A6AFB7F5-42F0-F6CF-938A-99E64C0E47E7}"/>
              </a:ext>
            </a:extLst>
          </p:cNvPr>
          <p:cNvPicPr>
            <a:picLocks noChangeAspect="1"/>
          </p:cNvPicPr>
          <p:nvPr/>
        </p:nvPicPr>
        <p:blipFill>
          <a:blip r:embed="rId3"/>
          <a:stretch>
            <a:fillRect/>
          </a:stretch>
        </p:blipFill>
        <p:spPr>
          <a:xfrm>
            <a:off x="7477604" y="70702"/>
            <a:ext cx="1543952" cy="438346"/>
          </a:xfrm>
          <a:prstGeom prst="rect">
            <a:avLst/>
          </a:prstGeom>
        </p:spPr>
      </p:pic>
      <p:sp>
        <p:nvSpPr>
          <p:cNvPr id="4" name="Slide Number Placeholder 4">
            <a:extLst>
              <a:ext uri="{FF2B5EF4-FFF2-40B4-BE49-F238E27FC236}">
                <a16:creationId xmlns:a16="http://schemas.microsoft.com/office/drawing/2014/main" id="{85E8B575-0511-4081-53BA-C8CD31071756}"/>
              </a:ext>
            </a:extLst>
          </p:cNvPr>
          <p:cNvSpPr txBox="1">
            <a:spLocks/>
          </p:cNvSpPr>
          <p:nvPr/>
        </p:nvSpPr>
        <p:spPr>
          <a:xfrm>
            <a:off x="8712946" y="4682249"/>
            <a:ext cx="308610"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a:t>
            </a:fld>
            <a:endParaRPr lang="en"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CD97FD4F-5C97-F498-3F64-B377C4284ED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07FBD9D-1B8F-328D-3592-A6B11FABB1A4}"/>
              </a:ext>
            </a:extLst>
          </p:cNvPr>
          <p:cNvSpPr txBox="1"/>
          <p:nvPr/>
        </p:nvSpPr>
        <p:spPr>
          <a:xfrm>
            <a:off x="947394" y="1140589"/>
            <a:ext cx="7668705" cy="2031325"/>
          </a:xfrm>
          <a:prstGeom prst="rect">
            <a:avLst/>
          </a:prstGeom>
          <a:noFill/>
        </p:spPr>
        <p:txBody>
          <a:bodyPr wrap="square" rtlCol="0">
            <a:spAutoFit/>
          </a:bodyPr>
          <a:lstStyle/>
          <a:p>
            <a:pPr algn="just"/>
            <a:r>
              <a:rPr lang="en-US" sz="1800" b="1" dirty="0">
                <a:solidFill>
                  <a:schemeClr val="tx1"/>
                </a:solidFill>
              </a:rPr>
              <a:t>De</a:t>
            </a:r>
            <a:r>
              <a:rPr lang="vi-VN" sz="1800" b="1" dirty="0" err="1">
                <a:solidFill>
                  <a:schemeClr val="tx1"/>
                </a:solidFill>
              </a:rPr>
              <a:t>pendencies</a:t>
            </a:r>
            <a:r>
              <a:rPr lang="vi-VN" sz="1800" b="1" dirty="0">
                <a:solidFill>
                  <a:schemeClr val="tx1"/>
                </a:solidFill>
              </a:rPr>
              <a:t>:</a:t>
            </a:r>
            <a:endParaRPr lang="en-US" sz="1800" b="1" dirty="0">
              <a:solidFill>
                <a:schemeClr val="tx1"/>
              </a:solidFill>
            </a:endParaRP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AWS Account </a:t>
            </a:r>
            <a:r>
              <a:rPr lang="en-US" sz="1800" dirty="0" err="1">
                <a:solidFill>
                  <a:schemeClr val="tx1"/>
                </a:solidFill>
              </a:rPr>
              <a:t>với</a:t>
            </a:r>
            <a:r>
              <a:rPr lang="en-US" sz="1800" dirty="0">
                <a:solidFill>
                  <a:schemeClr val="tx1"/>
                </a:solidFill>
              </a:rPr>
              <a:t> </a:t>
            </a:r>
            <a:r>
              <a:rPr lang="en-US" sz="1800" dirty="0" err="1">
                <a:solidFill>
                  <a:schemeClr val="tx1"/>
                </a:solidFill>
              </a:rPr>
              <a:t>quyền</a:t>
            </a:r>
            <a:r>
              <a:rPr lang="en-US" sz="1800" dirty="0">
                <a:solidFill>
                  <a:schemeClr val="tx1"/>
                </a:solidFill>
              </a:rPr>
              <a:t> </a:t>
            </a:r>
            <a:r>
              <a:rPr lang="en-US" sz="1800" dirty="0" err="1">
                <a:solidFill>
                  <a:schemeClr val="tx1"/>
                </a:solidFill>
              </a:rPr>
              <a:t>tạo</a:t>
            </a:r>
            <a:r>
              <a:rPr lang="en-US" sz="1800" dirty="0">
                <a:solidFill>
                  <a:schemeClr val="tx1"/>
                </a:solidFill>
              </a:rPr>
              <a:t> ECS, </a:t>
            </a:r>
            <a:r>
              <a:rPr lang="en-US" sz="1800" dirty="0" err="1">
                <a:solidFill>
                  <a:schemeClr val="tx1"/>
                </a:solidFill>
              </a:rPr>
              <a:t>Fargate</a:t>
            </a:r>
            <a:r>
              <a:rPr lang="en-US" sz="1800" dirty="0">
                <a:solidFill>
                  <a:schemeClr val="tx1"/>
                </a:solidFill>
              </a:rPr>
              <a:t>, RDS</a:t>
            </a:r>
          </a:p>
          <a:p>
            <a:pPr algn="just"/>
            <a:endParaRPr lang="vi-VN" sz="1800" dirty="0">
              <a:solidFill>
                <a:schemeClr val="tx1"/>
              </a:solidFill>
            </a:endParaRPr>
          </a:p>
          <a:p>
            <a:pPr algn="just"/>
            <a:r>
              <a:rPr lang="vi-VN" sz="1800" dirty="0">
                <a:solidFill>
                  <a:schemeClr val="tx1"/>
                </a:solidFill>
              </a:rPr>
              <a:t>- </a:t>
            </a:r>
            <a:r>
              <a:rPr lang="en-US" sz="1800" dirty="0">
                <a:solidFill>
                  <a:schemeClr val="tx1"/>
                </a:solidFill>
              </a:rPr>
              <a:t>Approval </a:t>
            </a:r>
            <a:r>
              <a:rPr lang="en-US" sz="1800" dirty="0" err="1">
                <a:solidFill>
                  <a:schemeClr val="tx1"/>
                </a:solidFill>
              </a:rPr>
              <a:t>mua</a:t>
            </a:r>
            <a:r>
              <a:rPr lang="en-US" sz="1800" dirty="0">
                <a:solidFill>
                  <a:schemeClr val="tx1"/>
                </a:solidFill>
              </a:rPr>
              <a:t> domain </a:t>
            </a:r>
            <a:r>
              <a:rPr lang="en-US" sz="1800" dirty="0" err="1">
                <a:solidFill>
                  <a:schemeClr val="tx1"/>
                </a:solidFill>
              </a:rPr>
              <a:t>nếu</a:t>
            </a:r>
            <a:r>
              <a:rPr lang="en-US" sz="1800" dirty="0">
                <a:solidFill>
                  <a:schemeClr val="tx1"/>
                </a:solidFill>
              </a:rPr>
              <a:t> </a:t>
            </a:r>
            <a:r>
              <a:rPr lang="en-US" sz="1800" dirty="0" err="1">
                <a:solidFill>
                  <a:schemeClr val="tx1"/>
                </a:solidFill>
              </a:rPr>
              <a:t>cần</a:t>
            </a:r>
            <a:r>
              <a:rPr lang="en-US" sz="1800" dirty="0">
                <a:solidFill>
                  <a:schemeClr val="tx1"/>
                </a:solidFill>
              </a:rPr>
              <a:t> </a:t>
            </a:r>
            <a:r>
              <a:rPr lang="en-US" sz="1800" dirty="0" err="1">
                <a:solidFill>
                  <a:schemeClr val="tx1"/>
                </a:solidFill>
              </a:rPr>
              <a:t>cấu</a:t>
            </a:r>
            <a:r>
              <a:rPr lang="en-US" sz="1800" dirty="0">
                <a:solidFill>
                  <a:schemeClr val="tx1"/>
                </a:solidFill>
              </a:rPr>
              <a:t> </a:t>
            </a:r>
            <a:r>
              <a:rPr lang="en-US" sz="1800" dirty="0" err="1">
                <a:solidFill>
                  <a:schemeClr val="tx1"/>
                </a:solidFill>
              </a:rPr>
              <a:t>hình</a:t>
            </a:r>
            <a:r>
              <a:rPr lang="en-US" sz="1800" dirty="0">
                <a:solidFill>
                  <a:schemeClr val="tx1"/>
                </a:solidFill>
              </a:rPr>
              <a:t> Route 53</a:t>
            </a:r>
          </a:p>
          <a:p>
            <a:pPr algn="just"/>
            <a:endParaRPr lang="vi-VN" sz="1800" dirty="0">
              <a:solidFill>
                <a:schemeClr val="tx1"/>
              </a:solidFill>
            </a:endParaRPr>
          </a:p>
          <a:p>
            <a:pPr algn="just"/>
            <a:r>
              <a:rPr lang="vi-VN" sz="1800" dirty="0">
                <a:solidFill>
                  <a:schemeClr val="tx1"/>
                </a:solidFill>
              </a:rPr>
              <a:t>- </a:t>
            </a:r>
            <a:r>
              <a:rPr lang="en-US" sz="1800" dirty="0" err="1">
                <a:solidFill>
                  <a:schemeClr val="tx1"/>
                </a:solidFill>
              </a:rPr>
              <a:t>Github</a:t>
            </a:r>
            <a:r>
              <a:rPr lang="en-US" sz="1800" dirty="0">
                <a:solidFill>
                  <a:schemeClr val="tx1"/>
                </a:solidFill>
              </a:rPr>
              <a:t> repo </a:t>
            </a:r>
            <a:r>
              <a:rPr lang="en-US" sz="1800" dirty="0" err="1">
                <a:solidFill>
                  <a:schemeClr val="tx1"/>
                </a:solidFill>
              </a:rPr>
              <a:t>sẵn</a:t>
            </a:r>
            <a:r>
              <a:rPr lang="en-US" sz="1800" dirty="0">
                <a:solidFill>
                  <a:schemeClr val="tx1"/>
                </a:solidFill>
              </a:rPr>
              <a:t> </a:t>
            </a:r>
            <a:r>
              <a:rPr lang="en-US" sz="1800" dirty="0" err="1">
                <a:solidFill>
                  <a:schemeClr val="tx1"/>
                </a:solidFill>
              </a:rPr>
              <a:t>sàng</a:t>
            </a:r>
            <a:r>
              <a:rPr lang="en-US" sz="1800" dirty="0">
                <a:solidFill>
                  <a:schemeClr val="tx1"/>
                </a:solidFill>
              </a:rPr>
              <a:t> </a:t>
            </a:r>
            <a:r>
              <a:rPr lang="en-US" sz="1800" dirty="0" err="1">
                <a:solidFill>
                  <a:schemeClr val="tx1"/>
                </a:solidFill>
              </a:rPr>
              <a:t>và</a:t>
            </a:r>
            <a:r>
              <a:rPr lang="en-US" sz="1800" dirty="0">
                <a:solidFill>
                  <a:schemeClr val="tx1"/>
                </a:solidFill>
              </a:rPr>
              <a:t> </a:t>
            </a:r>
            <a:r>
              <a:rPr lang="en-US" sz="1800" dirty="0" err="1">
                <a:solidFill>
                  <a:schemeClr val="tx1"/>
                </a:solidFill>
              </a:rPr>
              <a:t>quyền</a:t>
            </a:r>
            <a:r>
              <a:rPr lang="en-US" sz="1800" dirty="0">
                <a:solidFill>
                  <a:schemeClr val="tx1"/>
                </a:solidFill>
              </a:rPr>
              <a:t> </a:t>
            </a:r>
            <a:r>
              <a:rPr lang="en-US" sz="1800" dirty="0" err="1">
                <a:solidFill>
                  <a:schemeClr val="tx1"/>
                </a:solidFill>
              </a:rPr>
              <a:t>truy</a:t>
            </a:r>
            <a:r>
              <a:rPr lang="en-US" sz="1800" dirty="0">
                <a:solidFill>
                  <a:schemeClr val="tx1"/>
                </a:solidFill>
              </a:rPr>
              <a:t> </a:t>
            </a:r>
            <a:r>
              <a:rPr lang="en-US" sz="1800" dirty="0" err="1">
                <a:solidFill>
                  <a:schemeClr val="tx1"/>
                </a:solidFill>
              </a:rPr>
              <a:t>cập</a:t>
            </a:r>
            <a:endParaRPr lang="en-US" sz="1800" dirty="0">
              <a:solidFill>
                <a:schemeClr val="tx1"/>
              </a:solidFill>
            </a:endParaRPr>
          </a:p>
        </p:txBody>
      </p:sp>
      <p:pic>
        <p:nvPicPr>
          <p:cNvPr id="8" name="Picture 7" descr="A black and white logo&#10;&#10;AI-generated content may be incorrect.">
            <a:extLst>
              <a:ext uri="{FF2B5EF4-FFF2-40B4-BE49-F238E27FC236}">
                <a16:creationId xmlns:a16="http://schemas.microsoft.com/office/drawing/2014/main" id="{F1103E0A-DFB4-098D-3ACC-53969D012A80}"/>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B7266D3A-0D7C-755A-6F9C-5C7A291A636A}"/>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30</a:t>
            </a:fld>
            <a:endParaRPr lang="en" dirty="0">
              <a:solidFill>
                <a:schemeClr val="tx1"/>
              </a:solidFill>
            </a:endParaRPr>
          </a:p>
        </p:txBody>
      </p:sp>
      <p:sp>
        <p:nvSpPr>
          <p:cNvPr id="4" name="Google Shape;428;p36">
            <a:extLst>
              <a:ext uri="{FF2B5EF4-FFF2-40B4-BE49-F238E27FC236}">
                <a16:creationId xmlns:a16="http://schemas.microsoft.com/office/drawing/2014/main" id="{1F81C86F-F425-F7FD-3B96-1CC87B0CE67D}"/>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a:t>5. Timeline &amp; Milestones</a:t>
            </a:r>
            <a:endParaRPr lang="vi-VN" dirty="0"/>
          </a:p>
        </p:txBody>
      </p:sp>
    </p:spTree>
    <p:extLst>
      <p:ext uri="{BB962C8B-B14F-4D97-AF65-F5344CB8AC3E}">
        <p14:creationId xmlns:p14="http://schemas.microsoft.com/office/powerpoint/2010/main" val="737412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6FFE4B76-2069-53E2-A33D-56875A67FFD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F8FE70D-571C-18D5-175F-E7C50DB6FE63}"/>
              </a:ext>
            </a:extLst>
          </p:cNvPr>
          <p:cNvSpPr txBox="1"/>
          <p:nvPr/>
        </p:nvSpPr>
        <p:spPr>
          <a:xfrm>
            <a:off x="947394" y="1140589"/>
            <a:ext cx="7668705" cy="1477328"/>
          </a:xfrm>
          <a:prstGeom prst="rect">
            <a:avLst/>
          </a:prstGeom>
          <a:noFill/>
        </p:spPr>
        <p:txBody>
          <a:bodyPr wrap="square" rtlCol="0">
            <a:spAutoFit/>
          </a:bodyPr>
          <a:lstStyle/>
          <a:p>
            <a:pPr algn="just"/>
            <a:r>
              <a:rPr lang="vi-VN" sz="1800" b="1" dirty="0" err="1">
                <a:solidFill>
                  <a:schemeClr val="tx1"/>
                </a:solidFill>
              </a:rPr>
              <a:t>Resource</a:t>
            </a:r>
            <a:r>
              <a:rPr lang="vi-VN" sz="1800" b="1" dirty="0">
                <a:solidFill>
                  <a:schemeClr val="tx1"/>
                </a:solidFill>
              </a:rPr>
              <a:t> </a:t>
            </a:r>
            <a:r>
              <a:rPr lang="vi-VN" sz="1800" b="1" dirty="0" err="1">
                <a:solidFill>
                  <a:schemeClr val="tx1"/>
                </a:solidFill>
              </a:rPr>
              <a:t>Allocation</a:t>
            </a:r>
            <a:r>
              <a:rPr lang="vi-VN" sz="1800" b="1" dirty="0">
                <a:solidFill>
                  <a:schemeClr val="tx1"/>
                </a:solidFill>
              </a:rPr>
              <a:t>:</a:t>
            </a:r>
          </a:p>
          <a:p>
            <a:pPr algn="just"/>
            <a:endParaRPr lang="vi-VN" sz="1800" dirty="0">
              <a:solidFill>
                <a:schemeClr val="tx1"/>
              </a:solidFill>
            </a:endParaRPr>
          </a:p>
          <a:p>
            <a:pPr algn="just"/>
            <a:r>
              <a:rPr lang="vi-VN" sz="1800" dirty="0">
                <a:solidFill>
                  <a:schemeClr val="tx1"/>
                </a:solidFill>
              </a:rPr>
              <a:t>- 1 người thực hiện toàn bộ kỹ thuật và báo cáo</a:t>
            </a:r>
          </a:p>
          <a:p>
            <a:pPr algn="just"/>
            <a:endParaRPr lang="vi-VN" sz="1800" dirty="0">
              <a:solidFill>
                <a:schemeClr val="tx1"/>
              </a:solidFill>
            </a:endParaRPr>
          </a:p>
          <a:p>
            <a:pPr algn="just"/>
            <a:r>
              <a:rPr lang="vi-VN" sz="1800" dirty="0">
                <a:solidFill>
                  <a:schemeClr val="tx1"/>
                </a:solidFill>
              </a:rPr>
              <a:t>- 1 </a:t>
            </a:r>
            <a:r>
              <a:rPr lang="vi-VN" sz="1800" dirty="0" err="1">
                <a:solidFill>
                  <a:schemeClr val="tx1"/>
                </a:solidFill>
              </a:rPr>
              <a:t>mentor</a:t>
            </a:r>
            <a:r>
              <a:rPr lang="vi-VN" sz="1800" dirty="0">
                <a:solidFill>
                  <a:schemeClr val="tx1"/>
                </a:solidFill>
              </a:rPr>
              <a:t> kiểm tra theo từng tuần và hỗ trợ phản hồi</a:t>
            </a:r>
          </a:p>
        </p:txBody>
      </p:sp>
      <p:pic>
        <p:nvPicPr>
          <p:cNvPr id="8" name="Picture 7" descr="A black and white logo&#10;&#10;AI-generated content may be incorrect.">
            <a:extLst>
              <a:ext uri="{FF2B5EF4-FFF2-40B4-BE49-F238E27FC236}">
                <a16:creationId xmlns:a16="http://schemas.microsoft.com/office/drawing/2014/main" id="{A1B168E2-EBD0-D87C-C7E6-16E30906AE42}"/>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7EF50EC2-50D7-944B-978C-815DD5FDC58D}"/>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31</a:t>
            </a:fld>
            <a:endParaRPr lang="en" dirty="0">
              <a:solidFill>
                <a:schemeClr val="tx1"/>
              </a:solidFill>
            </a:endParaRPr>
          </a:p>
        </p:txBody>
      </p:sp>
      <p:sp>
        <p:nvSpPr>
          <p:cNvPr id="4" name="Google Shape;428;p36">
            <a:extLst>
              <a:ext uri="{FF2B5EF4-FFF2-40B4-BE49-F238E27FC236}">
                <a16:creationId xmlns:a16="http://schemas.microsoft.com/office/drawing/2014/main" id="{50C973F7-F24E-4400-9062-40F8FCB03493}"/>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a:t>5. Timeline &amp; Milestones</a:t>
            </a:r>
            <a:endParaRPr lang="vi-VN" dirty="0"/>
          </a:p>
        </p:txBody>
      </p:sp>
    </p:spTree>
    <p:extLst>
      <p:ext uri="{BB962C8B-B14F-4D97-AF65-F5344CB8AC3E}">
        <p14:creationId xmlns:p14="http://schemas.microsoft.com/office/powerpoint/2010/main" val="1690915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5">
          <a:extLst>
            <a:ext uri="{FF2B5EF4-FFF2-40B4-BE49-F238E27FC236}">
              <a16:creationId xmlns:a16="http://schemas.microsoft.com/office/drawing/2014/main" id="{10F5380E-1AAC-3980-1F32-96E29DA494B1}"/>
            </a:ext>
          </a:extLst>
        </p:cNvPr>
        <p:cNvGrpSpPr/>
        <p:nvPr/>
      </p:nvGrpSpPr>
      <p:grpSpPr>
        <a:xfrm>
          <a:off x="0" y="0"/>
          <a:ext cx="0" cy="0"/>
          <a:chOff x="0" y="0"/>
          <a:chExt cx="0" cy="0"/>
        </a:xfrm>
      </p:grpSpPr>
      <p:sp>
        <p:nvSpPr>
          <p:cNvPr id="456" name="Google Shape;456;p39">
            <a:extLst>
              <a:ext uri="{FF2B5EF4-FFF2-40B4-BE49-F238E27FC236}">
                <a16:creationId xmlns:a16="http://schemas.microsoft.com/office/drawing/2014/main" id="{BD464CA4-3370-0823-C849-B5A8A08F13A7}"/>
              </a:ext>
            </a:extLst>
          </p:cNvPr>
          <p:cNvSpPr txBox="1">
            <a:spLocks noGrp="1"/>
          </p:cNvSpPr>
          <p:nvPr>
            <p:ph type="title"/>
          </p:nvPr>
        </p:nvSpPr>
        <p:spPr>
          <a:xfrm>
            <a:off x="2601918" y="2369925"/>
            <a:ext cx="3936013" cy="1326600"/>
          </a:xfrm>
          <a:prstGeom prst="rect">
            <a:avLst/>
          </a:prstGeom>
        </p:spPr>
        <p:txBody>
          <a:bodyPr spcFirstLastPara="1" wrap="square" lIns="91425" tIns="91425" rIns="91425" bIns="91425" anchor="t" anchorCtr="0">
            <a:noAutofit/>
          </a:bodyPr>
          <a:lstStyle/>
          <a:p>
            <a:r>
              <a:rPr lang="en-US" dirty="0"/>
              <a:t>Budget Estimation</a:t>
            </a:r>
            <a:endParaRPr dirty="0"/>
          </a:p>
        </p:txBody>
      </p:sp>
      <p:sp>
        <p:nvSpPr>
          <p:cNvPr id="457" name="Google Shape;457;p39">
            <a:extLst>
              <a:ext uri="{FF2B5EF4-FFF2-40B4-BE49-F238E27FC236}">
                <a16:creationId xmlns:a16="http://schemas.microsoft.com/office/drawing/2014/main" id="{456CF9A8-12E6-3E99-372D-1D258618F251}"/>
              </a:ext>
            </a:extLst>
          </p:cNvPr>
          <p:cNvSpPr txBox="1">
            <a:spLocks noGrp="1"/>
          </p:cNvSpPr>
          <p:nvPr>
            <p:ph type="title" idx="2"/>
          </p:nvPr>
        </p:nvSpPr>
        <p:spPr>
          <a:xfrm>
            <a:off x="3929425" y="1375125"/>
            <a:ext cx="1281000" cy="99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06</a:t>
            </a:r>
            <a:endParaRPr dirty="0"/>
          </a:p>
        </p:txBody>
      </p:sp>
      <p:sp>
        <p:nvSpPr>
          <p:cNvPr id="2" name="Slide Number Placeholder 4">
            <a:extLst>
              <a:ext uri="{FF2B5EF4-FFF2-40B4-BE49-F238E27FC236}">
                <a16:creationId xmlns:a16="http://schemas.microsoft.com/office/drawing/2014/main" id="{E27ED55A-B889-E8D3-CDBC-2F7DDCC1BFEE}"/>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32</a:t>
            </a:fld>
            <a:endParaRPr lang="en" dirty="0">
              <a:solidFill>
                <a:schemeClr val="tx1"/>
              </a:solidFill>
            </a:endParaRPr>
          </a:p>
        </p:txBody>
      </p:sp>
    </p:spTree>
    <p:extLst>
      <p:ext uri="{BB962C8B-B14F-4D97-AF65-F5344CB8AC3E}">
        <p14:creationId xmlns:p14="http://schemas.microsoft.com/office/powerpoint/2010/main" val="815275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75DB7C56-C4E7-01DD-B50A-1F9EA68A884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AABE742-15CF-492C-99C0-9DD256036D91}"/>
              </a:ext>
            </a:extLst>
          </p:cNvPr>
          <p:cNvSpPr txBox="1"/>
          <p:nvPr/>
        </p:nvSpPr>
        <p:spPr>
          <a:xfrm>
            <a:off x="947394" y="1140589"/>
            <a:ext cx="7668705" cy="646331"/>
          </a:xfrm>
          <a:prstGeom prst="rect">
            <a:avLst/>
          </a:prstGeom>
          <a:noFill/>
        </p:spPr>
        <p:txBody>
          <a:bodyPr wrap="square" rtlCol="0">
            <a:spAutoFit/>
          </a:bodyPr>
          <a:lstStyle/>
          <a:p>
            <a:pPr algn="just"/>
            <a:r>
              <a:rPr lang="en-US" sz="1800" b="1" dirty="0">
                <a:solidFill>
                  <a:schemeClr val="tx1"/>
                </a:solidFill>
              </a:rPr>
              <a:t>Infrastructure Costs (</a:t>
            </a:r>
            <a:r>
              <a:rPr lang="en-US" sz="1800" b="1" dirty="0" err="1">
                <a:solidFill>
                  <a:schemeClr val="tx1"/>
                </a:solidFill>
              </a:rPr>
              <a:t>ước</a:t>
            </a:r>
            <a:r>
              <a:rPr lang="en-US" sz="1800" b="1" dirty="0">
                <a:solidFill>
                  <a:schemeClr val="tx1"/>
                </a:solidFill>
              </a:rPr>
              <a:t> </a:t>
            </a:r>
            <a:r>
              <a:rPr lang="en-US" sz="1800" b="1" dirty="0" err="1">
                <a:solidFill>
                  <a:schemeClr val="tx1"/>
                </a:solidFill>
              </a:rPr>
              <a:t>tính</a:t>
            </a:r>
            <a:r>
              <a:rPr lang="en-US" sz="1800" b="1" dirty="0">
                <a:solidFill>
                  <a:schemeClr val="tx1"/>
                </a:solidFill>
              </a:rPr>
              <a:t> </a:t>
            </a:r>
            <a:r>
              <a:rPr lang="en-US" sz="1800" b="1" dirty="0" err="1">
                <a:solidFill>
                  <a:schemeClr val="tx1"/>
                </a:solidFill>
              </a:rPr>
              <a:t>theo</a:t>
            </a:r>
            <a:r>
              <a:rPr lang="en-US" sz="1800" b="1" dirty="0">
                <a:solidFill>
                  <a:schemeClr val="tx1"/>
                </a:solidFill>
              </a:rPr>
              <a:t> </a:t>
            </a:r>
            <a:r>
              <a:rPr lang="en-US" sz="1800" b="1" dirty="0" err="1">
                <a:solidFill>
                  <a:schemeClr val="tx1"/>
                </a:solidFill>
              </a:rPr>
              <a:t>tháng</a:t>
            </a:r>
            <a:r>
              <a:rPr lang="en-US" sz="1800" b="1" dirty="0">
                <a:solidFill>
                  <a:schemeClr val="tx1"/>
                </a:solidFill>
              </a:rPr>
              <a:t>)</a:t>
            </a:r>
            <a:r>
              <a:rPr lang="vi-VN" sz="1800" b="1" dirty="0">
                <a:solidFill>
                  <a:schemeClr val="tx1"/>
                </a:solidFill>
              </a:rPr>
              <a:t>:</a:t>
            </a:r>
          </a:p>
          <a:p>
            <a:pPr algn="just"/>
            <a:r>
              <a:rPr lang="en-US" sz="1800" b="1" dirty="0" err="1">
                <a:solidFill>
                  <a:schemeClr val="tx1"/>
                </a:solidFill>
              </a:rPr>
              <a:t>Tổng</a:t>
            </a:r>
            <a:r>
              <a:rPr lang="en-US" sz="1800" dirty="0">
                <a:solidFill>
                  <a:schemeClr val="tx1"/>
                </a:solidFill>
              </a:rPr>
              <a:t>: $15–$30</a:t>
            </a:r>
            <a:r>
              <a:rPr lang="vi-VN" sz="1800" dirty="0">
                <a:solidFill>
                  <a:schemeClr val="tx1"/>
                </a:solidFill>
              </a:rPr>
              <a:t> </a:t>
            </a:r>
            <a:r>
              <a:rPr lang="en-US" sz="1800" dirty="0">
                <a:solidFill>
                  <a:schemeClr val="tx1"/>
                </a:solidFill>
              </a:rPr>
              <a:t>/</a:t>
            </a:r>
            <a:r>
              <a:rPr lang="vi-VN" sz="1800" dirty="0">
                <a:solidFill>
                  <a:schemeClr val="tx1"/>
                </a:solidFill>
              </a:rPr>
              <a:t> </a:t>
            </a:r>
            <a:r>
              <a:rPr lang="en-US" sz="1800" dirty="0" err="1">
                <a:solidFill>
                  <a:schemeClr val="tx1"/>
                </a:solidFill>
              </a:rPr>
              <a:t>tháng</a:t>
            </a:r>
            <a:endParaRPr lang="en-US" sz="1800" dirty="0">
              <a:solidFill>
                <a:schemeClr val="tx1"/>
              </a:solidFill>
            </a:endParaRPr>
          </a:p>
        </p:txBody>
      </p:sp>
      <p:pic>
        <p:nvPicPr>
          <p:cNvPr id="8" name="Picture 7" descr="A black and white logo&#10;&#10;AI-generated content may be incorrect.">
            <a:extLst>
              <a:ext uri="{FF2B5EF4-FFF2-40B4-BE49-F238E27FC236}">
                <a16:creationId xmlns:a16="http://schemas.microsoft.com/office/drawing/2014/main" id="{5305E7AE-6B4C-D6D4-311E-25E1AF6EE079}"/>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BC37646A-4D20-F9D8-F11A-18F90BF2B2EA}"/>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33</a:t>
            </a:fld>
            <a:endParaRPr lang="en" dirty="0">
              <a:solidFill>
                <a:schemeClr val="tx1"/>
              </a:solidFill>
            </a:endParaRPr>
          </a:p>
        </p:txBody>
      </p:sp>
      <p:sp>
        <p:nvSpPr>
          <p:cNvPr id="4" name="Google Shape;428;p36">
            <a:extLst>
              <a:ext uri="{FF2B5EF4-FFF2-40B4-BE49-F238E27FC236}">
                <a16:creationId xmlns:a16="http://schemas.microsoft.com/office/drawing/2014/main" id="{65D72E71-D4D6-0AD7-06B8-8C43309DAF10}"/>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6. </a:t>
            </a:r>
            <a:r>
              <a:rPr lang="en-US" dirty="0"/>
              <a:t>Budget Estimation</a:t>
            </a:r>
          </a:p>
        </p:txBody>
      </p:sp>
      <p:graphicFrame>
        <p:nvGraphicFramePr>
          <p:cNvPr id="2" name="Table 1">
            <a:extLst>
              <a:ext uri="{FF2B5EF4-FFF2-40B4-BE49-F238E27FC236}">
                <a16:creationId xmlns:a16="http://schemas.microsoft.com/office/drawing/2014/main" id="{10BD2696-E6CF-B5A0-B32E-3644F9B7413C}"/>
              </a:ext>
            </a:extLst>
          </p:cNvPr>
          <p:cNvGraphicFramePr>
            <a:graphicFrameLocks noGrp="1"/>
          </p:cNvGraphicFramePr>
          <p:nvPr>
            <p:extLst>
              <p:ext uri="{D42A27DB-BD31-4B8C-83A1-F6EECF244321}">
                <p14:modId xmlns:p14="http://schemas.microsoft.com/office/powerpoint/2010/main" val="3331873791"/>
              </p:ext>
            </p:extLst>
          </p:nvPr>
        </p:nvGraphicFramePr>
        <p:xfrm>
          <a:off x="1524000" y="1840649"/>
          <a:ext cx="6096000" cy="1854200"/>
        </p:xfrm>
        <a:graphic>
          <a:graphicData uri="http://schemas.openxmlformats.org/drawingml/2006/table">
            <a:tbl>
              <a:tblPr firstRow="1" bandRow="1">
                <a:tableStyleId>{62C002E5-1C78-450E-9A7F-FCBA41764BF1}</a:tableStyleId>
              </a:tblPr>
              <a:tblGrid>
                <a:gridCol w="3048000">
                  <a:extLst>
                    <a:ext uri="{9D8B030D-6E8A-4147-A177-3AD203B41FA5}">
                      <a16:colId xmlns:a16="http://schemas.microsoft.com/office/drawing/2014/main" val="3912663981"/>
                    </a:ext>
                  </a:extLst>
                </a:gridCol>
                <a:gridCol w="3048000">
                  <a:extLst>
                    <a:ext uri="{9D8B030D-6E8A-4147-A177-3AD203B41FA5}">
                      <a16:colId xmlns:a16="http://schemas.microsoft.com/office/drawing/2014/main" val="513507909"/>
                    </a:ext>
                  </a:extLst>
                </a:gridCol>
              </a:tblGrid>
              <a:tr h="370840">
                <a:tc>
                  <a:txBody>
                    <a:bodyPr/>
                    <a:lstStyle/>
                    <a:p>
                      <a:r>
                        <a:rPr lang="vi-VN" b="1" dirty="0">
                          <a:solidFill>
                            <a:schemeClr val="tx1"/>
                          </a:solidFill>
                        </a:rPr>
                        <a:t>Dịch vụ</a:t>
                      </a:r>
                      <a:endParaRPr lang="en-US" b="1" dirty="0">
                        <a:solidFill>
                          <a:schemeClr val="tx1"/>
                        </a:solidFill>
                      </a:endParaRPr>
                    </a:p>
                  </a:txBody>
                  <a:tcPr/>
                </a:tc>
                <a:tc>
                  <a:txBody>
                    <a:bodyPr/>
                    <a:lstStyle/>
                    <a:p>
                      <a:r>
                        <a:rPr lang="vi-VN" b="1" dirty="0">
                          <a:solidFill>
                            <a:schemeClr val="tx1"/>
                          </a:solidFill>
                        </a:rPr>
                        <a:t>Chi phí / Tháng ước tính</a:t>
                      </a:r>
                      <a:endParaRPr lang="en-US" b="1" dirty="0">
                        <a:solidFill>
                          <a:schemeClr val="tx1"/>
                        </a:solidFill>
                      </a:endParaRPr>
                    </a:p>
                  </a:txBody>
                  <a:tcPr/>
                </a:tc>
                <a:extLst>
                  <a:ext uri="{0D108BD9-81ED-4DB2-BD59-A6C34878D82A}">
                    <a16:rowId xmlns:a16="http://schemas.microsoft.com/office/drawing/2014/main" val="1300243143"/>
                  </a:ext>
                </a:extLst>
              </a:tr>
              <a:tr h="370840">
                <a:tc>
                  <a:txBody>
                    <a:bodyPr/>
                    <a:lstStyle/>
                    <a:p>
                      <a:r>
                        <a:rPr lang="en-US" dirty="0" err="1">
                          <a:solidFill>
                            <a:schemeClr val="tx1"/>
                          </a:solidFill>
                        </a:rPr>
                        <a:t>Fargate</a:t>
                      </a:r>
                      <a:endParaRPr lang="en-US" dirty="0">
                        <a:solidFill>
                          <a:schemeClr val="tx1"/>
                        </a:solidFill>
                      </a:endParaRPr>
                    </a:p>
                  </a:txBody>
                  <a:tcPr anchor="ctr"/>
                </a:tc>
                <a:tc>
                  <a:txBody>
                    <a:bodyPr/>
                    <a:lstStyle/>
                    <a:p>
                      <a:r>
                        <a:rPr lang="en-US" dirty="0">
                          <a:solidFill>
                            <a:schemeClr val="tx1"/>
                          </a:solidFill>
                        </a:rPr>
                        <a:t>$6</a:t>
                      </a:r>
                      <a:r>
                        <a:rPr lang="vi-VN" dirty="0">
                          <a:solidFill>
                            <a:schemeClr val="tx1"/>
                          </a:solidFill>
                        </a:rPr>
                        <a:t> </a:t>
                      </a:r>
                      <a:r>
                        <a:rPr lang="en-US" dirty="0">
                          <a:solidFill>
                            <a:schemeClr val="tx1"/>
                          </a:solidFill>
                        </a:rPr>
                        <a:t>–</a:t>
                      </a:r>
                      <a:r>
                        <a:rPr lang="vi-VN" dirty="0">
                          <a:solidFill>
                            <a:schemeClr val="tx1"/>
                          </a:solidFill>
                        </a:rPr>
                        <a:t> </a:t>
                      </a:r>
                      <a:r>
                        <a:rPr lang="en-US" dirty="0">
                          <a:solidFill>
                            <a:schemeClr val="tx1"/>
                          </a:solidFill>
                        </a:rPr>
                        <a:t>10</a:t>
                      </a:r>
                    </a:p>
                  </a:txBody>
                  <a:tcPr anchor="ctr"/>
                </a:tc>
                <a:extLst>
                  <a:ext uri="{0D108BD9-81ED-4DB2-BD59-A6C34878D82A}">
                    <a16:rowId xmlns:a16="http://schemas.microsoft.com/office/drawing/2014/main" val="3615975383"/>
                  </a:ext>
                </a:extLst>
              </a:tr>
              <a:tr h="370840">
                <a:tc>
                  <a:txBody>
                    <a:bodyPr/>
                    <a:lstStyle/>
                    <a:p>
                      <a:r>
                        <a:rPr lang="en-US" dirty="0">
                          <a:solidFill>
                            <a:schemeClr val="tx1"/>
                          </a:solidFill>
                        </a:rPr>
                        <a:t>ALB</a:t>
                      </a:r>
                    </a:p>
                  </a:txBody>
                  <a:tcPr anchor="ctr"/>
                </a:tc>
                <a:tc>
                  <a:txBody>
                    <a:bodyPr/>
                    <a:lstStyle/>
                    <a:p>
                      <a:r>
                        <a:rPr lang="en-US" dirty="0">
                          <a:solidFill>
                            <a:schemeClr val="tx1"/>
                          </a:solidFill>
                        </a:rPr>
                        <a:t>$4</a:t>
                      </a:r>
                    </a:p>
                  </a:txBody>
                  <a:tcPr anchor="ctr"/>
                </a:tc>
                <a:extLst>
                  <a:ext uri="{0D108BD9-81ED-4DB2-BD59-A6C34878D82A}">
                    <a16:rowId xmlns:a16="http://schemas.microsoft.com/office/drawing/2014/main" val="2514372773"/>
                  </a:ext>
                </a:extLst>
              </a:tr>
              <a:tr h="370840">
                <a:tc>
                  <a:txBody>
                    <a:bodyPr/>
                    <a:lstStyle/>
                    <a:p>
                      <a:r>
                        <a:rPr lang="en-US" dirty="0">
                          <a:solidFill>
                            <a:schemeClr val="tx1"/>
                          </a:solidFill>
                        </a:rPr>
                        <a:t>RDS Serverless</a:t>
                      </a:r>
                    </a:p>
                  </a:txBody>
                  <a:tcPr anchor="ctr"/>
                </a:tc>
                <a:tc>
                  <a:txBody>
                    <a:bodyPr/>
                    <a:lstStyle/>
                    <a:p>
                      <a:r>
                        <a:rPr lang="en-US" dirty="0">
                          <a:solidFill>
                            <a:schemeClr val="tx1"/>
                          </a:solidFill>
                        </a:rPr>
                        <a:t>$5–10</a:t>
                      </a:r>
                    </a:p>
                  </a:txBody>
                  <a:tcPr anchor="ctr"/>
                </a:tc>
                <a:extLst>
                  <a:ext uri="{0D108BD9-81ED-4DB2-BD59-A6C34878D82A}">
                    <a16:rowId xmlns:a16="http://schemas.microsoft.com/office/drawing/2014/main" val="2213334237"/>
                  </a:ext>
                </a:extLst>
              </a:tr>
              <a:tr h="370840">
                <a:tc>
                  <a:txBody>
                    <a:bodyPr/>
                    <a:lstStyle/>
                    <a:p>
                      <a:r>
                        <a:rPr lang="en-US" dirty="0">
                          <a:solidFill>
                            <a:schemeClr val="tx1"/>
                          </a:solidFill>
                        </a:rPr>
                        <a:t>CloudWatch</a:t>
                      </a:r>
                    </a:p>
                  </a:txBody>
                  <a:tcPr anchor="ctr"/>
                </a:tc>
                <a:tc>
                  <a:txBody>
                    <a:bodyPr/>
                    <a:lstStyle/>
                    <a:p>
                      <a:r>
                        <a:rPr lang="en-US" dirty="0">
                          <a:solidFill>
                            <a:schemeClr val="tx1"/>
                          </a:solidFill>
                        </a:rPr>
                        <a:t>$2–3</a:t>
                      </a:r>
                    </a:p>
                  </a:txBody>
                  <a:tcPr anchor="ctr"/>
                </a:tc>
                <a:extLst>
                  <a:ext uri="{0D108BD9-81ED-4DB2-BD59-A6C34878D82A}">
                    <a16:rowId xmlns:a16="http://schemas.microsoft.com/office/drawing/2014/main" val="20697352"/>
                  </a:ext>
                </a:extLst>
              </a:tr>
            </a:tbl>
          </a:graphicData>
        </a:graphic>
      </p:graphicFrame>
    </p:spTree>
    <p:extLst>
      <p:ext uri="{BB962C8B-B14F-4D97-AF65-F5344CB8AC3E}">
        <p14:creationId xmlns:p14="http://schemas.microsoft.com/office/powerpoint/2010/main" val="3217971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23891765-E9A2-460B-F169-66DF3EF7D6C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8CBDC03-3F15-5497-5BDC-82CCF9EC8467}"/>
              </a:ext>
            </a:extLst>
          </p:cNvPr>
          <p:cNvSpPr txBox="1"/>
          <p:nvPr/>
        </p:nvSpPr>
        <p:spPr>
          <a:xfrm>
            <a:off x="947394" y="1140589"/>
            <a:ext cx="7668705" cy="1477328"/>
          </a:xfrm>
          <a:prstGeom prst="rect">
            <a:avLst/>
          </a:prstGeom>
          <a:noFill/>
        </p:spPr>
        <p:txBody>
          <a:bodyPr wrap="square" rtlCol="0">
            <a:spAutoFit/>
          </a:bodyPr>
          <a:lstStyle/>
          <a:p>
            <a:r>
              <a:rPr lang="en-US" sz="1800" b="1" dirty="0">
                <a:solidFill>
                  <a:schemeClr val="tx1"/>
                </a:solidFill>
              </a:rPr>
              <a:t>Development </a:t>
            </a:r>
            <a:r>
              <a:rPr lang="vi-VN" sz="1800" b="1" dirty="0" err="1">
                <a:solidFill>
                  <a:schemeClr val="tx1"/>
                </a:solidFill>
              </a:rPr>
              <a:t>Costs</a:t>
            </a:r>
            <a:r>
              <a:rPr lang="vi-VN" sz="1800" b="1" dirty="0">
                <a:solidFill>
                  <a:schemeClr val="tx1"/>
                </a:solidFill>
              </a:rPr>
              <a:t>:</a:t>
            </a:r>
            <a:endParaRPr lang="en-US" sz="1800" b="1" dirty="0">
              <a:solidFill>
                <a:schemeClr val="tx1"/>
              </a:solidFill>
            </a:endParaRPr>
          </a:p>
          <a:p>
            <a:endParaRPr lang="vi-VN" sz="1800" dirty="0">
              <a:solidFill>
                <a:schemeClr val="tx1"/>
              </a:solidFill>
            </a:endParaRPr>
          </a:p>
          <a:p>
            <a:r>
              <a:rPr lang="vi-VN" sz="1800" dirty="0">
                <a:solidFill>
                  <a:schemeClr val="tx1"/>
                </a:solidFill>
              </a:rPr>
              <a:t>- </a:t>
            </a:r>
            <a:r>
              <a:rPr lang="en-US" sz="1800" dirty="0" err="1">
                <a:solidFill>
                  <a:schemeClr val="tx1"/>
                </a:solidFill>
              </a:rPr>
              <a:t>Thực</a:t>
            </a:r>
            <a:r>
              <a:rPr lang="en-US" sz="1800" dirty="0">
                <a:solidFill>
                  <a:schemeClr val="tx1"/>
                </a:solidFill>
              </a:rPr>
              <a:t> </a:t>
            </a:r>
            <a:r>
              <a:rPr lang="en-US" sz="1800" dirty="0" err="1">
                <a:solidFill>
                  <a:schemeClr val="tx1"/>
                </a:solidFill>
              </a:rPr>
              <a:t>hiện</a:t>
            </a:r>
            <a:r>
              <a:rPr lang="en-US" sz="1800" dirty="0">
                <a:solidFill>
                  <a:schemeClr val="tx1"/>
                </a:solidFill>
              </a:rPr>
              <a:t> </a:t>
            </a:r>
            <a:r>
              <a:rPr lang="en-US" sz="1800" dirty="0" err="1">
                <a:solidFill>
                  <a:schemeClr val="tx1"/>
                </a:solidFill>
              </a:rPr>
              <a:t>bởi</a:t>
            </a:r>
            <a:r>
              <a:rPr lang="en-US" sz="1800" dirty="0">
                <a:solidFill>
                  <a:schemeClr val="tx1"/>
                </a:solidFill>
              </a:rPr>
              <a:t> </a:t>
            </a:r>
            <a:r>
              <a:rPr lang="en-US" sz="1800" dirty="0" err="1">
                <a:solidFill>
                  <a:schemeClr val="tx1"/>
                </a:solidFill>
              </a:rPr>
              <a:t>thực</a:t>
            </a:r>
            <a:r>
              <a:rPr lang="en-US" sz="1800" dirty="0">
                <a:solidFill>
                  <a:schemeClr val="tx1"/>
                </a:solidFill>
              </a:rPr>
              <a:t> </a:t>
            </a:r>
            <a:r>
              <a:rPr lang="en-US" sz="1800" dirty="0" err="1">
                <a:solidFill>
                  <a:schemeClr val="tx1"/>
                </a:solidFill>
              </a:rPr>
              <a:t>tập</a:t>
            </a:r>
            <a:r>
              <a:rPr lang="en-US" sz="1800" dirty="0">
                <a:solidFill>
                  <a:schemeClr val="tx1"/>
                </a:solidFill>
              </a:rPr>
              <a:t> sinh → </a:t>
            </a:r>
            <a:r>
              <a:rPr lang="en-US" sz="1800" dirty="0" err="1">
                <a:solidFill>
                  <a:schemeClr val="tx1"/>
                </a:solidFill>
              </a:rPr>
              <a:t>không</a:t>
            </a:r>
            <a:r>
              <a:rPr lang="en-US" sz="1800" dirty="0">
                <a:solidFill>
                  <a:schemeClr val="tx1"/>
                </a:solidFill>
              </a:rPr>
              <a:t> </a:t>
            </a:r>
            <a:r>
              <a:rPr lang="en-US" sz="1800" dirty="0" err="1">
                <a:solidFill>
                  <a:schemeClr val="tx1"/>
                </a:solidFill>
              </a:rPr>
              <a:t>tính</a:t>
            </a:r>
            <a:r>
              <a:rPr lang="en-US" sz="1800" dirty="0">
                <a:solidFill>
                  <a:schemeClr val="tx1"/>
                </a:solidFill>
              </a:rPr>
              <a:t> chi </a:t>
            </a:r>
            <a:r>
              <a:rPr lang="en-US" sz="1800" dirty="0" err="1">
                <a:solidFill>
                  <a:schemeClr val="tx1"/>
                </a:solidFill>
              </a:rPr>
              <a:t>phí</a:t>
            </a:r>
            <a:r>
              <a:rPr lang="en-US" sz="1800" dirty="0">
                <a:solidFill>
                  <a:schemeClr val="tx1"/>
                </a:solidFill>
              </a:rPr>
              <a:t> </a:t>
            </a:r>
            <a:r>
              <a:rPr lang="en-US" sz="1800" dirty="0" err="1">
                <a:solidFill>
                  <a:schemeClr val="tx1"/>
                </a:solidFill>
              </a:rPr>
              <a:t>nhân</a:t>
            </a:r>
            <a:r>
              <a:rPr lang="en-US" sz="1800" dirty="0">
                <a:solidFill>
                  <a:schemeClr val="tx1"/>
                </a:solidFill>
              </a:rPr>
              <a:t> </a:t>
            </a:r>
            <a:r>
              <a:rPr lang="en-US" sz="1800" dirty="0" err="1">
                <a:solidFill>
                  <a:schemeClr val="tx1"/>
                </a:solidFill>
              </a:rPr>
              <a:t>sự</a:t>
            </a:r>
            <a:endParaRPr lang="en-US" sz="1800" dirty="0">
              <a:solidFill>
                <a:schemeClr val="tx1"/>
              </a:solidFill>
            </a:endParaRPr>
          </a:p>
          <a:p>
            <a:endParaRPr lang="vi-VN" sz="1800" dirty="0">
              <a:solidFill>
                <a:schemeClr val="tx1"/>
              </a:solidFill>
            </a:endParaRPr>
          </a:p>
          <a:p>
            <a:r>
              <a:rPr lang="vi-VN" sz="1800" dirty="0">
                <a:solidFill>
                  <a:schemeClr val="tx1"/>
                </a:solidFill>
              </a:rPr>
              <a:t>- </a:t>
            </a:r>
            <a:r>
              <a:rPr lang="en-US" sz="1800" dirty="0" err="1">
                <a:solidFill>
                  <a:schemeClr val="tx1"/>
                </a:solidFill>
              </a:rPr>
              <a:t>Miễn</a:t>
            </a:r>
            <a:r>
              <a:rPr lang="en-US" sz="1800" dirty="0">
                <a:solidFill>
                  <a:schemeClr val="tx1"/>
                </a:solidFill>
              </a:rPr>
              <a:t> </a:t>
            </a:r>
            <a:r>
              <a:rPr lang="en-US" sz="1800" dirty="0" err="1">
                <a:solidFill>
                  <a:schemeClr val="tx1"/>
                </a:solidFill>
              </a:rPr>
              <a:t>phí</a:t>
            </a:r>
            <a:r>
              <a:rPr lang="en-US" sz="1800" dirty="0">
                <a:solidFill>
                  <a:schemeClr val="tx1"/>
                </a:solidFill>
              </a:rPr>
              <a:t> </a:t>
            </a:r>
            <a:r>
              <a:rPr lang="en-US" sz="1800" dirty="0" err="1">
                <a:solidFill>
                  <a:schemeClr val="tx1"/>
                </a:solidFill>
              </a:rPr>
              <a:t>công</a:t>
            </a:r>
            <a:r>
              <a:rPr lang="en-US" sz="1800" dirty="0">
                <a:solidFill>
                  <a:schemeClr val="tx1"/>
                </a:solidFill>
              </a:rPr>
              <a:t> </a:t>
            </a:r>
            <a:r>
              <a:rPr lang="en-US" sz="1800" dirty="0" err="1">
                <a:solidFill>
                  <a:schemeClr val="tx1"/>
                </a:solidFill>
              </a:rPr>
              <a:t>cụ</a:t>
            </a:r>
            <a:r>
              <a:rPr lang="en-US" sz="1800" dirty="0">
                <a:solidFill>
                  <a:schemeClr val="tx1"/>
                </a:solidFill>
              </a:rPr>
              <a:t> CI/CD </a:t>
            </a:r>
            <a:r>
              <a:rPr lang="en-US" sz="1800" dirty="0" err="1">
                <a:solidFill>
                  <a:schemeClr val="tx1"/>
                </a:solidFill>
              </a:rPr>
              <a:t>từ</a:t>
            </a:r>
            <a:r>
              <a:rPr lang="en-US" sz="1800" dirty="0">
                <a:solidFill>
                  <a:schemeClr val="tx1"/>
                </a:solidFill>
              </a:rPr>
              <a:t> AWS Free Tier</a:t>
            </a:r>
          </a:p>
        </p:txBody>
      </p:sp>
      <p:pic>
        <p:nvPicPr>
          <p:cNvPr id="8" name="Picture 7" descr="A black and white logo&#10;&#10;AI-generated content may be incorrect.">
            <a:extLst>
              <a:ext uri="{FF2B5EF4-FFF2-40B4-BE49-F238E27FC236}">
                <a16:creationId xmlns:a16="http://schemas.microsoft.com/office/drawing/2014/main" id="{45C047E3-D48E-3B93-3E71-22C916FB1BD7}"/>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84614384-2EB9-8CC7-E9C9-5FC6969770D0}"/>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34</a:t>
            </a:fld>
            <a:endParaRPr lang="en" dirty="0">
              <a:solidFill>
                <a:schemeClr val="tx1"/>
              </a:solidFill>
            </a:endParaRPr>
          </a:p>
        </p:txBody>
      </p:sp>
      <p:sp>
        <p:nvSpPr>
          <p:cNvPr id="2" name="Google Shape;428;p36">
            <a:extLst>
              <a:ext uri="{FF2B5EF4-FFF2-40B4-BE49-F238E27FC236}">
                <a16:creationId xmlns:a16="http://schemas.microsoft.com/office/drawing/2014/main" id="{2EF79A0B-0D6C-AB5E-69E2-62949B8DE39D}"/>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6. </a:t>
            </a:r>
            <a:r>
              <a:rPr lang="en-US" dirty="0"/>
              <a:t>Budget Estimation</a:t>
            </a:r>
          </a:p>
        </p:txBody>
      </p:sp>
    </p:spTree>
    <p:extLst>
      <p:ext uri="{BB962C8B-B14F-4D97-AF65-F5344CB8AC3E}">
        <p14:creationId xmlns:p14="http://schemas.microsoft.com/office/powerpoint/2010/main" val="3555338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D48CEB6E-0C85-1626-6410-6A705E9376B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D98C82F-D4BB-1B41-DE51-4E0C2826306C}"/>
              </a:ext>
            </a:extLst>
          </p:cNvPr>
          <p:cNvSpPr txBox="1"/>
          <p:nvPr/>
        </p:nvSpPr>
        <p:spPr>
          <a:xfrm>
            <a:off x="947394" y="1140589"/>
            <a:ext cx="7668705" cy="1477328"/>
          </a:xfrm>
          <a:prstGeom prst="rect">
            <a:avLst/>
          </a:prstGeom>
          <a:noFill/>
        </p:spPr>
        <p:txBody>
          <a:bodyPr wrap="square" rtlCol="0">
            <a:spAutoFit/>
          </a:bodyPr>
          <a:lstStyle/>
          <a:p>
            <a:pPr algn="just"/>
            <a:r>
              <a:rPr lang="vi-VN" sz="1800" b="1" dirty="0" err="1">
                <a:solidFill>
                  <a:schemeClr val="tx1"/>
                </a:solidFill>
              </a:rPr>
              <a:t>Operational</a:t>
            </a:r>
            <a:r>
              <a:rPr lang="vi-VN" sz="1800" b="1" dirty="0">
                <a:solidFill>
                  <a:schemeClr val="tx1"/>
                </a:solidFill>
              </a:rPr>
              <a:t> </a:t>
            </a:r>
            <a:r>
              <a:rPr lang="vi-VN" sz="1800" b="1" dirty="0" err="1">
                <a:solidFill>
                  <a:schemeClr val="tx1"/>
                </a:solidFill>
              </a:rPr>
              <a:t>Costs</a:t>
            </a:r>
            <a:r>
              <a:rPr lang="vi-VN" sz="1800" b="1" dirty="0">
                <a:solidFill>
                  <a:schemeClr val="tx1"/>
                </a:solidFill>
              </a:rPr>
              <a:t>:</a:t>
            </a:r>
          </a:p>
          <a:p>
            <a:pPr algn="just"/>
            <a:endParaRPr lang="vi-VN" sz="1800" dirty="0">
              <a:solidFill>
                <a:schemeClr val="tx1"/>
              </a:solidFill>
            </a:endParaRPr>
          </a:p>
          <a:p>
            <a:pPr algn="just"/>
            <a:r>
              <a:rPr lang="vi-VN" sz="1800" dirty="0">
                <a:solidFill>
                  <a:schemeClr val="tx1"/>
                </a:solidFill>
              </a:rPr>
              <a:t>- Không cần vận hành </a:t>
            </a:r>
            <a:r>
              <a:rPr lang="vi-VN" sz="1800" dirty="0" err="1">
                <a:solidFill>
                  <a:schemeClr val="tx1"/>
                </a:solidFill>
              </a:rPr>
              <a:t>server</a:t>
            </a:r>
            <a:endParaRPr lang="vi-VN" sz="1800" dirty="0">
              <a:solidFill>
                <a:schemeClr val="tx1"/>
              </a:solidFill>
            </a:endParaRPr>
          </a:p>
          <a:p>
            <a:pPr algn="just"/>
            <a:endParaRPr lang="vi-VN" sz="1800" dirty="0">
              <a:solidFill>
                <a:schemeClr val="tx1"/>
              </a:solidFill>
            </a:endParaRPr>
          </a:p>
          <a:p>
            <a:pPr algn="just"/>
            <a:r>
              <a:rPr lang="vi-VN" sz="1800" dirty="0">
                <a:solidFill>
                  <a:schemeClr val="tx1"/>
                </a:solidFill>
              </a:rPr>
              <a:t>- </a:t>
            </a:r>
            <a:r>
              <a:rPr lang="vi-VN" sz="1800" dirty="0" err="1">
                <a:solidFill>
                  <a:schemeClr val="tx1"/>
                </a:solidFill>
              </a:rPr>
              <a:t>CloudWatch</a:t>
            </a:r>
            <a:r>
              <a:rPr lang="vi-VN" sz="1800" dirty="0">
                <a:solidFill>
                  <a:schemeClr val="tx1"/>
                </a:solidFill>
              </a:rPr>
              <a:t> </a:t>
            </a:r>
            <a:r>
              <a:rPr lang="vi-VN" sz="1800" dirty="0" err="1">
                <a:solidFill>
                  <a:schemeClr val="tx1"/>
                </a:solidFill>
              </a:rPr>
              <a:t>alert</a:t>
            </a:r>
            <a:r>
              <a:rPr lang="vi-VN" sz="1800" dirty="0">
                <a:solidFill>
                  <a:schemeClr val="tx1"/>
                </a:solidFill>
              </a:rPr>
              <a:t> và </a:t>
            </a:r>
            <a:r>
              <a:rPr lang="vi-VN" sz="1800" dirty="0" err="1">
                <a:solidFill>
                  <a:schemeClr val="tx1"/>
                </a:solidFill>
              </a:rPr>
              <a:t>dashboard</a:t>
            </a:r>
            <a:r>
              <a:rPr lang="vi-VN" sz="1800" dirty="0">
                <a:solidFill>
                  <a:schemeClr val="tx1"/>
                </a:solidFill>
              </a:rPr>
              <a:t> đơn giản dễ bảo trì</a:t>
            </a:r>
          </a:p>
        </p:txBody>
      </p:sp>
      <p:pic>
        <p:nvPicPr>
          <p:cNvPr id="8" name="Picture 7" descr="A black and white logo&#10;&#10;AI-generated content may be incorrect.">
            <a:extLst>
              <a:ext uri="{FF2B5EF4-FFF2-40B4-BE49-F238E27FC236}">
                <a16:creationId xmlns:a16="http://schemas.microsoft.com/office/drawing/2014/main" id="{CB277B2A-63B3-6DB8-A157-3E925C295538}"/>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661B1391-20EF-F191-5ACB-BE9590A76BBF}"/>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35</a:t>
            </a:fld>
            <a:endParaRPr lang="en" dirty="0">
              <a:solidFill>
                <a:schemeClr val="tx1"/>
              </a:solidFill>
            </a:endParaRPr>
          </a:p>
        </p:txBody>
      </p:sp>
      <p:sp>
        <p:nvSpPr>
          <p:cNvPr id="2" name="Google Shape;428;p36">
            <a:extLst>
              <a:ext uri="{FF2B5EF4-FFF2-40B4-BE49-F238E27FC236}">
                <a16:creationId xmlns:a16="http://schemas.microsoft.com/office/drawing/2014/main" id="{52399CC1-A77E-A237-AB50-BFCD52CEBF06}"/>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6. </a:t>
            </a:r>
            <a:r>
              <a:rPr lang="en-US" dirty="0"/>
              <a:t>Budget Estimation</a:t>
            </a:r>
          </a:p>
        </p:txBody>
      </p:sp>
    </p:spTree>
    <p:extLst>
      <p:ext uri="{BB962C8B-B14F-4D97-AF65-F5344CB8AC3E}">
        <p14:creationId xmlns:p14="http://schemas.microsoft.com/office/powerpoint/2010/main" val="566011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E81F688E-AA70-1082-1361-D262EA84106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EEABF3F-A181-D79B-C702-3F0A3CFA9FFC}"/>
              </a:ext>
            </a:extLst>
          </p:cNvPr>
          <p:cNvSpPr txBox="1"/>
          <p:nvPr/>
        </p:nvSpPr>
        <p:spPr>
          <a:xfrm>
            <a:off x="947394" y="1140589"/>
            <a:ext cx="7668705" cy="2031325"/>
          </a:xfrm>
          <a:prstGeom prst="rect">
            <a:avLst/>
          </a:prstGeom>
          <a:noFill/>
        </p:spPr>
        <p:txBody>
          <a:bodyPr wrap="square" rtlCol="0">
            <a:spAutoFit/>
          </a:bodyPr>
          <a:lstStyle/>
          <a:p>
            <a:r>
              <a:rPr lang="vi-VN" sz="1800" b="1" dirty="0">
                <a:solidFill>
                  <a:schemeClr val="tx1"/>
                </a:solidFill>
              </a:rPr>
              <a:t>ROI </a:t>
            </a:r>
            <a:r>
              <a:rPr lang="vi-VN" sz="1800" b="1" dirty="0" err="1">
                <a:solidFill>
                  <a:schemeClr val="tx1"/>
                </a:solidFill>
              </a:rPr>
              <a:t>Analysis</a:t>
            </a:r>
            <a:r>
              <a:rPr lang="vi-VN" sz="1800" b="1" dirty="0">
                <a:solidFill>
                  <a:schemeClr val="tx1"/>
                </a:solidFill>
              </a:rPr>
              <a:t>:</a:t>
            </a:r>
          </a:p>
          <a:p>
            <a:endParaRPr lang="vi-VN" sz="1800" dirty="0">
              <a:solidFill>
                <a:schemeClr val="tx1"/>
              </a:solidFill>
            </a:endParaRPr>
          </a:p>
          <a:p>
            <a:r>
              <a:rPr lang="vi-VN" sz="1800" dirty="0">
                <a:solidFill>
                  <a:schemeClr val="tx1"/>
                </a:solidFill>
              </a:rPr>
              <a:t>- Tiết kiệm tối thiểu 30–50% so với EC2 (không chạy </a:t>
            </a:r>
            <a:r>
              <a:rPr lang="vi-VN" sz="1800" dirty="0" err="1">
                <a:solidFill>
                  <a:schemeClr val="tx1"/>
                </a:solidFill>
              </a:rPr>
              <a:t>idle</a:t>
            </a:r>
            <a:r>
              <a:rPr lang="vi-VN" sz="1800" dirty="0">
                <a:solidFill>
                  <a:schemeClr val="tx1"/>
                </a:solidFill>
              </a:rPr>
              <a:t>)</a:t>
            </a:r>
          </a:p>
          <a:p>
            <a:endParaRPr lang="vi-VN" sz="1800" dirty="0">
              <a:solidFill>
                <a:schemeClr val="tx1"/>
              </a:solidFill>
            </a:endParaRPr>
          </a:p>
          <a:p>
            <a:r>
              <a:rPr lang="vi-VN" sz="1800" dirty="0">
                <a:solidFill>
                  <a:schemeClr val="tx1"/>
                </a:solidFill>
              </a:rPr>
              <a:t>- Giảm </a:t>
            </a:r>
            <a:r>
              <a:rPr lang="vi-VN" sz="1800" dirty="0" err="1">
                <a:solidFill>
                  <a:schemeClr val="tx1"/>
                </a:solidFill>
              </a:rPr>
              <a:t>effort</a:t>
            </a:r>
            <a:r>
              <a:rPr lang="vi-VN" sz="1800" dirty="0">
                <a:solidFill>
                  <a:schemeClr val="tx1"/>
                </a:solidFill>
              </a:rPr>
              <a:t> </a:t>
            </a:r>
            <a:r>
              <a:rPr lang="vi-VN" sz="1800" dirty="0" err="1">
                <a:solidFill>
                  <a:schemeClr val="tx1"/>
                </a:solidFill>
              </a:rPr>
              <a:t>DevOps</a:t>
            </a:r>
            <a:r>
              <a:rPr lang="vi-VN" sz="1800" dirty="0">
                <a:solidFill>
                  <a:schemeClr val="tx1"/>
                </a:solidFill>
              </a:rPr>
              <a:t> </a:t>
            </a:r>
            <a:r>
              <a:rPr lang="vi-VN" sz="1800" dirty="0" err="1">
                <a:solidFill>
                  <a:schemeClr val="tx1"/>
                </a:solidFill>
              </a:rPr>
              <a:t>team</a:t>
            </a:r>
            <a:r>
              <a:rPr lang="vi-VN" sz="1800" dirty="0">
                <a:solidFill>
                  <a:schemeClr val="tx1"/>
                </a:solidFill>
              </a:rPr>
              <a:t> xuống còn gần như 0</a:t>
            </a:r>
          </a:p>
          <a:p>
            <a:endParaRPr lang="vi-VN" sz="1800" dirty="0">
              <a:solidFill>
                <a:schemeClr val="tx1"/>
              </a:solidFill>
            </a:endParaRPr>
          </a:p>
          <a:p>
            <a:r>
              <a:rPr lang="vi-VN" sz="1800" dirty="0">
                <a:solidFill>
                  <a:schemeClr val="tx1"/>
                </a:solidFill>
              </a:rPr>
              <a:t>- Tăng tốc triển khai ứng dụng gấp 2–3 lần</a:t>
            </a:r>
          </a:p>
        </p:txBody>
      </p:sp>
      <p:pic>
        <p:nvPicPr>
          <p:cNvPr id="8" name="Picture 7" descr="A black and white logo&#10;&#10;AI-generated content may be incorrect.">
            <a:extLst>
              <a:ext uri="{FF2B5EF4-FFF2-40B4-BE49-F238E27FC236}">
                <a16:creationId xmlns:a16="http://schemas.microsoft.com/office/drawing/2014/main" id="{C760A528-B7EB-F55A-36E1-9EC262C475ED}"/>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3E8E9A8C-FA2E-01C4-7FFF-E6852A00CDA0}"/>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36</a:t>
            </a:fld>
            <a:endParaRPr lang="en" dirty="0">
              <a:solidFill>
                <a:schemeClr val="tx1"/>
              </a:solidFill>
            </a:endParaRPr>
          </a:p>
        </p:txBody>
      </p:sp>
      <p:sp>
        <p:nvSpPr>
          <p:cNvPr id="2" name="Google Shape;428;p36">
            <a:extLst>
              <a:ext uri="{FF2B5EF4-FFF2-40B4-BE49-F238E27FC236}">
                <a16:creationId xmlns:a16="http://schemas.microsoft.com/office/drawing/2014/main" id="{271D8029-FAB5-86BF-628A-7CBB7D899C7D}"/>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6. </a:t>
            </a:r>
            <a:r>
              <a:rPr lang="en-US" dirty="0"/>
              <a:t>Budget Estimation</a:t>
            </a:r>
          </a:p>
        </p:txBody>
      </p:sp>
    </p:spTree>
    <p:extLst>
      <p:ext uri="{BB962C8B-B14F-4D97-AF65-F5344CB8AC3E}">
        <p14:creationId xmlns:p14="http://schemas.microsoft.com/office/powerpoint/2010/main" val="1201844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5">
          <a:extLst>
            <a:ext uri="{FF2B5EF4-FFF2-40B4-BE49-F238E27FC236}">
              <a16:creationId xmlns:a16="http://schemas.microsoft.com/office/drawing/2014/main" id="{3A972308-8A73-6175-93E0-7436161862A2}"/>
            </a:ext>
          </a:extLst>
        </p:cNvPr>
        <p:cNvGrpSpPr/>
        <p:nvPr/>
      </p:nvGrpSpPr>
      <p:grpSpPr>
        <a:xfrm>
          <a:off x="0" y="0"/>
          <a:ext cx="0" cy="0"/>
          <a:chOff x="0" y="0"/>
          <a:chExt cx="0" cy="0"/>
        </a:xfrm>
      </p:grpSpPr>
      <p:sp>
        <p:nvSpPr>
          <p:cNvPr id="456" name="Google Shape;456;p39">
            <a:extLst>
              <a:ext uri="{FF2B5EF4-FFF2-40B4-BE49-F238E27FC236}">
                <a16:creationId xmlns:a16="http://schemas.microsoft.com/office/drawing/2014/main" id="{BE677509-74E4-7902-2661-AAB7EA7654B5}"/>
              </a:ext>
            </a:extLst>
          </p:cNvPr>
          <p:cNvSpPr txBox="1">
            <a:spLocks noGrp="1"/>
          </p:cNvSpPr>
          <p:nvPr>
            <p:ph type="title"/>
          </p:nvPr>
        </p:nvSpPr>
        <p:spPr>
          <a:xfrm>
            <a:off x="2601918" y="2369925"/>
            <a:ext cx="3936013" cy="1326600"/>
          </a:xfrm>
          <a:prstGeom prst="rect">
            <a:avLst/>
          </a:prstGeom>
        </p:spPr>
        <p:txBody>
          <a:bodyPr spcFirstLastPara="1" wrap="square" lIns="91425" tIns="91425" rIns="91425" bIns="91425" anchor="t" anchorCtr="0">
            <a:noAutofit/>
          </a:bodyPr>
          <a:lstStyle/>
          <a:p>
            <a:r>
              <a:rPr lang="en-US" dirty="0"/>
              <a:t>Risk Assessment</a:t>
            </a:r>
            <a:endParaRPr dirty="0"/>
          </a:p>
        </p:txBody>
      </p:sp>
      <p:sp>
        <p:nvSpPr>
          <p:cNvPr id="457" name="Google Shape;457;p39">
            <a:extLst>
              <a:ext uri="{FF2B5EF4-FFF2-40B4-BE49-F238E27FC236}">
                <a16:creationId xmlns:a16="http://schemas.microsoft.com/office/drawing/2014/main" id="{63CAE153-C0AC-A958-37AF-2480284F0127}"/>
              </a:ext>
            </a:extLst>
          </p:cNvPr>
          <p:cNvSpPr txBox="1">
            <a:spLocks noGrp="1"/>
          </p:cNvSpPr>
          <p:nvPr>
            <p:ph type="title" idx="2"/>
          </p:nvPr>
        </p:nvSpPr>
        <p:spPr>
          <a:xfrm>
            <a:off x="3929425" y="1375125"/>
            <a:ext cx="1281000" cy="99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07</a:t>
            </a:r>
            <a:endParaRPr dirty="0"/>
          </a:p>
        </p:txBody>
      </p:sp>
      <p:sp>
        <p:nvSpPr>
          <p:cNvPr id="2" name="Slide Number Placeholder 4">
            <a:extLst>
              <a:ext uri="{FF2B5EF4-FFF2-40B4-BE49-F238E27FC236}">
                <a16:creationId xmlns:a16="http://schemas.microsoft.com/office/drawing/2014/main" id="{CA48040F-0083-6B11-B01D-B023B71BFD4E}"/>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37</a:t>
            </a:fld>
            <a:endParaRPr lang="en" dirty="0">
              <a:solidFill>
                <a:schemeClr val="tx1"/>
              </a:solidFill>
            </a:endParaRPr>
          </a:p>
        </p:txBody>
      </p:sp>
    </p:spTree>
    <p:extLst>
      <p:ext uri="{BB962C8B-B14F-4D97-AF65-F5344CB8AC3E}">
        <p14:creationId xmlns:p14="http://schemas.microsoft.com/office/powerpoint/2010/main" val="2220294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262EEAB5-473D-3750-30E7-B91F11278BE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6C93E9-762D-94DA-FF78-CCC3BA447BB4}"/>
              </a:ext>
            </a:extLst>
          </p:cNvPr>
          <p:cNvSpPr txBox="1"/>
          <p:nvPr/>
        </p:nvSpPr>
        <p:spPr>
          <a:xfrm>
            <a:off x="947394" y="1140589"/>
            <a:ext cx="7668705" cy="369332"/>
          </a:xfrm>
          <a:prstGeom prst="rect">
            <a:avLst/>
          </a:prstGeom>
          <a:noFill/>
        </p:spPr>
        <p:txBody>
          <a:bodyPr wrap="square" rtlCol="0">
            <a:spAutoFit/>
          </a:bodyPr>
          <a:lstStyle/>
          <a:p>
            <a:pPr algn="just"/>
            <a:r>
              <a:rPr lang="en-US" sz="1800" b="1" dirty="0">
                <a:solidFill>
                  <a:schemeClr val="tx1"/>
                </a:solidFill>
              </a:rPr>
              <a:t>Risk Matrix</a:t>
            </a:r>
          </a:p>
        </p:txBody>
      </p:sp>
      <p:pic>
        <p:nvPicPr>
          <p:cNvPr id="8" name="Picture 7" descr="A black and white logo&#10;&#10;AI-generated content may be incorrect.">
            <a:extLst>
              <a:ext uri="{FF2B5EF4-FFF2-40B4-BE49-F238E27FC236}">
                <a16:creationId xmlns:a16="http://schemas.microsoft.com/office/drawing/2014/main" id="{26263341-B5C5-0623-94FE-1821F524D109}"/>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F9B5B1B5-EA7F-84B8-E040-4D64D82A2380}"/>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38</a:t>
            </a:fld>
            <a:endParaRPr lang="en" dirty="0">
              <a:solidFill>
                <a:schemeClr val="tx1"/>
              </a:solidFill>
            </a:endParaRPr>
          </a:p>
        </p:txBody>
      </p:sp>
      <p:sp>
        <p:nvSpPr>
          <p:cNvPr id="2" name="Google Shape;428;p36">
            <a:extLst>
              <a:ext uri="{FF2B5EF4-FFF2-40B4-BE49-F238E27FC236}">
                <a16:creationId xmlns:a16="http://schemas.microsoft.com/office/drawing/2014/main" id="{C749DD72-9049-FC1A-4750-BDAE4488E709}"/>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7. </a:t>
            </a:r>
            <a:r>
              <a:rPr lang="en-US" dirty="0"/>
              <a:t>Risk Assessment</a:t>
            </a:r>
          </a:p>
          <a:p>
            <a:endParaRPr lang="en-US" dirty="0"/>
          </a:p>
        </p:txBody>
      </p:sp>
      <p:graphicFrame>
        <p:nvGraphicFramePr>
          <p:cNvPr id="3" name="Table 2">
            <a:extLst>
              <a:ext uri="{FF2B5EF4-FFF2-40B4-BE49-F238E27FC236}">
                <a16:creationId xmlns:a16="http://schemas.microsoft.com/office/drawing/2014/main" id="{72FCDE54-766F-5594-6A3E-B697AE76E6BE}"/>
              </a:ext>
            </a:extLst>
          </p:cNvPr>
          <p:cNvGraphicFramePr>
            <a:graphicFrameLocks noGrp="1"/>
          </p:cNvGraphicFramePr>
          <p:nvPr>
            <p:extLst>
              <p:ext uri="{D42A27DB-BD31-4B8C-83A1-F6EECF244321}">
                <p14:modId xmlns:p14="http://schemas.microsoft.com/office/powerpoint/2010/main" val="3605192026"/>
              </p:ext>
            </p:extLst>
          </p:nvPr>
        </p:nvGraphicFramePr>
        <p:xfrm>
          <a:off x="1051089" y="1759685"/>
          <a:ext cx="7198491" cy="1854200"/>
        </p:xfrm>
        <a:graphic>
          <a:graphicData uri="http://schemas.openxmlformats.org/drawingml/2006/table">
            <a:tbl>
              <a:tblPr firstRow="1" bandRow="1">
                <a:tableStyleId>{62C002E5-1C78-450E-9A7F-FCBA41764BF1}</a:tableStyleId>
              </a:tblPr>
              <a:tblGrid>
                <a:gridCol w="2710206">
                  <a:extLst>
                    <a:ext uri="{9D8B030D-6E8A-4147-A177-3AD203B41FA5}">
                      <a16:colId xmlns:a16="http://schemas.microsoft.com/office/drawing/2014/main" val="693895435"/>
                    </a:ext>
                  </a:extLst>
                </a:gridCol>
                <a:gridCol w="1366886">
                  <a:extLst>
                    <a:ext uri="{9D8B030D-6E8A-4147-A177-3AD203B41FA5}">
                      <a16:colId xmlns:a16="http://schemas.microsoft.com/office/drawing/2014/main" val="2803170670"/>
                    </a:ext>
                  </a:extLst>
                </a:gridCol>
                <a:gridCol w="1663831">
                  <a:extLst>
                    <a:ext uri="{9D8B030D-6E8A-4147-A177-3AD203B41FA5}">
                      <a16:colId xmlns:a16="http://schemas.microsoft.com/office/drawing/2014/main" val="1753247045"/>
                    </a:ext>
                  </a:extLst>
                </a:gridCol>
                <a:gridCol w="1457568">
                  <a:extLst>
                    <a:ext uri="{9D8B030D-6E8A-4147-A177-3AD203B41FA5}">
                      <a16:colId xmlns:a16="http://schemas.microsoft.com/office/drawing/2014/main" val="579102428"/>
                    </a:ext>
                  </a:extLst>
                </a:gridCol>
              </a:tblGrid>
              <a:tr h="370840">
                <a:tc>
                  <a:txBody>
                    <a:bodyPr/>
                    <a:lstStyle/>
                    <a:p>
                      <a:pPr algn="ctr"/>
                      <a:r>
                        <a:rPr lang="vi-VN" b="1" dirty="0">
                          <a:solidFill>
                            <a:schemeClr val="tx1"/>
                          </a:solidFill>
                        </a:rPr>
                        <a:t>Rủi ro</a:t>
                      </a:r>
                      <a:endParaRPr lang="en-US" b="1" dirty="0">
                        <a:solidFill>
                          <a:schemeClr val="tx1"/>
                        </a:solidFill>
                      </a:endParaRPr>
                    </a:p>
                  </a:txBody>
                  <a:tcPr/>
                </a:tc>
                <a:tc>
                  <a:txBody>
                    <a:bodyPr/>
                    <a:lstStyle/>
                    <a:p>
                      <a:pPr algn="ctr"/>
                      <a:r>
                        <a:rPr lang="vi-VN" b="1" dirty="0">
                          <a:solidFill>
                            <a:schemeClr val="tx1"/>
                          </a:solidFill>
                        </a:rPr>
                        <a:t>Rủi ro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dirty="0">
                          <a:solidFill>
                            <a:schemeClr val="tx1"/>
                          </a:solidFill>
                        </a:rPr>
                        <a:t>Ảnh hưởng</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dirty="0">
                          <a:solidFill>
                            <a:schemeClr val="tx1"/>
                          </a:solidFill>
                        </a:rPr>
                        <a:t>Xác xuất</a:t>
                      </a:r>
                      <a:endParaRPr lang="en-US" b="1" dirty="0">
                        <a:solidFill>
                          <a:schemeClr val="tx1"/>
                        </a:solidFill>
                      </a:endParaRPr>
                    </a:p>
                  </a:txBody>
                  <a:tcPr anchor="ctr"/>
                </a:tc>
                <a:extLst>
                  <a:ext uri="{0D108BD9-81ED-4DB2-BD59-A6C34878D82A}">
                    <a16:rowId xmlns:a16="http://schemas.microsoft.com/office/drawing/2014/main" val="2753436345"/>
                  </a:ext>
                </a:extLst>
              </a:tr>
              <a:tr h="370840">
                <a:tc>
                  <a:txBody>
                    <a:bodyPr/>
                    <a:lstStyle/>
                    <a:p>
                      <a:r>
                        <a:rPr lang="en-US" dirty="0">
                          <a:solidFill>
                            <a:schemeClr val="tx1"/>
                          </a:solidFill>
                        </a:rPr>
                        <a:t>AWS service quota </a:t>
                      </a:r>
                      <a:r>
                        <a:rPr lang="en-US" dirty="0" err="1">
                          <a:solidFill>
                            <a:schemeClr val="tx1"/>
                          </a:solidFill>
                        </a:rPr>
                        <a:t>không</a:t>
                      </a:r>
                      <a:r>
                        <a:rPr lang="en-US" dirty="0">
                          <a:solidFill>
                            <a:schemeClr val="tx1"/>
                          </a:solidFill>
                        </a:rPr>
                        <a:t> </a:t>
                      </a:r>
                      <a:r>
                        <a:rPr lang="en-US" dirty="0" err="1">
                          <a:solidFill>
                            <a:schemeClr val="tx1"/>
                          </a:solidFill>
                        </a:rPr>
                        <a:t>đủ</a:t>
                      </a:r>
                      <a:endParaRPr lang="en-US" dirty="0">
                        <a:solidFill>
                          <a:schemeClr val="tx1"/>
                        </a:solidFill>
                      </a:endParaRPr>
                    </a:p>
                  </a:txBody>
                  <a:tcPr anchor="ctr"/>
                </a:tc>
                <a:tc>
                  <a:txBody>
                    <a:bodyPr/>
                    <a:lstStyle/>
                    <a:p>
                      <a:r>
                        <a:rPr lang="en-US" dirty="0">
                          <a:solidFill>
                            <a:schemeClr val="tx1"/>
                          </a:solidFill>
                        </a:rPr>
                        <a:t>Trung </a:t>
                      </a:r>
                      <a:r>
                        <a:rPr lang="en-US" dirty="0" err="1">
                          <a:solidFill>
                            <a:schemeClr val="tx1"/>
                          </a:solidFill>
                        </a:rPr>
                        <a:t>bình</a:t>
                      </a:r>
                      <a:endParaRPr lang="en-US" dirty="0">
                        <a:solidFill>
                          <a:schemeClr val="tx1"/>
                        </a:solidFill>
                      </a:endParaRPr>
                    </a:p>
                  </a:txBody>
                  <a:tcPr anchor="ctr"/>
                </a:tc>
                <a:tc>
                  <a:txBody>
                    <a:bodyPr/>
                    <a:lstStyle/>
                    <a:p>
                      <a:r>
                        <a:rPr lang="en-US" dirty="0">
                          <a:solidFill>
                            <a:schemeClr val="tx1"/>
                          </a:solidFill>
                        </a:rPr>
                        <a:t>Trung </a:t>
                      </a:r>
                      <a:r>
                        <a:rPr lang="en-US" dirty="0" err="1">
                          <a:solidFill>
                            <a:schemeClr val="tx1"/>
                          </a:solidFill>
                        </a:rPr>
                        <a:t>bình</a:t>
                      </a:r>
                      <a:endParaRPr lang="en-US" dirty="0">
                        <a:solidFill>
                          <a:schemeClr val="tx1"/>
                        </a:solidFill>
                      </a:endParaRPr>
                    </a:p>
                  </a:txBody>
                  <a:tcPr anchor="ctr"/>
                </a:tc>
                <a:tc>
                  <a:txBody>
                    <a:bodyPr/>
                    <a:lstStyle/>
                    <a:p>
                      <a:r>
                        <a:rPr lang="en-US" dirty="0">
                          <a:solidFill>
                            <a:schemeClr val="tx1"/>
                          </a:solidFill>
                        </a:rPr>
                        <a:t>Cao</a:t>
                      </a:r>
                    </a:p>
                  </a:txBody>
                  <a:tcPr anchor="ctr"/>
                </a:tc>
                <a:extLst>
                  <a:ext uri="{0D108BD9-81ED-4DB2-BD59-A6C34878D82A}">
                    <a16:rowId xmlns:a16="http://schemas.microsoft.com/office/drawing/2014/main" val="3633214489"/>
                  </a:ext>
                </a:extLst>
              </a:tr>
              <a:tr h="370840">
                <a:tc>
                  <a:txBody>
                    <a:bodyPr/>
                    <a:lstStyle/>
                    <a:p>
                      <a:r>
                        <a:rPr lang="en-US" dirty="0">
                          <a:solidFill>
                            <a:schemeClr val="tx1"/>
                          </a:solidFill>
                        </a:rPr>
                        <a:t>CI/CD deploy </a:t>
                      </a:r>
                      <a:r>
                        <a:rPr lang="en-US" dirty="0" err="1">
                          <a:solidFill>
                            <a:schemeClr val="tx1"/>
                          </a:solidFill>
                        </a:rPr>
                        <a:t>sai</a:t>
                      </a:r>
                      <a:endParaRPr lang="en-US" dirty="0">
                        <a:solidFill>
                          <a:schemeClr val="tx1"/>
                        </a:solidFill>
                      </a:endParaRPr>
                    </a:p>
                  </a:txBody>
                  <a:tcPr anchor="ctr"/>
                </a:tc>
                <a:tc>
                  <a:txBody>
                    <a:bodyPr/>
                    <a:lstStyle/>
                    <a:p>
                      <a:r>
                        <a:rPr lang="en-US" dirty="0">
                          <a:solidFill>
                            <a:schemeClr val="tx1"/>
                          </a:solidFill>
                        </a:rPr>
                        <a:t>Cao</a:t>
                      </a:r>
                    </a:p>
                  </a:txBody>
                  <a:tcPr anchor="ctr"/>
                </a:tc>
                <a:tc>
                  <a:txBody>
                    <a:bodyPr/>
                    <a:lstStyle/>
                    <a:p>
                      <a:r>
                        <a:rPr lang="en-US" dirty="0" err="1">
                          <a:solidFill>
                            <a:schemeClr val="tx1"/>
                          </a:solidFill>
                        </a:rPr>
                        <a:t>Thấp</a:t>
                      </a:r>
                      <a:endParaRPr lang="en-US" dirty="0">
                        <a:solidFill>
                          <a:schemeClr val="tx1"/>
                        </a:solidFill>
                      </a:endParaRPr>
                    </a:p>
                  </a:txBody>
                  <a:tcPr anchor="ctr"/>
                </a:tc>
                <a:tc>
                  <a:txBody>
                    <a:bodyPr/>
                    <a:lstStyle/>
                    <a:p>
                      <a:r>
                        <a:rPr lang="en-US" dirty="0">
                          <a:solidFill>
                            <a:schemeClr val="tx1"/>
                          </a:solidFill>
                        </a:rPr>
                        <a:t>Trung </a:t>
                      </a:r>
                      <a:r>
                        <a:rPr lang="en-US" dirty="0" err="1">
                          <a:solidFill>
                            <a:schemeClr val="tx1"/>
                          </a:solidFill>
                        </a:rPr>
                        <a:t>bình</a:t>
                      </a:r>
                      <a:endParaRPr lang="en-US" dirty="0">
                        <a:solidFill>
                          <a:schemeClr val="tx1"/>
                        </a:solidFill>
                      </a:endParaRPr>
                    </a:p>
                  </a:txBody>
                  <a:tcPr anchor="ctr"/>
                </a:tc>
                <a:extLst>
                  <a:ext uri="{0D108BD9-81ED-4DB2-BD59-A6C34878D82A}">
                    <a16:rowId xmlns:a16="http://schemas.microsoft.com/office/drawing/2014/main" val="2823476220"/>
                  </a:ext>
                </a:extLst>
              </a:tr>
              <a:tr h="370840">
                <a:tc>
                  <a:txBody>
                    <a:bodyPr/>
                    <a:lstStyle/>
                    <a:p>
                      <a:r>
                        <a:rPr lang="en-US" dirty="0">
                          <a:solidFill>
                            <a:schemeClr val="tx1"/>
                          </a:solidFill>
                        </a:rPr>
                        <a:t>Auto Scaling </a:t>
                      </a:r>
                      <a:r>
                        <a:rPr lang="en-US" dirty="0" err="1">
                          <a:solidFill>
                            <a:schemeClr val="tx1"/>
                          </a:solidFill>
                        </a:rPr>
                        <a:t>không</a:t>
                      </a:r>
                      <a:r>
                        <a:rPr lang="en-US" dirty="0">
                          <a:solidFill>
                            <a:schemeClr val="tx1"/>
                          </a:solidFill>
                        </a:rPr>
                        <a:t> </a:t>
                      </a:r>
                      <a:r>
                        <a:rPr lang="en-US" dirty="0" err="1">
                          <a:solidFill>
                            <a:schemeClr val="tx1"/>
                          </a:solidFill>
                        </a:rPr>
                        <a:t>hoạt</a:t>
                      </a:r>
                      <a:r>
                        <a:rPr lang="en-US" dirty="0">
                          <a:solidFill>
                            <a:schemeClr val="tx1"/>
                          </a:solidFill>
                        </a:rPr>
                        <a:t> </a:t>
                      </a:r>
                    </a:p>
                  </a:txBody>
                  <a:tcPr anchor="ctr"/>
                </a:tc>
                <a:tc>
                  <a:txBody>
                    <a:bodyPr/>
                    <a:lstStyle/>
                    <a:p>
                      <a:r>
                        <a:rPr lang="en-US" dirty="0">
                          <a:solidFill>
                            <a:schemeClr val="tx1"/>
                          </a:solidFill>
                        </a:rPr>
                        <a:t>Cao</a:t>
                      </a:r>
                    </a:p>
                  </a:txBody>
                  <a:tcPr anchor="ctr"/>
                </a:tc>
                <a:tc>
                  <a:txBody>
                    <a:bodyPr/>
                    <a:lstStyle/>
                    <a:p>
                      <a:r>
                        <a:rPr lang="en-US" dirty="0">
                          <a:solidFill>
                            <a:schemeClr val="tx1"/>
                          </a:solidFill>
                        </a:rPr>
                        <a:t>Trung </a:t>
                      </a:r>
                      <a:r>
                        <a:rPr lang="en-US" dirty="0" err="1">
                          <a:solidFill>
                            <a:schemeClr val="tx1"/>
                          </a:solidFill>
                        </a:rPr>
                        <a:t>bình</a:t>
                      </a:r>
                      <a:endParaRPr lang="en-US" dirty="0">
                        <a:solidFill>
                          <a:schemeClr val="tx1"/>
                        </a:solidFill>
                      </a:endParaRPr>
                    </a:p>
                  </a:txBody>
                  <a:tcPr anchor="ctr"/>
                </a:tc>
                <a:tc>
                  <a:txBody>
                    <a:bodyPr/>
                    <a:lstStyle/>
                    <a:p>
                      <a:r>
                        <a:rPr lang="vi-VN" dirty="0">
                          <a:solidFill>
                            <a:schemeClr val="tx1"/>
                          </a:solidFill>
                        </a:rPr>
                        <a:t>Cao</a:t>
                      </a:r>
                      <a:endParaRPr lang="en-US" dirty="0">
                        <a:solidFill>
                          <a:schemeClr val="tx1"/>
                        </a:solidFill>
                      </a:endParaRPr>
                    </a:p>
                  </a:txBody>
                  <a:tcPr/>
                </a:tc>
                <a:extLst>
                  <a:ext uri="{0D108BD9-81ED-4DB2-BD59-A6C34878D82A}">
                    <a16:rowId xmlns:a16="http://schemas.microsoft.com/office/drawing/2014/main" val="202826100"/>
                  </a:ext>
                </a:extLst>
              </a:tr>
              <a:tr h="370840">
                <a:tc>
                  <a:txBody>
                    <a:bodyPr/>
                    <a:lstStyle/>
                    <a:p>
                      <a:r>
                        <a:rPr lang="vi-VN" dirty="0">
                          <a:solidFill>
                            <a:schemeClr val="tx1"/>
                          </a:solidFill>
                        </a:rPr>
                        <a:t>Chi phí vượt quá dự kiến</a:t>
                      </a:r>
                    </a:p>
                  </a:txBody>
                  <a:tcPr anchor="ctr"/>
                </a:tc>
                <a:tc>
                  <a:txBody>
                    <a:bodyPr/>
                    <a:lstStyle/>
                    <a:p>
                      <a:r>
                        <a:rPr lang="en-US" dirty="0">
                          <a:solidFill>
                            <a:schemeClr val="tx1"/>
                          </a:solidFill>
                        </a:rPr>
                        <a:t>Trung </a:t>
                      </a:r>
                      <a:r>
                        <a:rPr lang="en-US" dirty="0" err="1">
                          <a:solidFill>
                            <a:schemeClr val="tx1"/>
                          </a:solidFill>
                        </a:rPr>
                        <a:t>bình</a:t>
                      </a:r>
                      <a:endParaRPr lang="en-US" dirty="0">
                        <a:solidFill>
                          <a:schemeClr val="tx1"/>
                        </a:solidFill>
                      </a:endParaRPr>
                    </a:p>
                  </a:txBody>
                  <a:tcPr anchor="ctr"/>
                </a:tc>
                <a:tc>
                  <a:txBody>
                    <a:bodyPr/>
                    <a:lstStyle/>
                    <a:p>
                      <a:r>
                        <a:rPr lang="en-US" dirty="0" err="1">
                          <a:solidFill>
                            <a:schemeClr val="tx1"/>
                          </a:solidFill>
                        </a:rPr>
                        <a:t>Thấp</a:t>
                      </a:r>
                      <a:endParaRPr lang="en-US" dirty="0">
                        <a:solidFill>
                          <a:schemeClr val="tx1"/>
                        </a:solidFill>
                      </a:endParaRPr>
                    </a:p>
                  </a:txBody>
                  <a:tcPr anchor="ctr"/>
                </a:tc>
                <a:tc>
                  <a:txBody>
                    <a:bodyPr/>
                    <a:lstStyle/>
                    <a:p>
                      <a:r>
                        <a:rPr lang="en-US" dirty="0" err="1">
                          <a:solidFill>
                            <a:schemeClr val="tx1"/>
                          </a:solidFill>
                        </a:rPr>
                        <a:t>Thấp</a:t>
                      </a:r>
                      <a:endParaRPr lang="en-US" dirty="0">
                        <a:solidFill>
                          <a:schemeClr val="tx1"/>
                        </a:solidFill>
                      </a:endParaRPr>
                    </a:p>
                  </a:txBody>
                  <a:tcPr anchor="ctr"/>
                </a:tc>
                <a:extLst>
                  <a:ext uri="{0D108BD9-81ED-4DB2-BD59-A6C34878D82A}">
                    <a16:rowId xmlns:a16="http://schemas.microsoft.com/office/drawing/2014/main" val="1703782061"/>
                  </a:ext>
                </a:extLst>
              </a:tr>
            </a:tbl>
          </a:graphicData>
        </a:graphic>
      </p:graphicFrame>
    </p:spTree>
    <p:extLst>
      <p:ext uri="{BB962C8B-B14F-4D97-AF65-F5344CB8AC3E}">
        <p14:creationId xmlns:p14="http://schemas.microsoft.com/office/powerpoint/2010/main" val="1756610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C19B05C0-0474-D075-A3E7-BCFD2E00619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40475A7-1E0F-68D0-370D-CCDBC695977E}"/>
              </a:ext>
            </a:extLst>
          </p:cNvPr>
          <p:cNvSpPr txBox="1"/>
          <p:nvPr/>
        </p:nvSpPr>
        <p:spPr>
          <a:xfrm>
            <a:off x="947394" y="1140589"/>
            <a:ext cx="7668705" cy="2585323"/>
          </a:xfrm>
          <a:prstGeom prst="rect">
            <a:avLst/>
          </a:prstGeom>
          <a:noFill/>
        </p:spPr>
        <p:txBody>
          <a:bodyPr wrap="square" rtlCol="0">
            <a:spAutoFit/>
          </a:bodyPr>
          <a:lstStyle/>
          <a:p>
            <a:pPr algn="just"/>
            <a:r>
              <a:rPr lang="vi-VN" sz="1800" b="1" dirty="0" err="1">
                <a:solidFill>
                  <a:schemeClr val="tx1"/>
                </a:solidFill>
              </a:rPr>
              <a:t>Mitigation</a:t>
            </a:r>
            <a:r>
              <a:rPr lang="vi-VN" sz="1800" b="1" dirty="0">
                <a:solidFill>
                  <a:schemeClr val="tx1"/>
                </a:solidFill>
              </a:rPr>
              <a:t> </a:t>
            </a:r>
            <a:r>
              <a:rPr lang="vi-VN" sz="1800" b="1" dirty="0" err="1">
                <a:solidFill>
                  <a:schemeClr val="tx1"/>
                </a:solidFill>
              </a:rPr>
              <a:t>Strategies</a:t>
            </a:r>
            <a:r>
              <a:rPr lang="vi-VN" sz="1800" b="1" dirty="0">
                <a:solidFill>
                  <a:schemeClr val="tx1"/>
                </a:solidFill>
              </a:rPr>
              <a:t>:</a:t>
            </a:r>
          </a:p>
          <a:p>
            <a:pPr algn="just"/>
            <a:endParaRPr lang="vi-VN" sz="1800" dirty="0">
              <a:solidFill>
                <a:schemeClr val="tx1"/>
              </a:solidFill>
            </a:endParaRPr>
          </a:p>
          <a:p>
            <a:pPr algn="just"/>
            <a:r>
              <a:rPr lang="vi-VN" sz="1800" dirty="0">
                <a:solidFill>
                  <a:schemeClr val="tx1"/>
                </a:solidFill>
              </a:rPr>
              <a:t>- Kiểm tra và nâng </a:t>
            </a:r>
            <a:r>
              <a:rPr lang="vi-VN" sz="1800" dirty="0" err="1">
                <a:solidFill>
                  <a:schemeClr val="tx1"/>
                </a:solidFill>
              </a:rPr>
              <a:t>quota</a:t>
            </a:r>
            <a:r>
              <a:rPr lang="vi-VN" sz="1800" dirty="0">
                <a:solidFill>
                  <a:schemeClr val="tx1"/>
                </a:solidFill>
              </a:rPr>
              <a:t> trước</a:t>
            </a:r>
          </a:p>
          <a:p>
            <a:pPr algn="just"/>
            <a:endParaRPr lang="vi-VN" sz="1800" dirty="0">
              <a:solidFill>
                <a:schemeClr val="tx1"/>
              </a:solidFill>
            </a:endParaRPr>
          </a:p>
          <a:p>
            <a:pPr algn="just"/>
            <a:r>
              <a:rPr lang="vi-VN" sz="1800" dirty="0">
                <a:solidFill>
                  <a:schemeClr val="tx1"/>
                </a:solidFill>
              </a:rPr>
              <a:t>- Cấu hình </a:t>
            </a:r>
            <a:r>
              <a:rPr lang="vi-VN" sz="1800" dirty="0" err="1">
                <a:solidFill>
                  <a:schemeClr val="tx1"/>
                </a:solidFill>
              </a:rPr>
              <a:t>rollback</a:t>
            </a:r>
            <a:r>
              <a:rPr lang="vi-VN" sz="1800" dirty="0">
                <a:solidFill>
                  <a:schemeClr val="tx1"/>
                </a:solidFill>
              </a:rPr>
              <a:t> trong </a:t>
            </a:r>
            <a:r>
              <a:rPr lang="vi-VN" sz="1800" dirty="0" err="1">
                <a:solidFill>
                  <a:schemeClr val="tx1"/>
                </a:solidFill>
              </a:rPr>
              <a:t>pipeline</a:t>
            </a:r>
            <a:endParaRPr lang="vi-VN" sz="1800" dirty="0">
              <a:solidFill>
                <a:schemeClr val="tx1"/>
              </a:solidFill>
            </a:endParaRPr>
          </a:p>
          <a:p>
            <a:pPr algn="just"/>
            <a:endParaRPr lang="vi-VN" sz="1800" dirty="0">
              <a:solidFill>
                <a:schemeClr val="tx1"/>
              </a:solidFill>
            </a:endParaRPr>
          </a:p>
          <a:p>
            <a:pPr algn="just"/>
            <a:r>
              <a:rPr lang="vi-VN" sz="1800" dirty="0">
                <a:solidFill>
                  <a:schemeClr val="tx1"/>
                </a:solidFill>
              </a:rPr>
              <a:t>- Kiểm tra </a:t>
            </a:r>
            <a:r>
              <a:rPr lang="vi-VN" sz="1800" dirty="0" err="1">
                <a:solidFill>
                  <a:schemeClr val="tx1"/>
                </a:solidFill>
              </a:rPr>
              <a:t>metric</a:t>
            </a:r>
            <a:r>
              <a:rPr lang="vi-VN" sz="1800" dirty="0">
                <a:solidFill>
                  <a:schemeClr val="tx1"/>
                </a:solidFill>
              </a:rPr>
              <a:t> trước khi áp dụng </a:t>
            </a:r>
            <a:r>
              <a:rPr lang="vi-VN" sz="1800" dirty="0" err="1">
                <a:solidFill>
                  <a:schemeClr val="tx1"/>
                </a:solidFill>
              </a:rPr>
              <a:t>autoscaling</a:t>
            </a:r>
            <a:r>
              <a:rPr lang="vi-VN" sz="1800" dirty="0">
                <a:solidFill>
                  <a:schemeClr val="tx1"/>
                </a:solidFill>
              </a:rPr>
              <a:t> </a:t>
            </a:r>
            <a:r>
              <a:rPr lang="vi-VN" sz="1800" dirty="0" err="1">
                <a:solidFill>
                  <a:schemeClr val="tx1"/>
                </a:solidFill>
              </a:rPr>
              <a:t>rule</a:t>
            </a:r>
            <a:endParaRPr lang="vi-VN" sz="1800" dirty="0">
              <a:solidFill>
                <a:schemeClr val="tx1"/>
              </a:solidFill>
            </a:endParaRPr>
          </a:p>
          <a:p>
            <a:pPr algn="just"/>
            <a:endParaRPr lang="vi-VN" sz="1800" dirty="0">
              <a:solidFill>
                <a:schemeClr val="tx1"/>
              </a:solidFill>
            </a:endParaRPr>
          </a:p>
          <a:p>
            <a:pPr algn="just"/>
            <a:r>
              <a:rPr lang="vi-VN" sz="1800" dirty="0">
                <a:solidFill>
                  <a:schemeClr val="tx1"/>
                </a:solidFill>
              </a:rPr>
              <a:t>- Giới hạn tài nguyên từng </a:t>
            </a:r>
            <a:r>
              <a:rPr lang="vi-VN" sz="1800" dirty="0" err="1">
                <a:solidFill>
                  <a:schemeClr val="tx1"/>
                </a:solidFill>
              </a:rPr>
              <a:t>task</a:t>
            </a:r>
            <a:r>
              <a:rPr lang="vi-VN" sz="1800" dirty="0">
                <a:solidFill>
                  <a:schemeClr val="tx1"/>
                </a:solidFill>
              </a:rPr>
              <a:t> ECS</a:t>
            </a:r>
          </a:p>
        </p:txBody>
      </p:sp>
      <p:pic>
        <p:nvPicPr>
          <p:cNvPr id="8" name="Picture 7" descr="A black and white logo&#10;&#10;AI-generated content may be incorrect.">
            <a:extLst>
              <a:ext uri="{FF2B5EF4-FFF2-40B4-BE49-F238E27FC236}">
                <a16:creationId xmlns:a16="http://schemas.microsoft.com/office/drawing/2014/main" id="{654BB6DF-C87D-FEFE-F869-88CD09E5F35E}"/>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B62E9DC6-4863-AC96-910F-083270B42F05}"/>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39</a:t>
            </a:fld>
            <a:endParaRPr lang="en" dirty="0">
              <a:solidFill>
                <a:schemeClr val="tx1"/>
              </a:solidFill>
            </a:endParaRPr>
          </a:p>
        </p:txBody>
      </p:sp>
      <p:sp>
        <p:nvSpPr>
          <p:cNvPr id="3" name="Google Shape;428;p36">
            <a:extLst>
              <a:ext uri="{FF2B5EF4-FFF2-40B4-BE49-F238E27FC236}">
                <a16:creationId xmlns:a16="http://schemas.microsoft.com/office/drawing/2014/main" id="{55E91687-53B7-C9DD-C4F4-F705C01AC8A1}"/>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7. </a:t>
            </a:r>
            <a:r>
              <a:rPr lang="en-US" dirty="0"/>
              <a:t>Risk Assessment</a:t>
            </a:r>
          </a:p>
          <a:p>
            <a:endParaRPr lang="en-US" dirty="0"/>
          </a:p>
        </p:txBody>
      </p:sp>
    </p:spTree>
    <p:extLst>
      <p:ext uri="{BB962C8B-B14F-4D97-AF65-F5344CB8AC3E}">
        <p14:creationId xmlns:p14="http://schemas.microsoft.com/office/powerpoint/2010/main" val="147160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C874C7E5-0835-0E95-58DE-01E8DB66935C}"/>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C056EDE5-E5A4-7E48-84DF-7EB8CF36AE10}"/>
              </a:ext>
            </a:extLst>
          </p:cNvPr>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1. </a:t>
            </a:r>
            <a:r>
              <a:rPr lang="en-US" sz="3600" dirty="0"/>
              <a:t>Executive Summary</a:t>
            </a:r>
            <a:br>
              <a:rPr lang="en-US" sz="3600" dirty="0"/>
            </a:br>
            <a:endParaRPr dirty="0"/>
          </a:p>
        </p:txBody>
      </p:sp>
      <p:sp>
        <p:nvSpPr>
          <p:cNvPr id="2" name="TextBox 1">
            <a:extLst>
              <a:ext uri="{FF2B5EF4-FFF2-40B4-BE49-F238E27FC236}">
                <a16:creationId xmlns:a16="http://schemas.microsoft.com/office/drawing/2014/main" id="{419831E5-ED54-9578-804F-9CD329F4E6F6}"/>
              </a:ext>
            </a:extLst>
          </p:cNvPr>
          <p:cNvSpPr txBox="1"/>
          <p:nvPr/>
        </p:nvSpPr>
        <p:spPr>
          <a:xfrm>
            <a:off x="737647" y="896183"/>
            <a:ext cx="7668705" cy="4247317"/>
          </a:xfrm>
          <a:prstGeom prst="rect">
            <a:avLst/>
          </a:prstGeom>
          <a:noFill/>
        </p:spPr>
        <p:txBody>
          <a:bodyPr wrap="square" rtlCol="0">
            <a:spAutoFit/>
          </a:bodyPr>
          <a:lstStyle/>
          <a:p>
            <a:pPr algn="just"/>
            <a:r>
              <a:rPr lang="vi-VN" sz="1800" b="1" dirty="0" err="1">
                <a:solidFill>
                  <a:schemeClr val="tx1"/>
                </a:solidFill>
              </a:rPr>
              <a:t>Solution</a:t>
            </a:r>
            <a:r>
              <a:rPr lang="vi-VN" sz="1800" b="1" dirty="0">
                <a:solidFill>
                  <a:schemeClr val="tx1"/>
                </a:solidFill>
              </a:rPr>
              <a:t> </a:t>
            </a:r>
            <a:r>
              <a:rPr lang="vi-VN" sz="1800" b="1" dirty="0" err="1">
                <a:solidFill>
                  <a:schemeClr val="tx1"/>
                </a:solidFill>
              </a:rPr>
              <a:t>Overview</a:t>
            </a:r>
            <a:r>
              <a:rPr lang="vi-VN" sz="1800" b="1" dirty="0">
                <a:solidFill>
                  <a:schemeClr val="tx1"/>
                </a:solidFill>
              </a:rPr>
              <a:t>:</a:t>
            </a:r>
          </a:p>
          <a:p>
            <a:pPr algn="just"/>
            <a:endParaRPr lang="vi-VN" sz="1800" b="1" dirty="0">
              <a:solidFill>
                <a:schemeClr val="tx1"/>
              </a:solidFill>
            </a:endParaRPr>
          </a:p>
          <a:p>
            <a:pPr algn="just"/>
            <a:r>
              <a:rPr lang="vi-VN" sz="1800" dirty="0" err="1">
                <a:solidFill>
                  <a:schemeClr val="tx1"/>
                </a:solidFill>
              </a:rPr>
              <a:t>Workshop</a:t>
            </a:r>
            <a:r>
              <a:rPr lang="vi-VN" sz="1800" dirty="0">
                <a:solidFill>
                  <a:schemeClr val="tx1"/>
                </a:solidFill>
              </a:rPr>
              <a:t> này đề xuất triển khai kiến trúc </a:t>
            </a:r>
            <a:r>
              <a:rPr lang="vi-VN" sz="1800" b="1" dirty="0" err="1">
                <a:solidFill>
                  <a:schemeClr val="tx1"/>
                </a:solidFill>
              </a:rPr>
              <a:t>fully</a:t>
            </a:r>
            <a:r>
              <a:rPr lang="vi-VN" sz="1800" b="1" dirty="0">
                <a:solidFill>
                  <a:schemeClr val="tx1"/>
                </a:solidFill>
              </a:rPr>
              <a:t> </a:t>
            </a:r>
            <a:r>
              <a:rPr lang="vi-VN" sz="1800" b="1" dirty="0" err="1">
                <a:solidFill>
                  <a:schemeClr val="tx1"/>
                </a:solidFill>
              </a:rPr>
              <a:t>serverless</a:t>
            </a:r>
            <a:r>
              <a:rPr lang="vi-VN" sz="1800" b="1" dirty="0">
                <a:solidFill>
                  <a:schemeClr val="tx1"/>
                </a:solidFill>
              </a:rPr>
              <a:t> </a:t>
            </a:r>
            <a:r>
              <a:rPr lang="vi-VN" sz="1800" b="1" dirty="0" err="1">
                <a:solidFill>
                  <a:schemeClr val="tx1"/>
                </a:solidFill>
              </a:rPr>
              <a:t>container</a:t>
            </a:r>
            <a:r>
              <a:rPr lang="vi-VN" sz="1800" b="1" dirty="0">
                <a:solidFill>
                  <a:schemeClr val="tx1"/>
                </a:solidFill>
              </a:rPr>
              <a:t> </a:t>
            </a:r>
            <a:r>
              <a:rPr lang="vi-VN" sz="1800" b="1" dirty="0" err="1">
                <a:solidFill>
                  <a:schemeClr val="tx1"/>
                </a:solidFill>
              </a:rPr>
              <a:t>orchestration</a:t>
            </a:r>
            <a:r>
              <a:rPr lang="vi-VN" sz="1800" dirty="0">
                <a:solidFill>
                  <a:schemeClr val="tx1"/>
                </a:solidFill>
              </a:rPr>
              <a:t> sử dụng </a:t>
            </a:r>
            <a:r>
              <a:rPr lang="vi-VN" sz="1800" b="1" dirty="0">
                <a:solidFill>
                  <a:schemeClr val="tx1"/>
                </a:solidFill>
              </a:rPr>
              <a:t>AWS </a:t>
            </a:r>
            <a:r>
              <a:rPr lang="vi-VN" sz="1800" b="1" dirty="0" err="1">
                <a:solidFill>
                  <a:schemeClr val="tx1"/>
                </a:solidFill>
              </a:rPr>
              <a:t>Fargate</a:t>
            </a:r>
            <a:r>
              <a:rPr lang="vi-VN" sz="1800" dirty="0">
                <a:solidFill>
                  <a:schemeClr val="tx1"/>
                </a:solidFill>
              </a:rPr>
              <a:t> kết hợp với </a:t>
            </a:r>
            <a:r>
              <a:rPr lang="vi-VN" sz="1800" dirty="0" err="1">
                <a:solidFill>
                  <a:schemeClr val="tx1"/>
                </a:solidFill>
              </a:rPr>
              <a:t>Amazon</a:t>
            </a:r>
            <a:r>
              <a:rPr lang="vi-VN" sz="1800" dirty="0">
                <a:solidFill>
                  <a:schemeClr val="tx1"/>
                </a:solidFill>
              </a:rPr>
              <a:t> ECS, nhằm cung cấp môi trường chạy </a:t>
            </a:r>
            <a:r>
              <a:rPr lang="vi-VN" sz="1800" dirty="0" err="1">
                <a:solidFill>
                  <a:schemeClr val="tx1"/>
                </a:solidFill>
              </a:rPr>
              <a:t>microservices</a:t>
            </a:r>
            <a:r>
              <a:rPr lang="vi-VN" sz="1800" dirty="0">
                <a:solidFill>
                  <a:schemeClr val="tx1"/>
                </a:solidFill>
              </a:rPr>
              <a:t> hiệu quả mà không cần quản lý máy chủ. Hệ thống bao gồm:</a:t>
            </a:r>
          </a:p>
          <a:p>
            <a:pPr algn="just"/>
            <a:endParaRPr lang="vi-VN" sz="1800" dirty="0">
              <a:solidFill>
                <a:schemeClr val="tx1"/>
              </a:solidFill>
            </a:endParaRPr>
          </a:p>
          <a:p>
            <a:pPr algn="just"/>
            <a:r>
              <a:rPr lang="vi-VN" sz="1800" dirty="0">
                <a:solidFill>
                  <a:schemeClr val="tx1"/>
                </a:solidFill>
              </a:rPr>
              <a:t>- Triển khai </a:t>
            </a:r>
            <a:r>
              <a:rPr lang="vi-VN" sz="1800" b="1" dirty="0" err="1">
                <a:solidFill>
                  <a:schemeClr val="tx1"/>
                </a:solidFill>
              </a:rPr>
              <a:t>multi-service</a:t>
            </a:r>
            <a:r>
              <a:rPr lang="vi-VN" sz="1800" b="1" dirty="0">
                <a:solidFill>
                  <a:schemeClr val="tx1"/>
                </a:solidFill>
              </a:rPr>
              <a:t> </a:t>
            </a:r>
            <a:r>
              <a:rPr lang="vi-VN" sz="1800" b="1" dirty="0" err="1">
                <a:solidFill>
                  <a:schemeClr val="tx1"/>
                </a:solidFill>
              </a:rPr>
              <a:t>application</a:t>
            </a:r>
            <a:r>
              <a:rPr lang="vi-VN" sz="1800" dirty="0">
                <a:solidFill>
                  <a:schemeClr val="tx1"/>
                </a:solidFill>
              </a:rPr>
              <a:t> (tối thiểu 3 dịch vụ)</a:t>
            </a:r>
          </a:p>
          <a:p>
            <a:pPr algn="just"/>
            <a:r>
              <a:rPr lang="vi-VN" sz="1800" dirty="0">
                <a:solidFill>
                  <a:schemeClr val="tx1"/>
                </a:solidFill>
              </a:rPr>
              <a:t>- CI/CD </a:t>
            </a:r>
            <a:r>
              <a:rPr lang="vi-VN" sz="1800" dirty="0" err="1">
                <a:solidFill>
                  <a:schemeClr val="tx1"/>
                </a:solidFill>
              </a:rPr>
              <a:t>pipeline</a:t>
            </a:r>
            <a:r>
              <a:rPr lang="vi-VN" sz="1800" dirty="0">
                <a:solidFill>
                  <a:schemeClr val="tx1"/>
                </a:solidFill>
              </a:rPr>
              <a:t> với AWS </a:t>
            </a:r>
            <a:r>
              <a:rPr lang="vi-VN" sz="1800" dirty="0" err="1">
                <a:solidFill>
                  <a:schemeClr val="tx1"/>
                </a:solidFill>
              </a:rPr>
              <a:t>CodePipeline</a:t>
            </a:r>
            <a:r>
              <a:rPr lang="vi-VN" sz="1800" dirty="0">
                <a:solidFill>
                  <a:schemeClr val="tx1"/>
                </a:solidFill>
              </a:rPr>
              <a:t> + </a:t>
            </a:r>
            <a:r>
              <a:rPr lang="vi-VN" sz="1800" dirty="0" err="1">
                <a:solidFill>
                  <a:schemeClr val="tx1"/>
                </a:solidFill>
              </a:rPr>
              <a:t>GitHub</a:t>
            </a:r>
            <a:endParaRPr lang="vi-VN" sz="1800" dirty="0">
              <a:solidFill>
                <a:schemeClr val="tx1"/>
              </a:solidFill>
            </a:endParaRPr>
          </a:p>
          <a:p>
            <a:pPr algn="just"/>
            <a:r>
              <a:rPr lang="vi-VN" sz="1800" dirty="0">
                <a:solidFill>
                  <a:schemeClr val="tx1"/>
                </a:solidFill>
              </a:rPr>
              <a:t>- </a:t>
            </a:r>
            <a:r>
              <a:rPr lang="vi-VN" sz="1800" dirty="0" err="1">
                <a:solidFill>
                  <a:schemeClr val="tx1"/>
                </a:solidFill>
              </a:rPr>
              <a:t>Monitoring</a:t>
            </a:r>
            <a:r>
              <a:rPr lang="vi-VN" sz="1800" dirty="0">
                <a:solidFill>
                  <a:schemeClr val="tx1"/>
                </a:solidFill>
              </a:rPr>
              <a:t> </a:t>
            </a:r>
            <a:r>
              <a:rPr lang="vi-VN" sz="1800" dirty="0" err="1">
                <a:solidFill>
                  <a:schemeClr val="tx1"/>
                </a:solidFill>
              </a:rPr>
              <a:t>stack</a:t>
            </a:r>
            <a:r>
              <a:rPr lang="vi-VN" sz="1800" dirty="0">
                <a:solidFill>
                  <a:schemeClr val="tx1"/>
                </a:solidFill>
              </a:rPr>
              <a:t>: AWS </a:t>
            </a:r>
            <a:r>
              <a:rPr lang="vi-VN" sz="1800" dirty="0" err="1">
                <a:solidFill>
                  <a:schemeClr val="tx1"/>
                </a:solidFill>
              </a:rPr>
              <a:t>CloudWatch</a:t>
            </a:r>
            <a:r>
              <a:rPr lang="vi-VN" sz="1800" dirty="0">
                <a:solidFill>
                  <a:schemeClr val="tx1"/>
                </a:solidFill>
              </a:rPr>
              <a:t>, AWS X-Ray</a:t>
            </a:r>
          </a:p>
          <a:p>
            <a:pPr algn="just"/>
            <a:r>
              <a:rPr lang="vi-VN" sz="1800" dirty="0">
                <a:solidFill>
                  <a:schemeClr val="tx1"/>
                </a:solidFill>
              </a:rPr>
              <a:t>- </a:t>
            </a:r>
            <a:r>
              <a:rPr lang="vi-VN" sz="1800" dirty="0" err="1">
                <a:solidFill>
                  <a:schemeClr val="tx1"/>
                </a:solidFill>
              </a:rPr>
              <a:t>Service</a:t>
            </a:r>
            <a:r>
              <a:rPr lang="vi-VN" sz="1800" dirty="0">
                <a:solidFill>
                  <a:schemeClr val="tx1"/>
                </a:solidFill>
              </a:rPr>
              <a:t> </a:t>
            </a:r>
            <a:r>
              <a:rPr lang="vi-VN" sz="1800" dirty="0" err="1">
                <a:solidFill>
                  <a:schemeClr val="tx1"/>
                </a:solidFill>
              </a:rPr>
              <a:t>discovery</a:t>
            </a:r>
            <a:r>
              <a:rPr lang="vi-VN" sz="1800" dirty="0">
                <a:solidFill>
                  <a:schemeClr val="tx1"/>
                </a:solidFill>
              </a:rPr>
              <a:t> với AWS </a:t>
            </a:r>
            <a:r>
              <a:rPr lang="vi-VN" sz="1800" dirty="0" err="1">
                <a:solidFill>
                  <a:schemeClr val="tx1"/>
                </a:solidFill>
              </a:rPr>
              <a:t>Cloud</a:t>
            </a:r>
            <a:r>
              <a:rPr lang="vi-VN" sz="1800" dirty="0">
                <a:solidFill>
                  <a:schemeClr val="tx1"/>
                </a:solidFill>
              </a:rPr>
              <a:t> </a:t>
            </a:r>
            <a:r>
              <a:rPr lang="vi-VN" sz="1800" dirty="0" err="1">
                <a:solidFill>
                  <a:schemeClr val="tx1"/>
                </a:solidFill>
              </a:rPr>
              <a:t>Map</a:t>
            </a:r>
            <a:endParaRPr lang="vi-VN" sz="1800" dirty="0">
              <a:solidFill>
                <a:schemeClr val="tx1"/>
              </a:solidFill>
            </a:endParaRPr>
          </a:p>
          <a:p>
            <a:pPr algn="just"/>
            <a:r>
              <a:rPr lang="vi-VN" sz="1800" dirty="0">
                <a:solidFill>
                  <a:schemeClr val="tx1"/>
                </a:solidFill>
              </a:rPr>
              <a:t>- </a:t>
            </a:r>
            <a:r>
              <a:rPr lang="vi-VN" sz="1800" dirty="0" err="1">
                <a:solidFill>
                  <a:schemeClr val="tx1"/>
                </a:solidFill>
              </a:rPr>
              <a:t>Auto</a:t>
            </a:r>
            <a:r>
              <a:rPr lang="vi-VN" sz="1800" dirty="0">
                <a:solidFill>
                  <a:schemeClr val="tx1"/>
                </a:solidFill>
              </a:rPr>
              <a:t> </a:t>
            </a:r>
            <a:r>
              <a:rPr lang="vi-VN" sz="1800" dirty="0" err="1">
                <a:solidFill>
                  <a:schemeClr val="tx1"/>
                </a:solidFill>
              </a:rPr>
              <a:t>Scaling</a:t>
            </a:r>
            <a:r>
              <a:rPr lang="vi-VN" sz="1800" dirty="0">
                <a:solidFill>
                  <a:schemeClr val="tx1"/>
                </a:solidFill>
              </a:rPr>
              <a:t> dựa trên tài nguyên (CPU/</a:t>
            </a:r>
            <a:r>
              <a:rPr lang="vi-VN" sz="1800" dirty="0" err="1">
                <a:solidFill>
                  <a:schemeClr val="tx1"/>
                </a:solidFill>
              </a:rPr>
              <a:t>Memory</a:t>
            </a:r>
            <a:r>
              <a:rPr lang="vi-VN" sz="1800" dirty="0">
                <a:solidFill>
                  <a:schemeClr val="tx1"/>
                </a:solidFill>
              </a:rPr>
              <a:t>)</a:t>
            </a:r>
          </a:p>
          <a:p>
            <a:pPr algn="just"/>
            <a:r>
              <a:rPr lang="vi-VN" sz="1800" dirty="0">
                <a:solidFill>
                  <a:schemeClr val="tx1"/>
                </a:solidFill>
              </a:rPr>
              <a:t>- Phân tích chi phí so sánh giữa </a:t>
            </a:r>
            <a:r>
              <a:rPr lang="vi-VN" sz="1800" dirty="0" err="1">
                <a:solidFill>
                  <a:schemeClr val="tx1"/>
                </a:solidFill>
              </a:rPr>
              <a:t>Fargate</a:t>
            </a:r>
            <a:r>
              <a:rPr lang="vi-VN" sz="1800" dirty="0">
                <a:solidFill>
                  <a:schemeClr val="tx1"/>
                </a:solidFill>
              </a:rPr>
              <a:t> và EC2</a:t>
            </a:r>
          </a:p>
          <a:p>
            <a:pPr algn="just"/>
            <a:r>
              <a:rPr lang="vi-VN" sz="1800" dirty="0">
                <a:solidFill>
                  <a:schemeClr val="tx1"/>
                </a:solidFill>
              </a:rPr>
              <a:t>- Kiểm thử khả năng mở rộng với công cụ </a:t>
            </a:r>
            <a:r>
              <a:rPr lang="vi-VN" sz="1800" dirty="0" err="1">
                <a:solidFill>
                  <a:schemeClr val="tx1"/>
                </a:solidFill>
              </a:rPr>
              <a:t>load</a:t>
            </a:r>
            <a:r>
              <a:rPr lang="vi-VN" sz="1800" dirty="0">
                <a:solidFill>
                  <a:schemeClr val="tx1"/>
                </a:solidFill>
              </a:rPr>
              <a:t> </a:t>
            </a:r>
            <a:r>
              <a:rPr lang="vi-VN" sz="1800" dirty="0" err="1">
                <a:solidFill>
                  <a:schemeClr val="tx1"/>
                </a:solidFill>
              </a:rPr>
              <a:t>testing</a:t>
            </a:r>
            <a:endParaRPr lang="vi-VN" sz="1800" dirty="0">
              <a:solidFill>
                <a:schemeClr val="tx1"/>
              </a:solidFill>
            </a:endParaRPr>
          </a:p>
          <a:p>
            <a:pPr algn="just"/>
            <a:endParaRPr lang="en-US" sz="1800" dirty="0">
              <a:solidFill>
                <a:schemeClr val="tx1"/>
              </a:solidFill>
            </a:endParaRPr>
          </a:p>
        </p:txBody>
      </p:sp>
      <p:pic>
        <p:nvPicPr>
          <p:cNvPr id="3" name="Picture 2" descr="A black and white logo&#10;&#10;AI-generated content may be incorrect.">
            <a:extLst>
              <a:ext uri="{FF2B5EF4-FFF2-40B4-BE49-F238E27FC236}">
                <a16:creationId xmlns:a16="http://schemas.microsoft.com/office/drawing/2014/main" id="{79CEEAF9-29DE-BE72-0AA9-D8A05E04361A}"/>
              </a:ext>
            </a:extLst>
          </p:cNvPr>
          <p:cNvPicPr>
            <a:picLocks noChangeAspect="1"/>
          </p:cNvPicPr>
          <p:nvPr/>
        </p:nvPicPr>
        <p:blipFill>
          <a:blip r:embed="rId3"/>
          <a:stretch>
            <a:fillRect/>
          </a:stretch>
        </p:blipFill>
        <p:spPr>
          <a:xfrm>
            <a:off x="7477604" y="70702"/>
            <a:ext cx="1543952" cy="438346"/>
          </a:xfrm>
          <a:prstGeom prst="rect">
            <a:avLst/>
          </a:prstGeom>
        </p:spPr>
      </p:pic>
      <p:sp>
        <p:nvSpPr>
          <p:cNvPr id="4" name="Slide Number Placeholder 4">
            <a:extLst>
              <a:ext uri="{FF2B5EF4-FFF2-40B4-BE49-F238E27FC236}">
                <a16:creationId xmlns:a16="http://schemas.microsoft.com/office/drawing/2014/main" id="{300970BE-1F5C-75C3-D5EF-8ECECD1D43CF}"/>
              </a:ext>
            </a:extLst>
          </p:cNvPr>
          <p:cNvSpPr txBox="1">
            <a:spLocks/>
          </p:cNvSpPr>
          <p:nvPr/>
        </p:nvSpPr>
        <p:spPr>
          <a:xfrm>
            <a:off x="8712946" y="4682249"/>
            <a:ext cx="308610"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4</a:t>
            </a:fld>
            <a:endParaRPr lang="en" dirty="0">
              <a:solidFill>
                <a:schemeClr val="tx1"/>
              </a:solidFill>
            </a:endParaRPr>
          </a:p>
        </p:txBody>
      </p:sp>
    </p:spTree>
    <p:extLst>
      <p:ext uri="{BB962C8B-B14F-4D97-AF65-F5344CB8AC3E}">
        <p14:creationId xmlns:p14="http://schemas.microsoft.com/office/powerpoint/2010/main" val="4201149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5C38E7B7-E5B3-94E3-0853-EAC25F89BD0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692468-5D9A-EA56-D174-7B0BAF73CFF1}"/>
              </a:ext>
            </a:extLst>
          </p:cNvPr>
          <p:cNvSpPr txBox="1"/>
          <p:nvPr/>
        </p:nvSpPr>
        <p:spPr>
          <a:xfrm>
            <a:off x="947394" y="1140589"/>
            <a:ext cx="7668705" cy="2031325"/>
          </a:xfrm>
          <a:prstGeom prst="rect">
            <a:avLst/>
          </a:prstGeom>
          <a:noFill/>
        </p:spPr>
        <p:txBody>
          <a:bodyPr wrap="square" rtlCol="0">
            <a:spAutoFit/>
          </a:bodyPr>
          <a:lstStyle/>
          <a:p>
            <a:pPr algn="just"/>
            <a:r>
              <a:rPr lang="vi-VN" sz="1800" b="1" dirty="0" err="1">
                <a:solidFill>
                  <a:schemeClr val="tx1"/>
                </a:solidFill>
              </a:rPr>
              <a:t>Contingency</a:t>
            </a:r>
            <a:r>
              <a:rPr lang="vi-VN" sz="1800" b="1" dirty="0">
                <a:solidFill>
                  <a:schemeClr val="tx1"/>
                </a:solidFill>
              </a:rPr>
              <a:t> </a:t>
            </a:r>
            <a:r>
              <a:rPr lang="vi-VN" sz="1800" b="1" dirty="0" err="1">
                <a:solidFill>
                  <a:schemeClr val="tx1"/>
                </a:solidFill>
              </a:rPr>
              <a:t>Plans</a:t>
            </a:r>
            <a:r>
              <a:rPr lang="vi-VN" sz="1800" b="1" dirty="0">
                <a:solidFill>
                  <a:schemeClr val="tx1"/>
                </a:solidFill>
              </a:rPr>
              <a:t>:</a:t>
            </a:r>
          </a:p>
          <a:p>
            <a:pPr algn="just"/>
            <a:endParaRPr lang="vi-VN" sz="1800" dirty="0">
              <a:solidFill>
                <a:schemeClr val="tx1"/>
              </a:solidFill>
            </a:endParaRPr>
          </a:p>
          <a:p>
            <a:pPr algn="just"/>
            <a:r>
              <a:rPr lang="vi-VN" sz="1800" dirty="0">
                <a:solidFill>
                  <a:schemeClr val="tx1"/>
                </a:solidFill>
              </a:rPr>
              <a:t>- Nếu </a:t>
            </a:r>
            <a:r>
              <a:rPr lang="vi-VN" sz="1800" dirty="0" err="1">
                <a:solidFill>
                  <a:schemeClr val="tx1"/>
                </a:solidFill>
              </a:rPr>
              <a:t>Fargate</a:t>
            </a:r>
            <a:r>
              <a:rPr lang="vi-VN" sz="1800" dirty="0">
                <a:solidFill>
                  <a:schemeClr val="tx1"/>
                </a:solidFill>
              </a:rPr>
              <a:t> lỗi: có thể chuyển </a:t>
            </a:r>
            <a:r>
              <a:rPr lang="vi-VN" sz="1800" dirty="0" err="1">
                <a:solidFill>
                  <a:schemeClr val="tx1"/>
                </a:solidFill>
              </a:rPr>
              <a:t>service</a:t>
            </a:r>
            <a:r>
              <a:rPr lang="vi-VN" sz="1800" dirty="0">
                <a:solidFill>
                  <a:schemeClr val="tx1"/>
                </a:solidFill>
              </a:rPr>
              <a:t> quan trọng sang EC2 </a:t>
            </a:r>
            <a:r>
              <a:rPr lang="vi-VN" sz="1800" dirty="0" err="1">
                <a:solidFill>
                  <a:schemeClr val="tx1"/>
                </a:solidFill>
              </a:rPr>
              <a:t>spot</a:t>
            </a:r>
            <a:endParaRPr lang="vi-VN" sz="1800" dirty="0">
              <a:solidFill>
                <a:schemeClr val="tx1"/>
              </a:solidFill>
            </a:endParaRPr>
          </a:p>
          <a:p>
            <a:pPr algn="just"/>
            <a:endParaRPr lang="vi-VN" sz="1800" dirty="0">
              <a:solidFill>
                <a:schemeClr val="tx1"/>
              </a:solidFill>
            </a:endParaRPr>
          </a:p>
          <a:p>
            <a:pPr algn="just"/>
            <a:r>
              <a:rPr lang="vi-VN" sz="1800" dirty="0">
                <a:solidFill>
                  <a:schemeClr val="tx1"/>
                </a:solidFill>
              </a:rPr>
              <a:t>- Nếu CI/CD </a:t>
            </a:r>
            <a:r>
              <a:rPr lang="vi-VN" sz="1800" dirty="0" err="1">
                <a:solidFill>
                  <a:schemeClr val="tx1"/>
                </a:solidFill>
              </a:rPr>
              <a:t>fail</a:t>
            </a:r>
            <a:r>
              <a:rPr lang="vi-VN" sz="1800" dirty="0">
                <a:solidFill>
                  <a:schemeClr val="tx1"/>
                </a:solidFill>
              </a:rPr>
              <a:t>: </a:t>
            </a:r>
            <a:r>
              <a:rPr lang="vi-VN" sz="1800" dirty="0" err="1">
                <a:solidFill>
                  <a:schemeClr val="tx1"/>
                </a:solidFill>
              </a:rPr>
              <a:t>deploy</a:t>
            </a:r>
            <a:r>
              <a:rPr lang="vi-VN" sz="1800" dirty="0">
                <a:solidFill>
                  <a:schemeClr val="tx1"/>
                </a:solidFill>
              </a:rPr>
              <a:t> bằng tay theo hướng dẫn</a:t>
            </a:r>
          </a:p>
          <a:p>
            <a:pPr algn="just"/>
            <a:endParaRPr lang="vi-VN" sz="1800" dirty="0">
              <a:solidFill>
                <a:schemeClr val="tx1"/>
              </a:solidFill>
            </a:endParaRPr>
          </a:p>
          <a:p>
            <a:pPr algn="just"/>
            <a:r>
              <a:rPr lang="vi-VN" sz="1800" dirty="0">
                <a:solidFill>
                  <a:schemeClr val="tx1"/>
                </a:solidFill>
              </a:rPr>
              <a:t>- Nếu chi phí tăng: </a:t>
            </a:r>
            <a:r>
              <a:rPr lang="vi-VN" sz="1800" dirty="0" err="1">
                <a:solidFill>
                  <a:schemeClr val="tx1"/>
                </a:solidFill>
              </a:rPr>
              <a:t>scale-down</a:t>
            </a:r>
            <a:r>
              <a:rPr lang="vi-VN" sz="1800" dirty="0">
                <a:solidFill>
                  <a:schemeClr val="tx1"/>
                </a:solidFill>
              </a:rPr>
              <a:t> </a:t>
            </a:r>
            <a:r>
              <a:rPr lang="vi-VN" sz="1800" dirty="0" err="1">
                <a:solidFill>
                  <a:schemeClr val="tx1"/>
                </a:solidFill>
              </a:rPr>
              <a:t>task</a:t>
            </a:r>
            <a:r>
              <a:rPr lang="vi-VN" sz="1800" dirty="0">
                <a:solidFill>
                  <a:schemeClr val="tx1"/>
                </a:solidFill>
              </a:rPr>
              <a:t> hoặc giới hạn truy cập</a:t>
            </a:r>
          </a:p>
        </p:txBody>
      </p:sp>
      <p:pic>
        <p:nvPicPr>
          <p:cNvPr id="8" name="Picture 7" descr="A black and white logo&#10;&#10;AI-generated content may be incorrect.">
            <a:extLst>
              <a:ext uri="{FF2B5EF4-FFF2-40B4-BE49-F238E27FC236}">
                <a16:creationId xmlns:a16="http://schemas.microsoft.com/office/drawing/2014/main" id="{8B1C9FCD-3596-F8B7-CE0A-0134F3A524B4}"/>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A1252B7D-634E-4A1C-2990-BF6212429E86}"/>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40</a:t>
            </a:fld>
            <a:endParaRPr lang="en" dirty="0">
              <a:solidFill>
                <a:schemeClr val="tx1"/>
              </a:solidFill>
            </a:endParaRPr>
          </a:p>
        </p:txBody>
      </p:sp>
      <p:sp>
        <p:nvSpPr>
          <p:cNvPr id="3" name="Google Shape;428;p36">
            <a:extLst>
              <a:ext uri="{FF2B5EF4-FFF2-40B4-BE49-F238E27FC236}">
                <a16:creationId xmlns:a16="http://schemas.microsoft.com/office/drawing/2014/main" id="{3F68F3A6-CA6A-6557-6236-6E389D61DBDE}"/>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7. </a:t>
            </a:r>
            <a:r>
              <a:rPr lang="en-US" dirty="0"/>
              <a:t>Risk Assessment</a:t>
            </a:r>
          </a:p>
          <a:p>
            <a:endParaRPr lang="en-US" dirty="0"/>
          </a:p>
        </p:txBody>
      </p:sp>
    </p:spTree>
    <p:extLst>
      <p:ext uri="{BB962C8B-B14F-4D97-AF65-F5344CB8AC3E}">
        <p14:creationId xmlns:p14="http://schemas.microsoft.com/office/powerpoint/2010/main" val="1101375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5">
          <a:extLst>
            <a:ext uri="{FF2B5EF4-FFF2-40B4-BE49-F238E27FC236}">
              <a16:creationId xmlns:a16="http://schemas.microsoft.com/office/drawing/2014/main" id="{F89F7EA3-9084-CCD0-97EE-8F2D8A0CAEE0}"/>
            </a:ext>
          </a:extLst>
        </p:cNvPr>
        <p:cNvGrpSpPr/>
        <p:nvPr/>
      </p:nvGrpSpPr>
      <p:grpSpPr>
        <a:xfrm>
          <a:off x="0" y="0"/>
          <a:ext cx="0" cy="0"/>
          <a:chOff x="0" y="0"/>
          <a:chExt cx="0" cy="0"/>
        </a:xfrm>
      </p:grpSpPr>
      <p:sp>
        <p:nvSpPr>
          <p:cNvPr id="456" name="Google Shape;456;p39">
            <a:extLst>
              <a:ext uri="{FF2B5EF4-FFF2-40B4-BE49-F238E27FC236}">
                <a16:creationId xmlns:a16="http://schemas.microsoft.com/office/drawing/2014/main" id="{DB823968-D65C-AE1D-E0BA-B6688A055CD8}"/>
              </a:ext>
            </a:extLst>
          </p:cNvPr>
          <p:cNvSpPr txBox="1">
            <a:spLocks noGrp="1"/>
          </p:cNvSpPr>
          <p:nvPr>
            <p:ph type="title"/>
          </p:nvPr>
        </p:nvSpPr>
        <p:spPr>
          <a:xfrm>
            <a:off x="2601918" y="2369925"/>
            <a:ext cx="3936013" cy="1326600"/>
          </a:xfrm>
          <a:prstGeom prst="rect">
            <a:avLst/>
          </a:prstGeom>
        </p:spPr>
        <p:txBody>
          <a:bodyPr spcFirstLastPara="1" wrap="square" lIns="91425" tIns="91425" rIns="91425" bIns="91425" anchor="t" anchorCtr="0">
            <a:noAutofit/>
          </a:bodyPr>
          <a:lstStyle/>
          <a:p>
            <a:r>
              <a:rPr lang="en-US" dirty="0"/>
              <a:t>Expected Outcomes</a:t>
            </a:r>
            <a:endParaRPr dirty="0"/>
          </a:p>
        </p:txBody>
      </p:sp>
      <p:sp>
        <p:nvSpPr>
          <p:cNvPr id="457" name="Google Shape;457;p39">
            <a:extLst>
              <a:ext uri="{FF2B5EF4-FFF2-40B4-BE49-F238E27FC236}">
                <a16:creationId xmlns:a16="http://schemas.microsoft.com/office/drawing/2014/main" id="{C27CA089-6FDE-C04D-8464-47AEE01B6D7C}"/>
              </a:ext>
            </a:extLst>
          </p:cNvPr>
          <p:cNvSpPr txBox="1">
            <a:spLocks noGrp="1"/>
          </p:cNvSpPr>
          <p:nvPr>
            <p:ph type="title" idx="2"/>
          </p:nvPr>
        </p:nvSpPr>
        <p:spPr>
          <a:xfrm>
            <a:off x="3929425" y="1375125"/>
            <a:ext cx="1281000" cy="99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08</a:t>
            </a:r>
            <a:endParaRPr dirty="0"/>
          </a:p>
        </p:txBody>
      </p:sp>
      <p:sp>
        <p:nvSpPr>
          <p:cNvPr id="2" name="Slide Number Placeholder 4">
            <a:extLst>
              <a:ext uri="{FF2B5EF4-FFF2-40B4-BE49-F238E27FC236}">
                <a16:creationId xmlns:a16="http://schemas.microsoft.com/office/drawing/2014/main" id="{00C2BF0F-DB0C-4541-5E73-FF7B348ACC5B}"/>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41</a:t>
            </a:fld>
            <a:endParaRPr lang="en" dirty="0">
              <a:solidFill>
                <a:schemeClr val="tx1"/>
              </a:solidFill>
            </a:endParaRPr>
          </a:p>
        </p:txBody>
      </p:sp>
    </p:spTree>
    <p:extLst>
      <p:ext uri="{BB962C8B-B14F-4D97-AF65-F5344CB8AC3E}">
        <p14:creationId xmlns:p14="http://schemas.microsoft.com/office/powerpoint/2010/main" val="3080444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0F236891-7C33-ECF2-8950-36B2FA52958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DECAF-032B-F926-76E9-1F8BFF09039E}"/>
              </a:ext>
            </a:extLst>
          </p:cNvPr>
          <p:cNvSpPr txBox="1"/>
          <p:nvPr/>
        </p:nvSpPr>
        <p:spPr>
          <a:xfrm>
            <a:off x="947394" y="1140589"/>
            <a:ext cx="7668705" cy="2585323"/>
          </a:xfrm>
          <a:prstGeom prst="rect">
            <a:avLst/>
          </a:prstGeom>
          <a:noFill/>
        </p:spPr>
        <p:txBody>
          <a:bodyPr wrap="square" rtlCol="0">
            <a:spAutoFit/>
          </a:bodyPr>
          <a:lstStyle/>
          <a:p>
            <a:r>
              <a:rPr lang="vi-VN" sz="1800" b="1" dirty="0" err="1">
                <a:solidFill>
                  <a:schemeClr val="tx1"/>
                </a:solidFill>
              </a:rPr>
              <a:t>Success</a:t>
            </a:r>
            <a:r>
              <a:rPr lang="vi-VN" sz="1800" b="1" dirty="0">
                <a:solidFill>
                  <a:schemeClr val="tx1"/>
                </a:solidFill>
              </a:rPr>
              <a:t> </a:t>
            </a:r>
            <a:r>
              <a:rPr lang="vi-VN" sz="1800" b="1" dirty="0" err="1">
                <a:solidFill>
                  <a:schemeClr val="tx1"/>
                </a:solidFill>
              </a:rPr>
              <a:t>Metrics</a:t>
            </a:r>
            <a:r>
              <a:rPr lang="vi-VN" sz="1800" b="1" dirty="0">
                <a:solidFill>
                  <a:schemeClr val="tx1"/>
                </a:solidFill>
              </a:rPr>
              <a:t>:</a:t>
            </a:r>
          </a:p>
          <a:p>
            <a:endParaRPr lang="vi-VN" sz="1800" b="1" dirty="0">
              <a:solidFill>
                <a:schemeClr val="tx1"/>
              </a:solidFill>
            </a:endParaRPr>
          </a:p>
          <a:p>
            <a:r>
              <a:rPr lang="vi-VN" sz="1800" dirty="0">
                <a:solidFill>
                  <a:schemeClr val="tx1"/>
                </a:solidFill>
              </a:rPr>
              <a:t>- CI/CD </a:t>
            </a:r>
            <a:r>
              <a:rPr lang="vi-VN" sz="1800" dirty="0" err="1">
                <a:solidFill>
                  <a:schemeClr val="tx1"/>
                </a:solidFill>
              </a:rPr>
              <a:t>deploy</a:t>
            </a:r>
            <a:r>
              <a:rPr lang="vi-VN" sz="1800" dirty="0">
                <a:solidFill>
                  <a:schemeClr val="tx1"/>
                </a:solidFill>
              </a:rPr>
              <a:t> dưới 5 phút</a:t>
            </a:r>
          </a:p>
          <a:p>
            <a:endParaRPr lang="vi-VN" sz="1800" dirty="0">
              <a:solidFill>
                <a:schemeClr val="tx1"/>
              </a:solidFill>
            </a:endParaRPr>
          </a:p>
          <a:p>
            <a:r>
              <a:rPr lang="vi-VN" sz="1800" dirty="0">
                <a:solidFill>
                  <a:schemeClr val="tx1"/>
                </a:solidFill>
              </a:rPr>
              <a:t>- </a:t>
            </a:r>
            <a:r>
              <a:rPr lang="vi-VN" sz="1800" dirty="0" err="1">
                <a:solidFill>
                  <a:schemeClr val="tx1"/>
                </a:solidFill>
              </a:rPr>
              <a:t>Latency</a:t>
            </a:r>
            <a:r>
              <a:rPr lang="vi-VN" sz="1800" dirty="0">
                <a:solidFill>
                  <a:schemeClr val="tx1"/>
                </a:solidFill>
              </a:rPr>
              <a:t> dưới 200ms (trong khu vực)</a:t>
            </a:r>
          </a:p>
          <a:p>
            <a:endParaRPr lang="vi-VN" sz="1800" dirty="0">
              <a:solidFill>
                <a:schemeClr val="tx1"/>
              </a:solidFill>
            </a:endParaRPr>
          </a:p>
          <a:p>
            <a:r>
              <a:rPr lang="vi-VN" sz="1800" dirty="0">
                <a:solidFill>
                  <a:schemeClr val="tx1"/>
                </a:solidFill>
              </a:rPr>
              <a:t>- Tự động </a:t>
            </a:r>
            <a:r>
              <a:rPr lang="vi-VN" sz="1800" dirty="0" err="1">
                <a:solidFill>
                  <a:schemeClr val="tx1"/>
                </a:solidFill>
              </a:rPr>
              <a:t>scale</a:t>
            </a:r>
            <a:r>
              <a:rPr lang="vi-VN" sz="1800" dirty="0">
                <a:solidFill>
                  <a:schemeClr val="tx1"/>
                </a:solidFill>
              </a:rPr>
              <a:t> khi CPU &gt; 70%</a:t>
            </a:r>
          </a:p>
          <a:p>
            <a:endParaRPr lang="vi-VN" sz="1800" dirty="0">
              <a:solidFill>
                <a:schemeClr val="tx1"/>
              </a:solidFill>
            </a:endParaRPr>
          </a:p>
          <a:p>
            <a:r>
              <a:rPr lang="vi-VN" sz="1800" dirty="0">
                <a:solidFill>
                  <a:schemeClr val="tx1"/>
                </a:solidFill>
              </a:rPr>
              <a:t>- 100% </a:t>
            </a:r>
            <a:r>
              <a:rPr lang="vi-VN" sz="1800" dirty="0" err="1">
                <a:solidFill>
                  <a:schemeClr val="tx1"/>
                </a:solidFill>
              </a:rPr>
              <a:t>log</a:t>
            </a:r>
            <a:r>
              <a:rPr lang="vi-VN" sz="1800" dirty="0">
                <a:solidFill>
                  <a:schemeClr val="tx1"/>
                </a:solidFill>
              </a:rPr>
              <a:t> và </a:t>
            </a:r>
            <a:r>
              <a:rPr lang="vi-VN" sz="1800" dirty="0" err="1">
                <a:solidFill>
                  <a:schemeClr val="tx1"/>
                </a:solidFill>
              </a:rPr>
              <a:t>trace</a:t>
            </a:r>
            <a:r>
              <a:rPr lang="vi-VN" sz="1800" dirty="0">
                <a:solidFill>
                  <a:schemeClr val="tx1"/>
                </a:solidFill>
              </a:rPr>
              <a:t> được thu thập qua </a:t>
            </a:r>
            <a:r>
              <a:rPr lang="vi-VN" sz="1800" dirty="0" err="1">
                <a:solidFill>
                  <a:schemeClr val="tx1"/>
                </a:solidFill>
              </a:rPr>
              <a:t>CloudWatch</a:t>
            </a:r>
            <a:r>
              <a:rPr lang="vi-VN" sz="1800" dirty="0">
                <a:solidFill>
                  <a:schemeClr val="tx1"/>
                </a:solidFill>
              </a:rPr>
              <a:t>/X-Ray</a:t>
            </a:r>
          </a:p>
        </p:txBody>
      </p:sp>
      <p:pic>
        <p:nvPicPr>
          <p:cNvPr id="8" name="Picture 7" descr="A black and white logo&#10;&#10;AI-generated content may be incorrect.">
            <a:extLst>
              <a:ext uri="{FF2B5EF4-FFF2-40B4-BE49-F238E27FC236}">
                <a16:creationId xmlns:a16="http://schemas.microsoft.com/office/drawing/2014/main" id="{E8B7D428-D44F-3063-1136-7FB88FFC44C2}"/>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7D19BC3A-38CF-A0F3-6E8E-9BF39892A839}"/>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42</a:t>
            </a:fld>
            <a:endParaRPr lang="en" dirty="0">
              <a:solidFill>
                <a:schemeClr val="tx1"/>
              </a:solidFill>
            </a:endParaRPr>
          </a:p>
        </p:txBody>
      </p:sp>
      <p:sp>
        <p:nvSpPr>
          <p:cNvPr id="4" name="Google Shape;428;p36">
            <a:extLst>
              <a:ext uri="{FF2B5EF4-FFF2-40B4-BE49-F238E27FC236}">
                <a16:creationId xmlns:a16="http://schemas.microsoft.com/office/drawing/2014/main" id="{EA081E75-6F21-A6FC-2F03-D130EDC0CE44}"/>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8. </a:t>
            </a:r>
            <a:r>
              <a:rPr lang="en-US" dirty="0"/>
              <a:t>Expected Outcomes</a:t>
            </a:r>
            <a:endParaRPr lang="vi-VN" dirty="0"/>
          </a:p>
        </p:txBody>
      </p:sp>
    </p:spTree>
    <p:extLst>
      <p:ext uri="{BB962C8B-B14F-4D97-AF65-F5344CB8AC3E}">
        <p14:creationId xmlns:p14="http://schemas.microsoft.com/office/powerpoint/2010/main" val="401020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65391151-3ED2-198E-0D9E-C7FBB40C401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DD8E354-9DD3-C731-836D-6C4DC1DD38D6}"/>
              </a:ext>
            </a:extLst>
          </p:cNvPr>
          <p:cNvSpPr txBox="1"/>
          <p:nvPr/>
        </p:nvSpPr>
        <p:spPr>
          <a:xfrm>
            <a:off x="947394" y="1140589"/>
            <a:ext cx="7668705" cy="2031325"/>
          </a:xfrm>
          <a:prstGeom prst="rect">
            <a:avLst/>
          </a:prstGeom>
          <a:noFill/>
        </p:spPr>
        <p:txBody>
          <a:bodyPr wrap="square" rtlCol="0">
            <a:spAutoFit/>
          </a:bodyPr>
          <a:lstStyle/>
          <a:p>
            <a:pPr algn="just"/>
            <a:r>
              <a:rPr lang="en-US" sz="1800" b="1" dirty="0">
                <a:solidFill>
                  <a:schemeClr val="tx1"/>
                </a:solidFill>
              </a:rPr>
              <a:t>Business </a:t>
            </a:r>
            <a:r>
              <a:rPr lang="vi-VN" sz="1800" b="1" dirty="0" err="1">
                <a:solidFill>
                  <a:schemeClr val="tx1"/>
                </a:solidFill>
              </a:rPr>
              <a:t>Benefits</a:t>
            </a:r>
            <a:r>
              <a:rPr lang="vi-VN" sz="1800" b="1" dirty="0">
                <a:solidFill>
                  <a:schemeClr val="tx1"/>
                </a:solidFill>
              </a:rPr>
              <a:t>:</a:t>
            </a:r>
            <a:endParaRPr lang="en-US" sz="1800" b="1" dirty="0">
              <a:solidFill>
                <a:schemeClr val="tx1"/>
              </a:solidFill>
            </a:endParaRPr>
          </a:p>
          <a:p>
            <a:pPr algn="just"/>
            <a:endParaRPr lang="vi-VN" sz="1800" dirty="0">
              <a:solidFill>
                <a:schemeClr val="tx1"/>
              </a:solidFill>
            </a:endParaRPr>
          </a:p>
          <a:p>
            <a:pPr algn="just"/>
            <a:r>
              <a:rPr lang="vi-VN" sz="1800" dirty="0">
                <a:solidFill>
                  <a:schemeClr val="tx1"/>
                </a:solidFill>
              </a:rPr>
              <a:t>- </a:t>
            </a:r>
            <a:r>
              <a:rPr lang="en-US" sz="1800" dirty="0" err="1">
                <a:solidFill>
                  <a:schemeClr val="tx1"/>
                </a:solidFill>
              </a:rPr>
              <a:t>Giảm</a:t>
            </a:r>
            <a:r>
              <a:rPr lang="en-US" sz="1800" dirty="0">
                <a:solidFill>
                  <a:schemeClr val="tx1"/>
                </a:solidFill>
              </a:rPr>
              <a:t> </a:t>
            </a:r>
            <a:r>
              <a:rPr lang="en-US" sz="1800" dirty="0" err="1">
                <a:solidFill>
                  <a:schemeClr val="tx1"/>
                </a:solidFill>
              </a:rPr>
              <a:t>thời</a:t>
            </a:r>
            <a:r>
              <a:rPr lang="en-US" sz="1800" dirty="0">
                <a:solidFill>
                  <a:schemeClr val="tx1"/>
                </a:solidFill>
              </a:rPr>
              <a:t> </a:t>
            </a:r>
            <a:r>
              <a:rPr lang="en-US" sz="1800" dirty="0" err="1">
                <a:solidFill>
                  <a:schemeClr val="tx1"/>
                </a:solidFill>
              </a:rPr>
              <a:t>gian</a:t>
            </a:r>
            <a:r>
              <a:rPr lang="en-US" sz="1800" dirty="0">
                <a:solidFill>
                  <a:schemeClr val="tx1"/>
                </a:solidFill>
              </a:rPr>
              <a:t> go-to-market</a:t>
            </a:r>
          </a:p>
          <a:p>
            <a:pPr algn="just"/>
            <a:endParaRPr lang="vi-VN" sz="1800" dirty="0">
              <a:solidFill>
                <a:schemeClr val="tx1"/>
              </a:solidFill>
            </a:endParaRPr>
          </a:p>
          <a:p>
            <a:pPr algn="just"/>
            <a:r>
              <a:rPr lang="vi-VN" sz="1800" dirty="0">
                <a:solidFill>
                  <a:schemeClr val="tx1"/>
                </a:solidFill>
              </a:rPr>
              <a:t>- </a:t>
            </a:r>
            <a:r>
              <a:rPr lang="en-US" sz="1800" dirty="0" err="1">
                <a:solidFill>
                  <a:schemeClr val="tx1"/>
                </a:solidFill>
              </a:rPr>
              <a:t>Không</a:t>
            </a:r>
            <a:r>
              <a:rPr lang="en-US" sz="1800" dirty="0">
                <a:solidFill>
                  <a:schemeClr val="tx1"/>
                </a:solidFill>
              </a:rPr>
              <a:t> </a:t>
            </a:r>
            <a:r>
              <a:rPr lang="en-US" sz="1800" dirty="0" err="1">
                <a:solidFill>
                  <a:schemeClr val="tx1"/>
                </a:solidFill>
              </a:rPr>
              <a:t>cần</a:t>
            </a:r>
            <a:r>
              <a:rPr lang="en-US" sz="1800" dirty="0">
                <a:solidFill>
                  <a:schemeClr val="tx1"/>
                </a:solidFill>
              </a:rPr>
              <a:t> </a:t>
            </a:r>
            <a:r>
              <a:rPr lang="en-US" sz="1800" dirty="0" err="1">
                <a:solidFill>
                  <a:schemeClr val="tx1"/>
                </a:solidFill>
              </a:rPr>
              <a:t>quản</a:t>
            </a:r>
            <a:r>
              <a:rPr lang="en-US" sz="1800" dirty="0">
                <a:solidFill>
                  <a:schemeClr val="tx1"/>
                </a:solidFill>
              </a:rPr>
              <a:t> </a:t>
            </a:r>
            <a:r>
              <a:rPr lang="en-US" sz="1800" dirty="0" err="1">
                <a:solidFill>
                  <a:schemeClr val="tx1"/>
                </a:solidFill>
              </a:rPr>
              <a:t>lý</a:t>
            </a:r>
            <a:r>
              <a:rPr lang="en-US" sz="1800" dirty="0">
                <a:solidFill>
                  <a:schemeClr val="tx1"/>
                </a:solidFill>
              </a:rPr>
              <a:t> server</a:t>
            </a:r>
          </a:p>
          <a:p>
            <a:pPr algn="just"/>
            <a:endParaRPr lang="vi-VN" sz="1800" dirty="0">
              <a:solidFill>
                <a:schemeClr val="tx1"/>
              </a:solidFill>
            </a:endParaRPr>
          </a:p>
          <a:p>
            <a:pPr algn="just"/>
            <a:r>
              <a:rPr lang="vi-VN" sz="1800" dirty="0">
                <a:solidFill>
                  <a:schemeClr val="tx1"/>
                </a:solidFill>
              </a:rPr>
              <a:t>- </a:t>
            </a:r>
            <a:r>
              <a:rPr lang="en-US" sz="1800" dirty="0" err="1">
                <a:solidFill>
                  <a:schemeClr val="tx1"/>
                </a:solidFill>
              </a:rPr>
              <a:t>Tăng</a:t>
            </a:r>
            <a:r>
              <a:rPr lang="en-US" sz="1800" dirty="0">
                <a:solidFill>
                  <a:schemeClr val="tx1"/>
                </a:solidFill>
              </a:rPr>
              <a:t> </a:t>
            </a:r>
            <a:r>
              <a:rPr lang="en-US" sz="1800" dirty="0" err="1">
                <a:solidFill>
                  <a:schemeClr val="tx1"/>
                </a:solidFill>
              </a:rPr>
              <a:t>độ</a:t>
            </a:r>
            <a:r>
              <a:rPr lang="en-US" sz="1800" dirty="0">
                <a:solidFill>
                  <a:schemeClr val="tx1"/>
                </a:solidFill>
              </a:rPr>
              <a:t> </a:t>
            </a:r>
            <a:r>
              <a:rPr lang="en-US" sz="1800" dirty="0" err="1">
                <a:solidFill>
                  <a:schemeClr val="tx1"/>
                </a:solidFill>
              </a:rPr>
              <a:t>ổn</a:t>
            </a:r>
            <a:r>
              <a:rPr lang="en-US" sz="1800" dirty="0">
                <a:solidFill>
                  <a:schemeClr val="tx1"/>
                </a:solidFill>
              </a:rPr>
              <a:t> </a:t>
            </a:r>
            <a:r>
              <a:rPr lang="en-US" sz="1800" dirty="0" err="1">
                <a:solidFill>
                  <a:schemeClr val="tx1"/>
                </a:solidFill>
              </a:rPr>
              <a:t>định</a:t>
            </a:r>
            <a:r>
              <a:rPr lang="en-US" sz="1800" dirty="0">
                <a:solidFill>
                  <a:schemeClr val="tx1"/>
                </a:solidFill>
              </a:rPr>
              <a:t> </a:t>
            </a:r>
            <a:r>
              <a:rPr lang="en-US" sz="1800" dirty="0" err="1">
                <a:solidFill>
                  <a:schemeClr val="tx1"/>
                </a:solidFill>
              </a:rPr>
              <a:t>hệ</a:t>
            </a:r>
            <a:r>
              <a:rPr lang="en-US" sz="1800" dirty="0">
                <a:solidFill>
                  <a:schemeClr val="tx1"/>
                </a:solidFill>
              </a:rPr>
              <a:t> </a:t>
            </a:r>
            <a:r>
              <a:rPr lang="en-US" sz="1800" dirty="0" err="1">
                <a:solidFill>
                  <a:schemeClr val="tx1"/>
                </a:solidFill>
              </a:rPr>
              <a:t>thống</a:t>
            </a:r>
            <a:r>
              <a:rPr lang="en-US" sz="1800" dirty="0">
                <a:solidFill>
                  <a:schemeClr val="tx1"/>
                </a:solidFill>
              </a:rPr>
              <a:t> </a:t>
            </a:r>
            <a:r>
              <a:rPr lang="en-US" sz="1800" dirty="0" err="1">
                <a:solidFill>
                  <a:schemeClr val="tx1"/>
                </a:solidFill>
              </a:rPr>
              <a:t>nhờ</a:t>
            </a:r>
            <a:r>
              <a:rPr lang="en-US" sz="1800" dirty="0">
                <a:solidFill>
                  <a:schemeClr val="tx1"/>
                </a:solidFill>
              </a:rPr>
              <a:t> scaling </a:t>
            </a:r>
            <a:r>
              <a:rPr lang="en-US" sz="1800" dirty="0" err="1">
                <a:solidFill>
                  <a:schemeClr val="tx1"/>
                </a:solidFill>
              </a:rPr>
              <a:t>tự</a:t>
            </a:r>
            <a:r>
              <a:rPr lang="en-US" sz="1800" dirty="0">
                <a:solidFill>
                  <a:schemeClr val="tx1"/>
                </a:solidFill>
              </a:rPr>
              <a:t> </a:t>
            </a:r>
            <a:r>
              <a:rPr lang="en-US" sz="1800" dirty="0" err="1">
                <a:solidFill>
                  <a:schemeClr val="tx1"/>
                </a:solidFill>
              </a:rPr>
              <a:t>động</a:t>
            </a:r>
            <a:endParaRPr lang="en-US" sz="1800" dirty="0">
              <a:solidFill>
                <a:schemeClr val="tx1"/>
              </a:solidFill>
            </a:endParaRPr>
          </a:p>
        </p:txBody>
      </p:sp>
      <p:pic>
        <p:nvPicPr>
          <p:cNvPr id="8" name="Picture 7" descr="A black and white logo&#10;&#10;AI-generated content may be incorrect.">
            <a:extLst>
              <a:ext uri="{FF2B5EF4-FFF2-40B4-BE49-F238E27FC236}">
                <a16:creationId xmlns:a16="http://schemas.microsoft.com/office/drawing/2014/main" id="{1FB3ED1F-0BE9-3419-ECB6-84EFD83F4F28}"/>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E2EA89D5-1C86-C0F6-26F1-B125D530F589}"/>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43</a:t>
            </a:fld>
            <a:endParaRPr lang="en" dirty="0">
              <a:solidFill>
                <a:schemeClr val="tx1"/>
              </a:solidFill>
            </a:endParaRPr>
          </a:p>
        </p:txBody>
      </p:sp>
      <p:sp>
        <p:nvSpPr>
          <p:cNvPr id="4" name="Google Shape;428;p36">
            <a:extLst>
              <a:ext uri="{FF2B5EF4-FFF2-40B4-BE49-F238E27FC236}">
                <a16:creationId xmlns:a16="http://schemas.microsoft.com/office/drawing/2014/main" id="{2E927E42-0F5E-40C6-E4E4-F1079E7BC8E3}"/>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8. </a:t>
            </a:r>
            <a:r>
              <a:rPr lang="en-US" dirty="0"/>
              <a:t>Expected Outcomes</a:t>
            </a:r>
            <a:endParaRPr lang="vi-VN" dirty="0"/>
          </a:p>
        </p:txBody>
      </p:sp>
    </p:spTree>
    <p:extLst>
      <p:ext uri="{BB962C8B-B14F-4D97-AF65-F5344CB8AC3E}">
        <p14:creationId xmlns:p14="http://schemas.microsoft.com/office/powerpoint/2010/main" val="860480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A7283C06-C9AD-8FC9-B373-95391FD204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56E2A51-19BD-9DB4-77A7-BC864BA65978}"/>
              </a:ext>
            </a:extLst>
          </p:cNvPr>
          <p:cNvSpPr txBox="1"/>
          <p:nvPr/>
        </p:nvSpPr>
        <p:spPr>
          <a:xfrm>
            <a:off x="947394" y="1140589"/>
            <a:ext cx="7668705" cy="2031325"/>
          </a:xfrm>
          <a:prstGeom prst="rect">
            <a:avLst/>
          </a:prstGeom>
          <a:noFill/>
        </p:spPr>
        <p:txBody>
          <a:bodyPr wrap="square" rtlCol="0">
            <a:spAutoFit/>
          </a:bodyPr>
          <a:lstStyle/>
          <a:p>
            <a:r>
              <a:rPr lang="vi-VN" sz="1800" b="1" dirty="0" err="1">
                <a:solidFill>
                  <a:schemeClr val="tx1"/>
                </a:solidFill>
              </a:rPr>
              <a:t>Technical</a:t>
            </a:r>
            <a:r>
              <a:rPr lang="vi-VN" sz="1800" b="1" dirty="0">
                <a:solidFill>
                  <a:schemeClr val="tx1"/>
                </a:solidFill>
              </a:rPr>
              <a:t> </a:t>
            </a:r>
            <a:r>
              <a:rPr lang="vi-VN" sz="1800" b="1" dirty="0" err="1">
                <a:solidFill>
                  <a:schemeClr val="tx1"/>
                </a:solidFill>
              </a:rPr>
              <a:t>Improvements</a:t>
            </a:r>
            <a:r>
              <a:rPr lang="vi-VN" sz="1800" b="1" dirty="0">
                <a:solidFill>
                  <a:schemeClr val="tx1"/>
                </a:solidFill>
              </a:rPr>
              <a:t>:</a:t>
            </a:r>
          </a:p>
          <a:p>
            <a:endParaRPr lang="vi-VN" sz="1800" dirty="0">
              <a:solidFill>
                <a:schemeClr val="tx1"/>
              </a:solidFill>
            </a:endParaRPr>
          </a:p>
          <a:p>
            <a:r>
              <a:rPr lang="vi-VN" sz="1800" dirty="0">
                <a:solidFill>
                  <a:schemeClr val="tx1"/>
                </a:solidFill>
              </a:rPr>
              <a:t>- </a:t>
            </a:r>
            <a:r>
              <a:rPr lang="vi-VN" sz="1800" dirty="0" err="1">
                <a:solidFill>
                  <a:schemeClr val="tx1"/>
                </a:solidFill>
              </a:rPr>
              <a:t>IaC</a:t>
            </a:r>
            <a:r>
              <a:rPr lang="vi-VN" sz="1800" dirty="0">
                <a:solidFill>
                  <a:schemeClr val="tx1"/>
                </a:solidFill>
              </a:rPr>
              <a:t> + CI/CD giúp dễ tái sử dụng và nhân rộng</a:t>
            </a:r>
          </a:p>
          <a:p>
            <a:endParaRPr lang="vi-VN" sz="1800" dirty="0">
              <a:solidFill>
                <a:schemeClr val="tx1"/>
              </a:solidFill>
            </a:endParaRPr>
          </a:p>
          <a:p>
            <a:r>
              <a:rPr lang="vi-VN" sz="1800" dirty="0">
                <a:solidFill>
                  <a:schemeClr val="tx1"/>
                </a:solidFill>
              </a:rPr>
              <a:t>- Tăng tính </a:t>
            </a:r>
            <a:r>
              <a:rPr lang="vi-VN" sz="1800" dirty="0" err="1">
                <a:solidFill>
                  <a:schemeClr val="tx1"/>
                </a:solidFill>
              </a:rPr>
              <a:t>modular</a:t>
            </a:r>
            <a:r>
              <a:rPr lang="vi-VN" sz="1800" dirty="0">
                <a:solidFill>
                  <a:schemeClr val="tx1"/>
                </a:solidFill>
              </a:rPr>
              <a:t> cho hệ thống </a:t>
            </a:r>
            <a:r>
              <a:rPr lang="vi-VN" sz="1800" dirty="0" err="1">
                <a:solidFill>
                  <a:schemeClr val="tx1"/>
                </a:solidFill>
              </a:rPr>
              <a:t>microservices</a:t>
            </a:r>
            <a:endParaRPr lang="vi-VN" sz="1800" dirty="0">
              <a:solidFill>
                <a:schemeClr val="tx1"/>
              </a:solidFill>
            </a:endParaRPr>
          </a:p>
          <a:p>
            <a:endParaRPr lang="vi-VN" sz="1800" dirty="0">
              <a:solidFill>
                <a:schemeClr val="tx1"/>
              </a:solidFill>
            </a:endParaRPr>
          </a:p>
          <a:p>
            <a:r>
              <a:rPr lang="vi-VN" sz="1800" dirty="0">
                <a:solidFill>
                  <a:schemeClr val="tx1"/>
                </a:solidFill>
              </a:rPr>
              <a:t>- Tối ưu </a:t>
            </a:r>
            <a:r>
              <a:rPr lang="vi-VN" sz="1800" dirty="0" err="1">
                <a:solidFill>
                  <a:schemeClr val="tx1"/>
                </a:solidFill>
              </a:rPr>
              <a:t>cost</a:t>
            </a:r>
            <a:r>
              <a:rPr lang="vi-VN" sz="1800" dirty="0">
                <a:solidFill>
                  <a:schemeClr val="tx1"/>
                </a:solidFill>
              </a:rPr>
              <a:t> theo </a:t>
            </a:r>
            <a:r>
              <a:rPr lang="vi-VN" sz="1800" dirty="0" err="1">
                <a:solidFill>
                  <a:schemeClr val="tx1"/>
                </a:solidFill>
              </a:rPr>
              <a:t>workload</a:t>
            </a:r>
            <a:r>
              <a:rPr lang="vi-VN" sz="1800" dirty="0">
                <a:solidFill>
                  <a:schemeClr val="tx1"/>
                </a:solidFill>
              </a:rPr>
              <a:t> thay vì giữ </a:t>
            </a:r>
            <a:r>
              <a:rPr lang="vi-VN" sz="1800" dirty="0" err="1">
                <a:solidFill>
                  <a:schemeClr val="tx1"/>
                </a:solidFill>
              </a:rPr>
              <a:t>server</a:t>
            </a:r>
            <a:r>
              <a:rPr lang="vi-VN" sz="1800" dirty="0">
                <a:solidFill>
                  <a:schemeClr val="tx1"/>
                </a:solidFill>
              </a:rPr>
              <a:t> </a:t>
            </a:r>
            <a:r>
              <a:rPr lang="vi-VN" sz="1800" dirty="0" err="1">
                <a:solidFill>
                  <a:schemeClr val="tx1"/>
                </a:solidFill>
              </a:rPr>
              <a:t>idle</a:t>
            </a:r>
            <a:endParaRPr lang="vi-VN" sz="1800" dirty="0">
              <a:solidFill>
                <a:schemeClr val="tx1"/>
              </a:solidFill>
            </a:endParaRPr>
          </a:p>
        </p:txBody>
      </p:sp>
      <p:pic>
        <p:nvPicPr>
          <p:cNvPr id="8" name="Picture 7" descr="A black and white logo&#10;&#10;AI-generated content may be incorrect.">
            <a:extLst>
              <a:ext uri="{FF2B5EF4-FFF2-40B4-BE49-F238E27FC236}">
                <a16:creationId xmlns:a16="http://schemas.microsoft.com/office/drawing/2014/main" id="{B53F04DE-66C1-A856-0305-E044CF623EC2}"/>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0CEDF122-2D88-CFC2-AE80-4BCA23485AF6}"/>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44</a:t>
            </a:fld>
            <a:endParaRPr lang="en" dirty="0">
              <a:solidFill>
                <a:schemeClr val="tx1"/>
              </a:solidFill>
            </a:endParaRPr>
          </a:p>
        </p:txBody>
      </p:sp>
      <p:sp>
        <p:nvSpPr>
          <p:cNvPr id="4" name="Google Shape;428;p36">
            <a:extLst>
              <a:ext uri="{FF2B5EF4-FFF2-40B4-BE49-F238E27FC236}">
                <a16:creationId xmlns:a16="http://schemas.microsoft.com/office/drawing/2014/main" id="{5A28CEDD-E692-90C2-B7C7-2C87344539F5}"/>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8. </a:t>
            </a:r>
            <a:r>
              <a:rPr lang="en-US" dirty="0"/>
              <a:t>Expected Outcomes</a:t>
            </a:r>
            <a:endParaRPr lang="vi-VN" dirty="0"/>
          </a:p>
        </p:txBody>
      </p:sp>
    </p:spTree>
    <p:extLst>
      <p:ext uri="{BB962C8B-B14F-4D97-AF65-F5344CB8AC3E}">
        <p14:creationId xmlns:p14="http://schemas.microsoft.com/office/powerpoint/2010/main" val="2823865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A3C6F218-C522-CE7A-1A17-73531ED76F6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CF74DD9-392D-46F0-B5F5-17190126C842}"/>
              </a:ext>
            </a:extLst>
          </p:cNvPr>
          <p:cNvSpPr txBox="1"/>
          <p:nvPr/>
        </p:nvSpPr>
        <p:spPr>
          <a:xfrm>
            <a:off x="947394" y="1140589"/>
            <a:ext cx="7668705" cy="2031325"/>
          </a:xfrm>
          <a:prstGeom prst="rect">
            <a:avLst/>
          </a:prstGeom>
          <a:noFill/>
        </p:spPr>
        <p:txBody>
          <a:bodyPr wrap="square" rtlCol="0">
            <a:spAutoFit/>
          </a:bodyPr>
          <a:lstStyle/>
          <a:p>
            <a:r>
              <a:rPr lang="en-US" sz="1800" b="1" dirty="0">
                <a:solidFill>
                  <a:schemeClr val="tx1"/>
                </a:solidFill>
              </a:rPr>
              <a:t>Long-term </a:t>
            </a:r>
            <a:r>
              <a:rPr lang="vi-VN" sz="1800" b="1" dirty="0" err="1">
                <a:solidFill>
                  <a:schemeClr val="tx1"/>
                </a:solidFill>
              </a:rPr>
              <a:t>Value</a:t>
            </a:r>
            <a:r>
              <a:rPr lang="vi-VN" sz="1800" b="1" dirty="0">
                <a:solidFill>
                  <a:schemeClr val="tx1"/>
                </a:solidFill>
              </a:rPr>
              <a:t>:</a:t>
            </a:r>
          </a:p>
          <a:p>
            <a:endParaRPr lang="en-US" sz="1800" b="1" dirty="0">
              <a:solidFill>
                <a:schemeClr val="tx1"/>
              </a:solidFill>
            </a:endParaRPr>
          </a:p>
          <a:p>
            <a:r>
              <a:rPr lang="vi-VN" sz="1800" dirty="0">
                <a:solidFill>
                  <a:schemeClr val="tx1"/>
                </a:solidFill>
              </a:rPr>
              <a:t>- </a:t>
            </a:r>
            <a:r>
              <a:rPr lang="en-US" sz="1800" dirty="0" err="1">
                <a:solidFill>
                  <a:schemeClr val="tx1"/>
                </a:solidFill>
              </a:rPr>
              <a:t>Có</a:t>
            </a:r>
            <a:r>
              <a:rPr lang="en-US" sz="1800" dirty="0">
                <a:solidFill>
                  <a:schemeClr val="tx1"/>
                </a:solidFill>
              </a:rPr>
              <a:t> </a:t>
            </a:r>
            <a:r>
              <a:rPr lang="en-US" sz="1800" dirty="0" err="1">
                <a:solidFill>
                  <a:schemeClr val="tx1"/>
                </a:solidFill>
              </a:rPr>
              <a:t>thể</a:t>
            </a:r>
            <a:r>
              <a:rPr lang="en-US" sz="1800" dirty="0">
                <a:solidFill>
                  <a:schemeClr val="tx1"/>
                </a:solidFill>
              </a:rPr>
              <a:t> </a:t>
            </a:r>
            <a:r>
              <a:rPr lang="en-US" sz="1800" dirty="0" err="1">
                <a:solidFill>
                  <a:schemeClr val="tx1"/>
                </a:solidFill>
              </a:rPr>
              <a:t>tái</a:t>
            </a:r>
            <a:r>
              <a:rPr lang="en-US" sz="1800" dirty="0">
                <a:solidFill>
                  <a:schemeClr val="tx1"/>
                </a:solidFill>
              </a:rPr>
              <a:t> </a:t>
            </a:r>
            <a:r>
              <a:rPr lang="en-US" sz="1800" dirty="0" err="1">
                <a:solidFill>
                  <a:schemeClr val="tx1"/>
                </a:solidFill>
              </a:rPr>
              <a:t>sử</a:t>
            </a:r>
            <a:r>
              <a:rPr lang="en-US" sz="1800" dirty="0">
                <a:solidFill>
                  <a:schemeClr val="tx1"/>
                </a:solidFill>
              </a:rPr>
              <a:t> </a:t>
            </a:r>
            <a:r>
              <a:rPr lang="en-US" sz="1800" dirty="0" err="1">
                <a:solidFill>
                  <a:schemeClr val="tx1"/>
                </a:solidFill>
              </a:rPr>
              <a:t>dụng</a:t>
            </a:r>
            <a:r>
              <a:rPr lang="en-US" sz="1800" dirty="0">
                <a:solidFill>
                  <a:schemeClr val="tx1"/>
                </a:solidFill>
              </a:rPr>
              <a:t> </a:t>
            </a:r>
            <a:r>
              <a:rPr lang="en-US" sz="1800" dirty="0" err="1">
                <a:solidFill>
                  <a:schemeClr val="tx1"/>
                </a:solidFill>
              </a:rPr>
              <a:t>kiến</a:t>
            </a:r>
            <a:r>
              <a:rPr lang="en-US" sz="1800" dirty="0">
                <a:solidFill>
                  <a:schemeClr val="tx1"/>
                </a:solidFill>
              </a:rPr>
              <a:t> </a:t>
            </a:r>
            <a:r>
              <a:rPr lang="en-US" sz="1800" dirty="0" err="1">
                <a:solidFill>
                  <a:schemeClr val="tx1"/>
                </a:solidFill>
              </a:rPr>
              <a:t>trúc</a:t>
            </a:r>
            <a:r>
              <a:rPr lang="en-US" sz="1800" dirty="0">
                <a:solidFill>
                  <a:schemeClr val="tx1"/>
                </a:solidFill>
              </a:rPr>
              <a:t> </a:t>
            </a:r>
            <a:r>
              <a:rPr lang="en-US" sz="1800" dirty="0" err="1">
                <a:solidFill>
                  <a:schemeClr val="tx1"/>
                </a:solidFill>
              </a:rPr>
              <a:t>cho</a:t>
            </a:r>
            <a:r>
              <a:rPr lang="en-US" sz="1800" dirty="0">
                <a:solidFill>
                  <a:schemeClr val="tx1"/>
                </a:solidFill>
              </a:rPr>
              <a:t> </a:t>
            </a:r>
            <a:r>
              <a:rPr lang="en-US" sz="1800" dirty="0" err="1">
                <a:solidFill>
                  <a:schemeClr val="tx1"/>
                </a:solidFill>
              </a:rPr>
              <a:t>bất</a:t>
            </a:r>
            <a:r>
              <a:rPr lang="en-US" sz="1800" dirty="0">
                <a:solidFill>
                  <a:schemeClr val="tx1"/>
                </a:solidFill>
              </a:rPr>
              <a:t> </a:t>
            </a:r>
            <a:r>
              <a:rPr lang="en-US" sz="1800" dirty="0" err="1">
                <a:solidFill>
                  <a:schemeClr val="tx1"/>
                </a:solidFill>
              </a:rPr>
              <a:t>kỳ</a:t>
            </a:r>
            <a:r>
              <a:rPr lang="en-US" sz="1800" dirty="0">
                <a:solidFill>
                  <a:schemeClr val="tx1"/>
                </a:solidFill>
              </a:rPr>
              <a:t> microservice </a:t>
            </a:r>
            <a:r>
              <a:rPr lang="en-US" sz="1800" dirty="0" err="1">
                <a:solidFill>
                  <a:schemeClr val="tx1"/>
                </a:solidFill>
              </a:rPr>
              <a:t>nào</a:t>
            </a:r>
            <a:endParaRPr lang="en-US" sz="1800" dirty="0">
              <a:solidFill>
                <a:schemeClr val="tx1"/>
              </a:solidFill>
            </a:endParaRPr>
          </a:p>
          <a:p>
            <a:endParaRPr lang="vi-VN" sz="1800" dirty="0">
              <a:solidFill>
                <a:schemeClr val="tx1"/>
              </a:solidFill>
            </a:endParaRPr>
          </a:p>
          <a:p>
            <a:r>
              <a:rPr lang="vi-VN" sz="1800" dirty="0">
                <a:solidFill>
                  <a:schemeClr val="tx1"/>
                </a:solidFill>
              </a:rPr>
              <a:t>- </a:t>
            </a:r>
            <a:r>
              <a:rPr lang="en-US" sz="1800" dirty="0" err="1">
                <a:solidFill>
                  <a:schemeClr val="tx1"/>
                </a:solidFill>
              </a:rPr>
              <a:t>Dễ</a:t>
            </a:r>
            <a:r>
              <a:rPr lang="en-US" sz="1800" dirty="0">
                <a:solidFill>
                  <a:schemeClr val="tx1"/>
                </a:solidFill>
              </a:rPr>
              <a:t> scale </a:t>
            </a:r>
            <a:r>
              <a:rPr lang="en-US" sz="1800" dirty="0" err="1">
                <a:solidFill>
                  <a:schemeClr val="tx1"/>
                </a:solidFill>
              </a:rPr>
              <a:t>cho</a:t>
            </a:r>
            <a:r>
              <a:rPr lang="en-US" sz="1800" dirty="0">
                <a:solidFill>
                  <a:schemeClr val="tx1"/>
                </a:solidFill>
              </a:rPr>
              <a:t> </a:t>
            </a:r>
            <a:r>
              <a:rPr lang="en-US" sz="1800" dirty="0" err="1">
                <a:solidFill>
                  <a:schemeClr val="tx1"/>
                </a:solidFill>
              </a:rPr>
              <a:t>sản</a:t>
            </a:r>
            <a:r>
              <a:rPr lang="en-US" sz="1800" dirty="0">
                <a:solidFill>
                  <a:schemeClr val="tx1"/>
                </a:solidFill>
              </a:rPr>
              <a:t> </a:t>
            </a:r>
            <a:r>
              <a:rPr lang="en-US" sz="1800" dirty="0" err="1">
                <a:solidFill>
                  <a:schemeClr val="tx1"/>
                </a:solidFill>
              </a:rPr>
              <a:t>phẩm</a:t>
            </a:r>
            <a:r>
              <a:rPr lang="en-US" sz="1800" dirty="0">
                <a:solidFill>
                  <a:schemeClr val="tx1"/>
                </a:solidFill>
              </a:rPr>
              <a:t> </a:t>
            </a:r>
            <a:r>
              <a:rPr lang="en-US" sz="1800" dirty="0" err="1">
                <a:solidFill>
                  <a:schemeClr val="tx1"/>
                </a:solidFill>
              </a:rPr>
              <a:t>thực</a:t>
            </a:r>
            <a:r>
              <a:rPr lang="en-US" sz="1800" dirty="0">
                <a:solidFill>
                  <a:schemeClr val="tx1"/>
                </a:solidFill>
              </a:rPr>
              <a:t> </a:t>
            </a:r>
            <a:r>
              <a:rPr lang="en-US" sz="1800" dirty="0" err="1">
                <a:solidFill>
                  <a:schemeClr val="tx1"/>
                </a:solidFill>
              </a:rPr>
              <a:t>tế</a:t>
            </a:r>
            <a:r>
              <a:rPr lang="en-US" sz="1800" dirty="0">
                <a:solidFill>
                  <a:schemeClr val="tx1"/>
                </a:solidFill>
              </a:rPr>
              <a:t> </a:t>
            </a:r>
            <a:r>
              <a:rPr lang="en-US" sz="1800" dirty="0" err="1">
                <a:solidFill>
                  <a:schemeClr val="tx1"/>
                </a:solidFill>
              </a:rPr>
              <a:t>trong</a:t>
            </a:r>
            <a:r>
              <a:rPr lang="en-US" sz="1800" dirty="0">
                <a:solidFill>
                  <a:schemeClr val="tx1"/>
                </a:solidFill>
              </a:rPr>
              <a:t> </a:t>
            </a:r>
            <a:r>
              <a:rPr lang="en-US" sz="1800" dirty="0" err="1">
                <a:solidFill>
                  <a:schemeClr val="tx1"/>
                </a:solidFill>
              </a:rPr>
              <a:t>doanh</a:t>
            </a:r>
            <a:r>
              <a:rPr lang="en-US" sz="1800" dirty="0">
                <a:solidFill>
                  <a:schemeClr val="tx1"/>
                </a:solidFill>
              </a:rPr>
              <a:t> </a:t>
            </a:r>
            <a:r>
              <a:rPr lang="en-US" sz="1800" dirty="0" err="1">
                <a:solidFill>
                  <a:schemeClr val="tx1"/>
                </a:solidFill>
              </a:rPr>
              <a:t>nghiệp</a:t>
            </a:r>
            <a:endParaRPr lang="en-US" sz="1800" dirty="0">
              <a:solidFill>
                <a:schemeClr val="tx1"/>
              </a:solidFill>
            </a:endParaRPr>
          </a:p>
          <a:p>
            <a:endParaRPr lang="vi-VN" sz="1800" dirty="0">
              <a:solidFill>
                <a:schemeClr val="tx1"/>
              </a:solidFill>
            </a:endParaRPr>
          </a:p>
          <a:p>
            <a:r>
              <a:rPr lang="vi-VN" sz="1800" dirty="0">
                <a:solidFill>
                  <a:schemeClr val="tx1"/>
                </a:solidFill>
              </a:rPr>
              <a:t>- </a:t>
            </a:r>
            <a:r>
              <a:rPr lang="en-US" sz="1800" dirty="0" err="1">
                <a:solidFill>
                  <a:schemeClr val="tx1"/>
                </a:solidFill>
              </a:rPr>
              <a:t>Là</a:t>
            </a:r>
            <a:r>
              <a:rPr lang="en-US" sz="1800" dirty="0">
                <a:solidFill>
                  <a:schemeClr val="tx1"/>
                </a:solidFill>
              </a:rPr>
              <a:t> </a:t>
            </a:r>
            <a:r>
              <a:rPr lang="en-US" sz="1800" dirty="0" err="1">
                <a:solidFill>
                  <a:schemeClr val="tx1"/>
                </a:solidFill>
              </a:rPr>
              <a:t>nền</a:t>
            </a:r>
            <a:r>
              <a:rPr lang="en-US" sz="1800" dirty="0">
                <a:solidFill>
                  <a:schemeClr val="tx1"/>
                </a:solidFill>
              </a:rPr>
              <a:t> </a:t>
            </a:r>
            <a:r>
              <a:rPr lang="en-US" sz="1800" dirty="0" err="1">
                <a:solidFill>
                  <a:schemeClr val="tx1"/>
                </a:solidFill>
              </a:rPr>
              <a:t>tảng</a:t>
            </a:r>
            <a:r>
              <a:rPr lang="en-US" sz="1800" dirty="0">
                <a:solidFill>
                  <a:schemeClr val="tx1"/>
                </a:solidFill>
              </a:rPr>
              <a:t> </a:t>
            </a:r>
            <a:r>
              <a:rPr lang="en-US" sz="1800" dirty="0" err="1">
                <a:solidFill>
                  <a:schemeClr val="tx1"/>
                </a:solidFill>
              </a:rPr>
              <a:t>tốt</a:t>
            </a:r>
            <a:r>
              <a:rPr lang="en-US" sz="1800" dirty="0">
                <a:solidFill>
                  <a:schemeClr val="tx1"/>
                </a:solidFill>
              </a:rPr>
              <a:t> </a:t>
            </a:r>
            <a:r>
              <a:rPr lang="en-US" sz="1800" dirty="0" err="1">
                <a:solidFill>
                  <a:schemeClr val="tx1"/>
                </a:solidFill>
              </a:rPr>
              <a:t>để</a:t>
            </a:r>
            <a:r>
              <a:rPr lang="en-US" sz="1800" dirty="0">
                <a:solidFill>
                  <a:schemeClr val="tx1"/>
                </a:solidFill>
              </a:rPr>
              <a:t> </a:t>
            </a:r>
            <a:r>
              <a:rPr lang="en-US" sz="1800" dirty="0" err="1">
                <a:solidFill>
                  <a:schemeClr val="tx1"/>
                </a:solidFill>
              </a:rPr>
              <a:t>học</a:t>
            </a:r>
            <a:r>
              <a:rPr lang="en-US" sz="1800" dirty="0">
                <a:solidFill>
                  <a:schemeClr val="tx1"/>
                </a:solidFill>
              </a:rPr>
              <a:t> </a:t>
            </a:r>
            <a:r>
              <a:rPr lang="en-US" sz="1800" dirty="0" err="1">
                <a:solidFill>
                  <a:schemeClr val="tx1"/>
                </a:solidFill>
              </a:rPr>
              <a:t>và</a:t>
            </a:r>
            <a:r>
              <a:rPr lang="en-US" sz="1800" dirty="0">
                <a:solidFill>
                  <a:schemeClr val="tx1"/>
                </a:solidFill>
              </a:rPr>
              <a:t> </a:t>
            </a:r>
            <a:r>
              <a:rPr lang="en-US" sz="1800" dirty="0" err="1">
                <a:solidFill>
                  <a:schemeClr val="tx1"/>
                </a:solidFill>
              </a:rPr>
              <a:t>triển</a:t>
            </a:r>
            <a:r>
              <a:rPr lang="en-US" sz="1800" dirty="0">
                <a:solidFill>
                  <a:schemeClr val="tx1"/>
                </a:solidFill>
              </a:rPr>
              <a:t> </a:t>
            </a:r>
            <a:r>
              <a:rPr lang="en-US" sz="1800" dirty="0" err="1">
                <a:solidFill>
                  <a:schemeClr val="tx1"/>
                </a:solidFill>
              </a:rPr>
              <a:t>khai</a:t>
            </a:r>
            <a:r>
              <a:rPr lang="en-US" sz="1800" dirty="0">
                <a:solidFill>
                  <a:schemeClr val="tx1"/>
                </a:solidFill>
              </a:rPr>
              <a:t> production system serverless</a:t>
            </a:r>
          </a:p>
        </p:txBody>
      </p:sp>
      <p:pic>
        <p:nvPicPr>
          <p:cNvPr id="8" name="Picture 7" descr="A black and white logo&#10;&#10;AI-generated content may be incorrect.">
            <a:extLst>
              <a:ext uri="{FF2B5EF4-FFF2-40B4-BE49-F238E27FC236}">
                <a16:creationId xmlns:a16="http://schemas.microsoft.com/office/drawing/2014/main" id="{DA74771A-2388-35B3-32E6-62421C7A65E7}"/>
              </a:ext>
            </a:extLst>
          </p:cNvPr>
          <p:cNvPicPr>
            <a:picLocks noChangeAspect="1"/>
          </p:cNvPicPr>
          <p:nvPr/>
        </p:nvPicPr>
        <p:blipFill>
          <a:blip r:embed="rId3"/>
          <a:stretch>
            <a:fillRect/>
          </a:stretch>
        </p:blipFill>
        <p:spPr>
          <a:xfrm>
            <a:off x="7477604" y="70702"/>
            <a:ext cx="1543952" cy="438346"/>
          </a:xfrm>
          <a:prstGeom prst="rect">
            <a:avLst/>
          </a:prstGeom>
        </p:spPr>
      </p:pic>
      <p:sp>
        <p:nvSpPr>
          <p:cNvPr id="9" name="Slide Number Placeholder 4">
            <a:extLst>
              <a:ext uri="{FF2B5EF4-FFF2-40B4-BE49-F238E27FC236}">
                <a16:creationId xmlns:a16="http://schemas.microsoft.com/office/drawing/2014/main" id="{692CDE46-EBEF-FD49-71F2-615FAED6E0FA}"/>
              </a:ext>
            </a:extLst>
          </p:cNvPr>
          <p:cNvSpPr txBox="1">
            <a:spLocks/>
          </p:cNvSpPr>
          <p:nvPr/>
        </p:nvSpPr>
        <p:spPr>
          <a:xfrm>
            <a:off x="8616099" y="4682249"/>
            <a:ext cx="405457"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45</a:t>
            </a:fld>
            <a:endParaRPr lang="en" dirty="0">
              <a:solidFill>
                <a:schemeClr val="tx1"/>
              </a:solidFill>
            </a:endParaRPr>
          </a:p>
        </p:txBody>
      </p:sp>
      <p:sp>
        <p:nvSpPr>
          <p:cNvPr id="4" name="Google Shape;428;p36">
            <a:extLst>
              <a:ext uri="{FF2B5EF4-FFF2-40B4-BE49-F238E27FC236}">
                <a16:creationId xmlns:a16="http://schemas.microsoft.com/office/drawing/2014/main" id="{7648502E-AA2F-8DC9-F7DE-487390ED2A31}"/>
              </a:ext>
            </a:extLst>
          </p:cNvPr>
          <p:cNvSpPr txBox="1">
            <a:spLocks/>
          </p:cNvSpPr>
          <p:nvPr/>
        </p:nvSpPr>
        <p:spPr>
          <a:xfrm>
            <a:off x="183821" y="331325"/>
            <a:ext cx="6825008" cy="55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Gotu"/>
              <a:buNone/>
              <a:defRPr sz="3300" b="1" i="0" u="none" strike="noStrike" cap="none">
                <a:solidFill>
                  <a:schemeClr val="dk1"/>
                </a:solidFill>
                <a:latin typeface="Gotu"/>
                <a:ea typeface="Gotu"/>
                <a:cs typeface="Gotu"/>
                <a:sym typeface="Gotu"/>
              </a:defRPr>
            </a:lvl1pPr>
            <a:lvl2pPr marR="0" lvl="1"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2pPr>
            <a:lvl3pPr marR="0" lvl="2"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3pPr>
            <a:lvl4pPr marR="0" lvl="3"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4pPr>
            <a:lvl5pPr marR="0" lvl="4"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5pPr>
            <a:lvl6pPr marR="0" lvl="5"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6pPr>
            <a:lvl7pPr marR="0" lvl="6"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7pPr>
            <a:lvl8pPr marR="0" lvl="7"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8pPr>
            <a:lvl9pPr marR="0" lvl="8" algn="l" rtl="0">
              <a:lnSpc>
                <a:spcPct val="100000"/>
              </a:lnSpc>
              <a:spcBef>
                <a:spcPts val="0"/>
              </a:spcBef>
              <a:spcAft>
                <a:spcPts val="0"/>
              </a:spcAft>
              <a:buClr>
                <a:schemeClr val="dk1"/>
              </a:buClr>
              <a:buSzPts val="2400"/>
              <a:buFont typeface="Gotu"/>
              <a:buNone/>
              <a:defRPr sz="2400" b="1" i="0" u="none" strike="noStrike" cap="none">
                <a:solidFill>
                  <a:schemeClr val="dk1"/>
                </a:solidFill>
                <a:latin typeface="Gotu"/>
                <a:ea typeface="Gotu"/>
                <a:cs typeface="Gotu"/>
                <a:sym typeface="Gotu"/>
              </a:defRPr>
            </a:lvl9pPr>
          </a:lstStyle>
          <a:p>
            <a:r>
              <a:rPr lang="vi-VN" dirty="0"/>
              <a:t>8. </a:t>
            </a:r>
            <a:r>
              <a:rPr lang="en-US" dirty="0"/>
              <a:t>Expected Outcomes</a:t>
            </a:r>
            <a:endParaRPr lang="vi-VN" dirty="0"/>
          </a:p>
        </p:txBody>
      </p:sp>
    </p:spTree>
    <p:extLst>
      <p:ext uri="{BB962C8B-B14F-4D97-AF65-F5344CB8AC3E}">
        <p14:creationId xmlns:p14="http://schemas.microsoft.com/office/powerpoint/2010/main" val="233603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AC2B2334-8F86-B64E-7A0A-B64FC660C8D3}"/>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45CB26BD-080D-4AD9-38B1-F3D931567B44}"/>
              </a:ext>
            </a:extLst>
          </p:cNvPr>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1. </a:t>
            </a:r>
            <a:r>
              <a:rPr lang="en-US" sz="3600" dirty="0"/>
              <a:t>Executive Summary</a:t>
            </a:r>
            <a:br>
              <a:rPr lang="en-US" sz="3600" dirty="0"/>
            </a:br>
            <a:endParaRPr dirty="0"/>
          </a:p>
        </p:txBody>
      </p:sp>
      <p:sp>
        <p:nvSpPr>
          <p:cNvPr id="2" name="TextBox 1">
            <a:extLst>
              <a:ext uri="{FF2B5EF4-FFF2-40B4-BE49-F238E27FC236}">
                <a16:creationId xmlns:a16="http://schemas.microsoft.com/office/drawing/2014/main" id="{565D0C32-7838-3A95-31A4-D2079B80A8C4}"/>
              </a:ext>
            </a:extLst>
          </p:cNvPr>
          <p:cNvSpPr txBox="1"/>
          <p:nvPr/>
        </p:nvSpPr>
        <p:spPr>
          <a:xfrm>
            <a:off x="737647" y="1125200"/>
            <a:ext cx="7668705" cy="3139321"/>
          </a:xfrm>
          <a:prstGeom prst="rect">
            <a:avLst/>
          </a:prstGeom>
          <a:noFill/>
        </p:spPr>
        <p:txBody>
          <a:bodyPr wrap="square" rtlCol="0">
            <a:spAutoFit/>
          </a:bodyPr>
          <a:lstStyle/>
          <a:p>
            <a:pPr algn="just"/>
            <a:r>
              <a:rPr lang="vi-VN" sz="1800" b="1" dirty="0" err="1">
                <a:solidFill>
                  <a:schemeClr val="tx1"/>
                </a:solidFill>
              </a:rPr>
              <a:t>Business</a:t>
            </a:r>
            <a:r>
              <a:rPr lang="vi-VN" sz="1800" b="1" dirty="0">
                <a:solidFill>
                  <a:schemeClr val="tx1"/>
                </a:solidFill>
              </a:rPr>
              <a:t> </a:t>
            </a:r>
            <a:r>
              <a:rPr lang="vi-VN" sz="1800" b="1" dirty="0" err="1">
                <a:solidFill>
                  <a:schemeClr val="tx1"/>
                </a:solidFill>
              </a:rPr>
              <a:t>Benefits</a:t>
            </a:r>
            <a:r>
              <a:rPr lang="vi-VN" sz="1800" b="1" dirty="0">
                <a:solidFill>
                  <a:schemeClr val="tx1"/>
                </a:solidFill>
              </a:rPr>
              <a:t> &amp; ROI:</a:t>
            </a:r>
          </a:p>
          <a:p>
            <a:pPr algn="just"/>
            <a:endParaRPr lang="vi-VN" sz="1800" b="1" dirty="0">
              <a:solidFill>
                <a:schemeClr val="tx1"/>
              </a:solidFill>
            </a:endParaRPr>
          </a:p>
          <a:p>
            <a:pPr algn="just">
              <a:buClr>
                <a:schemeClr val="tx1"/>
              </a:buClr>
            </a:pPr>
            <a:r>
              <a:rPr lang="vi-VN" sz="1800" dirty="0">
                <a:solidFill>
                  <a:schemeClr val="tx1"/>
                </a:solidFill>
              </a:rPr>
              <a:t>- Giảm thời gian triển khai nhờ CI/CD tự động</a:t>
            </a:r>
          </a:p>
          <a:p>
            <a:pPr marL="285750" indent="-285750" algn="just">
              <a:buFontTx/>
              <a:buChar char="-"/>
            </a:pPr>
            <a:endParaRPr lang="vi-VN" sz="1800" dirty="0">
              <a:solidFill>
                <a:schemeClr val="tx1"/>
              </a:solidFill>
            </a:endParaRPr>
          </a:p>
          <a:p>
            <a:pPr algn="just"/>
            <a:r>
              <a:rPr lang="vi-VN" sz="1800" dirty="0">
                <a:solidFill>
                  <a:schemeClr val="tx1"/>
                </a:solidFill>
              </a:rPr>
              <a:t>- Tối ưu chi phí nhờ </a:t>
            </a:r>
            <a:r>
              <a:rPr lang="vi-VN" sz="1800" dirty="0" err="1">
                <a:solidFill>
                  <a:schemeClr val="tx1"/>
                </a:solidFill>
              </a:rPr>
              <a:t>pricing</a:t>
            </a:r>
            <a:r>
              <a:rPr lang="vi-VN" sz="1800" dirty="0">
                <a:solidFill>
                  <a:schemeClr val="tx1"/>
                </a:solidFill>
              </a:rPr>
              <a:t> theo </a:t>
            </a:r>
            <a:r>
              <a:rPr lang="vi-VN" sz="1800" dirty="0" err="1">
                <a:solidFill>
                  <a:schemeClr val="tx1"/>
                </a:solidFill>
              </a:rPr>
              <a:t>task</a:t>
            </a:r>
            <a:r>
              <a:rPr lang="vi-VN" sz="1800" dirty="0">
                <a:solidFill>
                  <a:schemeClr val="tx1"/>
                </a:solidFill>
              </a:rPr>
              <a:t> </a:t>
            </a:r>
            <a:r>
              <a:rPr lang="vi-VN" sz="1800" dirty="0" err="1">
                <a:solidFill>
                  <a:schemeClr val="tx1"/>
                </a:solidFill>
              </a:rPr>
              <a:t>usage</a:t>
            </a:r>
            <a:r>
              <a:rPr lang="vi-VN" sz="1800" dirty="0">
                <a:solidFill>
                  <a:schemeClr val="tx1"/>
                </a:solidFill>
              </a:rPr>
              <a:t> của </a:t>
            </a:r>
            <a:r>
              <a:rPr lang="vi-VN" sz="1800" dirty="0" err="1">
                <a:solidFill>
                  <a:schemeClr val="tx1"/>
                </a:solidFill>
              </a:rPr>
              <a:t>Fargate</a:t>
            </a:r>
            <a:endParaRPr lang="vi-VN" sz="1800" dirty="0">
              <a:solidFill>
                <a:schemeClr val="tx1"/>
              </a:solidFill>
            </a:endParaRPr>
          </a:p>
          <a:p>
            <a:pPr marL="285750" indent="-285750" algn="just">
              <a:buFontTx/>
              <a:buChar char="-"/>
            </a:pPr>
            <a:endParaRPr lang="vi-VN" sz="1800" dirty="0">
              <a:solidFill>
                <a:schemeClr val="tx1"/>
              </a:solidFill>
            </a:endParaRPr>
          </a:p>
          <a:p>
            <a:pPr algn="just"/>
            <a:r>
              <a:rPr lang="vi-VN" sz="1800" dirty="0">
                <a:solidFill>
                  <a:schemeClr val="tx1"/>
                </a:solidFill>
              </a:rPr>
              <a:t>- Loại bỏ chi phí quản trị </a:t>
            </a:r>
            <a:r>
              <a:rPr lang="vi-VN" sz="1800" dirty="0" err="1">
                <a:solidFill>
                  <a:schemeClr val="tx1"/>
                </a:solidFill>
              </a:rPr>
              <a:t>server</a:t>
            </a:r>
            <a:r>
              <a:rPr lang="vi-VN" sz="1800" dirty="0">
                <a:solidFill>
                  <a:schemeClr val="tx1"/>
                </a:solidFill>
              </a:rPr>
              <a:t> vật lý hoặc EC2</a:t>
            </a:r>
          </a:p>
          <a:p>
            <a:pPr marL="285750" indent="-285750" algn="just">
              <a:buFontTx/>
              <a:buChar char="-"/>
            </a:pPr>
            <a:endParaRPr lang="vi-VN" sz="1800" dirty="0">
              <a:solidFill>
                <a:schemeClr val="tx1"/>
              </a:solidFill>
            </a:endParaRPr>
          </a:p>
          <a:p>
            <a:pPr algn="just"/>
            <a:r>
              <a:rPr lang="vi-VN" sz="1800" dirty="0">
                <a:solidFill>
                  <a:schemeClr val="tx1"/>
                </a:solidFill>
              </a:rPr>
              <a:t>- Dễ dàng mở rộng khi hệ thống tăng trưởng (</a:t>
            </a:r>
            <a:r>
              <a:rPr lang="vi-VN" sz="1800" dirty="0" err="1">
                <a:solidFill>
                  <a:schemeClr val="tx1"/>
                </a:solidFill>
              </a:rPr>
              <a:t>scale-out</a:t>
            </a:r>
            <a:r>
              <a:rPr lang="vi-VN" sz="1800" dirty="0">
                <a:solidFill>
                  <a:schemeClr val="tx1"/>
                </a:solidFill>
              </a:rPr>
              <a:t>)</a:t>
            </a:r>
          </a:p>
          <a:p>
            <a:pPr marL="285750" indent="-285750" algn="just">
              <a:buFontTx/>
              <a:buChar char="-"/>
            </a:pPr>
            <a:endParaRPr lang="vi-VN" sz="1800" dirty="0">
              <a:solidFill>
                <a:schemeClr val="tx1"/>
              </a:solidFill>
            </a:endParaRPr>
          </a:p>
          <a:p>
            <a:pPr algn="just"/>
            <a:r>
              <a:rPr lang="vi-VN" sz="1800" dirty="0">
                <a:solidFill>
                  <a:schemeClr val="tx1"/>
                </a:solidFill>
              </a:rPr>
              <a:t>- Có thể tái sử dụng kiến trúc cho nhiều dự án khác nhau</a:t>
            </a:r>
          </a:p>
        </p:txBody>
      </p:sp>
      <p:pic>
        <p:nvPicPr>
          <p:cNvPr id="3" name="Picture 2" descr="A black and white logo&#10;&#10;AI-generated content may be incorrect.">
            <a:extLst>
              <a:ext uri="{FF2B5EF4-FFF2-40B4-BE49-F238E27FC236}">
                <a16:creationId xmlns:a16="http://schemas.microsoft.com/office/drawing/2014/main" id="{8503DA82-EAC9-0C66-A14E-F6E15F204E13}"/>
              </a:ext>
            </a:extLst>
          </p:cNvPr>
          <p:cNvPicPr>
            <a:picLocks noChangeAspect="1"/>
          </p:cNvPicPr>
          <p:nvPr/>
        </p:nvPicPr>
        <p:blipFill>
          <a:blip r:embed="rId3"/>
          <a:stretch>
            <a:fillRect/>
          </a:stretch>
        </p:blipFill>
        <p:spPr>
          <a:xfrm>
            <a:off x="7477604" y="70702"/>
            <a:ext cx="1543952" cy="438346"/>
          </a:xfrm>
          <a:prstGeom prst="rect">
            <a:avLst/>
          </a:prstGeom>
        </p:spPr>
      </p:pic>
      <p:sp>
        <p:nvSpPr>
          <p:cNvPr id="4" name="Slide Number Placeholder 4">
            <a:extLst>
              <a:ext uri="{FF2B5EF4-FFF2-40B4-BE49-F238E27FC236}">
                <a16:creationId xmlns:a16="http://schemas.microsoft.com/office/drawing/2014/main" id="{9CF79F2A-9B7F-EF1F-C3A9-E0CDF7CE028A}"/>
              </a:ext>
            </a:extLst>
          </p:cNvPr>
          <p:cNvSpPr txBox="1">
            <a:spLocks/>
          </p:cNvSpPr>
          <p:nvPr/>
        </p:nvSpPr>
        <p:spPr>
          <a:xfrm>
            <a:off x="8712946" y="4682249"/>
            <a:ext cx="308610"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5</a:t>
            </a:fld>
            <a:endParaRPr lang="en" dirty="0">
              <a:solidFill>
                <a:schemeClr val="tx1"/>
              </a:solidFill>
            </a:endParaRPr>
          </a:p>
        </p:txBody>
      </p:sp>
    </p:spTree>
    <p:extLst>
      <p:ext uri="{BB962C8B-B14F-4D97-AF65-F5344CB8AC3E}">
        <p14:creationId xmlns:p14="http://schemas.microsoft.com/office/powerpoint/2010/main" val="63086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303131B0-E553-7A36-5C11-17711BBB2FD2}"/>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84BD3649-B806-B083-7060-40E27016ADC3}"/>
              </a:ext>
            </a:extLst>
          </p:cNvPr>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1. </a:t>
            </a:r>
            <a:r>
              <a:rPr lang="en-US" sz="3600" dirty="0"/>
              <a:t>Executive Summary</a:t>
            </a:r>
            <a:br>
              <a:rPr lang="en-US" sz="3600" dirty="0"/>
            </a:br>
            <a:endParaRPr dirty="0"/>
          </a:p>
        </p:txBody>
      </p:sp>
      <p:sp>
        <p:nvSpPr>
          <p:cNvPr id="2" name="TextBox 1">
            <a:extLst>
              <a:ext uri="{FF2B5EF4-FFF2-40B4-BE49-F238E27FC236}">
                <a16:creationId xmlns:a16="http://schemas.microsoft.com/office/drawing/2014/main" id="{1F1DF71D-0D19-7237-4262-F3EC86FC5211}"/>
              </a:ext>
            </a:extLst>
          </p:cNvPr>
          <p:cNvSpPr txBox="1"/>
          <p:nvPr/>
        </p:nvSpPr>
        <p:spPr>
          <a:xfrm>
            <a:off x="737647" y="1417588"/>
            <a:ext cx="7668705" cy="2308324"/>
          </a:xfrm>
          <a:prstGeom prst="rect">
            <a:avLst/>
          </a:prstGeom>
          <a:noFill/>
        </p:spPr>
        <p:txBody>
          <a:bodyPr wrap="square" rtlCol="0">
            <a:spAutoFit/>
          </a:bodyPr>
          <a:lstStyle/>
          <a:p>
            <a:pPr algn="just"/>
            <a:r>
              <a:rPr lang="en-US" sz="1800" b="1" dirty="0">
                <a:solidFill>
                  <a:schemeClr val="tx1"/>
                </a:solidFill>
              </a:rPr>
              <a:t>Investment Required &amp; </a:t>
            </a:r>
            <a:r>
              <a:rPr lang="vi-VN" sz="1800" b="1" dirty="0" err="1">
                <a:solidFill>
                  <a:schemeClr val="tx1"/>
                </a:solidFill>
              </a:rPr>
              <a:t>Timeline</a:t>
            </a:r>
            <a:r>
              <a:rPr lang="vi-VN" sz="1800" b="1" dirty="0">
                <a:solidFill>
                  <a:schemeClr val="tx1"/>
                </a:solidFill>
              </a:rPr>
              <a:t>: </a:t>
            </a:r>
            <a:endParaRPr lang="en-US" sz="1800" b="1" dirty="0">
              <a:solidFill>
                <a:schemeClr val="tx1"/>
              </a:solidFill>
            </a:endParaRPr>
          </a:p>
          <a:p>
            <a:pPr algn="just"/>
            <a:endParaRPr lang="vi-VN" sz="1800" b="1" dirty="0">
              <a:solidFill>
                <a:schemeClr val="tx1"/>
              </a:solidFill>
            </a:endParaRPr>
          </a:p>
          <a:p>
            <a:pPr algn="just"/>
            <a:r>
              <a:rPr lang="vi-VN" sz="1800" b="1" dirty="0">
                <a:solidFill>
                  <a:schemeClr val="tx1"/>
                </a:solidFill>
              </a:rPr>
              <a:t>- </a:t>
            </a:r>
            <a:r>
              <a:rPr lang="en-US" sz="1800" b="1" dirty="0" err="1">
                <a:solidFill>
                  <a:schemeClr val="tx1"/>
                </a:solidFill>
              </a:rPr>
              <a:t>Thời</a:t>
            </a:r>
            <a:r>
              <a:rPr lang="en-US" sz="1800" b="1" dirty="0">
                <a:solidFill>
                  <a:schemeClr val="tx1"/>
                </a:solidFill>
              </a:rPr>
              <a:t> </a:t>
            </a:r>
            <a:r>
              <a:rPr lang="en-US" sz="1800" b="1" dirty="0" err="1">
                <a:solidFill>
                  <a:schemeClr val="tx1"/>
                </a:solidFill>
              </a:rPr>
              <a:t>gian</a:t>
            </a:r>
            <a:r>
              <a:rPr lang="en-US" sz="1800" b="1" dirty="0">
                <a:solidFill>
                  <a:schemeClr val="tx1"/>
                </a:solidFill>
              </a:rPr>
              <a:t> </a:t>
            </a:r>
            <a:r>
              <a:rPr lang="en-US" sz="1800" b="1" dirty="0" err="1">
                <a:solidFill>
                  <a:schemeClr val="tx1"/>
                </a:solidFill>
              </a:rPr>
              <a:t>thực</a:t>
            </a:r>
            <a:r>
              <a:rPr lang="en-US" sz="1800" b="1" dirty="0">
                <a:solidFill>
                  <a:schemeClr val="tx1"/>
                </a:solidFill>
              </a:rPr>
              <a:t> </a:t>
            </a:r>
            <a:r>
              <a:rPr lang="en-US" sz="1800" b="1" dirty="0" err="1">
                <a:solidFill>
                  <a:schemeClr val="tx1"/>
                </a:solidFill>
              </a:rPr>
              <a:t>hiện</a:t>
            </a:r>
            <a:r>
              <a:rPr lang="en-US" sz="1800" dirty="0">
                <a:solidFill>
                  <a:schemeClr val="tx1"/>
                </a:solidFill>
              </a:rPr>
              <a:t>: 4 </a:t>
            </a:r>
            <a:r>
              <a:rPr lang="en-US" sz="1800" dirty="0" err="1">
                <a:solidFill>
                  <a:schemeClr val="tx1"/>
                </a:solidFill>
              </a:rPr>
              <a:t>tuần</a:t>
            </a:r>
            <a:endParaRPr lang="en-US" sz="1800" dirty="0">
              <a:solidFill>
                <a:schemeClr val="tx1"/>
              </a:solidFill>
            </a:endParaRPr>
          </a:p>
          <a:p>
            <a:pPr algn="just"/>
            <a:endParaRPr lang="vi-VN" sz="1800" b="1" dirty="0">
              <a:solidFill>
                <a:schemeClr val="tx1"/>
              </a:solidFill>
            </a:endParaRPr>
          </a:p>
          <a:p>
            <a:pPr algn="just"/>
            <a:r>
              <a:rPr lang="vi-VN" sz="1800" b="1" dirty="0">
                <a:solidFill>
                  <a:schemeClr val="tx1"/>
                </a:solidFill>
              </a:rPr>
              <a:t>- </a:t>
            </a:r>
            <a:r>
              <a:rPr lang="en-US" sz="1800" b="1" dirty="0" err="1">
                <a:solidFill>
                  <a:schemeClr val="tx1"/>
                </a:solidFill>
              </a:rPr>
              <a:t>Nguồn</a:t>
            </a:r>
            <a:r>
              <a:rPr lang="en-US" sz="1800" b="1" dirty="0">
                <a:solidFill>
                  <a:schemeClr val="tx1"/>
                </a:solidFill>
              </a:rPr>
              <a:t> </a:t>
            </a:r>
            <a:r>
              <a:rPr lang="en-US" sz="1800" b="1" dirty="0" err="1">
                <a:solidFill>
                  <a:schemeClr val="tx1"/>
                </a:solidFill>
              </a:rPr>
              <a:t>lực</a:t>
            </a:r>
            <a:r>
              <a:rPr lang="en-US" sz="1800" dirty="0">
                <a:solidFill>
                  <a:schemeClr val="tx1"/>
                </a:solidFill>
              </a:rPr>
              <a:t>: 1 </a:t>
            </a:r>
            <a:r>
              <a:rPr lang="en-US" sz="1800" dirty="0" err="1">
                <a:solidFill>
                  <a:schemeClr val="tx1"/>
                </a:solidFill>
              </a:rPr>
              <a:t>thực</a:t>
            </a:r>
            <a:r>
              <a:rPr lang="en-US" sz="1800" dirty="0">
                <a:solidFill>
                  <a:schemeClr val="tx1"/>
                </a:solidFill>
              </a:rPr>
              <a:t> </a:t>
            </a:r>
            <a:r>
              <a:rPr lang="en-US" sz="1800" dirty="0" err="1">
                <a:solidFill>
                  <a:schemeClr val="tx1"/>
                </a:solidFill>
              </a:rPr>
              <a:t>tập</a:t>
            </a:r>
            <a:r>
              <a:rPr lang="en-US" sz="1800" dirty="0">
                <a:solidFill>
                  <a:schemeClr val="tx1"/>
                </a:solidFill>
              </a:rPr>
              <a:t> sinh </a:t>
            </a:r>
            <a:r>
              <a:rPr lang="en-US" sz="1800" dirty="0" err="1">
                <a:solidFill>
                  <a:schemeClr val="tx1"/>
                </a:solidFill>
              </a:rPr>
              <a:t>triển</a:t>
            </a:r>
            <a:r>
              <a:rPr lang="en-US" sz="1800" dirty="0">
                <a:solidFill>
                  <a:schemeClr val="tx1"/>
                </a:solidFill>
              </a:rPr>
              <a:t> </a:t>
            </a:r>
            <a:r>
              <a:rPr lang="en-US" sz="1800" dirty="0" err="1">
                <a:solidFill>
                  <a:schemeClr val="tx1"/>
                </a:solidFill>
              </a:rPr>
              <a:t>khai</a:t>
            </a:r>
            <a:r>
              <a:rPr lang="en-US" sz="1800" dirty="0">
                <a:solidFill>
                  <a:schemeClr val="tx1"/>
                </a:solidFill>
              </a:rPr>
              <a:t> (</a:t>
            </a:r>
            <a:r>
              <a:rPr lang="en-US" sz="1800" dirty="0" err="1">
                <a:solidFill>
                  <a:schemeClr val="tx1"/>
                </a:solidFill>
              </a:rPr>
              <a:t>Toàn</a:t>
            </a:r>
            <a:r>
              <a:rPr lang="en-US" sz="1800" dirty="0">
                <a:solidFill>
                  <a:schemeClr val="tx1"/>
                </a:solidFill>
              </a:rPr>
              <a:t> </a:t>
            </a:r>
            <a:r>
              <a:rPr lang="en-US" sz="1800" dirty="0" err="1">
                <a:solidFill>
                  <a:schemeClr val="tx1"/>
                </a:solidFill>
              </a:rPr>
              <a:t>bộ</a:t>
            </a:r>
            <a:r>
              <a:rPr lang="en-US" sz="1800" dirty="0">
                <a:solidFill>
                  <a:schemeClr val="tx1"/>
                </a:solidFill>
              </a:rPr>
              <a:t>), mentor </a:t>
            </a:r>
            <a:r>
              <a:rPr lang="en-US" sz="1800" dirty="0" err="1">
                <a:solidFill>
                  <a:schemeClr val="tx1"/>
                </a:solidFill>
              </a:rPr>
              <a:t>hỗ</a:t>
            </a:r>
            <a:r>
              <a:rPr lang="en-US" sz="1800" dirty="0">
                <a:solidFill>
                  <a:schemeClr val="tx1"/>
                </a:solidFill>
              </a:rPr>
              <a:t> </a:t>
            </a:r>
            <a:r>
              <a:rPr lang="en-US" sz="1800" dirty="0" err="1">
                <a:solidFill>
                  <a:schemeClr val="tx1"/>
                </a:solidFill>
              </a:rPr>
              <a:t>trợ</a:t>
            </a:r>
            <a:r>
              <a:rPr lang="en-US" sz="1800" dirty="0">
                <a:solidFill>
                  <a:schemeClr val="tx1"/>
                </a:solidFill>
              </a:rPr>
              <a:t> </a:t>
            </a:r>
            <a:r>
              <a:rPr lang="en-US" sz="1800" dirty="0" err="1">
                <a:solidFill>
                  <a:schemeClr val="tx1"/>
                </a:solidFill>
              </a:rPr>
              <a:t>đánh</a:t>
            </a:r>
            <a:r>
              <a:rPr lang="en-US" sz="1800" dirty="0">
                <a:solidFill>
                  <a:schemeClr val="tx1"/>
                </a:solidFill>
              </a:rPr>
              <a:t> </a:t>
            </a:r>
            <a:r>
              <a:rPr lang="en-US" sz="1800" dirty="0" err="1">
                <a:solidFill>
                  <a:schemeClr val="tx1"/>
                </a:solidFill>
              </a:rPr>
              <a:t>giá</a:t>
            </a:r>
            <a:endParaRPr lang="en-US" sz="1800" dirty="0">
              <a:solidFill>
                <a:schemeClr val="tx1"/>
              </a:solidFill>
            </a:endParaRPr>
          </a:p>
          <a:p>
            <a:pPr algn="just"/>
            <a:endParaRPr lang="vi-VN" sz="1800" b="1" dirty="0">
              <a:solidFill>
                <a:schemeClr val="tx1"/>
              </a:solidFill>
            </a:endParaRPr>
          </a:p>
          <a:p>
            <a:pPr algn="just"/>
            <a:r>
              <a:rPr lang="vi-VN" sz="1800" b="1" dirty="0">
                <a:solidFill>
                  <a:schemeClr val="tx1"/>
                </a:solidFill>
              </a:rPr>
              <a:t>- C</a:t>
            </a:r>
            <a:r>
              <a:rPr lang="en-US" sz="1800" b="1" dirty="0">
                <a:solidFill>
                  <a:schemeClr val="tx1"/>
                </a:solidFill>
              </a:rPr>
              <a:t>hi </a:t>
            </a:r>
            <a:r>
              <a:rPr lang="en-US" sz="1800" b="1" dirty="0" err="1">
                <a:solidFill>
                  <a:schemeClr val="tx1"/>
                </a:solidFill>
              </a:rPr>
              <a:t>phí</a:t>
            </a:r>
            <a:r>
              <a:rPr lang="en-US" sz="1800" b="1" dirty="0">
                <a:solidFill>
                  <a:schemeClr val="tx1"/>
                </a:solidFill>
              </a:rPr>
              <a:t> AWS </a:t>
            </a:r>
            <a:r>
              <a:rPr lang="en-US" sz="1800" b="1" dirty="0" err="1">
                <a:solidFill>
                  <a:schemeClr val="tx1"/>
                </a:solidFill>
              </a:rPr>
              <a:t>dự</a:t>
            </a:r>
            <a:r>
              <a:rPr lang="en-US" sz="1800" b="1" dirty="0">
                <a:solidFill>
                  <a:schemeClr val="tx1"/>
                </a:solidFill>
              </a:rPr>
              <a:t> </a:t>
            </a:r>
            <a:r>
              <a:rPr lang="en-US" sz="1800" b="1" dirty="0" err="1">
                <a:solidFill>
                  <a:schemeClr val="tx1"/>
                </a:solidFill>
              </a:rPr>
              <a:t>kiến</a:t>
            </a:r>
            <a:r>
              <a:rPr lang="en-US" sz="1800" dirty="0">
                <a:solidFill>
                  <a:schemeClr val="tx1"/>
                </a:solidFill>
              </a:rPr>
              <a:t>: $15</a:t>
            </a:r>
            <a:r>
              <a:rPr lang="vi-VN" sz="1800" dirty="0">
                <a:solidFill>
                  <a:schemeClr val="tx1"/>
                </a:solidFill>
              </a:rPr>
              <a:t> </a:t>
            </a:r>
            <a:r>
              <a:rPr lang="en-US" sz="1800" dirty="0">
                <a:solidFill>
                  <a:schemeClr val="tx1"/>
                </a:solidFill>
              </a:rPr>
              <a:t>–</a:t>
            </a:r>
            <a:r>
              <a:rPr lang="vi-VN" sz="1800" dirty="0">
                <a:solidFill>
                  <a:schemeClr val="tx1"/>
                </a:solidFill>
              </a:rPr>
              <a:t> </a:t>
            </a:r>
            <a:r>
              <a:rPr lang="en-US" sz="1800" dirty="0">
                <a:solidFill>
                  <a:schemeClr val="tx1"/>
                </a:solidFill>
              </a:rPr>
              <a:t>$30/</a:t>
            </a:r>
            <a:r>
              <a:rPr lang="en-US" sz="1800" dirty="0" err="1">
                <a:solidFill>
                  <a:schemeClr val="tx1"/>
                </a:solidFill>
              </a:rPr>
              <a:t>tháng</a:t>
            </a:r>
            <a:r>
              <a:rPr lang="en-US" sz="1800" dirty="0">
                <a:solidFill>
                  <a:schemeClr val="tx1"/>
                </a:solidFill>
              </a:rPr>
              <a:t> </a:t>
            </a:r>
            <a:r>
              <a:rPr lang="en-US" sz="1800" dirty="0" err="1">
                <a:solidFill>
                  <a:schemeClr val="tx1"/>
                </a:solidFill>
              </a:rPr>
              <a:t>trong</a:t>
            </a:r>
            <a:r>
              <a:rPr lang="en-US" sz="1800" dirty="0">
                <a:solidFill>
                  <a:schemeClr val="tx1"/>
                </a:solidFill>
              </a:rPr>
              <a:t> </a:t>
            </a:r>
            <a:r>
              <a:rPr lang="en-US" sz="1800" dirty="0" err="1">
                <a:solidFill>
                  <a:schemeClr val="tx1"/>
                </a:solidFill>
              </a:rPr>
              <a:t>giai</a:t>
            </a:r>
            <a:r>
              <a:rPr lang="en-US" sz="1800" dirty="0">
                <a:solidFill>
                  <a:schemeClr val="tx1"/>
                </a:solidFill>
              </a:rPr>
              <a:t> </a:t>
            </a:r>
            <a:r>
              <a:rPr lang="en-US" sz="1800" dirty="0" err="1">
                <a:solidFill>
                  <a:schemeClr val="tx1"/>
                </a:solidFill>
              </a:rPr>
              <a:t>đoạn</a:t>
            </a:r>
            <a:r>
              <a:rPr lang="en-US" sz="1800" dirty="0">
                <a:solidFill>
                  <a:schemeClr val="tx1"/>
                </a:solidFill>
              </a:rPr>
              <a:t> </a:t>
            </a:r>
            <a:r>
              <a:rPr lang="en-US" sz="1800" dirty="0" err="1">
                <a:solidFill>
                  <a:schemeClr val="tx1"/>
                </a:solidFill>
              </a:rPr>
              <a:t>thử</a:t>
            </a:r>
            <a:r>
              <a:rPr lang="en-US" sz="1800" dirty="0">
                <a:solidFill>
                  <a:schemeClr val="tx1"/>
                </a:solidFill>
              </a:rPr>
              <a:t> </a:t>
            </a:r>
            <a:r>
              <a:rPr lang="en-US" sz="1800" dirty="0" err="1">
                <a:solidFill>
                  <a:schemeClr val="tx1"/>
                </a:solidFill>
              </a:rPr>
              <a:t>nghiệm</a:t>
            </a:r>
            <a:endParaRPr lang="en-US" sz="1800" dirty="0">
              <a:solidFill>
                <a:schemeClr val="tx1"/>
              </a:solidFill>
            </a:endParaRPr>
          </a:p>
          <a:p>
            <a:pPr algn="just"/>
            <a:endParaRPr lang="vi-VN" sz="1800" dirty="0">
              <a:solidFill>
                <a:schemeClr val="tx1"/>
              </a:solidFill>
            </a:endParaRPr>
          </a:p>
        </p:txBody>
      </p:sp>
      <p:pic>
        <p:nvPicPr>
          <p:cNvPr id="3" name="Picture 2" descr="A black and white logo&#10;&#10;AI-generated content may be incorrect.">
            <a:extLst>
              <a:ext uri="{FF2B5EF4-FFF2-40B4-BE49-F238E27FC236}">
                <a16:creationId xmlns:a16="http://schemas.microsoft.com/office/drawing/2014/main" id="{21D343F4-2A15-D433-50F4-0671F73D4890}"/>
              </a:ext>
            </a:extLst>
          </p:cNvPr>
          <p:cNvPicPr>
            <a:picLocks noChangeAspect="1"/>
          </p:cNvPicPr>
          <p:nvPr/>
        </p:nvPicPr>
        <p:blipFill>
          <a:blip r:embed="rId3"/>
          <a:stretch>
            <a:fillRect/>
          </a:stretch>
        </p:blipFill>
        <p:spPr>
          <a:xfrm>
            <a:off x="7477604" y="70702"/>
            <a:ext cx="1543952" cy="438346"/>
          </a:xfrm>
          <a:prstGeom prst="rect">
            <a:avLst/>
          </a:prstGeom>
        </p:spPr>
      </p:pic>
      <p:sp>
        <p:nvSpPr>
          <p:cNvPr id="4" name="Slide Number Placeholder 4">
            <a:extLst>
              <a:ext uri="{FF2B5EF4-FFF2-40B4-BE49-F238E27FC236}">
                <a16:creationId xmlns:a16="http://schemas.microsoft.com/office/drawing/2014/main" id="{1954C51A-5CC9-0D94-D3D0-A8E04B3B191E}"/>
              </a:ext>
            </a:extLst>
          </p:cNvPr>
          <p:cNvSpPr txBox="1">
            <a:spLocks/>
          </p:cNvSpPr>
          <p:nvPr/>
        </p:nvSpPr>
        <p:spPr>
          <a:xfrm>
            <a:off x="8712946" y="4682249"/>
            <a:ext cx="308610"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6</a:t>
            </a:fld>
            <a:endParaRPr lang="en" dirty="0">
              <a:solidFill>
                <a:schemeClr val="tx1"/>
              </a:solidFill>
            </a:endParaRPr>
          </a:p>
        </p:txBody>
      </p:sp>
    </p:spTree>
    <p:extLst>
      <p:ext uri="{BB962C8B-B14F-4D97-AF65-F5344CB8AC3E}">
        <p14:creationId xmlns:p14="http://schemas.microsoft.com/office/powerpoint/2010/main" val="186862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96813785-48E4-C937-528B-274FAE3977CB}"/>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E96712A6-43B6-CC56-F7A5-14B5BFEEA4E9}"/>
              </a:ext>
            </a:extLst>
          </p:cNvPr>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1. </a:t>
            </a:r>
            <a:r>
              <a:rPr lang="en-US" sz="3600" dirty="0"/>
              <a:t>Executive Summary</a:t>
            </a:r>
            <a:br>
              <a:rPr lang="en-US" sz="3600" dirty="0"/>
            </a:br>
            <a:endParaRPr dirty="0"/>
          </a:p>
        </p:txBody>
      </p:sp>
      <p:sp>
        <p:nvSpPr>
          <p:cNvPr id="2" name="TextBox 1">
            <a:extLst>
              <a:ext uri="{FF2B5EF4-FFF2-40B4-BE49-F238E27FC236}">
                <a16:creationId xmlns:a16="http://schemas.microsoft.com/office/drawing/2014/main" id="{8590F4F4-9A9E-27F2-0961-C0B50B78C8E8}"/>
              </a:ext>
            </a:extLst>
          </p:cNvPr>
          <p:cNvSpPr txBox="1"/>
          <p:nvPr/>
        </p:nvSpPr>
        <p:spPr>
          <a:xfrm>
            <a:off x="737647" y="1265929"/>
            <a:ext cx="7668705" cy="3416320"/>
          </a:xfrm>
          <a:prstGeom prst="rect">
            <a:avLst/>
          </a:prstGeom>
          <a:noFill/>
        </p:spPr>
        <p:txBody>
          <a:bodyPr wrap="square" rtlCol="0">
            <a:spAutoFit/>
          </a:bodyPr>
          <a:lstStyle/>
          <a:p>
            <a:pPr algn="just"/>
            <a:r>
              <a:rPr lang="vi-VN" sz="1800" b="1" dirty="0" err="1">
                <a:solidFill>
                  <a:schemeClr val="tx1"/>
                </a:solidFill>
              </a:rPr>
              <a:t>Success</a:t>
            </a:r>
            <a:r>
              <a:rPr lang="vi-VN" sz="1800" b="1" dirty="0">
                <a:solidFill>
                  <a:schemeClr val="tx1"/>
                </a:solidFill>
              </a:rPr>
              <a:t> </a:t>
            </a:r>
            <a:r>
              <a:rPr lang="vi-VN" sz="1800" b="1" dirty="0" err="1">
                <a:solidFill>
                  <a:schemeClr val="tx1"/>
                </a:solidFill>
              </a:rPr>
              <a:t>Metrics</a:t>
            </a:r>
            <a:r>
              <a:rPr lang="vi-VN" sz="1800" b="1" dirty="0">
                <a:solidFill>
                  <a:schemeClr val="tx1"/>
                </a:solidFill>
              </a:rPr>
              <a:t> &amp; </a:t>
            </a:r>
            <a:r>
              <a:rPr lang="vi-VN" sz="1800" b="1" dirty="0" err="1">
                <a:solidFill>
                  <a:schemeClr val="tx1"/>
                </a:solidFill>
              </a:rPr>
              <a:t>Expected</a:t>
            </a:r>
            <a:r>
              <a:rPr lang="vi-VN" sz="1800" b="1" dirty="0">
                <a:solidFill>
                  <a:schemeClr val="tx1"/>
                </a:solidFill>
              </a:rPr>
              <a:t> </a:t>
            </a:r>
            <a:r>
              <a:rPr lang="vi-VN" sz="1800" b="1" dirty="0" err="1">
                <a:solidFill>
                  <a:schemeClr val="tx1"/>
                </a:solidFill>
              </a:rPr>
              <a:t>Outcomes</a:t>
            </a:r>
            <a:r>
              <a:rPr lang="vi-VN" sz="1800" b="1" dirty="0">
                <a:solidFill>
                  <a:schemeClr val="tx1"/>
                </a:solidFill>
              </a:rPr>
              <a:t>:</a:t>
            </a:r>
          </a:p>
          <a:p>
            <a:pPr algn="just"/>
            <a:endParaRPr lang="vi-VN" sz="1800" dirty="0">
              <a:solidFill>
                <a:schemeClr val="tx1"/>
              </a:solidFill>
            </a:endParaRPr>
          </a:p>
          <a:p>
            <a:pPr algn="just"/>
            <a:r>
              <a:rPr lang="vi-VN" sz="1800" dirty="0">
                <a:solidFill>
                  <a:schemeClr val="tx1"/>
                </a:solidFill>
              </a:rPr>
              <a:t>- </a:t>
            </a:r>
            <a:r>
              <a:rPr lang="vi-VN" sz="1800" dirty="0" err="1">
                <a:solidFill>
                  <a:schemeClr val="tx1"/>
                </a:solidFill>
              </a:rPr>
              <a:t>Deploy</a:t>
            </a:r>
            <a:r>
              <a:rPr lang="vi-VN" sz="1800" dirty="0">
                <a:solidFill>
                  <a:schemeClr val="tx1"/>
                </a:solidFill>
              </a:rPr>
              <a:t> thành công 3 </a:t>
            </a:r>
            <a:r>
              <a:rPr lang="vi-VN" sz="1800" dirty="0" err="1">
                <a:solidFill>
                  <a:schemeClr val="tx1"/>
                </a:solidFill>
              </a:rPr>
              <a:t>services</a:t>
            </a:r>
            <a:r>
              <a:rPr lang="vi-VN" sz="1800" dirty="0">
                <a:solidFill>
                  <a:schemeClr val="tx1"/>
                </a:solidFill>
              </a:rPr>
              <a:t> độc lập trên ECS </a:t>
            </a:r>
            <a:r>
              <a:rPr lang="vi-VN" sz="1800" dirty="0" err="1">
                <a:solidFill>
                  <a:schemeClr val="tx1"/>
                </a:solidFill>
              </a:rPr>
              <a:t>Fargate</a:t>
            </a:r>
            <a:endParaRPr lang="vi-VN" sz="1800" dirty="0">
              <a:solidFill>
                <a:schemeClr val="tx1"/>
              </a:solidFill>
            </a:endParaRPr>
          </a:p>
          <a:p>
            <a:pPr algn="just"/>
            <a:endParaRPr lang="vi-VN" sz="1800" dirty="0">
              <a:solidFill>
                <a:schemeClr val="tx1"/>
              </a:solidFill>
            </a:endParaRPr>
          </a:p>
          <a:p>
            <a:pPr algn="just"/>
            <a:r>
              <a:rPr lang="vi-VN" sz="1800" dirty="0">
                <a:solidFill>
                  <a:schemeClr val="tx1"/>
                </a:solidFill>
              </a:rPr>
              <a:t>- CI/CD hoàn tất trong dưới 5 phút</a:t>
            </a:r>
          </a:p>
          <a:p>
            <a:pPr algn="just"/>
            <a:endParaRPr lang="vi-VN" sz="1800" dirty="0">
              <a:solidFill>
                <a:schemeClr val="tx1"/>
              </a:solidFill>
            </a:endParaRPr>
          </a:p>
          <a:p>
            <a:pPr algn="just"/>
            <a:r>
              <a:rPr lang="vi-VN" sz="1800" dirty="0">
                <a:solidFill>
                  <a:schemeClr val="tx1"/>
                </a:solidFill>
              </a:rPr>
              <a:t>- Hệ thống </a:t>
            </a:r>
            <a:r>
              <a:rPr lang="vi-VN" sz="1800" dirty="0" err="1">
                <a:solidFill>
                  <a:schemeClr val="tx1"/>
                </a:solidFill>
              </a:rPr>
              <a:t>auto-scale</a:t>
            </a:r>
            <a:r>
              <a:rPr lang="vi-VN" sz="1800" dirty="0">
                <a:solidFill>
                  <a:schemeClr val="tx1"/>
                </a:solidFill>
              </a:rPr>
              <a:t> hoạt động ổn định khi có tải</a:t>
            </a:r>
          </a:p>
          <a:p>
            <a:pPr algn="just"/>
            <a:endParaRPr lang="vi-VN" sz="1800" dirty="0">
              <a:solidFill>
                <a:schemeClr val="tx1"/>
              </a:solidFill>
            </a:endParaRPr>
          </a:p>
          <a:p>
            <a:pPr algn="just"/>
            <a:r>
              <a:rPr lang="vi-VN" sz="1800" dirty="0">
                <a:solidFill>
                  <a:schemeClr val="tx1"/>
                </a:solidFill>
              </a:rPr>
              <a:t>- </a:t>
            </a:r>
            <a:r>
              <a:rPr lang="vi-VN" sz="1800" dirty="0" err="1">
                <a:solidFill>
                  <a:schemeClr val="tx1"/>
                </a:solidFill>
              </a:rPr>
              <a:t>Dashboard</a:t>
            </a:r>
            <a:r>
              <a:rPr lang="vi-VN" sz="1800" dirty="0">
                <a:solidFill>
                  <a:schemeClr val="tx1"/>
                </a:solidFill>
              </a:rPr>
              <a:t> giám sát phản ánh chính xác trạng thái hệ thống</a:t>
            </a:r>
          </a:p>
          <a:p>
            <a:pPr algn="just"/>
            <a:endParaRPr lang="vi-VN" sz="1800" dirty="0">
              <a:solidFill>
                <a:schemeClr val="tx1"/>
              </a:solidFill>
            </a:endParaRPr>
          </a:p>
          <a:p>
            <a:pPr algn="just"/>
            <a:r>
              <a:rPr lang="vi-VN" sz="1800" dirty="0">
                <a:solidFill>
                  <a:schemeClr val="tx1"/>
                </a:solidFill>
              </a:rPr>
              <a:t>- Chi phí </a:t>
            </a:r>
            <a:r>
              <a:rPr lang="vi-VN" sz="1800" dirty="0" err="1">
                <a:solidFill>
                  <a:schemeClr val="tx1"/>
                </a:solidFill>
              </a:rPr>
              <a:t>Fargate</a:t>
            </a:r>
            <a:r>
              <a:rPr lang="vi-VN" sz="1800" dirty="0">
                <a:solidFill>
                  <a:schemeClr val="tx1"/>
                </a:solidFill>
              </a:rPr>
              <a:t> thấp hơn EC2 với cùng </a:t>
            </a:r>
            <a:r>
              <a:rPr lang="vi-VN" sz="1800" dirty="0" err="1">
                <a:solidFill>
                  <a:schemeClr val="tx1"/>
                </a:solidFill>
              </a:rPr>
              <a:t>workload</a:t>
            </a:r>
            <a:r>
              <a:rPr lang="vi-VN" sz="1800" dirty="0">
                <a:solidFill>
                  <a:schemeClr val="tx1"/>
                </a:solidFill>
              </a:rPr>
              <a:t> </a:t>
            </a:r>
            <a:r>
              <a:rPr lang="vi-VN" sz="1800" dirty="0" err="1">
                <a:solidFill>
                  <a:schemeClr val="tx1"/>
                </a:solidFill>
              </a:rPr>
              <a:t>demo</a:t>
            </a:r>
            <a:endParaRPr lang="vi-VN" sz="1800" dirty="0">
              <a:solidFill>
                <a:schemeClr val="tx1"/>
              </a:solidFill>
            </a:endParaRPr>
          </a:p>
          <a:p>
            <a:pPr algn="just"/>
            <a:endParaRPr lang="vi-VN" sz="1800" dirty="0">
              <a:solidFill>
                <a:schemeClr val="tx1"/>
              </a:solidFill>
            </a:endParaRPr>
          </a:p>
        </p:txBody>
      </p:sp>
      <p:pic>
        <p:nvPicPr>
          <p:cNvPr id="3" name="Picture 2" descr="A black and white logo&#10;&#10;AI-generated content may be incorrect.">
            <a:extLst>
              <a:ext uri="{FF2B5EF4-FFF2-40B4-BE49-F238E27FC236}">
                <a16:creationId xmlns:a16="http://schemas.microsoft.com/office/drawing/2014/main" id="{09E75D77-113D-75CB-27A0-7FD7B60729E2}"/>
              </a:ext>
            </a:extLst>
          </p:cNvPr>
          <p:cNvPicPr>
            <a:picLocks noChangeAspect="1"/>
          </p:cNvPicPr>
          <p:nvPr/>
        </p:nvPicPr>
        <p:blipFill>
          <a:blip r:embed="rId3"/>
          <a:stretch>
            <a:fillRect/>
          </a:stretch>
        </p:blipFill>
        <p:spPr>
          <a:xfrm>
            <a:off x="7477604" y="70702"/>
            <a:ext cx="1543952" cy="438346"/>
          </a:xfrm>
          <a:prstGeom prst="rect">
            <a:avLst/>
          </a:prstGeom>
        </p:spPr>
      </p:pic>
      <p:sp>
        <p:nvSpPr>
          <p:cNvPr id="4" name="Slide Number Placeholder 4">
            <a:extLst>
              <a:ext uri="{FF2B5EF4-FFF2-40B4-BE49-F238E27FC236}">
                <a16:creationId xmlns:a16="http://schemas.microsoft.com/office/drawing/2014/main" id="{2F518266-0BCC-3DFD-FA0C-5BAC8602046A}"/>
              </a:ext>
            </a:extLst>
          </p:cNvPr>
          <p:cNvSpPr txBox="1">
            <a:spLocks/>
          </p:cNvSpPr>
          <p:nvPr/>
        </p:nvSpPr>
        <p:spPr>
          <a:xfrm>
            <a:off x="8712946" y="4682249"/>
            <a:ext cx="308610"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7</a:t>
            </a:fld>
            <a:endParaRPr lang="en" dirty="0">
              <a:solidFill>
                <a:schemeClr val="tx1"/>
              </a:solidFill>
            </a:endParaRPr>
          </a:p>
        </p:txBody>
      </p:sp>
    </p:spTree>
    <p:extLst>
      <p:ext uri="{BB962C8B-B14F-4D97-AF65-F5344CB8AC3E}">
        <p14:creationId xmlns:p14="http://schemas.microsoft.com/office/powerpoint/2010/main" val="316477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a:extLst>
            <a:ext uri="{FF2B5EF4-FFF2-40B4-BE49-F238E27FC236}">
              <a16:creationId xmlns:a16="http://schemas.microsoft.com/office/drawing/2014/main" id="{7B263012-4739-21A1-0277-35EA8B21AFAB}"/>
            </a:ext>
          </a:extLst>
        </p:cNvPr>
        <p:cNvGrpSpPr/>
        <p:nvPr/>
      </p:nvGrpSpPr>
      <p:grpSpPr>
        <a:xfrm>
          <a:off x="0" y="0"/>
          <a:ext cx="0" cy="0"/>
          <a:chOff x="0" y="0"/>
          <a:chExt cx="0" cy="0"/>
        </a:xfrm>
      </p:grpSpPr>
      <p:sp>
        <p:nvSpPr>
          <p:cNvPr id="456" name="Google Shape;456;p39">
            <a:extLst>
              <a:ext uri="{FF2B5EF4-FFF2-40B4-BE49-F238E27FC236}">
                <a16:creationId xmlns:a16="http://schemas.microsoft.com/office/drawing/2014/main" id="{A5C626C1-8DC2-7C8E-FE7E-A9C6F33AF2B7}"/>
              </a:ext>
            </a:extLst>
          </p:cNvPr>
          <p:cNvSpPr txBox="1">
            <a:spLocks noGrp="1"/>
          </p:cNvSpPr>
          <p:nvPr>
            <p:ph type="title"/>
          </p:nvPr>
        </p:nvSpPr>
        <p:spPr>
          <a:xfrm>
            <a:off x="2794725" y="2441763"/>
            <a:ext cx="3554700" cy="1326600"/>
          </a:xfrm>
          <a:prstGeom prst="rect">
            <a:avLst/>
          </a:prstGeom>
        </p:spPr>
        <p:txBody>
          <a:bodyPr spcFirstLastPara="1" wrap="square" lIns="91425" tIns="91425" rIns="91425" bIns="91425" anchor="t" anchorCtr="0">
            <a:noAutofit/>
          </a:bodyPr>
          <a:lstStyle/>
          <a:p>
            <a:r>
              <a:rPr lang="en-US" dirty="0"/>
              <a:t>Problem Statement</a:t>
            </a:r>
            <a:endParaRPr dirty="0"/>
          </a:p>
        </p:txBody>
      </p:sp>
      <p:sp>
        <p:nvSpPr>
          <p:cNvPr id="457" name="Google Shape;457;p39">
            <a:extLst>
              <a:ext uri="{FF2B5EF4-FFF2-40B4-BE49-F238E27FC236}">
                <a16:creationId xmlns:a16="http://schemas.microsoft.com/office/drawing/2014/main" id="{876CAE21-186C-F333-BA09-D15BD0927D9A}"/>
              </a:ext>
            </a:extLst>
          </p:cNvPr>
          <p:cNvSpPr txBox="1">
            <a:spLocks noGrp="1"/>
          </p:cNvSpPr>
          <p:nvPr>
            <p:ph type="title" idx="2"/>
          </p:nvPr>
        </p:nvSpPr>
        <p:spPr>
          <a:xfrm>
            <a:off x="3929425" y="1375125"/>
            <a:ext cx="1281000" cy="99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02</a:t>
            </a:r>
            <a:endParaRPr dirty="0"/>
          </a:p>
        </p:txBody>
      </p:sp>
      <p:sp>
        <p:nvSpPr>
          <p:cNvPr id="2" name="Slide Number Placeholder 4">
            <a:extLst>
              <a:ext uri="{FF2B5EF4-FFF2-40B4-BE49-F238E27FC236}">
                <a16:creationId xmlns:a16="http://schemas.microsoft.com/office/drawing/2014/main" id="{784F9922-2D08-B3B1-5CE7-13E47DF3AD9B}"/>
              </a:ext>
            </a:extLst>
          </p:cNvPr>
          <p:cNvSpPr txBox="1">
            <a:spLocks/>
          </p:cNvSpPr>
          <p:nvPr/>
        </p:nvSpPr>
        <p:spPr>
          <a:xfrm>
            <a:off x="8712946" y="4682249"/>
            <a:ext cx="308610"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8</a:t>
            </a:fld>
            <a:endParaRPr lang="en" dirty="0">
              <a:solidFill>
                <a:schemeClr val="tx1"/>
              </a:solidFill>
            </a:endParaRPr>
          </a:p>
        </p:txBody>
      </p:sp>
    </p:spTree>
    <p:extLst>
      <p:ext uri="{BB962C8B-B14F-4D97-AF65-F5344CB8AC3E}">
        <p14:creationId xmlns:p14="http://schemas.microsoft.com/office/powerpoint/2010/main" val="243448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20" name="Google Shape;428;p36">
            <a:extLst>
              <a:ext uri="{FF2B5EF4-FFF2-40B4-BE49-F238E27FC236}">
                <a16:creationId xmlns:a16="http://schemas.microsoft.com/office/drawing/2014/main" id="{0CBA6061-191C-7FB2-BDDD-EA66720FD456}"/>
              </a:ext>
            </a:extLst>
          </p:cNvPr>
          <p:cNvSpPr txBox="1">
            <a:spLocks noGrp="1"/>
          </p:cNvSpPr>
          <p:nvPr>
            <p:ph type="title"/>
          </p:nvPr>
        </p:nvSpPr>
        <p:spPr>
          <a:xfrm>
            <a:off x="183821" y="331325"/>
            <a:ext cx="5125207" cy="559500"/>
          </a:xfrm>
          <a:prstGeom prst="rect">
            <a:avLst/>
          </a:prstGeom>
        </p:spPr>
        <p:txBody>
          <a:bodyPr spcFirstLastPara="1" wrap="square" lIns="91425" tIns="91425" rIns="91425" bIns="91425" anchor="t" anchorCtr="0">
            <a:noAutofit/>
          </a:bodyPr>
          <a:lstStyle/>
          <a:p>
            <a:r>
              <a:rPr lang="vi-VN" sz="3600" dirty="0"/>
              <a:t>2. </a:t>
            </a:r>
            <a:r>
              <a:rPr lang="en-US" sz="3600" dirty="0"/>
              <a:t>Problem Statement</a:t>
            </a:r>
            <a:br>
              <a:rPr lang="en-US" sz="3600" dirty="0"/>
            </a:br>
            <a:endParaRPr dirty="0"/>
          </a:p>
        </p:txBody>
      </p:sp>
      <p:sp>
        <p:nvSpPr>
          <p:cNvPr id="21" name="TextBox 20">
            <a:extLst>
              <a:ext uri="{FF2B5EF4-FFF2-40B4-BE49-F238E27FC236}">
                <a16:creationId xmlns:a16="http://schemas.microsoft.com/office/drawing/2014/main" id="{8BB2A811-6D6F-08B9-C3D7-B810D2D41375}"/>
              </a:ext>
            </a:extLst>
          </p:cNvPr>
          <p:cNvSpPr txBox="1"/>
          <p:nvPr/>
        </p:nvSpPr>
        <p:spPr>
          <a:xfrm>
            <a:off x="737647" y="1417588"/>
            <a:ext cx="7668705" cy="2308324"/>
          </a:xfrm>
          <a:prstGeom prst="rect">
            <a:avLst/>
          </a:prstGeom>
          <a:noFill/>
        </p:spPr>
        <p:txBody>
          <a:bodyPr wrap="square" rtlCol="0">
            <a:spAutoFit/>
          </a:bodyPr>
          <a:lstStyle/>
          <a:p>
            <a:pPr algn="just"/>
            <a:r>
              <a:rPr lang="vi-VN" sz="1800" b="1" dirty="0" err="1">
                <a:solidFill>
                  <a:schemeClr val="tx1"/>
                </a:solidFill>
              </a:rPr>
              <a:t>Current</a:t>
            </a:r>
            <a:r>
              <a:rPr lang="vi-VN" sz="1800" b="1" dirty="0">
                <a:solidFill>
                  <a:schemeClr val="tx1"/>
                </a:solidFill>
              </a:rPr>
              <a:t> </a:t>
            </a:r>
            <a:r>
              <a:rPr lang="vi-VN" sz="1800" b="1" dirty="0" err="1">
                <a:solidFill>
                  <a:schemeClr val="tx1"/>
                </a:solidFill>
              </a:rPr>
              <a:t>Situation</a:t>
            </a:r>
            <a:r>
              <a:rPr lang="vi-VN" sz="1800" b="1" dirty="0">
                <a:solidFill>
                  <a:schemeClr val="tx1"/>
                </a:solidFill>
              </a:rPr>
              <a:t>:</a:t>
            </a:r>
          </a:p>
          <a:p>
            <a:pPr algn="just"/>
            <a:endParaRPr lang="vi-VN" sz="1800" b="1" dirty="0">
              <a:solidFill>
                <a:schemeClr val="tx1"/>
              </a:solidFill>
            </a:endParaRPr>
          </a:p>
          <a:p>
            <a:pPr algn="just"/>
            <a:r>
              <a:rPr lang="vi-VN" sz="1800" dirty="0">
                <a:solidFill>
                  <a:schemeClr val="tx1"/>
                </a:solidFill>
              </a:rPr>
              <a:t>Phần lớn các doanh nghiệp nhỏ và </a:t>
            </a:r>
            <a:r>
              <a:rPr lang="vi-VN" sz="1800" dirty="0" err="1">
                <a:solidFill>
                  <a:schemeClr val="tx1"/>
                </a:solidFill>
              </a:rPr>
              <a:t>startup</a:t>
            </a:r>
            <a:r>
              <a:rPr lang="vi-VN" sz="1800" dirty="0">
                <a:solidFill>
                  <a:schemeClr val="tx1"/>
                </a:solidFill>
              </a:rPr>
              <a:t> hiện nay đang vận hành hệ thống </a:t>
            </a:r>
            <a:r>
              <a:rPr lang="vi-VN" sz="1800" dirty="0" err="1">
                <a:solidFill>
                  <a:schemeClr val="tx1"/>
                </a:solidFill>
              </a:rPr>
              <a:t>backend</a:t>
            </a:r>
            <a:r>
              <a:rPr lang="vi-VN" sz="1800" dirty="0">
                <a:solidFill>
                  <a:schemeClr val="tx1"/>
                </a:solidFill>
              </a:rPr>
              <a:t> </a:t>
            </a:r>
            <a:r>
              <a:rPr lang="vi-VN" sz="1800" dirty="0" err="1">
                <a:solidFill>
                  <a:schemeClr val="tx1"/>
                </a:solidFill>
              </a:rPr>
              <a:t>monolithic</a:t>
            </a:r>
            <a:r>
              <a:rPr lang="vi-VN" sz="1800" dirty="0">
                <a:solidFill>
                  <a:schemeClr val="tx1"/>
                </a:solidFill>
              </a:rPr>
              <a:t> hoặc </a:t>
            </a:r>
            <a:r>
              <a:rPr lang="vi-VN" sz="1800" dirty="0" err="1">
                <a:solidFill>
                  <a:schemeClr val="tx1"/>
                </a:solidFill>
              </a:rPr>
              <a:t>hybrid</a:t>
            </a:r>
            <a:r>
              <a:rPr lang="vi-VN" sz="1800" dirty="0">
                <a:solidFill>
                  <a:schemeClr val="tx1"/>
                </a:solidFill>
              </a:rPr>
              <a:t> trên EC2, gây ra khó khăn trong mở rộng dịch vụ, cập nhật liên tục và quản trị tài nguyên. Đồng thời, việc quản lý </a:t>
            </a:r>
            <a:r>
              <a:rPr lang="vi-VN" sz="1800" dirty="0" err="1">
                <a:solidFill>
                  <a:schemeClr val="tx1"/>
                </a:solidFill>
              </a:rPr>
              <a:t>server</a:t>
            </a:r>
            <a:r>
              <a:rPr lang="vi-VN" sz="1800" dirty="0">
                <a:solidFill>
                  <a:schemeClr val="tx1"/>
                </a:solidFill>
              </a:rPr>
              <a:t> truyền thống đòi hỏi nhân lực vận hành </a:t>
            </a:r>
            <a:r>
              <a:rPr lang="vi-VN" sz="1800" dirty="0" err="1">
                <a:solidFill>
                  <a:schemeClr val="tx1"/>
                </a:solidFill>
              </a:rPr>
              <a:t>DevOps</a:t>
            </a:r>
            <a:r>
              <a:rPr lang="vi-VN" sz="1800" dirty="0">
                <a:solidFill>
                  <a:schemeClr val="tx1"/>
                </a:solidFill>
              </a:rPr>
              <a:t> chuyên sâu, tăng chi phí đầu tư và vận hành dài hạn.</a:t>
            </a:r>
          </a:p>
          <a:p>
            <a:pPr algn="just"/>
            <a:endParaRPr lang="vi-VN" sz="1800" dirty="0">
              <a:solidFill>
                <a:schemeClr val="tx1"/>
              </a:solidFill>
            </a:endParaRPr>
          </a:p>
        </p:txBody>
      </p:sp>
      <p:pic>
        <p:nvPicPr>
          <p:cNvPr id="22" name="Picture 21" descr="A black and white logo&#10;&#10;AI-generated content may be incorrect.">
            <a:extLst>
              <a:ext uri="{FF2B5EF4-FFF2-40B4-BE49-F238E27FC236}">
                <a16:creationId xmlns:a16="http://schemas.microsoft.com/office/drawing/2014/main" id="{105E946C-6D99-0534-56B5-161FD67C8EEE}"/>
              </a:ext>
            </a:extLst>
          </p:cNvPr>
          <p:cNvPicPr>
            <a:picLocks noChangeAspect="1"/>
          </p:cNvPicPr>
          <p:nvPr/>
        </p:nvPicPr>
        <p:blipFill>
          <a:blip r:embed="rId3"/>
          <a:stretch>
            <a:fillRect/>
          </a:stretch>
        </p:blipFill>
        <p:spPr>
          <a:xfrm>
            <a:off x="7477604" y="70702"/>
            <a:ext cx="1543952" cy="438346"/>
          </a:xfrm>
          <a:prstGeom prst="rect">
            <a:avLst/>
          </a:prstGeom>
        </p:spPr>
      </p:pic>
      <p:sp>
        <p:nvSpPr>
          <p:cNvPr id="23" name="Slide Number Placeholder 4">
            <a:extLst>
              <a:ext uri="{FF2B5EF4-FFF2-40B4-BE49-F238E27FC236}">
                <a16:creationId xmlns:a16="http://schemas.microsoft.com/office/drawing/2014/main" id="{0EFBB1C9-5CD1-6277-4FC5-15284CE74F3C}"/>
              </a:ext>
            </a:extLst>
          </p:cNvPr>
          <p:cNvSpPr txBox="1">
            <a:spLocks/>
          </p:cNvSpPr>
          <p:nvPr/>
        </p:nvSpPr>
        <p:spPr>
          <a:xfrm>
            <a:off x="8712946" y="4682249"/>
            <a:ext cx="308610" cy="3905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tx1"/>
                </a:solidFill>
              </a:rPr>
              <a:pPr/>
              <a:t>9</a:t>
            </a:fld>
            <a:endParaRPr lang="en" dirty="0">
              <a:solidFill>
                <a:schemeClr val="tx1"/>
              </a:solidFill>
            </a:endParaRPr>
          </a:p>
        </p:txBody>
      </p:sp>
    </p:spTree>
  </p:cSld>
  <p:clrMapOvr>
    <a:masterClrMapping/>
  </p:clrMapOvr>
</p:sld>
</file>

<file path=ppt/theme/theme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TotalTime>
  <Words>1986</Words>
  <Application>Microsoft Office PowerPoint</Application>
  <PresentationFormat>On-screen Show (16:9)</PresentationFormat>
  <Paragraphs>385</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Gotu</vt:lpstr>
      <vt:lpstr>Lexend</vt:lpstr>
      <vt:lpstr>Whales Protection Fundraising on World Whale Day by Slidesgo</vt:lpstr>
      <vt:lpstr>Serverless Container Orchestration with AWS Fargate Proposal</vt:lpstr>
      <vt:lpstr>Executive Summary</vt:lpstr>
      <vt:lpstr>1. Executive Summary </vt:lpstr>
      <vt:lpstr>1. Executive Summary </vt:lpstr>
      <vt:lpstr>1. Executive Summary </vt:lpstr>
      <vt:lpstr>1. Executive Summary </vt:lpstr>
      <vt:lpstr>1. Executive Summary </vt:lpstr>
      <vt:lpstr>Problem Statement</vt:lpstr>
      <vt:lpstr>2. Problem Statement </vt:lpstr>
      <vt:lpstr>2. Problem Statement </vt:lpstr>
      <vt:lpstr>2. Problem Statement </vt:lpstr>
      <vt:lpstr>2. Problem Statement </vt:lpstr>
      <vt:lpstr>2. Problem Statement </vt:lpstr>
      <vt:lpstr>Solution Architecture</vt:lpstr>
      <vt:lpstr>3. Solution Architecture </vt:lpstr>
      <vt:lpstr>3. Solution Architecture </vt:lpstr>
      <vt:lpstr>3. Solution Architecture </vt:lpstr>
      <vt:lpstr>3. Solution Architecture </vt:lpstr>
      <vt:lpstr>3. Solution Architecture </vt:lpstr>
      <vt:lpstr>3. Solution Architecture </vt:lpstr>
      <vt:lpstr>Technical Implementation </vt:lpstr>
      <vt:lpstr>4. Technical Implementation </vt:lpstr>
      <vt:lpstr>4. Technical Implementation </vt:lpstr>
      <vt:lpstr>4. Technical Implementation </vt:lpstr>
      <vt:lpstr>4. Technical Implementation </vt:lpstr>
      <vt:lpstr>4. Technical Implementation </vt:lpstr>
      <vt:lpstr>Timeline &amp; Milestones</vt:lpstr>
      <vt:lpstr>5. Timeline &amp; Milestones</vt:lpstr>
      <vt:lpstr>PowerPoint Presentation</vt:lpstr>
      <vt:lpstr>PowerPoint Presentation</vt:lpstr>
      <vt:lpstr>PowerPoint Presentation</vt:lpstr>
      <vt:lpstr>Budget Estimation</vt:lpstr>
      <vt:lpstr>PowerPoint Presentation</vt:lpstr>
      <vt:lpstr>PowerPoint Presentation</vt:lpstr>
      <vt:lpstr>PowerPoint Presentation</vt:lpstr>
      <vt:lpstr>PowerPoint Presentation</vt:lpstr>
      <vt:lpstr>Risk Assessment</vt:lpstr>
      <vt:lpstr>PowerPoint Presentation</vt:lpstr>
      <vt:lpstr>PowerPoint Presentation</vt:lpstr>
      <vt:lpstr>PowerPoint Presentation</vt:lpstr>
      <vt:lpstr>Expected Outcomes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Nguyễn Quang Trung</dc:creator>
  <cp:lastModifiedBy>Nguyễn Quang Trung</cp:lastModifiedBy>
  <cp:revision>3</cp:revision>
  <dcterms:modified xsi:type="dcterms:W3CDTF">2025-08-11T22:38:06Z</dcterms:modified>
</cp:coreProperties>
</file>