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3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2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72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1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48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67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7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7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8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2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0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DBD5-E154-438B-A3C1-3DC56676AB7A}" type="datetimeFigureOut">
              <a:rPr kumimoji="1" lang="ja-JP" altLang="en-US" smtClean="0"/>
              <a:t>2016/7/3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480E-5BB2-473A-9D8D-5B6258CF1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0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708920"/>
            <a:ext cx="7772400" cy="1470025"/>
          </a:xfrm>
        </p:spPr>
        <p:txBody>
          <a:bodyPr/>
          <a:lstStyle/>
          <a:p>
            <a:r>
              <a:rPr lang="ja-JP" altLang="en-US" smtClean="0"/>
              <a:t>モア子プロジェクト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48160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smtClean="0"/>
              <a:t>MoreCo Team</a:t>
            </a:r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99" y="692696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多言語コミュニケーション</a:t>
            </a:r>
            <a:endParaRPr lang="en-US" altLang="ja-JP" smtClean="0"/>
          </a:p>
          <a:p>
            <a:pPr lvl="1"/>
            <a:r>
              <a:rPr kumimoji="1" lang="ja-JP" altLang="en-US" smtClean="0"/>
              <a:t>訪日旅行者と日本人とのコミュニケーション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ja-JP" altLang="en-US" smtClean="0"/>
              <a:t>という</a:t>
            </a:r>
            <a:r>
              <a:rPr lang="ja-JP" altLang="en-US"/>
              <a:t>課題</a:t>
            </a:r>
            <a:endParaRPr kumimoji="1" lang="en-US" altLang="ja-JP" smtClean="0"/>
          </a:p>
          <a:p>
            <a:pPr lvl="1"/>
            <a:r>
              <a:rPr lang="ja-JP" altLang="en-US" smtClean="0"/>
              <a:t>システム機能と構成</a:t>
            </a:r>
            <a:endParaRPr kumimoji="1" lang="en-US" altLang="ja-JP" smtClean="0"/>
          </a:p>
          <a:p>
            <a:r>
              <a:rPr lang="ja-JP" altLang="en-US" smtClean="0"/>
              <a:t>新コミュニケーション手法</a:t>
            </a:r>
            <a:endParaRPr lang="en-US" altLang="ja-JP" smtClean="0"/>
          </a:p>
          <a:p>
            <a:pPr lvl="1"/>
            <a:r>
              <a:rPr lang="ja-JP" altLang="en-US" smtClean="0"/>
              <a:t>コンセプト</a:t>
            </a:r>
            <a:endParaRPr lang="en-US" altLang="ja-JP" smtClean="0"/>
          </a:p>
          <a:p>
            <a:pPr lvl="1"/>
            <a:r>
              <a:rPr lang="ja-JP" altLang="en-US"/>
              <a:t>モア子の</a:t>
            </a:r>
            <a:r>
              <a:rPr lang="ja-JP" altLang="en-US"/>
              <a:t>実現</a:t>
            </a:r>
            <a:r>
              <a:rPr lang="ja-JP" altLang="en-US" smtClean="0"/>
              <a:t>可能性</a:t>
            </a:r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19428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訪日旅行者と日本人と</a:t>
            </a:r>
            <a:r>
              <a:rPr lang="ja-JP" altLang="en-US" smtClean="0"/>
              <a:t>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コミュニケーション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mtClean="0"/>
              <a:t>モア子により、互いの言語がわからなくても、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助け合うことができる。</a:t>
            </a:r>
            <a:endParaRPr lang="en-US" altLang="ja-JP" smtClean="0"/>
          </a:p>
          <a:p>
            <a:endParaRPr kumimoji="1" lang="en-US" altLang="ja-JP"/>
          </a:p>
          <a:p>
            <a:endParaRPr lang="en-US" altLang="ja-JP" smtClean="0"/>
          </a:p>
          <a:p>
            <a:r>
              <a:rPr lang="ja-JP" altLang="en-US" smtClean="0"/>
              <a:t>モア子がまだカバーできない範囲には、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en-US" altLang="ja-JP" smtClean="0"/>
              <a:t>Google</a:t>
            </a:r>
            <a:r>
              <a:rPr lang="ja-JP" altLang="en-US" smtClean="0"/>
              <a:t>翻訳、</a:t>
            </a:r>
            <a:r>
              <a:rPr lang="en-US" altLang="ja-JP" smtClean="0"/>
              <a:t>TextToSpeech</a:t>
            </a:r>
            <a:r>
              <a:rPr lang="ja-JP" altLang="en-US" smtClean="0"/>
              <a:t>を利用して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何とかする。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28118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モア子システムの機能と構成</a:t>
            </a:r>
            <a:endParaRPr kumimoji="1" lang="ja-JP" altLang="en-US"/>
          </a:p>
        </p:txBody>
      </p:sp>
      <p:pic>
        <p:nvPicPr>
          <p:cNvPr id="6" name="図 5" descr="C:\Users\umbal\AppData\Local\Microsoft\Windows\INetCache\IE\0F2A98W0\424px-Smartphone_icon.svg[1]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18" y="1409146"/>
            <a:ext cx="1750060" cy="24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グループ化 21"/>
          <p:cNvGrpSpPr/>
          <p:nvPr/>
        </p:nvGrpSpPr>
        <p:grpSpPr>
          <a:xfrm>
            <a:off x="390208" y="1480435"/>
            <a:ext cx="8216900" cy="1972141"/>
            <a:chOff x="390208" y="1480435"/>
            <a:chExt cx="8216900" cy="1972141"/>
          </a:xfrm>
        </p:grpSpPr>
        <p:sp>
          <p:nvSpPr>
            <p:cNvPr id="5" name="正方形/長方形 4"/>
            <p:cNvSpPr/>
            <p:nvPr/>
          </p:nvSpPr>
          <p:spPr>
            <a:xfrm>
              <a:off x="634683" y="2361646"/>
              <a:ext cx="1038225" cy="40005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solidFill>
                    <a:srgbClr val="4F81BD"/>
                  </a:solidFill>
                  <a:effectLst/>
                  <a:ea typeface="ＭＳ 明朝"/>
                  <a:cs typeface="Times New Roman"/>
                </a:rPr>
                <a:t> 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8" name="フローチャート : 磁気ディスク 7"/>
            <p:cNvSpPr/>
            <p:nvPr/>
          </p:nvSpPr>
          <p:spPr>
            <a:xfrm>
              <a:off x="4789541" y="1480435"/>
              <a:ext cx="2014707" cy="852636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DB</a:t>
              </a:r>
              <a:r>
                <a:rPr lang="ja-JP" altLang="en-US" sz="1100" smtClean="0">
                  <a:solidFill>
                    <a:srgbClr val="000000"/>
                  </a:solidFill>
                  <a:effectLst/>
                  <a:ea typeface="ＭＳ 明朝"/>
                  <a:cs typeface="Times New Roman"/>
                </a:rPr>
                <a:t>サーバ</a:t>
              </a:r>
              <a:endParaRPr lang="en-US" altLang="ja-JP" sz="1100" smtClean="0">
                <a:solidFill>
                  <a:srgbClr val="000000"/>
                </a:solidFill>
                <a:effectLst/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altLang="ja-JP" sz="1100" smtClean="0">
                  <a:solidFill>
                    <a:srgbClr val="000000"/>
                  </a:solidFill>
                  <a:ea typeface="ＭＳ 明朝"/>
                  <a:cs typeface="Times New Roman"/>
                </a:rPr>
                <a:t>ApsaraDB</a:t>
              </a:r>
              <a:r>
                <a:rPr lang="ja-JP" altLang="en-US" sz="1100" smtClean="0">
                  <a:solidFill>
                    <a:srgbClr val="000000"/>
                  </a:solidFill>
                  <a:ea typeface="ＭＳ 明朝"/>
                  <a:cs typeface="Times New Roman"/>
                </a:rPr>
                <a:t> </a:t>
              </a:r>
              <a:r>
                <a:rPr lang="en-US" altLang="ja-JP" sz="1100" smtClean="0">
                  <a:solidFill>
                    <a:srgbClr val="000000"/>
                  </a:solidFill>
                  <a:ea typeface="ＭＳ 明朝"/>
                  <a:cs typeface="Times New Roman"/>
                </a:rPr>
                <a:t>RDS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774883" y="2647396"/>
              <a:ext cx="2089785" cy="8051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vi-VN" sz="110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Web </a:t>
              </a:r>
              <a:r>
                <a:rPr lang="vi-VN" sz="1100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server</a:t>
              </a:r>
              <a:endParaRPr lang="en-US" sz="1100">
                <a:ea typeface="ＭＳ 明朝"/>
                <a:cs typeface="Times New Roman"/>
              </a:endParaRPr>
            </a:p>
            <a:p>
              <a:pPr indent="139700" algn="ctr">
                <a:spcAft>
                  <a:spcPts val="0"/>
                </a:spcAft>
              </a:pPr>
              <a:r>
                <a:rPr lang="en-US" sz="1100" smtClean="0">
                  <a:solidFill>
                    <a:srgbClr val="000000"/>
                  </a:solidFill>
                  <a:effectLst/>
                  <a:latin typeface="Times New Roman"/>
                  <a:ea typeface="ＭＳ 明朝"/>
                  <a:cs typeface="Times New Roman"/>
                </a:rPr>
                <a:t>ECS</a:t>
              </a:r>
            </a:p>
          </p:txBody>
        </p:sp>
        <p:sp>
          <p:nvSpPr>
            <p:cNvPr id="10" name="laptop"/>
            <p:cNvSpPr>
              <a:spLocks noEditPoints="1" noChangeArrowheads="1"/>
            </p:cNvSpPr>
            <p:nvPr/>
          </p:nvSpPr>
          <p:spPr bwMode="auto">
            <a:xfrm>
              <a:off x="7768908" y="2761696"/>
              <a:ext cx="838200" cy="63055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ja-JP" altLang="en-US"/>
            </a:p>
          </p:txBody>
        </p:sp>
        <p:sp>
          <p:nvSpPr>
            <p:cNvPr id="11" name="上下矢印 10"/>
            <p:cNvSpPr/>
            <p:nvPr/>
          </p:nvSpPr>
          <p:spPr>
            <a:xfrm>
              <a:off x="5696320" y="2333071"/>
              <a:ext cx="200025" cy="314325"/>
            </a:xfrm>
            <a:prstGeom prst="up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cxnSp>
          <p:nvCxnSpPr>
            <p:cNvPr id="13" name="直線矢印コネクタ 12"/>
            <p:cNvCxnSpPr/>
            <p:nvPr/>
          </p:nvCxnSpPr>
          <p:spPr>
            <a:xfrm>
              <a:off x="3492183" y="3251916"/>
              <a:ext cx="129222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/>
            <p:nvPr/>
          </p:nvCxnSpPr>
          <p:spPr>
            <a:xfrm>
              <a:off x="6864033" y="3133171"/>
              <a:ext cx="10191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3499168" y="2875996"/>
              <a:ext cx="12852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図 15" descr="C:\Users\umbal\AppData\Local\Microsoft\Windows\INetCache\IE\0F2A98W0\wireless[1].jp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717358" y="2247346"/>
              <a:ext cx="807720" cy="645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テキスト ボックス 20"/>
            <p:cNvSpPr txBox="1"/>
            <p:nvPr/>
          </p:nvSpPr>
          <p:spPr>
            <a:xfrm>
              <a:off x="3506841" y="257774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Dict update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8" name="テキスト ボックス 21"/>
            <p:cNvSpPr txBox="1"/>
            <p:nvPr/>
          </p:nvSpPr>
          <p:spPr>
            <a:xfrm>
              <a:off x="3419872" y="3000455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Ask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19" name="テキスト ボックス 22"/>
            <p:cNvSpPr txBox="1"/>
            <p:nvPr/>
          </p:nvSpPr>
          <p:spPr>
            <a:xfrm>
              <a:off x="6685598" y="2759791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Admin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20" name="テキスト ボックス 23"/>
            <p:cNvSpPr txBox="1"/>
            <p:nvPr/>
          </p:nvSpPr>
          <p:spPr>
            <a:xfrm>
              <a:off x="390208" y="2768562"/>
              <a:ext cx="1282700" cy="3816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139700" algn="ctr">
                <a:spcAft>
                  <a:spcPts val="0"/>
                </a:spcAft>
              </a:pPr>
              <a:r>
                <a:rPr lang="en-US" sz="1100">
                  <a:effectLst/>
                  <a:ea typeface="ＭＳ 明朝"/>
                  <a:cs typeface="Times New Roman"/>
                </a:rPr>
                <a:t>Plate</a:t>
              </a:r>
              <a:endParaRPr lang="ja-JP" sz="1100">
                <a:effectLst/>
                <a:ea typeface="ＭＳ 明朝"/>
                <a:cs typeface="Times New Roman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2850595"/>
              <a:ext cx="4381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1806102"/>
              <a:ext cx="419100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テキスト ボックス 22"/>
          <p:cNvSpPr txBox="1"/>
          <p:nvPr/>
        </p:nvSpPr>
        <p:spPr>
          <a:xfrm>
            <a:off x="542089" y="386047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・文字表示</a:t>
            </a:r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0186" y="3860148"/>
            <a:ext cx="1618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・文字検索</a:t>
            </a:r>
            <a:endParaRPr lang="en-US" altLang="ja-JP" smtClean="0"/>
          </a:p>
          <a:p>
            <a:r>
              <a:rPr kumimoji="1" lang="ja-JP" altLang="en-US" smtClean="0"/>
              <a:t>・文字送信</a:t>
            </a:r>
            <a:endParaRPr kumimoji="1" lang="en-US" altLang="ja-JP" smtClean="0"/>
          </a:p>
          <a:p>
            <a:r>
              <a:rPr lang="ja-JP" altLang="en-US" smtClean="0"/>
              <a:t>・</a:t>
            </a:r>
            <a:r>
              <a:rPr lang="en-US" altLang="ja-JP" smtClean="0"/>
              <a:t>TechToSpeech</a:t>
            </a:r>
          </a:p>
          <a:p>
            <a:r>
              <a:rPr kumimoji="1" lang="ja-JP" altLang="en-US" smtClean="0"/>
              <a:t>・</a:t>
            </a:r>
            <a:r>
              <a:rPr kumimoji="1" lang="en-US" altLang="ja-JP" smtClean="0"/>
              <a:t>Google</a:t>
            </a:r>
            <a:r>
              <a:rPr kumimoji="1" lang="ja-JP" altLang="en-US" smtClean="0"/>
              <a:t>翻訳</a:t>
            </a:r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987136" y="3925498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mtClean="0"/>
              <a:t>・質問・回答</a:t>
            </a:r>
            <a:endParaRPr lang="en-US" altLang="ja-JP" smtClean="0"/>
          </a:p>
          <a:p>
            <a:r>
              <a:rPr kumimoji="1" lang="ja-JP" altLang="en-US" smtClean="0"/>
              <a:t>・多言語辞書メンテナンス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6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電車内での</a:t>
            </a:r>
            <a:r>
              <a:rPr lang="ja-JP" altLang="en-US"/>
              <a:t>出来事</a:t>
            </a:r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2267744" y="1211672"/>
            <a:ext cx="4464496" cy="5093174"/>
            <a:chOff x="2267744" y="1211672"/>
            <a:chExt cx="4464496" cy="5093174"/>
          </a:xfrm>
        </p:grpSpPr>
        <p:pic>
          <p:nvPicPr>
            <p:cNvPr id="2050" name="Picture 2" descr="C:\Users\umbal\Desktop\chikan_hanni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211672"/>
              <a:ext cx="4464496" cy="497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テキスト ボックス 3"/>
            <p:cNvSpPr txBox="1"/>
            <p:nvPr/>
          </p:nvSpPr>
          <p:spPr>
            <a:xfrm>
              <a:off x="3059832" y="6058625"/>
              <a:ext cx="35205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smtClean="0"/>
                <a:t>ソース：</a:t>
              </a:r>
              <a:r>
                <a:rPr lang="en-US" altLang="ja-JP" sz="1000"/>
                <a:t> http://www.irasutoya.com/2015/08/blog-post_97.html</a:t>
              </a:r>
              <a:endParaRPr kumimoji="1"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49628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新コミュニケーション手法の</a:t>
            </a:r>
            <a:r>
              <a:rPr lang="ja-JP" altLang="en-US"/>
              <a:t>コンセプト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コンセプト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lang="ja-JP" altLang="en-US"/>
              <a:t>スマートフォンで入力した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コンテンツを胸ポケットに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挟んでいるディスプレイに</a:t>
            </a:r>
            <a:r>
              <a:rPr lang="en-US" altLang="ja-JP"/>
              <a:t/>
            </a:r>
            <a:br>
              <a:rPr lang="en-US" altLang="ja-JP"/>
            </a:br>
            <a:r>
              <a:rPr lang="ja-JP" altLang="en-US"/>
              <a:t>表示し周りの人に</a:t>
            </a:r>
            <a:r>
              <a:rPr lang="ja-JP" altLang="en-US"/>
              <a:t>発信</a:t>
            </a:r>
            <a:r>
              <a:rPr lang="ja-JP" altLang="en-US" smtClean="0"/>
              <a:t>する</a:t>
            </a:r>
            <a:endParaRPr lang="en-US" altLang="ja-JP" smtClean="0"/>
          </a:p>
          <a:p>
            <a:r>
              <a:rPr kumimoji="1" lang="ja-JP" altLang="en-US" smtClean="0"/>
              <a:t>特徴</a:t>
            </a:r>
            <a:endParaRPr kumimoji="1" lang="en-US" altLang="ja-JP" smtClean="0"/>
          </a:p>
          <a:p>
            <a:pPr lvl="1"/>
            <a:r>
              <a:rPr lang="ja-JP" altLang="en-US"/>
              <a:t>今まで周りに発信する</a:t>
            </a:r>
            <a:r>
              <a:rPr lang="ja-JP" altLang="en-US"/>
              <a:t>わけ</a:t>
            </a:r>
            <a:r>
              <a:rPr lang="ja-JP" altLang="en-US" smtClean="0"/>
              <a:t>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ない</a:t>
            </a:r>
            <a:r>
              <a:rPr lang="ja-JP" altLang="en-US"/>
              <a:t>ことでも、発信できる</a:t>
            </a:r>
            <a:r>
              <a:rPr lang="ja-JP" altLang="en-US"/>
              <a:t>よう</a:t>
            </a:r>
            <a:r>
              <a:rPr lang="ja-JP" altLang="en-US" smtClean="0"/>
              <a:t>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なる</a:t>
            </a:r>
            <a:r>
              <a:rPr lang="ja-JP" altLang="en-US"/>
              <a:t>。</a:t>
            </a:r>
          </a:p>
          <a:p>
            <a:pPr lvl="1"/>
            <a:r>
              <a:rPr lang="ja-JP" altLang="en-US"/>
              <a:t>ムード共有</a:t>
            </a:r>
            <a:r>
              <a:rPr lang="ja-JP" altLang="en-US"/>
              <a:t>は</a:t>
            </a:r>
            <a:r>
              <a:rPr lang="ja-JP" altLang="en-US" smtClean="0"/>
              <a:t>、アプリ上だけの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機能</a:t>
            </a:r>
            <a:r>
              <a:rPr lang="ja-JP" altLang="en-US"/>
              <a:t>では</a:t>
            </a:r>
            <a:r>
              <a:rPr lang="ja-JP" altLang="en-US"/>
              <a:t>ない</a:t>
            </a:r>
            <a:r>
              <a:rPr lang="ja-JP" altLang="en-US" smtClean="0"/>
              <a:t>。実世界に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使う</a:t>
            </a:r>
            <a:r>
              <a:rPr lang="ja-JP" altLang="en-US"/>
              <a:t>。</a:t>
            </a:r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6809" y="1775033"/>
            <a:ext cx="3168352" cy="4103276"/>
            <a:chOff x="5397197" y="1543889"/>
            <a:chExt cx="3168352" cy="4103276"/>
          </a:xfrm>
        </p:grpSpPr>
        <p:pic>
          <p:nvPicPr>
            <p:cNvPr id="5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197" y="1543889"/>
              <a:ext cx="3168352" cy="4103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正方形/長方形 5"/>
            <p:cNvSpPr/>
            <p:nvPr/>
          </p:nvSpPr>
          <p:spPr>
            <a:xfrm rot="1847614">
              <a:off x="7227871" y="4049420"/>
              <a:ext cx="280556" cy="2212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左カーブ矢印 6"/>
            <p:cNvSpPr/>
            <p:nvPr/>
          </p:nvSpPr>
          <p:spPr>
            <a:xfrm rot="16728950">
              <a:off x="6377980" y="2908227"/>
              <a:ext cx="394730" cy="1543344"/>
            </a:xfrm>
            <a:prstGeom prst="curvedLef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23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モア子の実現可能性</a:t>
            </a:r>
            <a:endParaRPr kumimoji="1" lang="ja-JP" altLang="en-US"/>
          </a:p>
        </p:txBody>
      </p:sp>
      <p:grpSp>
        <p:nvGrpSpPr>
          <p:cNvPr id="25" name="グループ化 24"/>
          <p:cNvGrpSpPr/>
          <p:nvPr/>
        </p:nvGrpSpPr>
        <p:grpSpPr>
          <a:xfrm>
            <a:off x="335218" y="1340768"/>
            <a:ext cx="7814790" cy="3180086"/>
            <a:chOff x="335218" y="1340768"/>
            <a:chExt cx="7814790" cy="3180086"/>
          </a:xfrm>
        </p:grpSpPr>
        <p:sp>
          <p:nvSpPr>
            <p:cNvPr id="4" name="正方形/長方形 3"/>
            <p:cNvSpPr/>
            <p:nvPr/>
          </p:nvSpPr>
          <p:spPr>
            <a:xfrm>
              <a:off x="493032" y="2132331"/>
              <a:ext cx="593761" cy="368487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pic>
          <p:nvPicPr>
            <p:cNvPr id="5" name="Picture 2" descr="C:\Users\umbal\AppData\Local\Microsoft\Windows\INetCache\IE\A1TFOM87\sgi01a201309200100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693241"/>
              <a:ext cx="2286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グループ化 5"/>
            <p:cNvGrpSpPr/>
            <p:nvPr/>
          </p:nvGrpSpPr>
          <p:grpSpPr>
            <a:xfrm>
              <a:off x="4355976" y="1340768"/>
              <a:ext cx="3794032" cy="2790056"/>
              <a:chOff x="4612069" y="1457661"/>
              <a:chExt cx="3794032" cy="2790056"/>
            </a:xfrm>
          </p:grpSpPr>
          <p:pic>
            <p:nvPicPr>
              <p:cNvPr id="7" name="Picture 10" descr="C:\Users\umbal\AppData\Local\Microsoft\Windows\INetCache\IE\0F2A98W0\684px-Cartoon_Cloud1.svg[1]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2069" y="1457661"/>
                <a:ext cx="3794032" cy="2790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テキスト ボックス 7"/>
              <p:cNvSpPr txBox="1"/>
              <p:nvPr/>
            </p:nvSpPr>
            <p:spPr>
              <a:xfrm>
                <a:off x="5104929" y="2382142"/>
                <a:ext cx="280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smtClean="0">
                    <a:solidFill>
                      <a:schemeClr val="bg1">
                        <a:lumMod val="50000"/>
                      </a:schemeClr>
                    </a:solidFill>
                  </a:rPr>
                  <a:t>多言語データベース</a:t>
                </a:r>
                <a:endParaRPr kumimoji="1" lang="ja-JP" altLang="en-US" sz="2400" b="1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正方形/長方形 14"/>
            <p:cNvSpPr/>
            <p:nvPr/>
          </p:nvSpPr>
          <p:spPr>
            <a:xfrm>
              <a:off x="5378837" y="2903359"/>
              <a:ext cx="164660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400">
                  <a:latin typeface="+mn-ea"/>
                </a:rPr>
                <a:t>ナレッジコミュニティ</a:t>
              </a:r>
            </a:p>
            <a:p>
              <a:r>
                <a:rPr lang="ja-JP" altLang="en-US" sz="1400" smtClean="0">
                  <a:latin typeface="+mn-ea"/>
                </a:rPr>
                <a:t>・ﾍﾞｽﾄｱﾝｻｰ選び</a:t>
              </a:r>
              <a:endParaRPr lang="en-US" altLang="ja-JP" sz="1400" smtClean="0">
                <a:latin typeface="+mn-ea"/>
              </a:endParaRPr>
            </a:p>
            <a:p>
              <a:r>
                <a:rPr lang="ja-JP" altLang="en-US" sz="1400" smtClean="0">
                  <a:latin typeface="+mn-ea"/>
                </a:rPr>
                <a:t>・専門家回答</a:t>
              </a:r>
              <a:endParaRPr lang="ja-JP" altLang="en-US" sz="1400">
                <a:latin typeface="+mn-ea"/>
              </a:endParaRPr>
            </a:p>
          </p:txBody>
        </p:sp>
        <p:sp>
          <p:nvSpPr>
            <p:cNvPr id="16" name="ストライプ矢印 15"/>
            <p:cNvSpPr/>
            <p:nvPr/>
          </p:nvSpPr>
          <p:spPr>
            <a:xfrm rot="10800000">
              <a:off x="3475220" y="2449117"/>
              <a:ext cx="1004918" cy="774247"/>
            </a:xfrm>
            <a:prstGeom prst="striped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35218" y="2540473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ﾃﾞｨｽﾌﾟﾚｲ</a:t>
              </a:r>
              <a:endParaRPr kumimoji="1" lang="ja-JP" altLang="en-US" sz="1400"/>
            </a:p>
          </p:txBody>
        </p:sp>
        <p:pic>
          <p:nvPicPr>
            <p:cNvPr id="19" name="Picture 10" descr="C:\Users\umbal\AppData\Local\Microsoft\Windows\INetCache\IE\0F2A98W0\wireles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231397" y="1868909"/>
              <a:ext cx="936120" cy="98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547664" y="3566747"/>
              <a:ext cx="153118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smtClean="0"/>
                <a:t>アプリ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・検索</a:t>
              </a:r>
              <a:endParaRPr lang="en-US" altLang="ja-JP" sz="1400" smtClean="0"/>
            </a:p>
            <a:p>
              <a:r>
                <a:rPr kumimoji="1" lang="ja-JP" altLang="en-US" sz="1400" smtClean="0"/>
                <a:t>・言語／文言選択</a:t>
              </a:r>
              <a:endParaRPr kumimoji="1" lang="en-US" altLang="ja-JP" sz="1400" smtClean="0"/>
            </a:p>
            <a:p>
              <a:r>
                <a:rPr lang="ja-JP" altLang="en-US" sz="1400" smtClean="0"/>
                <a:t>・ﾃﾞｨｽﾌﾟﾚｲへ発信</a:t>
              </a:r>
              <a:endParaRPr kumimoji="1" lang="ja-JP" altLang="en-US" sz="140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3655049" y="2132331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ﾃﾞｰﾀ更新</a:t>
            </a:r>
            <a:endParaRPr kumimoji="1" lang="ja-JP" altLang="en-US" sz="1400"/>
          </a:p>
        </p:txBody>
      </p:sp>
      <p:grpSp>
        <p:nvGrpSpPr>
          <p:cNvPr id="26" name="グループ化 25"/>
          <p:cNvGrpSpPr/>
          <p:nvPr/>
        </p:nvGrpSpPr>
        <p:grpSpPr>
          <a:xfrm>
            <a:off x="2119164" y="2932287"/>
            <a:ext cx="3717032" cy="3565593"/>
            <a:chOff x="2119164" y="2932287"/>
            <a:chExt cx="3717032" cy="3565593"/>
          </a:xfrm>
        </p:grpSpPr>
        <p:pic>
          <p:nvPicPr>
            <p:cNvPr id="9" name="Picture 2" descr="C:\Users\umbal\AppData\Local\Microsoft\Windows\INetCache\IE\0F2A98W0\smartphon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5047719"/>
              <a:ext cx="1886957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 descr="C:\Users\umbal\AppData\Local\Microsoft\Windows\INetCache\IE\QYM22M0J\curved-arrow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185081">
              <a:off x="3025595" y="3042824"/>
              <a:ext cx="1904169" cy="3717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テキスト ボックス 11"/>
            <p:cNvSpPr txBox="1"/>
            <p:nvPr/>
          </p:nvSpPr>
          <p:spPr>
            <a:xfrm rot="18876317">
              <a:off x="2762070" y="4037106"/>
              <a:ext cx="3072251" cy="862614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762762"/>
                </a:avLst>
              </a:prstTxWarp>
              <a:spAutoFit/>
            </a:bodyPr>
            <a:lstStyle/>
            <a:p>
              <a:r>
                <a:rPr kumimoji="1" lang="en-US" altLang="ja-JP" smtClean="0">
                  <a:solidFill>
                    <a:srgbClr val="FF0000"/>
                  </a:solidFill>
                </a:rPr>
                <a:t>How to say $#&amp;% in Japanese?</a:t>
              </a:r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6444208" y="3271422"/>
            <a:ext cx="1944169" cy="3259838"/>
            <a:chOff x="6444208" y="3271422"/>
            <a:chExt cx="1944169" cy="3259838"/>
          </a:xfrm>
        </p:grpSpPr>
        <p:pic>
          <p:nvPicPr>
            <p:cNvPr id="10" name="Picture 4" descr="C:\Users\umbal\AppData\Local\Microsoft\Windows\INetCache\IE\A1TFOM87\depressed15[1]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022357"/>
              <a:ext cx="1938334" cy="1450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C:\Users\umbal\AppData\Local\Microsoft\Windows\INetCache\IE\AUIHVLLQ\arrow-curved-blue[1]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611985" flipV="1">
              <a:off x="6249312" y="4520891"/>
              <a:ext cx="3259838" cy="760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/>
            <p:cNvSpPr txBox="1"/>
            <p:nvPr/>
          </p:nvSpPr>
          <p:spPr>
            <a:xfrm rot="3681272">
              <a:off x="7188048" y="463925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0860292"/>
                </a:avLst>
              </a:prstTxWarp>
              <a:spAutoFit/>
            </a:bodyPr>
            <a:lstStyle/>
            <a:p>
              <a:r>
                <a:rPr kumimoji="1" lang="ja-JP" altLang="en-US" smtClean="0">
                  <a:solidFill>
                    <a:srgbClr val="00B0F0"/>
                  </a:solidFill>
                </a:rPr>
                <a:t>回答は</a:t>
              </a:r>
              <a:r>
                <a:rPr lang="ja-JP" altLang="en-US" smtClean="0">
                  <a:solidFill>
                    <a:srgbClr val="00B0F0"/>
                  </a:solidFill>
                </a:rPr>
                <a:t>「％＆＃＄」</a:t>
              </a:r>
              <a:endParaRPr kumimoji="1" lang="ja-JP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53650" y="4362260"/>
            <a:ext cx="2777901" cy="2128461"/>
            <a:chOff x="353650" y="4362260"/>
            <a:chExt cx="2777901" cy="2128461"/>
          </a:xfrm>
        </p:grpSpPr>
        <p:sp>
          <p:nvSpPr>
            <p:cNvPr id="29" name="正方形/長方形 28"/>
            <p:cNvSpPr/>
            <p:nvPr/>
          </p:nvSpPr>
          <p:spPr>
            <a:xfrm>
              <a:off x="353650" y="4362260"/>
              <a:ext cx="8803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</a:rPr>
                <a:t>＄</a:t>
              </a:r>
              <a:endParaRPr lang="ja-JP" altLang="en-US" sz="54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93032" y="5167282"/>
              <a:ext cx="263851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費用：</a:t>
              </a:r>
              <a:endParaRPr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・スマホ：皆持ち</a:t>
              </a:r>
              <a:endParaRPr kumimoji="1" lang="en-US" altLang="ja-JP" sz="160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・ｽﾏｰﾄｳｫｯﾁ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若しくは</a:t>
              </a:r>
              <a: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  <a:t/>
              </a:r>
              <a:br>
                <a:rPr kumimoji="1" lang="en-US" altLang="ja-JP" sz="1600" smtClean="0">
                  <a:solidFill>
                    <a:schemeClr val="accent6">
                      <a:lumMod val="50000"/>
                    </a:schemeClr>
                  </a:solidFill>
                </a:rPr>
              </a:br>
              <a:r>
                <a:rPr kumimoji="1" lang="ja-JP" altLang="en-US" sz="1600" smtClean="0">
                  <a:solidFill>
                    <a:schemeClr val="accent6">
                      <a:lumMod val="50000"/>
                    </a:schemeClr>
                  </a:solidFill>
                </a:rPr>
                <a:t>　専用ﾃﾞｨﾌﾟﾚｲ（原価２千円）</a:t>
              </a:r>
              <a:endParaRPr kumimoji="1" lang="ja-JP" altLang="en-US" sz="16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7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モアコ　＝　</a:t>
            </a:r>
            <a:r>
              <a:rPr lang="en-US" altLang="ja-JP" smtClean="0"/>
              <a:t>More Communication</a:t>
            </a:r>
            <a:endParaRPr kumimoji="1" lang="ja-JP" altLang="en-US"/>
          </a:p>
        </p:txBody>
      </p:sp>
      <p:pic>
        <p:nvPicPr>
          <p:cNvPr id="7" name="Picture 2" descr="C:\Users\umbal\AppData\Local\Microsoft\Windows\INetCache\IE\QYM22M0J\phon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41" y="1422357"/>
            <a:ext cx="5373216" cy="389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002405" y="5466005"/>
            <a:ext cx="5438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Don’t let the smartphones </a:t>
            </a:r>
            <a:r>
              <a:rPr kumimoji="1" lang="en-US" altLang="ja-JP" smtClean="0"/>
              <a:t>do </a:t>
            </a:r>
            <a:r>
              <a:rPr kumimoji="1" lang="en-US" altLang="ja-JP" smtClean="0"/>
              <a:t>conversations for you.</a:t>
            </a:r>
          </a:p>
          <a:p>
            <a:r>
              <a:rPr lang="en-US" altLang="ja-JP" smtClean="0"/>
              <a:t>Let them just </a:t>
            </a:r>
            <a:r>
              <a:rPr lang="en-US" altLang="ja-JP" smtClean="0"/>
              <a:t>help YOU MAKE </a:t>
            </a:r>
            <a:r>
              <a:rPr lang="en-US" altLang="ja-JP" smtClean="0"/>
              <a:t>MORE COMMUNICATION.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9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158</Words>
  <Application>Microsoft Office PowerPoint</Application>
  <PresentationFormat>画面に合わせる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Office ​​テーマ</vt:lpstr>
      <vt:lpstr>モア子プロジェクト</vt:lpstr>
      <vt:lpstr>目次</vt:lpstr>
      <vt:lpstr>訪日旅行者と日本人との コミュニケーション</vt:lpstr>
      <vt:lpstr>モア子システムの機能と構成</vt:lpstr>
      <vt:lpstr>電車内での出来事</vt:lpstr>
      <vt:lpstr>新コミュニケーション手法のコンセプト</vt:lpstr>
      <vt:lpstr>モア子の実現可能性</vt:lpstr>
      <vt:lpstr>モアコ　＝　More Communication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モレ子プロジェクト</dc:title>
  <dc:creator>Trung Thanh Tran</dc:creator>
  <cp:lastModifiedBy>Trung Thanh Tran</cp:lastModifiedBy>
  <cp:revision>38</cp:revision>
  <dcterms:created xsi:type="dcterms:W3CDTF">2016-07-03T00:27:04Z</dcterms:created>
  <dcterms:modified xsi:type="dcterms:W3CDTF">2016-07-03T03:06:57Z</dcterms:modified>
</cp:coreProperties>
</file>