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2"/>
  </p:notesMasterIdLst>
  <p:sldIdLst>
    <p:sldId id="256" r:id="rId2"/>
    <p:sldId id="257" r:id="rId3"/>
    <p:sldId id="258" r:id="rId4"/>
    <p:sldId id="259" r:id="rId5"/>
    <p:sldId id="260" r:id="rId6"/>
    <p:sldId id="284" r:id="rId7"/>
    <p:sldId id="274" r:id="rId8"/>
    <p:sldId id="275" r:id="rId9"/>
    <p:sldId id="276" r:id="rId10"/>
    <p:sldId id="277" r:id="rId11"/>
    <p:sldId id="285" r:id="rId12"/>
    <p:sldId id="286" r:id="rId13"/>
    <p:sldId id="278" r:id="rId14"/>
    <p:sldId id="287" r:id="rId15"/>
    <p:sldId id="288" r:id="rId16"/>
    <p:sldId id="289" r:id="rId17"/>
    <p:sldId id="290" r:id="rId18"/>
    <p:sldId id="291" r:id="rId19"/>
    <p:sldId id="292" r:id="rId20"/>
    <p:sldId id="293" r:id="rId21"/>
    <p:sldId id="295" r:id="rId22"/>
    <p:sldId id="294" r:id="rId23"/>
    <p:sldId id="297" r:id="rId24"/>
    <p:sldId id="296" r:id="rId25"/>
    <p:sldId id="298" r:id="rId26"/>
    <p:sldId id="299" r:id="rId27"/>
    <p:sldId id="279" r:id="rId28"/>
    <p:sldId id="280" r:id="rId29"/>
    <p:sldId id="281" r:id="rId30"/>
    <p:sldId id="282" r:id="rId31"/>
    <p:sldId id="283" r:id="rId32"/>
    <p:sldId id="300" r:id="rId33"/>
    <p:sldId id="301" r:id="rId34"/>
    <p:sldId id="302" r:id="rId35"/>
    <p:sldId id="303" r:id="rId36"/>
    <p:sldId id="304" r:id="rId37"/>
    <p:sldId id="305" r:id="rId38"/>
    <p:sldId id="306" r:id="rId39"/>
    <p:sldId id="307" r:id="rId40"/>
    <p:sldId id="270" r:id="rId41"/>
  </p:sldIdLst>
  <p:sldSz cx="9144000" cy="5143500" type="screen16x9"/>
  <p:notesSz cx="6858000" cy="9144000"/>
  <p:embeddedFontLst>
    <p:embeddedFont>
      <p:font typeface="Be Vietnam Pro" panose="020B0604020202020204" charset="0"/>
      <p:regular r:id="rId43"/>
      <p:bold r:id="rId44"/>
      <p:italic r:id="rId45"/>
      <p:boldItalic r:id="rId46"/>
    </p:embeddedFont>
    <p:embeddedFont>
      <p:font typeface="Manrope" panose="020B0604020202020204" charset="0"/>
      <p:regular r:id="rId47"/>
      <p:bold r:id="rId48"/>
    </p:embeddedFont>
    <p:embeddedFont>
      <p:font typeface="Manrope Medium" panose="020B0604020202020204" charset="0"/>
      <p:regular r:id="rId49"/>
      <p:bold r:id="rId50"/>
    </p:embeddedFont>
    <p:embeddedFont>
      <p:font typeface="McLaren" panose="020B0604020202020204" charset="0"/>
      <p:regular r:id="rId51"/>
    </p:embeddedFont>
    <p:embeddedFont>
      <p:font typeface="Nunito Light" pitchFamily="2"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4A405-1BB6-45F4-9EA9-87F85EAC8C4A}">
  <a:tblStyle styleId="{BB04A405-1BB6-45F4-9EA9-87F85EAC8C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3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a818a6b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a818a6b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72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16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92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3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3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102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455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32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695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72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89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536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191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39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947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258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345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346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074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27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914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2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094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04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551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370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410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272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499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2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b706bd00b_2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b706bd00b_2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7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63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93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b706bd00b_20_27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b706bd00b_20_27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85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 name="Google Shape;10;p2"/>
          <p:cNvSpPr txBox="1">
            <a:spLocks noGrp="1"/>
          </p:cNvSpPr>
          <p:nvPr>
            <p:ph type="ctrTitle"/>
          </p:nvPr>
        </p:nvSpPr>
        <p:spPr>
          <a:xfrm>
            <a:off x="1142072" y="1590375"/>
            <a:ext cx="4066800" cy="1652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Be Vietnam Pro"/>
                <a:ea typeface="Be Vietnam Pro"/>
                <a:cs typeface="Be Vietnam Pro"/>
                <a:sym typeface="Be Vietnam Pr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38347" y="3331838"/>
            <a:ext cx="3074100" cy="623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p:nvPr/>
        </p:nvSpPr>
        <p:spPr>
          <a:xfrm>
            <a:off x="325200" y="325200"/>
            <a:ext cx="8493600" cy="4493100"/>
          </a:xfrm>
          <a:prstGeom prst="roundRect">
            <a:avLst>
              <a:gd name="adj" fmla="val 4260"/>
            </a:avLst>
          </a:prstGeom>
          <a:solidFill>
            <a:srgbClr val="F9F9F9"/>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45" name="Google Shape;4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7"/>
        <p:cNvGrpSpPr/>
        <p:nvPr/>
      </p:nvGrpSpPr>
      <p:grpSpPr>
        <a:xfrm>
          <a:off x="0" y="0"/>
          <a:ext cx="0" cy="0"/>
          <a:chOff x="0" y="0"/>
          <a:chExt cx="0" cy="0"/>
        </a:xfrm>
      </p:grpSpPr>
      <p:sp>
        <p:nvSpPr>
          <p:cNvPr id="78" name="Google Shape;78;p1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9" name="Google Shape;79;p17"/>
          <p:cNvSpPr txBox="1">
            <a:spLocks noGrp="1"/>
          </p:cNvSpPr>
          <p:nvPr>
            <p:ph type="subTitle" idx="1"/>
          </p:nvPr>
        </p:nvSpPr>
        <p:spPr>
          <a:xfrm>
            <a:off x="1246375" y="2334000"/>
            <a:ext cx="29868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0" name="Google Shape;80;p17"/>
          <p:cNvSpPr txBox="1">
            <a:spLocks noGrp="1"/>
          </p:cNvSpPr>
          <p:nvPr>
            <p:ph type="subTitle" idx="2"/>
          </p:nvPr>
        </p:nvSpPr>
        <p:spPr>
          <a:xfrm>
            <a:off x="4414404" y="2334028"/>
            <a:ext cx="34929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1" name="Google Shape;81;p17"/>
          <p:cNvSpPr txBox="1">
            <a:spLocks noGrp="1"/>
          </p:cNvSpPr>
          <p:nvPr>
            <p:ph type="subTitle" idx="3"/>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2" name="Google Shape;82;p17"/>
          <p:cNvSpPr txBox="1">
            <a:spLocks noGrp="1"/>
          </p:cNvSpPr>
          <p:nvPr>
            <p:ph type="subTitle" idx="4"/>
          </p:nvPr>
        </p:nvSpPr>
        <p:spPr>
          <a:xfrm>
            <a:off x="4414404" y="1943100"/>
            <a:ext cx="34929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3" name="Google Shape;83;p17"/>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4"/>
        <p:cNvGrpSpPr/>
        <p:nvPr/>
      </p:nvGrpSpPr>
      <p:grpSpPr>
        <a:xfrm>
          <a:off x="0" y="0"/>
          <a:ext cx="0" cy="0"/>
          <a:chOff x="0" y="0"/>
          <a:chExt cx="0" cy="0"/>
        </a:xfrm>
      </p:grpSpPr>
      <p:sp>
        <p:nvSpPr>
          <p:cNvPr id="85" name="Google Shape;85;p1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86" name="Google Shape;86;p18"/>
          <p:cNvSpPr txBox="1">
            <a:spLocks noGrp="1"/>
          </p:cNvSpPr>
          <p:nvPr>
            <p:ph type="subTitle" idx="1"/>
          </p:nvPr>
        </p:nvSpPr>
        <p:spPr>
          <a:xfrm>
            <a:off x="1246363" y="2334000"/>
            <a:ext cx="31065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Manrope"/>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7" name="Google Shape;87;p18"/>
          <p:cNvSpPr txBox="1">
            <a:spLocks noGrp="1"/>
          </p:cNvSpPr>
          <p:nvPr>
            <p:ph type="subTitle" idx="2"/>
          </p:nvPr>
        </p:nvSpPr>
        <p:spPr>
          <a:xfrm>
            <a:off x="4791138" y="2334027"/>
            <a:ext cx="3106500" cy="185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88" name="Google Shape;88;p18"/>
          <p:cNvSpPr txBox="1">
            <a:spLocks noGrp="1"/>
          </p:cNvSpPr>
          <p:nvPr>
            <p:ph type="subTitle" idx="3"/>
          </p:nvPr>
        </p:nvSpPr>
        <p:spPr>
          <a:xfrm>
            <a:off x="1246363" y="1943100"/>
            <a:ext cx="31065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89" name="Google Shape;89;p18"/>
          <p:cNvSpPr txBox="1">
            <a:spLocks noGrp="1"/>
          </p:cNvSpPr>
          <p:nvPr>
            <p:ph type="subTitle" idx="4"/>
          </p:nvPr>
        </p:nvSpPr>
        <p:spPr>
          <a:xfrm>
            <a:off x="4791138" y="1943100"/>
            <a:ext cx="31065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2pPr>
            <a:lvl3pPr lvl="2"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3pPr>
            <a:lvl4pPr lvl="3"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4pPr>
            <a:lvl5pPr lvl="4"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5pPr>
            <a:lvl6pPr lvl="5"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6pPr>
            <a:lvl7pPr lvl="6" rtl="0">
              <a:lnSpc>
                <a:spcPct val="100000"/>
              </a:lnSpc>
              <a:spcBef>
                <a:spcPts val="0"/>
              </a:spcBef>
              <a:spcAft>
                <a:spcPts val="0"/>
              </a:spcAft>
              <a:buSzPts val="1600"/>
              <a:buFont typeface="Be Vietnam Pro"/>
              <a:buAutoNum type="arabicPeriod"/>
              <a:defRPr sz="1600" b="1">
                <a:latin typeface="Be Vietnam Pro"/>
                <a:ea typeface="Be Vietnam Pro"/>
                <a:cs typeface="Be Vietnam Pro"/>
                <a:sym typeface="Be Vietnam Pro"/>
              </a:defRPr>
            </a:lvl7pPr>
            <a:lvl8pPr lvl="7" rtl="0">
              <a:lnSpc>
                <a:spcPct val="100000"/>
              </a:lnSpc>
              <a:spcBef>
                <a:spcPts val="0"/>
              </a:spcBef>
              <a:spcAft>
                <a:spcPts val="0"/>
              </a:spcAft>
              <a:buSzPts val="1600"/>
              <a:buFont typeface="Be Vietnam Pro"/>
              <a:buAutoNum type="alphaLcPeriod"/>
              <a:defRPr sz="1600" b="1">
                <a:latin typeface="Be Vietnam Pro"/>
                <a:ea typeface="Be Vietnam Pro"/>
                <a:cs typeface="Be Vietnam Pro"/>
                <a:sym typeface="Be Vietnam Pro"/>
              </a:defRPr>
            </a:lvl8pPr>
            <a:lvl9pPr lvl="8" rtl="0">
              <a:lnSpc>
                <a:spcPct val="100000"/>
              </a:lnSpc>
              <a:spcBef>
                <a:spcPts val="0"/>
              </a:spcBef>
              <a:spcAft>
                <a:spcPts val="0"/>
              </a:spcAft>
              <a:buSzPts val="1600"/>
              <a:buFont typeface="Be Vietnam Pro"/>
              <a:buAutoNum type="romanLcPeriod"/>
              <a:defRPr sz="1600" b="1">
                <a:latin typeface="Be Vietnam Pro"/>
                <a:ea typeface="Be Vietnam Pro"/>
                <a:cs typeface="Be Vietnam Pro"/>
                <a:sym typeface="Be Vietnam Pro"/>
              </a:defRPr>
            </a:lvl9pPr>
          </a:lstStyle>
          <a:p>
            <a:endParaRPr/>
          </a:p>
        </p:txBody>
      </p:sp>
      <p:sp>
        <p:nvSpPr>
          <p:cNvPr id="90" name="Google Shape;90;p18"/>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
        <p:nvSpPr>
          <p:cNvPr id="104" name="Google Shape;104;p21"/>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2"/>
        </a:solidFill>
        <a:effectLst/>
      </p:bgPr>
    </p:bg>
    <p:spTree>
      <p:nvGrpSpPr>
        <p:cNvPr id="1" name="Shape 105"/>
        <p:cNvGrpSpPr/>
        <p:nvPr/>
      </p:nvGrpSpPr>
      <p:grpSpPr>
        <a:xfrm>
          <a:off x="0" y="0"/>
          <a:ext cx="0" cy="0"/>
          <a:chOff x="0" y="0"/>
          <a:chExt cx="0" cy="0"/>
        </a:xfrm>
      </p:grpSpPr>
      <p:sp>
        <p:nvSpPr>
          <p:cNvPr id="106" name="Google Shape;106;p2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1"/>
        </a:solidFill>
        <a:effectLst/>
      </p:bgPr>
    </p:bg>
    <p:spTree>
      <p:nvGrpSpPr>
        <p:cNvPr id="1" name="Shape 107"/>
        <p:cNvGrpSpPr/>
        <p:nvPr/>
      </p:nvGrpSpPr>
      <p:grpSpPr>
        <a:xfrm>
          <a:off x="0" y="0"/>
          <a:ext cx="0" cy="0"/>
          <a:chOff x="0" y="0"/>
          <a:chExt cx="0" cy="0"/>
        </a:xfrm>
      </p:grpSpPr>
      <p:sp>
        <p:nvSpPr>
          <p:cNvPr id="108" name="Google Shape;108;p2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9_1_2">
    <p:bg>
      <p:bgPr>
        <a:solidFill>
          <a:schemeClr val="accent3"/>
        </a:solidFill>
        <a:effectLst/>
      </p:bgPr>
    </p:bg>
    <p:spTree>
      <p:nvGrpSpPr>
        <p:cNvPr id="1" name="Shape 109"/>
        <p:cNvGrpSpPr/>
        <p:nvPr/>
      </p:nvGrpSpPr>
      <p:grpSpPr>
        <a:xfrm>
          <a:off x="0" y="0"/>
          <a:ext cx="0" cy="0"/>
          <a:chOff x="0" y="0"/>
          <a:chExt cx="0" cy="0"/>
        </a:xfrm>
      </p:grpSpPr>
      <p:sp>
        <p:nvSpPr>
          <p:cNvPr id="110" name="Google Shape;110;p2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9_1_3">
    <p:bg>
      <p:bgPr>
        <a:solidFill>
          <a:schemeClr val="accent4"/>
        </a:solidFill>
        <a:effectLst/>
      </p:bgPr>
    </p:bg>
    <p:spTree>
      <p:nvGrpSpPr>
        <p:cNvPr id="1" name="Shape 111"/>
        <p:cNvGrpSpPr/>
        <p:nvPr/>
      </p:nvGrpSpPr>
      <p:grpSpPr>
        <a:xfrm>
          <a:off x="0" y="0"/>
          <a:ext cx="0" cy="0"/>
          <a:chOff x="0" y="0"/>
          <a:chExt cx="0" cy="0"/>
        </a:xfrm>
      </p:grpSpPr>
      <p:sp>
        <p:nvSpPr>
          <p:cNvPr id="112" name="Google Shape;112;p2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8"/>
        <p:cNvGrpSpPr/>
        <p:nvPr/>
      </p:nvGrpSpPr>
      <p:grpSpPr>
        <a:xfrm>
          <a:off x="0" y="0"/>
          <a:ext cx="0" cy="0"/>
          <a:chOff x="0" y="0"/>
          <a:chExt cx="0" cy="0"/>
        </a:xfrm>
      </p:grpSpPr>
      <p:sp>
        <p:nvSpPr>
          <p:cNvPr id="99" name="Google Shape;99;p20"/>
          <p:cNvSpPr/>
          <p:nvPr/>
        </p:nvSpPr>
        <p:spPr>
          <a:xfrm>
            <a:off x="325200" y="286425"/>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0" name="Google Shape;100;p20"/>
          <p:cNvSpPr txBox="1">
            <a:spLocks noGrp="1"/>
          </p:cNvSpPr>
          <p:nvPr>
            <p:ph type="ctrTitle"/>
          </p:nvPr>
        </p:nvSpPr>
        <p:spPr>
          <a:xfrm>
            <a:off x="913510" y="1324263"/>
            <a:ext cx="3658500" cy="842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5000">
                <a:latin typeface="Be Vietnam Pro"/>
                <a:ea typeface="Be Vietnam Pro"/>
                <a:cs typeface="Be Vietnam Pro"/>
                <a:sym typeface="Be Vietnam Pr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1" name="Google Shape;101;p20"/>
          <p:cNvSpPr txBox="1">
            <a:spLocks noGrp="1"/>
          </p:cNvSpPr>
          <p:nvPr>
            <p:ph type="subTitle" idx="1"/>
          </p:nvPr>
        </p:nvSpPr>
        <p:spPr>
          <a:xfrm>
            <a:off x="913375" y="2243213"/>
            <a:ext cx="3658500" cy="123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 name="Google Shape;102;p20"/>
          <p:cNvSpPr txBox="1"/>
          <p:nvPr/>
        </p:nvSpPr>
        <p:spPr>
          <a:xfrm>
            <a:off x="4840100" y="2651900"/>
            <a:ext cx="3370500" cy="8901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200">
                <a:solidFill>
                  <a:schemeClr val="dk1"/>
                </a:solidFill>
                <a:latin typeface="Manrope Medium"/>
                <a:ea typeface="Manrope Medium"/>
                <a:cs typeface="Manrope Medium"/>
                <a:sym typeface="Manrope Medium"/>
              </a:rPr>
              <a:t>CREDITS: This presentation template was created by </a:t>
            </a:r>
            <a:r>
              <a:rPr lang="en" sz="1200" b="1">
                <a:solidFill>
                  <a:schemeClr val="hlink"/>
                </a:solidFill>
                <a:uFill>
                  <a:noFill/>
                </a:uFill>
                <a:latin typeface="Manrope"/>
                <a:ea typeface="Manrope"/>
                <a:cs typeface="Manrope"/>
                <a:sym typeface="Manrope"/>
                <a:hlinkClick r:id="rId2"/>
              </a:rPr>
              <a:t>Slidesgo</a:t>
            </a:r>
            <a:r>
              <a:rPr lang="en" sz="1200">
                <a:solidFill>
                  <a:schemeClr val="dk1"/>
                </a:solidFill>
                <a:latin typeface="Manrope Medium"/>
                <a:ea typeface="Manrope Medium"/>
                <a:cs typeface="Manrope Medium"/>
                <a:sym typeface="Manrope Medium"/>
              </a:rPr>
              <a:t>, including icons by </a:t>
            </a:r>
            <a:r>
              <a:rPr lang="en" sz="1200" b="1" u="sng">
                <a:solidFill>
                  <a:schemeClr val="hlink"/>
                </a:solidFill>
                <a:latin typeface="Manrope"/>
                <a:ea typeface="Manrope"/>
                <a:cs typeface="Manrope"/>
                <a:sym typeface="Manrope"/>
                <a:hlinkClick r:id="rId3"/>
              </a:rPr>
              <a:t>Flaticon</a:t>
            </a:r>
            <a:r>
              <a:rPr lang="en" sz="1200">
                <a:solidFill>
                  <a:schemeClr val="dk1"/>
                </a:solidFill>
                <a:latin typeface="Manrope Medium"/>
                <a:ea typeface="Manrope Medium"/>
                <a:cs typeface="Manrope Medium"/>
                <a:sym typeface="Manrope Medium"/>
              </a:rPr>
              <a:t> and content by </a:t>
            </a:r>
            <a:r>
              <a:rPr lang="en" sz="1200" b="1">
                <a:solidFill>
                  <a:schemeClr val="dk1"/>
                </a:solidFill>
                <a:latin typeface="Manrope"/>
                <a:ea typeface="Manrope"/>
                <a:cs typeface="Manrope"/>
                <a:sym typeface="Manrope"/>
              </a:rPr>
              <a:t>Natalia González</a:t>
            </a:r>
            <a:r>
              <a:rPr lang="en" sz="1200">
                <a:solidFill>
                  <a:schemeClr val="dk1"/>
                </a:solidFill>
                <a:latin typeface="Manrope Medium"/>
                <a:ea typeface="Manrope Medium"/>
                <a:cs typeface="Manrope Medium"/>
                <a:sym typeface="Manrope Medium"/>
              </a:rPr>
              <a:t> and </a:t>
            </a:r>
            <a:r>
              <a:rPr lang="en" sz="1200" b="1">
                <a:solidFill>
                  <a:schemeClr val="dk1"/>
                </a:solidFill>
                <a:latin typeface="Manrope"/>
                <a:ea typeface="Manrope"/>
                <a:cs typeface="Manrope"/>
                <a:sym typeface="Manrope"/>
              </a:rPr>
              <a:t>Ana Landa</a:t>
            </a:r>
            <a:endParaRPr sz="1200" b="1" u="sng">
              <a:solidFill>
                <a:schemeClr val="dk1"/>
              </a:solidFill>
              <a:latin typeface="Manrope"/>
              <a:ea typeface="Manrope"/>
              <a:cs typeface="Manrope"/>
              <a:sym typeface="Manrope"/>
            </a:endParaRPr>
          </a:p>
        </p:txBody>
      </p:sp>
    </p:spTree>
    <p:extLst>
      <p:ext uri="{BB962C8B-B14F-4D97-AF65-F5344CB8AC3E}">
        <p14:creationId xmlns:p14="http://schemas.microsoft.com/office/powerpoint/2010/main" val="398390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4" name="Google Shape;14;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797" y="16013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9" name="Google Shape;19;p4"/>
          <p:cNvSpPr txBox="1">
            <a:spLocks noGrp="1"/>
          </p:cNvSpPr>
          <p:nvPr>
            <p:ph type="body" idx="1"/>
          </p:nvPr>
        </p:nvSpPr>
        <p:spPr>
          <a:xfrm>
            <a:off x="1905200" y="1824525"/>
            <a:ext cx="5333700" cy="2404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0" name="Google Shape;20;p4"/>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23" name="Google Shape;23;p5"/>
          <p:cNvSpPr txBox="1">
            <a:spLocks noGrp="1"/>
          </p:cNvSpPr>
          <p:nvPr>
            <p:ph type="subTitle" idx="1"/>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4" name="Google Shape;24;p5"/>
          <p:cNvSpPr txBox="1">
            <a:spLocks noGrp="1"/>
          </p:cNvSpPr>
          <p:nvPr>
            <p:ph type="subTitle" idx="2"/>
          </p:nvPr>
        </p:nvSpPr>
        <p:spPr>
          <a:xfrm>
            <a:off x="1246375" y="2332225"/>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5" name="Google Shape;25;p5"/>
          <p:cNvSpPr txBox="1">
            <a:spLocks noGrp="1"/>
          </p:cNvSpPr>
          <p:nvPr>
            <p:ph type="subTitle" idx="3"/>
          </p:nvPr>
        </p:nvSpPr>
        <p:spPr>
          <a:xfrm>
            <a:off x="4910886"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6" name="Google Shape;26;p5"/>
          <p:cNvSpPr txBox="1">
            <a:spLocks noGrp="1"/>
          </p:cNvSpPr>
          <p:nvPr>
            <p:ph type="subTitle" idx="4"/>
          </p:nvPr>
        </p:nvSpPr>
        <p:spPr>
          <a:xfrm>
            <a:off x="4910886" y="2332252"/>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7" name="Google Shape;27;p5"/>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2" name="Google Shape;32;p7"/>
          <p:cNvSpPr txBox="1">
            <a:spLocks noGrp="1"/>
          </p:cNvSpPr>
          <p:nvPr>
            <p:ph type="ctrTitle"/>
          </p:nvPr>
        </p:nvSpPr>
        <p:spPr>
          <a:xfrm>
            <a:off x="720975" y="13163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solidFill>
                  <a:schemeClr val="l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3" name="Google Shape;33;p7"/>
          <p:cNvSpPr txBox="1">
            <a:spLocks noGrp="1"/>
          </p:cNvSpPr>
          <p:nvPr>
            <p:ph type="subTitle" idx="1"/>
          </p:nvPr>
        </p:nvSpPr>
        <p:spPr>
          <a:xfrm>
            <a:off x="720975" y="1728675"/>
            <a:ext cx="3860100" cy="24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a:lvl1pPr>
            <a:lvl2pPr lvl="1" rtl="0">
              <a:lnSpc>
                <a:spcPct val="100000"/>
              </a:lnSpc>
              <a:spcBef>
                <a:spcPts val="0"/>
              </a:spcBef>
              <a:spcAft>
                <a:spcPts val="0"/>
              </a:spcAft>
              <a:buSzPts val="1100"/>
              <a:buChar char="○"/>
              <a:defRPr/>
            </a:lvl2pPr>
            <a:lvl3pPr lvl="2" rtl="0">
              <a:lnSpc>
                <a:spcPct val="100000"/>
              </a:lnSpc>
              <a:spcBef>
                <a:spcPts val="1600"/>
              </a:spcBef>
              <a:spcAft>
                <a:spcPts val="0"/>
              </a:spcAft>
              <a:buSzPts val="1100"/>
              <a:buChar char="■"/>
              <a:defRPr/>
            </a:lvl3pPr>
            <a:lvl4pPr lvl="3" rtl="0">
              <a:lnSpc>
                <a:spcPct val="100000"/>
              </a:lnSpc>
              <a:spcBef>
                <a:spcPts val="1600"/>
              </a:spcBef>
              <a:spcAft>
                <a:spcPts val="0"/>
              </a:spcAft>
              <a:buSzPts val="1100"/>
              <a:buChar char="●"/>
              <a:defRPr/>
            </a:lvl4pPr>
            <a:lvl5pPr lvl="4" rtl="0">
              <a:lnSpc>
                <a:spcPct val="100000"/>
              </a:lnSpc>
              <a:spcBef>
                <a:spcPts val="1600"/>
              </a:spcBef>
              <a:spcAft>
                <a:spcPts val="0"/>
              </a:spcAft>
              <a:buSzPts val="1100"/>
              <a:buChar char="○"/>
              <a:defRPr/>
            </a:lvl5pPr>
            <a:lvl6pPr lvl="5" rtl="0">
              <a:lnSpc>
                <a:spcPct val="100000"/>
              </a:lnSpc>
              <a:spcBef>
                <a:spcPts val="1600"/>
              </a:spcBef>
              <a:spcAft>
                <a:spcPts val="0"/>
              </a:spcAft>
              <a:buSzPts val="1100"/>
              <a:buChar char="■"/>
              <a:defRPr/>
            </a:lvl6pPr>
            <a:lvl7pPr lvl="6" rtl="0">
              <a:lnSpc>
                <a:spcPct val="100000"/>
              </a:lnSpc>
              <a:spcBef>
                <a:spcPts val="1600"/>
              </a:spcBef>
              <a:spcAft>
                <a:spcPts val="0"/>
              </a:spcAft>
              <a:buSzPts val="1100"/>
              <a:buChar char="●"/>
              <a:defRPr/>
            </a:lvl7pPr>
            <a:lvl8pPr lvl="7" rtl="0">
              <a:lnSpc>
                <a:spcPct val="100000"/>
              </a:lnSpc>
              <a:spcBef>
                <a:spcPts val="1600"/>
              </a:spcBef>
              <a:spcAft>
                <a:spcPts val="0"/>
              </a:spcAft>
              <a:buSzPts val="1100"/>
              <a:buChar char="○"/>
              <a:defRPr/>
            </a:lvl8pPr>
            <a:lvl9pPr lvl="8" rtl="0">
              <a:lnSpc>
                <a:spcPct val="100000"/>
              </a:lnSpc>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6" name="Google Shape;3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9" name="Google Shape;39;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 name="Google Shape;4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20000" y="3865100"/>
            <a:ext cx="7704000" cy="7389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00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3" r:id="rId12"/>
    <p:sldLayoutId id="2147483664" r:id="rId13"/>
    <p:sldLayoutId id="2147483667" r:id="rId14"/>
    <p:sldLayoutId id="2147483668" r:id="rId15"/>
    <p:sldLayoutId id="2147483669" r:id="rId16"/>
    <p:sldLayoutId id="2147483670" r:id="rId17"/>
    <p:sldLayoutId id="2147483671"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2.xml"/><Relationship Id="rId7" Type="http://schemas.openxmlformats.org/officeDocument/2006/relationships/slide" Target="slide3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9.xml"/><Relationship Id="rId4" Type="http://schemas.openxmlformats.org/officeDocument/2006/relationships/hyperlink" Target="mailto:519H0231@student.tdtu.edu.v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a:hlinkClick r:id="" action="ppaction://noaction"/>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Expand</a:t>
            </a:r>
            <a:endParaRPr>
              <a:solidFill>
                <a:schemeClr val="lt1"/>
              </a:solidFill>
            </a:endParaRPr>
          </a:p>
        </p:txBody>
      </p:sp>
      <p:sp>
        <p:nvSpPr>
          <p:cNvPr id="124" name="Google Shape;124;p29">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125" name="Google Shape;125;p29">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Hook</a:t>
            </a:r>
            <a:endParaRPr sz="1200" dirty="0">
              <a:solidFill>
                <a:schemeClr val="lt1"/>
              </a:solidFill>
              <a:latin typeface="Be Vietnam Pro"/>
              <a:ea typeface="Be Vietnam Pro"/>
              <a:cs typeface="Be Vietnam Pro"/>
              <a:sym typeface="Be Vietnam Pro"/>
            </a:endParaRPr>
          </a:p>
        </p:txBody>
      </p:sp>
      <p:sp>
        <p:nvSpPr>
          <p:cNvPr id="126" name="Google Shape;126;p29">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dirty="0">
                <a:solidFill>
                  <a:schemeClr val="lt1"/>
                </a:solidFill>
                <a:latin typeface="Be Vietnam Pro"/>
                <a:ea typeface="Be Vietnam Pro"/>
                <a:cs typeface="Be Vietnam Pro"/>
                <a:sym typeface="Be Vietnam Pro"/>
              </a:rPr>
              <a:t>Explore</a:t>
            </a:r>
            <a:endParaRPr sz="1200" dirty="0">
              <a:solidFill>
                <a:schemeClr val="lt1"/>
              </a:solidFill>
              <a:latin typeface="Be Vietnam Pro"/>
              <a:ea typeface="Be Vietnam Pro"/>
              <a:cs typeface="Be Vietnam Pro"/>
              <a:sym typeface="Be Vietnam Pro"/>
            </a:endParaRPr>
          </a:p>
        </p:txBody>
      </p:sp>
      <p:sp>
        <p:nvSpPr>
          <p:cNvPr id="127" name="Google Shape;127;p29">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Explain</a:t>
            </a:r>
            <a:endParaRPr sz="1200">
              <a:solidFill>
                <a:schemeClr val="lt1"/>
              </a:solidFill>
              <a:latin typeface="Be Vietnam Pro"/>
              <a:ea typeface="Be Vietnam Pro"/>
              <a:cs typeface="Be Vietnam Pro"/>
              <a:sym typeface="Be Vietnam Pro"/>
            </a:endParaRPr>
          </a:p>
        </p:txBody>
      </p:sp>
      <p:sp>
        <p:nvSpPr>
          <p:cNvPr id="128" name="Google Shape;128;p29">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Apply</a:t>
            </a:r>
            <a:endParaRPr sz="1200">
              <a:solidFill>
                <a:schemeClr val="lt1"/>
              </a:solidFill>
              <a:latin typeface="Be Vietnam Pro"/>
              <a:ea typeface="Be Vietnam Pro"/>
              <a:cs typeface="Be Vietnam Pro"/>
              <a:sym typeface="Be Vietnam Pro"/>
            </a:endParaRPr>
          </a:p>
        </p:txBody>
      </p:sp>
      <p:sp>
        <p:nvSpPr>
          <p:cNvPr id="129" name="Google Shape;129;p29">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Share</a:t>
            </a:r>
            <a:endParaRPr sz="1200">
              <a:solidFill>
                <a:schemeClr val="lt1"/>
              </a:solidFill>
              <a:latin typeface="Be Vietnam Pro"/>
              <a:ea typeface="Be Vietnam Pro"/>
              <a:cs typeface="Be Vietnam Pro"/>
              <a:sym typeface="Be Vietnam Pro"/>
            </a:endParaRPr>
          </a:p>
        </p:txBody>
      </p:sp>
      <p:sp>
        <p:nvSpPr>
          <p:cNvPr id="130" name="Google Shape;130;p29">
            <a:hlinkClick r:id="" action="ppaction://noaction"/>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Evaluate</a:t>
            </a:r>
            <a:endParaRPr sz="1200">
              <a:solidFill>
                <a:schemeClr val="lt1"/>
              </a:solidFill>
              <a:latin typeface="Be Vietnam Pro"/>
              <a:ea typeface="Be Vietnam Pro"/>
              <a:cs typeface="Be Vietnam Pro"/>
              <a:sym typeface="Be Vietnam Pro"/>
            </a:endParaRPr>
          </a:p>
        </p:txBody>
      </p:sp>
      <p:sp>
        <p:nvSpPr>
          <p:cNvPr id="131" name="Google Shape;131;p29"/>
          <p:cNvSpPr txBox="1">
            <a:spLocks noGrp="1"/>
          </p:cNvSpPr>
          <p:nvPr>
            <p:ph type="ctrTitle"/>
          </p:nvPr>
        </p:nvSpPr>
        <p:spPr>
          <a:xfrm>
            <a:off x="1142072" y="1590375"/>
            <a:ext cx="4066800" cy="1652700"/>
          </a:xfrm>
          <a:prstGeom prst="rect">
            <a:avLst/>
          </a:prstGeom>
        </p:spPr>
        <p:txBody>
          <a:bodyPr spcFirstLastPara="1" wrap="square" lIns="91425" tIns="91425" rIns="91425" bIns="91425" anchor="b" anchorCtr="0">
            <a:noAutofit/>
          </a:bodyPr>
          <a:lstStyle/>
          <a:p>
            <a:pPr lvl="0"/>
            <a:r>
              <a:rPr lang="en-US" sz="4000" dirty="0">
                <a:solidFill>
                  <a:schemeClr val="tx1"/>
                </a:solidFill>
                <a:latin typeface="Be Vietnam Pro" panose="020B0604020202020204" charset="0"/>
                <a:cs typeface="Times New Roman" panose="02020603050405020304" pitchFamily="18" charset="0"/>
              </a:rPr>
              <a:t>Analysis and Requirements Design</a:t>
            </a:r>
            <a:endParaRPr sz="4000" dirty="0">
              <a:solidFill>
                <a:schemeClr val="tx1"/>
              </a:solidFill>
              <a:latin typeface="Be Vietnam Pro" panose="020B0604020202020204" charset="0"/>
              <a:cs typeface="Times New Roman" panose="02020603050405020304" pitchFamily="18" charset="0"/>
            </a:endParaRPr>
          </a:p>
        </p:txBody>
      </p:sp>
      <p:grpSp>
        <p:nvGrpSpPr>
          <p:cNvPr id="133" name="Google Shape;133;p29"/>
          <p:cNvGrpSpPr/>
          <p:nvPr/>
        </p:nvGrpSpPr>
        <p:grpSpPr>
          <a:xfrm>
            <a:off x="5847076" y="1876390"/>
            <a:ext cx="1850049" cy="1850049"/>
            <a:chOff x="940690" y="1478081"/>
            <a:chExt cx="2187337" cy="2187337"/>
          </a:xfrm>
        </p:grpSpPr>
        <p:grpSp>
          <p:nvGrpSpPr>
            <p:cNvPr id="134" name="Google Shape;134;p29"/>
            <p:cNvGrpSpPr/>
            <p:nvPr/>
          </p:nvGrpSpPr>
          <p:grpSpPr>
            <a:xfrm>
              <a:off x="2220462" y="1478081"/>
              <a:ext cx="635270" cy="635270"/>
              <a:chOff x="1992987" y="1174744"/>
              <a:chExt cx="635270" cy="635270"/>
            </a:xfrm>
          </p:grpSpPr>
          <p:sp>
            <p:nvSpPr>
              <p:cNvPr id="135" name="Google Shape;135;p29"/>
              <p:cNvSpPr/>
              <p:nvPr/>
            </p:nvSpPr>
            <p:spPr>
              <a:xfrm>
                <a:off x="1992987" y="1174744"/>
                <a:ext cx="181626" cy="362975"/>
              </a:xfrm>
              <a:custGeom>
                <a:avLst/>
                <a:gdLst/>
                <a:ahLst/>
                <a:cxnLst/>
                <a:rect l="l" t="t" r="r" b="b"/>
                <a:pathLst>
                  <a:path w="16348" h="32671" fill="none" extrusionOk="0">
                    <a:moveTo>
                      <a:pt x="16348" y="32670"/>
                    </a:moveTo>
                    <a:lnTo>
                      <a:pt x="0" y="16348"/>
                    </a:lnTo>
                    <a:lnTo>
                      <a:pt x="16348" y="0"/>
                    </a:lnTo>
                  </a:path>
                </a:pathLst>
              </a:custGeom>
              <a:noFill/>
              <a:ln w="762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1992987" y="1356359"/>
                <a:ext cx="635270" cy="453655"/>
              </a:xfrm>
              <a:custGeom>
                <a:avLst/>
                <a:gdLst/>
                <a:ahLst/>
                <a:cxnLst/>
                <a:rect l="l" t="t" r="r" b="b"/>
                <a:pathLst>
                  <a:path w="57180" h="40833" fill="none" extrusionOk="0">
                    <a:moveTo>
                      <a:pt x="0" y="1"/>
                    </a:moveTo>
                    <a:lnTo>
                      <a:pt x="16348" y="1"/>
                    </a:lnTo>
                    <a:cubicBezTo>
                      <a:pt x="38920" y="1"/>
                      <a:pt x="57179" y="18260"/>
                      <a:pt x="57179" y="40832"/>
                    </a:cubicBezTo>
                  </a:path>
                </a:pathLst>
              </a:custGeom>
              <a:noFill/>
              <a:ln w="762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9"/>
            <p:cNvGrpSpPr/>
            <p:nvPr/>
          </p:nvGrpSpPr>
          <p:grpSpPr>
            <a:xfrm>
              <a:off x="1212974" y="3030148"/>
              <a:ext cx="635270" cy="635270"/>
              <a:chOff x="985499" y="2726811"/>
              <a:chExt cx="635270" cy="635270"/>
            </a:xfrm>
          </p:grpSpPr>
          <p:sp>
            <p:nvSpPr>
              <p:cNvPr id="138" name="Google Shape;138;p29"/>
              <p:cNvSpPr/>
              <p:nvPr/>
            </p:nvSpPr>
            <p:spPr>
              <a:xfrm>
                <a:off x="1439420" y="2999095"/>
                <a:ext cx="181349" cy="362986"/>
              </a:xfrm>
              <a:custGeom>
                <a:avLst/>
                <a:gdLst/>
                <a:ahLst/>
                <a:cxnLst/>
                <a:rect l="l" t="t" r="r" b="b"/>
                <a:pathLst>
                  <a:path w="16323" h="32672" fill="none" extrusionOk="0">
                    <a:moveTo>
                      <a:pt x="0" y="1"/>
                    </a:moveTo>
                    <a:lnTo>
                      <a:pt x="16323" y="16348"/>
                    </a:lnTo>
                    <a:lnTo>
                      <a:pt x="0" y="32671"/>
                    </a:lnTo>
                  </a:path>
                </a:pathLst>
              </a:custGeom>
              <a:noFill/>
              <a:ln w="762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p:nvPr/>
            </p:nvSpPr>
            <p:spPr>
              <a:xfrm>
                <a:off x="985499" y="2726811"/>
                <a:ext cx="635270" cy="453921"/>
              </a:xfrm>
              <a:custGeom>
                <a:avLst/>
                <a:gdLst/>
                <a:ahLst/>
                <a:cxnLst/>
                <a:rect l="l" t="t" r="r" b="b"/>
                <a:pathLst>
                  <a:path w="57180" h="40857" fill="none" extrusionOk="0">
                    <a:moveTo>
                      <a:pt x="57180" y="40856"/>
                    </a:moveTo>
                    <a:lnTo>
                      <a:pt x="40857" y="40856"/>
                    </a:lnTo>
                    <a:cubicBezTo>
                      <a:pt x="18260" y="40856"/>
                      <a:pt x="1" y="22573"/>
                      <a:pt x="1" y="0"/>
                    </a:cubicBezTo>
                  </a:path>
                </a:pathLst>
              </a:custGeom>
              <a:noFill/>
              <a:ln w="762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9"/>
            <p:cNvGrpSpPr/>
            <p:nvPr/>
          </p:nvGrpSpPr>
          <p:grpSpPr>
            <a:xfrm>
              <a:off x="2220462" y="2394890"/>
              <a:ext cx="907565" cy="1270528"/>
              <a:chOff x="1992987" y="2091552"/>
              <a:chExt cx="907565" cy="1270528"/>
            </a:xfrm>
          </p:grpSpPr>
          <p:sp>
            <p:nvSpPr>
              <p:cNvPr id="141" name="Google Shape;141;p29"/>
              <p:cNvSpPr/>
              <p:nvPr/>
            </p:nvSpPr>
            <p:spPr>
              <a:xfrm>
                <a:off x="1992987" y="2091552"/>
                <a:ext cx="907565" cy="1270528"/>
              </a:xfrm>
              <a:custGeom>
                <a:avLst/>
                <a:gdLst/>
                <a:ahLst/>
                <a:cxnLst/>
                <a:rect l="l" t="t" r="r" b="b"/>
                <a:pathLst>
                  <a:path w="81689" h="114359" fill="none" extrusionOk="0">
                    <a:moveTo>
                      <a:pt x="53111" y="0"/>
                    </a:moveTo>
                    <a:lnTo>
                      <a:pt x="10221" y="0"/>
                    </a:lnTo>
                    <a:cubicBezTo>
                      <a:pt x="4584" y="0"/>
                      <a:pt x="0" y="4559"/>
                      <a:pt x="0" y="10196"/>
                    </a:cubicBezTo>
                    <a:lnTo>
                      <a:pt x="0" y="104163"/>
                    </a:lnTo>
                    <a:cubicBezTo>
                      <a:pt x="0" y="109800"/>
                      <a:pt x="4584" y="114358"/>
                      <a:pt x="10221" y="114358"/>
                    </a:cubicBezTo>
                    <a:lnTo>
                      <a:pt x="71493" y="114358"/>
                    </a:lnTo>
                    <a:cubicBezTo>
                      <a:pt x="77130" y="114358"/>
                      <a:pt x="81688" y="109800"/>
                      <a:pt x="81688" y="104163"/>
                    </a:cubicBezTo>
                    <a:lnTo>
                      <a:pt x="81688" y="28577"/>
                    </a:lnTo>
                    <a:close/>
                  </a:path>
                </a:pathLst>
              </a:custGeom>
              <a:noFill/>
              <a:ln w="76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9"/>
              <p:cNvSpPr/>
              <p:nvPr/>
            </p:nvSpPr>
            <p:spPr>
              <a:xfrm>
                <a:off x="2583039" y="2091552"/>
                <a:ext cx="317513" cy="317502"/>
              </a:xfrm>
              <a:custGeom>
                <a:avLst/>
                <a:gdLst/>
                <a:ahLst/>
                <a:cxnLst/>
                <a:rect l="l" t="t" r="r" b="b"/>
                <a:pathLst>
                  <a:path w="28579" h="28578" fill="none" extrusionOk="0">
                    <a:moveTo>
                      <a:pt x="1" y="0"/>
                    </a:moveTo>
                    <a:lnTo>
                      <a:pt x="1" y="28577"/>
                    </a:lnTo>
                    <a:lnTo>
                      <a:pt x="28578" y="28577"/>
                    </a:lnTo>
                    <a:close/>
                  </a:path>
                </a:pathLst>
              </a:custGeom>
              <a:noFill/>
              <a:ln w="76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2265282" y="2681338"/>
                <a:ext cx="362975" cy="11"/>
              </a:xfrm>
              <a:custGeom>
                <a:avLst/>
                <a:gdLst/>
                <a:ahLst/>
                <a:cxnLst/>
                <a:rect l="l" t="t" r="r" b="b"/>
                <a:pathLst>
                  <a:path w="32671" h="1" fill="none" extrusionOk="0">
                    <a:moveTo>
                      <a:pt x="0" y="0"/>
                    </a:moveTo>
                    <a:lnTo>
                      <a:pt x="32670" y="0"/>
                    </a:lnTo>
                  </a:path>
                </a:pathLst>
              </a:custGeom>
              <a:noFill/>
              <a:ln w="76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2265282" y="2953633"/>
                <a:ext cx="362975" cy="0"/>
              </a:xfrm>
              <a:custGeom>
                <a:avLst/>
                <a:gdLst/>
                <a:ahLst/>
                <a:cxnLst/>
                <a:rect l="l" t="t" r="r" b="b"/>
                <a:pathLst>
                  <a:path w="32671" fill="none" extrusionOk="0">
                    <a:moveTo>
                      <a:pt x="0" y="0"/>
                    </a:moveTo>
                    <a:lnTo>
                      <a:pt x="32670" y="0"/>
                    </a:lnTo>
                  </a:path>
                </a:pathLst>
              </a:custGeom>
              <a:noFill/>
              <a:ln w="76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9"/>
            <p:cNvGrpSpPr/>
            <p:nvPr/>
          </p:nvGrpSpPr>
          <p:grpSpPr>
            <a:xfrm>
              <a:off x="940690" y="1478081"/>
              <a:ext cx="907554" cy="1270795"/>
              <a:chOff x="713215" y="1174744"/>
              <a:chExt cx="907554" cy="1270795"/>
            </a:xfrm>
          </p:grpSpPr>
          <p:sp>
            <p:nvSpPr>
              <p:cNvPr id="146" name="Google Shape;146;p29"/>
              <p:cNvSpPr/>
              <p:nvPr/>
            </p:nvSpPr>
            <p:spPr>
              <a:xfrm>
                <a:off x="713215" y="1174744"/>
                <a:ext cx="907554" cy="1270795"/>
              </a:xfrm>
              <a:custGeom>
                <a:avLst/>
                <a:gdLst/>
                <a:ahLst/>
                <a:cxnLst/>
                <a:rect l="l" t="t" r="r" b="b"/>
                <a:pathLst>
                  <a:path w="81688" h="114383" fill="none" extrusionOk="0">
                    <a:moveTo>
                      <a:pt x="53111" y="0"/>
                    </a:moveTo>
                    <a:lnTo>
                      <a:pt x="10220" y="0"/>
                    </a:lnTo>
                    <a:cubicBezTo>
                      <a:pt x="4583" y="0"/>
                      <a:pt x="0" y="4583"/>
                      <a:pt x="0" y="10220"/>
                    </a:cubicBezTo>
                    <a:lnTo>
                      <a:pt x="0" y="104162"/>
                    </a:lnTo>
                    <a:cubicBezTo>
                      <a:pt x="0" y="109799"/>
                      <a:pt x="4583" y="114383"/>
                      <a:pt x="10220" y="114383"/>
                    </a:cubicBezTo>
                    <a:lnTo>
                      <a:pt x="71492" y="114383"/>
                    </a:lnTo>
                    <a:cubicBezTo>
                      <a:pt x="77129" y="114383"/>
                      <a:pt x="81688" y="109799"/>
                      <a:pt x="81688" y="104162"/>
                    </a:cubicBezTo>
                    <a:lnTo>
                      <a:pt x="81688" y="28602"/>
                    </a:lnTo>
                    <a:close/>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303267" y="1174744"/>
                <a:ext cx="317502" cy="317768"/>
              </a:xfrm>
              <a:custGeom>
                <a:avLst/>
                <a:gdLst/>
                <a:ahLst/>
                <a:cxnLst/>
                <a:rect l="l" t="t" r="r" b="b"/>
                <a:pathLst>
                  <a:path w="28578" h="28602" fill="none" extrusionOk="0">
                    <a:moveTo>
                      <a:pt x="1" y="0"/>
                    </a:moveTo>
                    <a:lnTo>
                      <a:pt x="1" y="28602"/>
                    </a:lnTo>
                    <a:lnTo>
                      <a:pt x="28578" y="28602"/>
                    </a:lnTo>
                    <a:close/>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985499" y="1764796"/>
                <a:ext cx="362986" cy="11"/>
              </a:xfrm>
              <a:custGeom>
                <a:avLst/>
                <a:gdLst/>
                <a:ahLst/>
                <a:cxnLst/>
                <a:rect l="l" t="t" r="r" b="b"/>
                <a:pathLst>
                  <a:path w="32672" h="1" fill="none" extrusionOk="0">
                    <a:moveTo>
                      <a:pt x="1" y="1"/>
                    </a:moveTo>
                    <a:lnTo>
                      <a:pt x="32671" y="1"/>
                    </a:lnTo>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985499" y="2037091"/>
                <a:ext cx="362986" cy="11"/>
              </a:xfrm>
              <a:custGeom>
                <a:avLst/>
                <a:gdLst/>
                <a:ahLst/>
                <a:cxnLst/>
                <a:rect l="l" t="t" r="r" b="b"/>
                <a:pathLst>
                  <a:path w="32672" h="1" fill="none" extrusionOk="0">
                    <a:moveTo>
                      <a:pt x="1" y="0"/>
                    </a:moveTo>
                    <a:lnTo>
                      <a:pt x="32671" y="0"/>
                    </a:lnTo>
                  </a:path>
                </a:pathLst>
              </a:custGeom>
              <a:noFill/>
              <a:ln w="762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 name="Google Shape;150;p29"/>
          <p:cNvGrpSpPr/>
          <p:nvPr/>
        </p:nvGrpSpPr>
        <p:grpSpPr>
          <a:xfrm>
            <a:off x="494850" y="447775"/>
            <a:ext cx="591732" cy="139500"/>
            <a:chOff x="494850" y="447775"/>
            <a:chExt cx="591732" cy="139500"/>
          </a:xfrm>
        </p:grpSpPr>
        <p:sp>
          <p:nvSpPr>
            <p:cNvPr id="151" name="Google Shape;151;p2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2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 name="Google Shape;154;p2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34" name="Picture 33">
            <a:extLst>
              <a:ext uri="{FF2B5EF4-FFF2-40B4-BE49-F238E27FC236}">
                <a16:creationId xmlns:a16="http://schemas.microsoft.com/office/drawing/2014/main" id="{C3486A76-36AD-4BFA-B6F5-36317B331564}"/>
              </a:ext>
            </a:extLst>
          </p:cNvPr>
          <p:cNvPicPr>
            <a:picLocks noChangeAspect="1"/>
          </p:cNvPicPr>
          <p:nvPr/>
        </p:nvPicPr>
        <p:blipFill>
          <a:blip r:embed="rId9"/>
          <a:stretch>
            <a:fillRect/>
          </a:stretch>
        </p:blipFill>
        <p:spPr>
          <a:xfrm>
            <a:off x="1" y="-15292"/>
            <a:ext cx="1435894" cy="740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IMPORT MANAGEMENT</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Management of imported goods.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the manager to import goods. When the goods are out of stock or there is a need to import more goods, the manager will enter the goods to be imported, this information will serve as the basis for the accountant to import the goods into the warehouse.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Manager.</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234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75" y="587275"/>
            <a:ext cx="4956338" cy="4343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Decision conditions: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Item code and manufacturer information have been updated in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version: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chooses the input management function of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for the item code to be entered.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of the input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quantity.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quantity of goods to be imported.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Quantity recording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manufacturer's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transfers the entered information to the accountant.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305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75" y="587275"/>
            <a:ext cx="4937288" cy="4343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Options: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Al - Manager entered invalid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Sequence A1 starts from step 4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manager if he wants to add this item to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selects more rows.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item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name of the item.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saves item codes and goods names.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Go back to step 5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Al.1 − The manager did not select additional rows.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sequence A1.1 starts from step 5 of the alternative scenario A1.</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did not select more rows.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Return to step 2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A2 - The manager entered the wrong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A2 series starts from step 10 of the normal scenario.</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2C27481-9E3D-8A6B-D43B-2A568DC0197F}"/>
              </a:ext>
            </a:extLst>
          </p:cNvPr>
          <p:cNvSpPr txBox="1"/>
          <p:nvPr/>
        </p:nvSpPr>
        <p:spPr>
          <a:xfrm>
            <a:off x="5089771" y="725666"/>
            <a:ext cx="3738866" cy="3383106"/>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system asks the manager if he wants to add this manufacturer code to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chooses to add the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manufacturer's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manufacturer.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System to save manufacturer code and production name. Go back to step 10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A2.1 – The manager did not select more rows.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A2.1 series starts from step 11 of the A2 replacement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did not choose to add the manufacturer code. Go back to step 8 of the normal scenario.</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03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EXPORT MANAGEMENT</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Export management.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the manager to manage the delivery of goods from the warehouse to the counter. When the goods on the counter are sold out, the manager tells us the information of the items that need to be displayed on the counter, this information will serve as the basis for the accountant to ship the goods to the counter.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The manager.</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011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760100"/>
            <a:ext cx="4775438" cy="393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Goods to be exported to the counter are already in stock.</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selects the System's Export Management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product code to be exported to the counter.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quantity.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quantity of goods to be exported.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whether the quantity meets the quantity of goods in stock.</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transfers the entered information to the accountant.</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2990D46-1CEA-2FCC-8874-099CB2B070AE}"/>
              </a:ext>
            </a:extLst>
          </p:cNvPr>
          <p:cNvSpPr txBox="1"/>
          <p:nvPr/>
        </p:nvSpPr>
        <p:spPr>
          <a:xfrm>
            <a:off x="5053612" y="899453"/>
            <a:ext cx="3646950" cy="3660105"/>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Al - Manager entered invalid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string started from the step 4 of the normal script.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notifies the item code that is not in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Return to step 2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A2 - The manager imported invalid goods to be exported: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 string started from the step 7 of the normal script.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notices that the quantity that has just been imported exceeds the number of goods currently in stock.</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Return to the 5 of the normal script.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672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FRIENDLY CUSTOMER MANAGEMENT</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List definition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Friendly customer management.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the manager to add Customer Friendly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Manager.</a:t>
            </a:r>
            <a:r>
              <a:rPr lang="en-US" sz="1200" b="1"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35500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603092"/>
            <a:ext cx="5580300" cy="4092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Customers want to make Customer Friendly card.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Customers with invoices greater than 50000</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chooses the system's function of adding Friendly Customers.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manager to enter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customer's name and asks to enter the address.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address.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all information entered.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automatically updates the card creation date, issues customer codes and saves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5586EAA-B080-7692-B53C-88B43FBD05B0}"/>
              </a:ext>
            </a:extLst>
          </p:cNvPr>
          <p:cNvSpPr txBox="1"/>
          <p:nvPr/>
        </p:nvSpPr>
        <p:spPr>
          <a:xfrm>
            <a:off x="5815013" y="644759"/>
            <a:ext cx="3003637" cy="4213910"/>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Invalid date of birth:</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Sequence A1 starts from step 6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Invalid date entered. Go back to step 4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A2 - The customer information just entered is already in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Sequence A2 starts from step 8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Notice that this customer already exists in the Customer Friendly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cancels all entered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use case end.</a:t>
            </a:r>
            <a:endParaRPr lang="en-US" sz="1200" dirty="0"/>
          </a:p>
        </p:txBody>
      </p:sp>
    </p:spTree>
    <p:extLst>
      <p:ext uri="{BB962C8B-B14F-4D97-AF65-F5344CB8AC3E}">
        <p14:creationId xmlns:p14="http://schemas.microsoft.com/office/powerpoint/2010/main" val="329908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STATISTICAL</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List definition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Revenue statistics.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the manager to statistics the system's revenue at the present time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Manager.</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460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669620"/>
            <a:ext cx="3922950" cy="40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Decision conditions: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Do not have.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version: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chooses the system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select the statistical configuration.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chooses the statistical expression (month, quarter, current time)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displays statistics and revenue tables.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manager if he wants to be included in the statistics table.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requests in the statistics table.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in the statistics table for the manager.</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E997F1B5-F82E-D787-CE84-3F28A38BB0C4}"/>
              </a:ext>
            </a:extLst>
          </p:cNvPr>
          <p:cNvSpPr txBox="1"/>
          <p:nvPr/>
        </p:nvSpPr>
        <p:spPr>
          <a:xfrm>
            <a:off x="4572000" y="749681"/>
            <a:ext cx="4246650" cy="1444113"/>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Manager is not in the statistics table: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Sequence A1 starts from step 5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does not ask in the statistics table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use case end.</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867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CREATE IMPORT COLLECTIONS</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Title: Create entry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Summary: This use case allows the accountant to create a receipt for goods entering the warehouse.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Actor: Accountant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715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67" name="Google Shape;167;p30"/>
          <p:cNvGrpSpPr/>
          <p:nvPr/>
        </p:nvGrpSpPr>
        <p:grpSpPr>
          <a:xfrm>
            <a:off x="494850" y="447775"/>
            <a:ext cx="591732" cy="139500"/>
            <a:chOff x="494850" y="447775"/>
            <a:chExt cx="591732" cy="139500"/>
          </a:xfrm>
        </p:grpSpPr>
        <p:sp>
          <p:nvSpPr>
            <p:cNvPr id="168" name="Google Shape;168;p3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3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72" name="Google Shape;172;p30"/>
          <p:cNvSpPr txBox="1">
            <a:spLocks noGrp="1"/>
          </p:cNvSpPr>
          <p:nvPr>
            <p:ph type="body" idx="1"/>
          </p:nvPr>
        </p:nvSpPr>
        <p:spPr>
          <a:xfrm>
            <a:off x="325200" y="1434594"/>
            <a:ext cx="8493450" cy="3316000"/>
          </a:xfrm>
          <a:prstGeom prst="rect">
            <a:avLst/>
          </a:prstGeom>
        </p:spPr>
        <p:txBody>
          <a:bodyPr spcFirstLastPara="1" wrap="square" lIns="91425" tIns="91425" rIns="91425" bIns="91425" anchor="t" anchorCtr="0">
            <a:noAutofit/>
          </a:bodyPr>
          <a:lstStyle/>
          <a:p>
            <a:r>
              <a:rPr lang="en-US" sz="1300" dirty="0">
                <a:solidFill>
                  <a:schemeClr val="tx1"/>
                </a:solidFill>
                <a:latin typeface="Times New Roman" panose="02020603050405020304" pitchFamily="18" charset="0"/>
                <a:cs typeface="Times New Roman" panose="02020603050405020304" pitchFamily="18" charset="0"/>
              </a:rPr>
              <a:t>Requires building a management system for the purchase and sale of electronic goods.</a:t>
            </a:r>
          </a:p>
          <a:p>
            <a:r>
              <a:rPr lang="en-US" sz="1300" dirty="0">
                <a:solidFill>
                  <a:schemeClr val="tx1"/>
                </a:solidFill>
                <a:latin typeface="Times New Roman" panose="02020603050405020304" pitchFamily="18" charset="0"/>
                <a:cs typeface="Times New Roman" panose="02020603050405020304" pitchFamily="18" charset="0"/>
              </a:rPr>
              <a:t>The accountant holds the company's revenue, the sales statistics incoming goods (balance of imports and exports), best-selling items, monthly revenue.</a:t>
            </a:r>
          </a:p>
          <a:p>
            <a:r>
              <a:rPr lang="en-US" sz="1300" dirty="0">
                <a:solidFill>
                  <a:schemeClr val="tx1"/>
                </a:solidFill>
                <a:latin typeface="Times New Roman" panose="02020603050405020304" pitchFamily="18" charset="0"/>
                <a:cs typeface="Times New Roman" panose="02020603050405020304" pitchFamily="18" charset="0"/>
              </a:rPr>
              <a:t>When the goods are imported, the accountant will create a goods receipt with full information about the import of that goods. When goods are sold directly to dealers or goods are raised in doubt, the accountant will create a delivery note.</a:t>
            </a:r>
          </a:p>
          <a:p>
            <a:r>
              <a:rPr lang="en-US" sz="1300" dirty="0">
                <a:solidFill>
                  <a:schemeClr val="tx1"/>
                </a:solidFill>
                <a:latin typeface="Times New Roman" panose="02020603050405020304" pitchFamily="18" charset="0"/>
                <a:cs typeface="Times New Roman" panose="02020603050405020304" pitchFamily="18" charset="0"/>
              </a:rPr>
              <a:t>Accountants directly contact manufacturers to import goods into supermarkets, as well as contact agents to sell goods out.</a:t>
            </a:r>
          </a:p>
          <a:p>
            <a:r>
              <a:rPr lang="en-US" sz="1300" dirty="0">
                <a:solidFill>
                  <a:schemeClr val="tx1"/>
                </a:solidFill>
                <a:latin typeface="Times New Roman" panose="02020603050405020304" pitchFamily="18" charset="0"/>
                <a:cs typeface="Times New Roman" panose="02020603050405020304" pitchFamily="18" charset="0"/>
              </a:rPr>
              <a:t>Agents are buyers. When purchasing, agents need to log in to the system. After logging in, the agent enters to buy, after the purchase is complete, the agent is taken to the payment place, the agent can pay by cash, transfer, </a:t>
            </a:r>
            <a:r>
              <a:rPr lang="en-US" sz="1300" dirty="0" err="1">
                <a:solidFill>
                  <a:schemeClr val="tx1"/>
                </a:solidFill>
                <a:latin typeface="Times New Roman" panose="02020603050405020304" pitchFamily="18" charset="0"/>
                <a:cs typeface="Times New Roman" panose="02020603050405020304" pitchFamily="18" charset="0"/>
              </a:rPr>
              <a:t>momo</a:t>
            </a:r>
            <a:r>
              <a:rPr lang="en-US" sz="1300" dirty="0">
                <a:solidFill>
                  <a:schemeClr val="tx1"/>
                </a:solidFill>
                <a:latin typeface="Times New Roman" panose="02020603050405020304" pitchFamily="18" charset="0"/>
                <a:cs typeface="Times New Roman" panose="02020603050405020304" pitchFamily="18" charset="0"/>
              </a:rPr>
              <a:t>,... The agent can pay online and view order status.</a:t>
            </a:r>
          </a:p>
          <a:p>
            <a:r>
              <a:rPr lang="en-US" sz="1300" dirty="0">
                <a:solidFill>
                  <a:schemeClr val="tx1"/>
                </a:solidFill>
                <a:latin typeface="Times New Roman" panose="02020603050405020304" pitchFamily="18" charset="0"/>
                <a:cs typeface="Times New Roman" panose="02020603050405020304" pitchFamily="18" charset="0"/>
              </a:rPr>
              <a:t>When receiving goods at warehouse, warehouse staff will scan barcodes, RIFDs to perform the goods warehousing process</a:t>
            </a:r>
          </a:p>
          <a:p>
            <a:endParaRPr sz="1300" dirty="0">
              <a:solidFill>
                <a:schemeClr val="tx1"/>
              </a:solidFill>
              <a:latin typeface="Times New Roman" panose="02020603050405020304" pitchFamily="18" charset="0"/>
              <a:cs typeface="Times New Roman" panose="02020603050405020304" pitchFamily="18" charset="0"/>
            </a:endParaRPr>
          </a:p>
        </p:txBody>
      </p:sp>
      <p:sp>
        <p:nvSpPr>
          <p:cNvPr id="173" name="Google Shape;173;p30"/>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 dirty="0"/>
              <a:t>I. </a:t>
            </a:r>
            <a:r>
              <a:rPr lang="en-US" dirty="0"/>
              <a:t>Description of problem requirements</a:t>
            </a:r>
            <a:endParaRPr dirty="0"/>
          </a:p>
        </p:txBody>
      </p:sp>
      <p:pic>
        <p:nvPicPr>
          <p:cNvPr id="17" name="Picture 16">
            <a:extLst>
              <a:ext uri="{FF2B5EF4-FFF2-40B4-BE49-F238E27FC236}">
                <a16:creationId xmlns:a16="http://schemas.microsoft.com/office/drawing/2014/main" id="{AB69E734-88AA-4FE4-9FC3-9A6B8D4C555F}"/>
              </a:ext>
            </a:extLst>
          </p:cNvPr>
          <p:cNvPicPr>
            <a:picLocks noChangeAspect="1"/>
          </p:cNvPicPr>
          <p:nvPr/>
        </p:nvPicPr>
        <p:blipFill>
          <a:blip r:embed="rId3"/>
          <a:stretch>
            <a:fillRect/>
          </a:stretch>
        </p:blipFill>
        <p:spPr>
          <a:xfrm>
            <a:off x="1" y="-15292"/>
            <a:ext cx="1435894" cy="74095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199" y="669620"/>
            <a:ext cx="4789725" cy="40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There are imported goods.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There is management information to import goods from the manager.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the system's Create Invoice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requires the accountant to fill in the goods' information in the Goods Entry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fills in the goods import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System to issue goods receipt code and save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storekeeper if he has printed the Import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to print the Goods Entry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prints the goods import slip for accountants.</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E997F1B5-F82E-D787-CE84-3F28A38BB0C4}"/>
              </a:ext>
            </a:extLst>
          </p:cNvPr>
          <p:cNvSpPr txBox="1"/>
          <p:nvPr/>
        </p:nvSpPr>
        <p:spPr>
          <a:xfrm>
            <a:off x="5238750" y="749681"/>
            <a:ext cx="3579900" cy="1998111"/>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The accountant does not print the Goods Receipt: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Sequence A1 starts from step 5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Accountants do not require printing receipts.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Use case end.</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324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CREATE SHIPPING COLLECTIONS</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Summary of title definition: </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Create purchase order.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the accountant to make a note to release goods from the warehouse.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Accountant.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9789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199" y="669620"/>
            <a:ext cx="4789725" cy="40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Decision conditions: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There is information on management of shipments from the manager.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version: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the system's Create Warehouse and Export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Accountant to fill in invoice information in the Goods Release Note.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fills in the information on the Goods Release.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issues the delivery slip code and saves the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accountant whether to print the Export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to print the Delivery Note.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to print the Goods Release for the accountant.</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E997F1B5-F82E-D787-CE84-3F28A38BB0C4}"/>
              </a:ext>
            </a:extLst>
          </p:cNvPr>
          <p:cNvSpPr txBox="1"/>
          <p:nvPr/>
        </p:nvSpPr>
        <p:spPr>
          <a:xfrm>
            <a:off x="5238750" y="749681"/>
            <a:ext cx="3579900" cy="2275110"/>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The accountant does not print the Goods Release: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Sequence A1 starts from step 5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Accountants do not require printing of delivery notes.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use case end.</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975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INVENTORY</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Inventory of goods in stock.</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accountants to inventory goods in stock, quantity of each type of goods, expiry date of each item.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Accountant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249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199" y="669620"/>
            <a:ext cx="4789725" cy="40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Do not have.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the Inventory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choose the form of inventory (by item code, all).</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Accountants choose the form of inventory.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displays the item code, the number of corresponding items.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accountant if he wants to print the inventory.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to print the Inventory sheet.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Inventory printing system for accountants.</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E997F1B5-F82E-D787-CE84-3F28A38BB0C4}"/>
              </a:ext>
            </a:extLst>
          </p:cNvPr>
          <p:cNvSpPr txBox="1"/>
          <p:nvPr/>
        </p:nvSpPr>
        <p:spPr>
          <a:xfrm>
            <a:off x="5238750" y="749681"/>
            <a:ext cx="3579900" cy="1998111"/>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Accounting does not require printing of the Inventory: Series A1 starts from step 5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Accounting does not require printing of statistical tables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The use case ends.</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296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188733"/>
            <a:ext cx="8493450" cy="3561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CREATE PAYMENTS</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List definition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Create payment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accountants to prepare Returns to manufacturers.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Accountant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349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199" y="669620"/>
            <a:ext cx="4717051" cy="4088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item you want to pay must be in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the system's Create Return Voucher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item code to be paid.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enters the code of goods to be paid.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choose a reason for returning goods (defective goods, expired goods).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the reason for the payment.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automatically assigns the order number of the Order Creation Voucher, saves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the accountant whether to print the Return Voucher.</a:t>
            </a:r>
            <a:endParaRPr lang="en-US" sz="1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E997F1B5-F82E-D787-CE84-3F28A38BB0C4}"/>
              </a:ext>
            </a:extLst>
          </p:cNvPr>
          <p:cNvSpPr txBox="1"/>
          <p:nvPr/>
        </p:nvSpPr>
        <p:spPr>
          <a:xfrm>
            <a:off x="5042250" y="749681"/>
            <a:ext cx="3776400" cy="3937103"/>
          </a:xfrm>
          <a:prstGeom prst="rect">
            <a:avLst/>
          </a:prstGeom>
          <a:noFill/>
        </p:spPr>
        <p:txBody>
          <a:bodyPr wrap="square">
            <a:spAutoFit/>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accountant chooses to print the Return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prints Return Vouchers for accountants.</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c) Alternative scenarios: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A1 - The accountant entered the wrong item code to pay: The A1 series starts from step 4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notifies the wrong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Return to step 2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A2 - Accounting does not require printing of Return Voucher: Series A2 starts from step 8 of the normal scenario.</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Accounting does not require printing of statistical table.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Use case end.</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5331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prstGeom prst="rect">
            <a:avLst/>
          </a:prstGeom>
        </p:spPr>
        <p:txBody>
          <a:bodyPr spcFirstLastPara="1" wrap="square" lIns="91425" tIns="91425" rIns="91425" bIns="91425" anchor="t" anchorCtr="0">
            <a:noAutofit/>
          </a:bodyPr>
          <a:lstStyle/>
          <a:p>
            <a:pPr lvl="0"/>
            <a:r>
              <a:rPr lang="en-US" dirty="0"/>
              <a:t>VI. Class Diagram</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9" name="Picture 8">
            <a:extLst>
              <a:ext uri="{FF2B5EF4-FFF2-40B4-BE49-F238E27FC236}">
                <a16:creationId xmlns:a16="http://schemas.microsoft.com/office/drawing/2014/main" id="{14D0F5D6-0BF0-9E97-4B98-C32C30CEB9C2}"/>
              </a:ext>
            </a:extLst>
          </p:cNvPr>
          <p:cNvPicPr>
            <a:picLocks noChangeAspect="1"/>
          </p:cNvPicPr>
          <p:nvPr/>
        </p:nvPicPr>
        <p:blipFill>
          <a:blip r:embed="rId4"/>
          <a:stretch>
            <a:fillRect/>
          </a:stretch>
        </p:blipFill>
        <p:spPr>
          <a:xfrm>
            <a:off x="1676057" y="1434593"/>
            <a:ext cx="5791835" cy="3188970"/>
          </a:xfrm>
          <a:prstGeom prst="rect">
            <a:avLst/>
          </a:prstGeom>
        </p:spPr>
      </p:pic>
    </p:spTree>
    <p:extLst>
      <p:ext uri="{BB962C8B-B14F-4D97-AF65-F5344CB8AC3E}">
        <p14:creationId xmlns:p14="http://schemas.microsoft.com/office/powerpoint/2010/main" val="144623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5043600" y="1826599"/>
            <a:ext cx="3657488" cy="2991699"/>
          </a:xfrm>
        </p:spPr>
        <p:txBody>
          <a:bodyPr/>
          <a:lstStyle/>
          <a:p>
            <a:pPr marL="342900" lvl="0" indent="-342900">
              <a:lnSpc>
                <a:spcPct val="150000"/>
              </a:lnSpc>
              <a:buFont typeface="Times New Roman" panose="02020603050405020304" pitchFamily="18" charset="0"/>
              <a:buChar char="-"/>
              <a:tabLst>
                <a:tab pos="4050665" algn="ctr"/>
              </a:tabLst>
            </a:pPr>
            <a:r>
              <a:rPr lang="en-US" sz="1200" b="0" dirty="0">
                <a:effectLst/>
                <a:latin typeface="Times New Roman" panose="02020603050405020304" pitchFamily="18" charset="0"/>
                <a:ea typeface="Times New Roman" panose="02020603050405020304" pitchFamily="18" charset="0"/>
              </a:rPr>
              <a:t>Login behavior specification:</a:t>
            </a:r>
            <a:endParaRPr lang="en-US" sz="12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Salesperson chooses the login function</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Login interface and barcode scanning request</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Bar code scanning staff</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Barcode validity checking system</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If yes, then login successfully</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tabLst>
                <a:tab pos="4050665" algn="ctr"/>
              </a:tabLst>
            </a:pPr>
            <a:r>
              <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rPr>
              <a:t>If wrong error message</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4" name="Google Shape;234;p33"/>
          <p:cNvSpPr txBox="1">
            <a:spLocks noGrp="1"/>
          </p:cNvSpPr>
          <p:nvPr>
            <p:ph type="ctrTitle"/>
          </p:nvPr>
        </p:nvSpPr>
        <p:spPr>
          <a:prstGeom prst="rect">
            <a:avLst/>
          </a:prstGeom>
        </p:spPr>
        <p:txBody>
          <a:bodyPr spcFirstLastPara="1" wrap="square" lIns="91425" tIns="91425" rIns="91425" bIns="91425" anchor="t" anchorCtr="0">
            <a:noAutofit/>
          </a:bodyPr>
          <a:lstStyle/>
          <a:p>
            <a:pPr lvl="0"/>
            <a:r>
              <a:rPr lang="en-US" dirty="0"/>
              <a:t>VII. Sequence Diagram</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3" name="Picture 2">
            <a:extLst>
              <a:ext uri="{FF2B5EF4-FFF2-40B4-BE49-F238E27FC236}">
                <a16:creationId xmlns:a16="http://schemas.microsoft.com/office/drawing/2014/main" id="{90F625B0-7D93-46B1-7D27-CCE7C99B2357}"/>
              </a:ext>
            </a:extLst>
          </p:cNvPr>
          <p:cNvPicPr>
            <a:picLocks noChangeAspect="1"/>
          </p:cNvPicPr>
          <p:nvPr/>
        </p:nvPicPr>
        <p:blipFill>
          <a:blip r:embed="rId4"/>
          <a:stretch>
            <a:fillRect/>
          </a:stretch>
        </p:blipFill>
        <p:spPr>
          <a:xfrm>
            <a:off x="568057" y="1810734"/>
            <a:ext cx="4234535" cy="2385379"/>
          </a:xfrm>
          <a:prstGeom prst="rect">
            <a:avLst/>
          </a:prstGeom>
        </p:spPr>
      </p:pic>
    </p:spTree>
    <p:extLst>
      <p:ext uri="{BB962C8B-B14F-4D97-AF65-F5344CB8AC3E}">
        <p14:creationId xmlns:p14="http://schemas.microsoft.com/office/powerpoint/2010/main" val="247856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5043600" y="1283756"/>
            <a:ext cx="3657488" cy="2991699"/>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Employees scan the barcode of each item.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automatically calculates the total amount to be paid by the customer based on the unit price of the item, the quantity of goods purchased by the customer, and the added value of VAT that has been saved in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Customer gives Customer Friendly card.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The salesperson scans the barcode of the Customer Friendly card. 5. The system checks the validity of the barcode.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6. System of accumulating points for customers.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7. The salesperson in the invoice to the customer.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03CAF961-9471-A5D3-64BC-982B252D0292}"/>
              </a:ext>
            </a:extLst>
          </p:cNvPr>
          <p:cNvPicPr>
            <a:picLocks noChangeAspect="1"/>
          </p:cNvPicPr>
          <p:nvPr/>
        </p:nvPicPr>
        <p:blipFill>
          <a:blip r:embed="rId4"/>
          <a:stretch>
            <a:fillRect/>
          </a:stretch>
        </p:blipFill>
        <p:spPr>
          <a:xfrm>
            <a:off x="494850" y="1785938"/>
            <a:ext cx="4291605" cy="2489517"/>
          </a:xfrm>
          <a:prstGeom prst="rect">
            <a:avLst/>
          </a:prstGeom>
        </p:spPr>
      </p:pic>
    </p:spTree>
    <p:extLst>
      <p:ext uri="{BB962C8B-B14F-4D97-AF65-F5344CB8AC3E}">
        <p14:creationId xmlns:p14="http://schemas.microsoft.com/office/powerpoint/2010/main" val="296321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pSp>
        <p:nvGrpSpPr>
          <p:cNvPr id="186" name="Google Shape;186;p31"/>
          <p:cNvGrpSpPr/>
          <p:nvPr/>
        </p:nvGrpSpPr>
        <p:grpSpPr>
          <a:xfrm>
            <a:off x="494850" y="447775"/>
            <a:ext cx="591732" cy="139500"/>
            <a:chOff x="494850" y="447775"/>
            <a:chExt cx="591732" cy="139500"/>
          </a:xfrm>
        </p:grpSpPr>
        <p:sp>
          <p:nvSpPr>
            <p:cNvPr id="187" name="Google Shape;187;p3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0" name="Google Shape;190;p3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95" name="Google Shape;195;p31"/>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US" dirty="0"/>
              <a:t>II. Identifies the ACTOR</a:t>
            </a:r>
            <a:endParaRPr dirty="0"/>
          </a:p>
        </p:txBody>
      </p:sp>
      <p:pic>
        <p:nvPicPr>
          <p:cNvPr id="20" name="Picture 19">
            <a:extLst>
              <a:ext uri="{FF2B5EF4-FFF2-40B4-BE49-F238E27FC236}">
                <a16:creationId xmlns:a16="http://schemas.microsoft.com/office/drawing/2014/main" id="{57CB0B56-A402-4756-B20C-EC7B7F663932}"/>
              </a:ext>
            </a:extLst>
          </p:cNvPr>
          <p:cNvPicPr>
            <a:picLocks noChangeAspect="1"/>
          </p:cNvPicPr>
          <p:nvPr/>
        </p:nvPicPr>
        <p:blipFill>
          <a:blip r:embed="rId3"/>
          <a:stretch>
            <a:fillRect/>
          </a:stretch>
        </p:blipFill>
        <p:spPr>
          <a:xfrm>
            <a:off x="1" y="-15292"/>
            <a:ext cx="1435894" cy="740958"/>
          </a:xfrm>
          <a:prstGeom prst="rect">
            <a:avLst/>
          </a:prstGeom>
        </p:spPr>
      </p:pic>
      <p:sp>
        <p:nvSpPr>
          <p:cNvPr id="10" name="Rectangle 9">
            <a:extLst>
              <a:ext uri="{FF2B5EF4-FFF2-40B4-BE49-F238E27FC236}">
                <a16:creationId xmlns:a16="http://schemas.microsoft.com/office/drawing/2014/main" id="{21714E83-1C53-4727-91B6-11E4F5A5EBCF}"/>
              </a:ext>
            </a:extLst>
          </p:cNvPr>
          <p:cNvSpPr/>
          <p:nvPr/>
        </p:nvSpPr>
        <p:spPr>
          <a:xfrm>
            <a:off x="325200" y="1507331"/>
            <a:ext cx="8493450" cy="2893100"/>
          </a:xfrm>
          <a:prstGeom prst="rect">
            <a:avLst/>
          </a:prstGeom>
        </p:spPr>
        <p:txBody>
          <a:bodyPr wrap="square">
            <a:spAutoFit/>
          </a:bodyPr>
          <a:lstStyle/>
          <a:p>
            <a:r>
              <a:rPr lang="en-US" b="1" dirty="0">
                <a:solidFill>
                  <a:schemeClr val="tx1"/>
                </a:solidFill>
                <a:latin typeface="Times New Roman" panose="02020603050405020304" pitchFamily="18" charset="0"/>
                <a:cs typeface="Times New Roman" panose="02020603050405020304" pitchFamily="18" charset="0"/>
              </a:rPr>
              <a:t>1. Agent</a:t>
            </a:r>
          </a:p>
          <a:p>
            <a:r>
              <a:rPr lang="en-US" dirty="0">
                <a:solidFill>
                  <a:schemeClr val="tx1"/>
                </a:solidFill>
                <a:latin typeface="Times New Roman" panose="02020603050405020304" pitchFamily="18" charset="0"/>
                <a:cs typeface="Times New Roman" panose="02020603050405020304" pitchFamily="18" charset="0"/>
              </a:rPr>
              <a:t>- As the person who directly buys from the system, gets paid, receives the invoice he has purchased from the system, and views the status of the order.</a:t>
            </a:r>
          </a:p>
          <a:p>
            <a:r>
              <a:rPr lang="en-US" b="1" dirty="0">
                <a:solidFill>
                  <a:schemeClr val="tx1"/>
                </a:solidFill>
                <a:latin typeface="Times New Roman" panose="02020603050405020304" pitchFamily="18" charset="0"/>
                <a:cs typeface="Times New Roman" panose="02020603050405020304" pitchFamily="18" charset="0"/>
              </a:rPr>
              <a:t>2. Accounting</a:t>
            </a:r>
          </a:p>
          <a:p>
            <a:r>
              <a:rPr lang="en-US" dirty="0">
                <a:solidFill>
                  <a:schemeClr val="tx1"/>
                </a:solidFill>
                <a:latin typeface="Times New Roman" panose="02020603050405020304" pitchFamily="18" charset="0"/>
                <a:cs typeface="Times New Roman" panose="02020603050405020304" pitchFamily="18" charset="0"/>
              </a:rPr>
              <a:t>- Is the person responsible for creating receipts when goods are imported, creating delivery notes when sending goods to agents, updating order status, updating payment status, inventory statistics.</a:t>
            </a:r>
          </a:p>
          <a:p>
            <a:r>
              <a:rPr lang="en-US" b="1" dirty="0">
                <a:solidFill>
                  <a:schemeClr val="tx1"/>
                </a:solidFill>
                <a:latin typeface="Times New Roman" panose="02020603050405020304" pitchFamily="18" charset="0"/>
                <a:cs typeface="Times New Roman" panose="02020603050405020304" pitchFamily="18" charset="0"/>
              </a:rPr>
              <a:t>3. Warehouse staff</a:t>
            </a:r>
          </a:p>
          <a:p>
            <a:r>
              <a:rPr lang="en-US" dirty="0">
                <a:solidFill>
                  <a:schemeClr val="tx1"/>
                </a:solidFill>
                <a:latin typeface="Times New Roman" panose="02020603050405020304" pitchFamily="18" charset="0"/>
                <a:cs typeface="Times New Roman" panose="02020603050405020304" pitchFamily="18" charset="0"/>
              </a:rPr>
              <a:t>- When receiving and exporting goods, they will scan barcodes, RIFDs to perform the process of importing and exporting goods.</a:t>
            </a:r>
          </a:p>
          <a:p>
            <a:r>
              <a:rPr lang="en-US" b="1" dirty="0">
                <a:solidFill>
                  <a:schemeClr val="tx1"/>
                </a:solidFill>
                <a:latin typeface="Times New Roman" panose="02020603050405020304" pitchFamily="18" charset="0"/>
                <a:cs typeface="Times New Roman" panose="02020603050405020304" pitchFamily="18" charset="0"/>
              </a:rPr>
              <a:t>4. Management</a:t>
            </a:r>
          </a:p>
          <a:p>
            <a:r>
              <a:rPr lang="en-US" dirty="0">
                <a:solidFill>
                  <a:schemeClr val="tx1"/>
                </a:solidFill>
                <a:latin typeface="Times New Roman" panose="02020603050405020304" pitchFamily="18" charset="0"/>
                <a:cs typeface="Times New Roman" panose="02020603050405020304" pitchFamily="18" charset="0"/>
              </a:rPr>
              <a:t>- Being the person who understands the business situation and revenue of the supermarket, manages the staff. The statistics are done monthly, quarterly or sometimes and hoc.</a:t>
            </a:r>
          </a:p>
          <a:p>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865769" y="844112"/>
            <a:ext cx="3952882" cy="3918387"/>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“Incoming management”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selects the system's Import Management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for the item code to be entered.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quantity.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quantity of goods to be imported.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Quantity recording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manufacturer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Manufacturer's validity check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transfers the information just entered to the accountant</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a:cxnSpLocks/>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EBBD56C2-81BC-6593-46C3-C909AE5D1625}"/>
              </a:ext>
            </a:extLst>
          </p:cNvPr>
          <p:cNvPicPr>
            <a:picLocks noChangeAspect="1"/>
          </p:cNvPicPr>
          <p:nvPr/>
        </p:nvPicPr>
        <p:blipFill>
          <a:blip r:embed="rId4"/>
          <a:stretch>
            <a:fillRect/>
          </a:stretch>
        </p:blipFill>
        <p:spPr>
          <a:xfrm>
            <a:off x="442912" y="1510207"/>
            <a:ext cx="4357688" cy="2877960"/>
          </a:xfrm>
          <a:prstGeom prst="rect">
            <a:avLst/>
          </a:prstGeom>
        </p:spPr>
      </p:pic>
    </p:spTree>
    <p:extLst>
      <p:ext uri="{BB962C8B-B14F-4D97-AF65-F5344CB8AC3E}">
        <p14:creationId xmlns:p14="http://schemas.microsoft.com/office/powerpoint/2010/main" val="253485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5043600" y="832026"/>
            <a:ext cx="3657488" cy="394476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“Shipment management”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selects the System's Export Management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product code to be exported.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the validity of the product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asks to enter the quantity.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manager enters the quantity of goods to be exported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checks whether the quantity meets the inventory quantity or not.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system transfers the entered information to the accountant</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26D84E82-16C5-CE3A-7C29-DA4B4EF1DEF4}"/>
              </a:ext>
            </a:extLst>
          </p:cNvPr>
          <p:cNvPicPr>
            <a:picLocks noChangeAspect="1"/>
          </p:cNvPicPr>
          <p:nvPr/>
        </p:nvPicPr>
        <p:blipFill>
          <a:blip r:embed="rId4"/>
          <a:stretch>
            <a:fillRect/>
          </a:stretch>
        </p:blipFill>
        <p:spPr>
          <a:xfrm>
            <a:off x="442912" y="1485899"/>
            <a:ext cx="4591972" cy="2656205"/>
          </a:xfrm>
          <a:prstGeom prst="rect">
            <a:avLst/>
          </a:prstGeom>
        </p:spPr>
      </p:pic>
    </p:spTree>
    <p:extLst>
      <p:ext uri="{BB962C8B-B14F-4D97-AF65-F5344CB8AC3E}">
        <p14:creationId xmlns:p14="http://schemas.microsoft.com/office/powerpoint/2010/main" val="4207870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94476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“Create a Goods Receipt”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accountant chooses the system's Create Order Entry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requires the accountant to fill in the goods' information in the Goods Import Note.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The accountant fills in the goods import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System for issuing goods receipt code and saving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5. The system asks the accountant whether to print the Air Entry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6. The accountant chooses to print the Goods Entry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7. The system prints the Goods Entry slip for accountants.</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3" name="Picture 2">
            <a:extLst>
              <a:ext uri="{FF2B5EF4-FFF2-40B4-BE49-F238E27FC236}">
                <a16:creationId xmlns:a16="http://schemas.microsoft.com/office/drawing/2014/main" id="{1F5EB529-0919-31B4-8721-CFAB5923CA63}"/>
              </a:ext>
            </a:extLst>
          </p:cNvPr>
          <p:cNvPicPr>
            <a:picLocks noChangeAspect="1"/>
          </p:cNvPicPr>
          <p:nvPr/>
        </p:nvPicPr>
        <p:blipFill>
          <a:blip r:embed="rId4"/>
          <a:stretch>
            <a:fillRect/>
          </a:stretch>
        </p:blipFill>
        <p:spPr>
          <a:xfrm>
            <a:off x="717948" y="1434593"/>
            <a:ext cx="3517582" cy="2714533"/>
          </a:xfrm>
          <a:prstGeom prst="rect">
            <a:avLst/>
          </a:prstGeom>
        </p:spPr>
      </p:pic>
    </p:spTree>
    <p:extLst>
      <p:ext uri="{BB962C8B-B14F-4D97-AF65-F5344CB8AC3E}">
        <p14:creationId xmlns:p14="http://schemas.microsoft.com/office/powerpoint/2010/main" val="294954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81617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“Create delivery note”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accountant chooses the system's Create Export Voucher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requires the accountant to fill in the goods' information in the Good Release.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The accountant fills in the Goods Release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The system issues the delivery slip code and saves the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5. The system asks the accountant whether to print the Export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6. The accountant chooses to print the Delivery Note.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7. The system prints the Goods Release for accountants.</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4" name="Picture 3">
            <a:extLst>
              <a:ext uri="{FF2B5EF4-FFF2-40B4-BE49-F238E27FC236}">
                <a16:creationId xmlns:a16="http://schemas.microsoft.com/office/drawing/2014/main" id="{95868317-CD4A-D7B8-02D4-A8EA3E8A3553}"/>
              </a:ext>
            </a:extLst>
          </p:cNvPr>
          <p:cNvPicPr>
            <a:picLocks noChangeAspect="1"/>
          </p:cNvPicPr>
          <p:nvPr/>
        </p:nvPicPr>
        <p:blipFill>
          <a:blip r:embed="rId4"/>
          <a:stretch>
            <a:fillRect/>
          </a:stretch>
        </p:blipFill>
        <p:spPr>
          <a:xfrm>
            <a:off x="564600" y="1384332"/>
            <a:ext cx="3830388" cy="2570924"/>
          </a:xfrm>
          <a:prstGeom prst="rect">
            <a:avLst/>
          </a:prstGeom>
        </p:spPr>
      </p:pic>
    </p:spTree>
    <p:extLst>
      <p:ext uri="{BB962C8B-B14F-4D97-AF65-F5344CB8AC3E}">
        <p14:creationId xmlns:p14="http://schemas.microsoft.com/office/powerpoint/2010/main" val="205372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81617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"Statistics" Behavior Specification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manager chooses the statistical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asks to choose the form of statistics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The manager chooses the form of statistics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The system displays the statistics table</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54E9FAC4-3C6B-FCF8-2D3E-C286684EFB3D}"/>
              </a:ext>
            </a:extLst>
          </p:cNvPr>
          <p:cNvPicPr>
            <a:picLocks noChangeAspect="1"/>
          </p:cNvPicPr>
          <p:nvPr/>
        </p:nvPicPr>
        <p:blipFill>
          <a:blip r:embed="rId4"/>
          <a:stretch>
            <a:fillRect/>
          </a:stretch>
        </p:blipFill>
        <p:spPr>
          <a:xfrm>
            <a:off x="494850" y="1545637"/>
            <a:ext cx="3872229" cy="2052226"/>
          </a:xfrm>
          <a:prstGeom prst="rect">
            <a:avLst/>
          </a:prstGeom>
        </p:spPr>
      </p:pic>
    </p:spTree>
    <p:extLst>
      <p:ext uri="{BB962C8B-B14F-4D97-AF65-F5344CB8AC3E}">
        <p14:creationId xmlns:p14="http://schemas.microsoft.com/office/powerpoint/2010/main" val="1858400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81617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“Inventory of Goods”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accountant selects the Inventory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asks to choose the form of inventory (by item code, all).</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Accountants choose the form of inventory.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The system displays the item code and the corresponding item quantity.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5. The system asks the accountant if he wants to print the Inventory sheet.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6. The accountant chooses to print the Inventory sheet.</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7. Inventory printing system for accountants.</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A1521C6F-5E16-FC17-96C2-55AE16F4358F}"/>
              </a:ext>
            </a:extLst>
          </p:cNvPr>
          <p:cNvPicPr>
            <a:picLocks noChangeAspect="1"/>
          </p:cNvPicPr>
          <p:nvPr/>
        </p:nvPicPr>
        <p:blipFill>
          <a:blip r:embed="rId4"/>
          <a:stretch>
            <a:fillRect/>
          </a:stretch>
        </p:blipFill>
        <p:spPr>
          <a:xfrm>
            <a:off x="634350" y="1526309"/>
            <a:ext cx="3737626" cy="2589530"/>
          </a:xfrm>
          <a:prstGeom prst="rect">
            <a:avLst/>
          </a:prstGeom>
        </p:spPr>
      </p:pic>
    </p:spTree>
    <p:extLst>
      <p:ext uri="{BB962C8B-B14F-4D97-AF65-F5344CB8AC3E}">
        <p14:creationId xmlns:p14="http://schemas.microsoft.com/office/powerpoint/2010/main" val="3745018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81617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“Create return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accountant chooses the system's Create Return Voucher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asks to enter the item code to be paid.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The accountant enters the code of goods to be returned.</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4. The system checks the validity of the item 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5. The system asks the reason for the return.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6. The accountant chooses the reason for the return.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7. Automatic numbering system Create rows, save information.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8. The system asks the accountant whether to include the return slip.</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9. The accountant chooses in the Return Voucher.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10. The system enters the Return Voucher for the accountant.</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3" name="Picture 2">
            <a:extLst>
              <a:ext uri="{FF2B5EF4-FFF2-40B4-BE49-F238E27FC236}">
                <a16:creationId xmlns:a16="http://schemas.microsoft.com/office/drawing/2014/main" id="{9CA4D9C9-345E-C579-2D8B-4E2A5CEAEE83}"/>
              </a:ext>
            </a:extLst>
          </p:cNvPr>
          <p:cNvPicPr>
            <a:picLocks noChangeAspect="1"/>
          </p:cNvPicPr>
          <p:nvPr/>
        </p:nvPicPr>
        <p:blipFill>
          <a:blip r:embed="rId4"/>
          <a:stretch>
            <a:fillRect/>
          </a:stretch>
        </p:blipFill>
        <p:spPr>
          <a:xfrm>
            <a:off x="561393" y="1312217"/>
            <a:ext cx="3767719" cy="2833370"/>
          </a:xfrm>
          <a:prstGeom prst="rect">
            <a:avLst/>
          </a:prstGeom>
        </p:spPr>
      </p:pic>
    </p:spTree>
    <p:extLst>
      <p:ext uri="{BB962C8B-B14F-4D97-AF65-F5344CB8AC3E}">
        <p14:creationId xmlns:p14="http://schemas.microsoft.com/office/powerpoint/2010/main" val="71689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11" name="Subtitle 10">
            <a:extLst>
              <a:ext uri="{FF2B5EF4-FFF2-40B4-BE49-F238E27FC236}">
                <a16:creationId xmlns:a16="http://schemas.microsoft.com/office/drawing/2014/main" id="{93FE5E0E-1955-4F51-BEC8-E3415FDB427D}"/>
              </a:ext>
            </a:extLst>
          </p:cNvPr>
          <p:cNvSpPr>
            <a:spLocks noGrp="1"/>
          </p:cNvSpPr>
          <p:nvPr>
            <p:ph type="subTitle" idx="4"/>
          </p:nvPr>
        </p:nvSpPr>
        <p:spPr>
          <a:xfrm>
            <a:off x="4371976" y="912988"/>
            <a:ext cx="4314825" cy="3816172"/>
          </a:xfrm>
        </p:spPr>
        <p:txBody>
          <a:bodyPr/>
          <a:lstStyle/>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Behavioral specification “Loyalty customer”</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1. The manager selects the system's additional Customer Friendly function.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2. The system asks the manager to enter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3. The manager enters the customer's name.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5. The system asks to enter the address.</a:t>
            </a:r>
            <a:endParaRPr lang="en-US" sz="1200" b="1" dirty="0">
              <a:effectLst/>
              <a:latin typeface="Times New Roman" panose="02020603050405020304" pitchFamily="18" charset="0"/>
              <a:ea typeface="Times New Roman" panose="02020603050405020304" pitchFamily="18" charset="0"/>
            </a:endParaRPr>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a:extLst>
              <a:ext uri="{FF2B5EF4-FFF2-40B4-BE49-F238E27FC236}">
                <a16:creationId xmlns:a16="http://schemas.microsoft.com/office/drawing/2014/main" id="{CBD78BCB-D396-21A0-FF2C-182878AA9CA8}"/>
              </a:ext>
            </a:extLst>
          </p:cNvPr>
          <p:cNvPicPr>
            <a:picLocks noChangeAspect="1"/>
          </p:cNvPicPr>
          <p:nvPr/>
        </p:nvPicPr>
        <p:blipFill>
          <a:blip r:embed="rId4"/>
          <a:stretch>
            <a:fillRect/>
          </a:stretch>
        </p:blipFill>
        <p:spPr>
          <a:xfrm>
            <a:off x="494850" y="1434593"/>
            <a:ext cx="3876990" cy="2745475"/>
          </a:xfrm>
          <a:prstGeom prst="rect">
            <a:avLst/>
          </a:prstGeom>
        </p:spPr>
      </p:pic>
    </p:spTree>
    <p:extLst>
      <p:ext uri="{BB962C8B-B14F-4D97-AF65-F5344CB8AC3E}">
        <p14:creationId xmlns:p14="http://schemas.microsoft.com/office/powerpoint/2010/main" val="237235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US" dirty="0"/>
              <a:t>VIII. UI/UX Design</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2" name="Picture 1" descr="Table&#10;&#10;Description automatically generated">
            <a:extLst>
              <a:ext uri="{FF2B5EF4-FFF2-40B4-BE49-F238E27FC236}">
                <a16:creationId xmlns:a16="http://schemas.microsoft.com/office/drawing/2014/main" id="{23016060-E57D-F3F8-BA0D-D82A6E5F8BE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4350" y="1565635"/>
            <a:ext cx="3824287" cy="2868215"/>
          </a:xfrm>
          <a:prstGeom prst="rect">
            <a:avLst/>
          </a:prstGeom>
          <a:noFill/>
          <a:ln>
            <a:noFill/>
          </a:ln>
        </p:spPr>
      </p:pic>
      <p:pic>
        <p:nvPicPr>
          <p:cNvPr id="4" name="Picture 3" descr="Table&#10;&#10;Description automatically generated">
            <a:extLst>
              <a:ext uri="{FF2B5EF4-FFF2-40B4-BE49-F238E27FC236}">
                <a16:creationId xmlns:a16="http://schemas.microsoft.com/office/drawing/2014/main" id="{8ED0C6A3-E7B2-5FC5-DBB0-7EB9111E04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5365" y="1563850"/>
            <a:ext cx="3905250" cy="2928938"/>
          </a:xfrm>
          <a:prstGeom prst="rect">
            <a:avLst/>
          </a:prstGeom>
          <a:noFill/>
          <a:ln>
            <a:noFill/>
          </a:ln>
        </p:spPr>
      </p:pic>
    </p:spTree>
    <p:extLst>
      <p:ext uri="{BB962C8B-B14F-4D97-AF65-F5344CB8AC3E}">
        <p14:creationId xmlns:p14="http://schemas.microsoft.com/office/powerpoint/2010/main" val="2747585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US" dirty="0"/>
              <a:t>VIII. UI/UX Design</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5" name="Picture 4" descr="Table&#10;&#10;Description automatically generated">
            <a:extLst>
              <a:ext uri="{FF2B5EF4-FFF2-40B4-BE49-F238E27FC236}">
                <a16:creationId xmlns:a16="http://schemas.microsoft.com/office/drawing/2014/main" id="{B4F5B2F6-A3F0-9A53-DE10-90EE53DE75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223" y="1563848"/>
            <a:ext cx="3905251" cy="2928939"/>
          </a:xfrm>
          <a:prstGeom prst="rect">
            <a:avLst/>
          </a:prstGeom>
          <a:noFill/>
          <a:ln>
            <a:noFill/>
          </a:ln>
        </p:spPr>
      </p:pic>
      <p:pic>
        <p:nvPicPr>
          <p:cNvPr id="6" name="Picture 5">
            <a:extLst>
              <a:ext uri="{FF2B5EF4-FFF2-40B4-BE49-F238E27FC236}">
                <a16:creationId xmlns:a16="http://schemas.microsoft.com/office/drawing/2014/main" id="{147F42AF-2EBB-76EF-131D-57421979DD0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18476" y="1563848"/>
            <a:ext cx="3905251" cy="2928938"/>
          </a:xfrm>
          <a:prstGeom prst="rect">
            <a:avLst/>
          </a:prstGeom>
          <a:noFill/>
          <a:ln>
            <a:noFill/>
          </a:ln>
        </p:spPr>
      </p:pic>
    </p:spTree>
    <p:extLst>
      <p:ext uri="{BB962C8B-B14F-4D97-AF65-F5344CB8AC3E}">
        <p14:creationId xmlns:p14="http://schemas.microsoft.com/office/powerpoint/2010/main" val="82490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8" name="Google Shape;208;p32"/>
          <p:cNvGrpSpPr/>
          <p:nvPr/>
        </p:nvGrpSpPr>
        <p:grpSpPr>
          <a:xfrm>
            <a:off x="494850" y="447775"/>
            <a:ext cx="591732" cy="139500"/>
            <a:chOff x="494850" y="447775"/>
            <a:chExt cx="591732" cy="139500"/>
          </a:xfrm>
        </p:grpSpPr>
        <p:sp>
          <p:nvSpPr>
            <p:cNvPr id="209" name="Google Shape;209;p3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3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E696AA4B-8F61-46BA-A702-EAECB72C2042}"/>
              </a:ext>
            </a:extLst>
          </p:cNvPr>
          <p:cNvPicPr>
            <a:picLocks noChangeAspect="1"/>
          </p:cNvPicPr>
          <p:nvPr/>
        </p:nvPicPr>
        <p:blipFill>
          <a:blip r:embed="rId3"/>
          <a:stretch>
            <a:fillRect/>
          </a:stretch>
        </p:blipFill>
        <p:spPr>
          <a:xfrm>
            <a:off x="3019" y="0"/>
            <a:ext cx="1435894" cy="740958"/>
          </a:xfrm>
          <a:prstGeom prst="rect">
            <a:avLst/>
          </a:prstGeom>
        </p:spPr>
      </p:pic>
      <p:pic>
        <p:nvPicPr>
          <p:cNvPr id="2" name="Picture 1">
            <a:extLst>
              <a:ext uri="{FF2B5EF4-FFF2-40B4-BE49-F238E27FC236}">
                <a16:creationId xmlns:a16="http://schemas.microsoft.com/office/drawing/2014/main" id="{89045F39-B082-D879-C90D-29118452950F}"/>
              </a:ext>
            </a:extLst>
          </p:cNvPr>
          <p:cNvPicPr>
            <a:picLocks noChangeAspect="1"/>
          </p:cNvPicPr>
          <p:nvPr/>
        </p:nvPicPr>
        <p:blipFill>
          <a:blip r:embed="rId4"/>
          <a:stretch>
            <a:fillRect/>
          </a:stretch>
        </p:blipFill>
        <p:spPr>
          <a:xfrm>
            <a:off x="1676082" y="826452"/>
            <a:ext cx="5791835" cy="349059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519" name="Google Shape;519;p43"/>
          <p:cNvGrpSpPr/>
          <p:nvPr/>
        </p:nvGrpSpPr>
        <p:grpSpPr>
          <a:xfrm>
            <a:off x="494850" y="447775"/>
            <a:ext cx="591732" cy="139500"/>
            <a:chOff x="494850" y="447775"/>
            <a:chExt cx="591732" cy="139500"/>
          </a:xfrm>
        </p:grpSpPr>
        <p:sp>
          <p:nvSpPr>
            <p:cNvPr id="520" name="Google Shape;520;p4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4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3" name="Google Shape;523;p4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25" name="Google Shape;525;p43"/>
          <p:cNvSpPr txBox="1">
            <a:spLocks noGrp="1"/>
          </p:cNvSpPr>
          <p:nvPr>
            <p:ph type="ctrTitle"/>
          </p:nvPr>
        </p:nvSpPr>
        <p:spPr>
          <a:xfrm>
            <a:off x="2742750" y="1777964"/>
            <a:ext cx="3658500" cy="84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solidFill>
              </a:rPr>
              <a:t>#</a:t>
            </a:r>
            <a:r>
              <a:rPr lang="en" dirty="0"/>
              <a:t>Thanks!</a:t>
            </a:r>
            <a:endParaRPr dirty="0"/>
          </a:p>
        </p:txBody>
      </p:sp>
      <p:sp>
        <p:nvSpPr>
          <p:cNvPr id="6" name="Rectangle 5">
            <a:extLst>
              <a:ext uri="{FF2B5EF4-FFF2-40B4-BE49-F238E27FC236}">
                <a16:creationId xmlns:a16="http://schemas.microsoft.com/office/drawing/2014/main" id="{9A1C8E62-3F34-C448-E5A0-78912AC0BAC1}"/>
              </a:ext>
            </a:extLst>
          </p:cNvPr>
          <p:cNvSpPr/>
          <p:nvPr/>
        </p:nvSpPr>
        <p:spPr>
          <a:xfrm>
            <a:off x="4719638" y="2517401"/>
            <a:ext cx="3658500" cy="1162050"/>
          </a:xfrm>
          <a:prstGeom prst="rect">
            <a:avLst/>
          </a:prstGeom>
          <a:ln>
            <a:solidFill>
              <a:srgbClr val="FCFCFC"/>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34E38EC-A0ED-45B5-A249-7BA860319E15}"/>
              </a:ext>
            </a:extLst>
          </p:cNvPr>
          <p:cNvPicPr>
            <a:picLocks noChangeAspect="1"/>
          </p:cNvPicPr>
          <p:nvPr/>
        </p:nvPicPr>
        <p:blipFill>
          <a:blip r:embed="rId3"/>
          <a:stretch>
            <a:fillRect/>
          </a:stretch>
        </p:blipFill>
        <p:spPr>
          <a:xfrm>
            <a:off x="1" y="-15292"/>
            <a:ext cx="1435894" cy="740958"/>
          </a:xfrm>
          <a:prstGeom prst="rect">
            <a:avLst/>
          </a:prstGeom>
        </p:spPr>
      </p:pic>
      <p:sp>
        <p:nvSpPr>
          <p:cNvPr id="2" name="Rectangle 1">
            <a:extLst>
              <a:ext uri="{FF2B5EF4-FFF2-40B4-BE49-F238E27FC236}">
                <a16:creationId xmlns:a16="http://schemas.microsoft.com/office/drawing/2014/main" id="{170B7A02-637C-4D26-8FA7-D062A30DAC59}"/>
              </a:ext>
            </a:extLst>
          </p:cNvPr>
          <p:cNvSpPr/>
          <p:nvPr/>
        </p:nvSpPr>
        <p:spPr>
          <a:xfrm>
            <a:off x="2286000" y="2729094"/>
            <a:ext cx="4572000" cy="738664"/>
          </a:xfrm>
          <a:prstGeom prst="rect">
            <a:avLst/>
          </a:prstGeom>
        </p:spPr>
        <p:txBody>
          <a:bodyPr>
            <a:spAutoFit/>
          </a:bodyPr>
          <a:lstStyle/>
          <a:p>
            <a:pPr lvl="0" algn="ctr">
              <a:buClr>
                <a:schemeClr val="dk1"/>
              </a:buClr>
              <a:buSzPts val="1100"/>
            </a:pPr>
            <a:r>
              <a:rPr lang="en-US" b="1" dirty="0"/>
              <a:t>Do you have any questions?</a:t>
            </a:r>
            <a:endParaRPr lang="en-US" dirty="0"/>
          </a:p>
          <a:p>
            <a:pPr lvl="0" algn="ctr">
              <a:buClr>
                <a:schemeClr val="dk1"/>
              </a:buClr>
              <a:buSzPts val="1100"/>
            </a:pPr>
            <a:r>
              <a:rPr lang="en-US" dirty="0"/>
              <a:t>Contact: </a:t>
            </a:r>
            <a:r>
              <a:rPr lang="en-US" dirty="0">
                <a:hlinkClick r:id="rId4"/>
              </a:rPr>
              <a:t>519H0231@student.tdtu.edu.vn</a:t>
            </a:r>
            <a:endParaRPr lang="en-US" dirty="0"/>
          </a:p>
          <a:p>
            <a:pPr lvl="0" algn="ctr">
              <a:buClr>
                <a:schemeClr val="dk1"/>
              </a:buClr>
              <a:buSzPts val="1100"/>
            </a:pPr>
            <a:r>
              <a:rPr lang="en-US" dirty="0"/>
              <a:t>521H0477@student.tdtu.edu.vn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 dirty="0"/>
              <a:t>III.</a:t>
            </a:r>
            <a:r>
              <a:rPr lang="en-US" dirty="0"/>
              <a:t> Identify use case</a:t>
            </a:r>
            <a:r>
              <a:rPr lang="en" dirty="0"/>
              <a:t> </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789328" y="1434593"/>
            <a:ext cx="2708513" cy="3075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0" indent="0">
              <a:lnSpc>
                <a:spcPct val="150000"/>
              </a:lnSpc>
              <a:buNone/>
              <a:tabLst>
                <a:tab pos="4050665" algn="ctr"/>
              </a:tabLst>
            </a:pPr>
            <a:r>
              <a:rPr lang="en-US" b="1" dirty="0">
                <a:effectLst/>
                <a:latin typeface="Times New Roman" panose="02020603050405020304" pitchFamily="18" charset="0"/>
                <a:ea typeface="Times New Roman" panose="02020603050405020304" pitchFamily="18" charset="0"/>
              </a:rPr>
              <a:t>Customers: </a:t>
            </a:r>
            <a:r>
              <a:rPr lang="en-US" dirty="0">
                <a:effectLst/>
                <a:latin typeface="Times New Roman" panose="02020603050405020304" pitchFamily="18" charset="0"/>
                <a:ea typeface="Times New Roman" panose="02020603050405020304" pitchFamily="18" charset="0"/>
              </a:rPr>
              <a:t>None</a:t>
            </a:r>
          </a:p>
          <a:p>
            <a:pPr marL="0" indent="0">
              <a:lnSpc>
                <a:spcPct val="150000"/>
              </a:lnSpc>
              <a:buNone/>
              <a:tabLst>
                <a:tab pos="4050665" algn="ctr"/>
              </a:tabLst>
            </a:pPr>
            <a:r>
              <a:rPr lang="en-US" b="1" dirty="0">
                <a:effectLst/>
                <a:latin typeface="Times New Roman" panose="02020603050405020304" pitchFamily="18" charset="0"/>
                <a:ea typeface="Times New Roman" panose="02020603050405020304" pitchFamily="18" charset="0"/>
              </a:rPr>
              <a:t>Salespersons:</a:t>
            </a: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Invoicing</a:t>
            </a:r>
            <a:endParaRPr lang="en-US"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Login</a:t>
            </a:r>
          </a:p>
          <a:p>
            <a:pPr marL="0" indent="0">
              <a:lnSpc>
                <a:spcPct val="150000"/>
              </a:lnSpc>
              <a:buNone/>
              <a:tabLst>
                <a:tab pos="4050665" algn="ctr"/>
              </a:tabLst>
            </a:pPr>
            <a:r>
              <a:rPr lang="en-US" b="1" dirty="0">
                <a:effectLst/>
                <a:latin typeface="Times New Roman" panose="02020603050405020304" pitchFamily="18" charset="0"/>
                <a:ea typeface="Times New Roman" panose="02020603050405020304" pitchFamily="18" charset="0"/>
              </a:rPr>
              <a:t>Accounting:</a:t>
            </a: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Create a receipt</a:t>
            </a:r>
            <a:endParaRPr lang="en-US"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Create delivery note</a:t>
            </a:r>
            <a:endParaRPr lang="en-US"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Product inventory</a:t>
            </a:r>
            <a:endParaRPr lang="en-US"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b="0" dirty="0">
                <a:effectLst/>
                <a:latin typeface="Times New Roman" panose="02020603050405020304" pitchFamily="18" charset="0"/>
                <a:ea typeface="Times New Roman" panose="02020603050405020304" pitchFamily="18" charset="0"/>
              </a:rPr>
              <a:t>Create a pay slip</a:t>
            </a:r>
            <a:endParaRPr lang="en-US" b="1" dirty="0">
              <a:effectLst/>
              <a:latin typeface="Times New Roman" panose="02020603050405020304" pitchFamily="18" charset="0"/>
              <a:ea typeface="Times New Roman" panose="02020603050405020304" pitchFamily="18" charset="0"/>
            </a:endParaRPr>
          </a:p>
        </p:txBody>
      </p:sp>
      <p:sp>
        <p:nvSpPr>
          <p:cNvPr id="2" name="Google Shape;172;p30">
            <a:extLst>
              <a:ext uri="{FF2B5EF4-FFF2-40B4-BE49-F238E27FC236}">
                <a16:creationId xmlns:a16="http://schemas.microsoft.com/office/drawing/2014/main" id="{36F36727-B843-90E5-9612-385D31CF2488}"/>
              </a:ext>
            </a:extLst>
          </p:cNvPr>
          <p:cNvSpPr txBox="1">
            <a:spLocks/>
          </p:cNvSpPr>
          <p:nvPr/>
        </p:nvSpPr>
        <p:spPr>
          <a:xfrm>
            <a:off x="4610026" y="1499222"/>
            <a:ext cx="3090937" cy="33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0" indent="0">
              <a:lnSpc>
                <a:spcPct val="150000"/>
              </a:lnSpc>
              <a:buNone/>
              <a:tabLst>
                <a:tab pos="4050665" algn="ctr"/>
              </a:tabLst>
            </a:pPr>
            <a:r>
              <a:rPr lang="en-US" b="1" dirty="0">
                <a:effectLst/>
                <a:latin typeface="Times New Roman" panose="02020603050405020304" pitchFamily="18" charset="0"/>
                <a:ea typeface="Times New Roman" panose="02020603050405020304" pitchFamily="18" charset="0"/>
              </a:rPr>
              <a:t>Management:</a:t>
            </a:r>
          </a:p>
          <a:p>
            <a:pPr marL="457200" lvl="1" indent="0">
              <a:lnSpc>
                <a:spcPct val="150000"/>
              </a:lnSpc>
              <a:buNone/>
              <a:tabLst>
                <a:tab pos="4050665" algn="ctr"/>
              </a:tabLst>
            </a:pPr>
            <a:r>
              <a:rPr lang="en-US" dirty="0">
                <a:effectLst/>
                <a:latin typeface="Times New Roman" panose="02020603050405020304" pitchFamily="18" charset="0"/>
                <a:ea typeface="Times New Roman" panose="02020603050405020304" pitchFamily="18" charset="0"/>
              </a:rPr>
              <a:t>Import management</a:t>
            </a:r>
          </a:p>
          <a:p>
            <a:pPr marL="457200" lvl="1" indent="0">
              <a:lnSpc>
                <a:spcPct val="150000"/>
              </a:lnSpc>
              <a:buNone/>
              <a:tabLst>
                <a:tab pos="4050665" algn="ctr"/>
              </a:tabLst>
            </a:pPr>
            <a:r>
              <a:rPr lang="en-US" dirty="0">
                <a:effectLst/>
                <a:latin typeface="Times New Roman" panose="02020603050405020304" pitchFamily="18" charset="0"/>
                <a:ea typeface="Times New Roman" panose="02020603050405020304" pitchFamily="18" charset="0"/>
              </a:rPr>
              <a:t>Shipment management</a:t>
            </a:r>
          </a:p>
          <a:p>
            <a:pPr marL="457200" lvl="1" indent="0">
              <a:lnSpc>
                <a:spcPct val="150000"/>
              </a:lnSpc>
              <a:buNone/>
              <a:tabLst>
                <a:tab pos="4050665" algn="ctr"/>
              </a:tabLst>
            </a:pPr>
            <a:r>
              <a:rPr lang="en-US" dirty="0">
                <a:effectLst/>
                <a:latin typeface="Times New Roman" panose="02020603050405020304" pitchFamily="18" charset="0"/>
                <a:ea typeface="Times New Roman" panose="02020603050405020304" pitchFamily="18" charset="0"/>
              </a:rPr>
              <a:t>Friendly customer management</a:t>
            </a:r>
          </a:p>
          <a:p>
            <a:pPr marL="457200" lvl="1" indent="0">
              <a:lnSpc>
                <a:spcPct val="150000"/>
              </a:lnSpc>
              <a:buNone/>
              <a:tabLst>
                <a:tab pos="4050665" algn="ctr"/>
              </a:tabLst>
            </a:pPr>
            <a:r>
              <a:rPr lang="en-US" dirty="0">
                <a:effectLst/>
                <a:latin typeface="Times New Roman" panose="02020603050405020304" pitchFamily="18" charset="0"/>
                <a:ea typeface="Times New Roman" panose="02020603050405020304" pitchFamily="18" charset="0"/>
              </a:rPr>
              <a:t>Statistical</a:t>
            </a:r>
          </a:p>
          <a:p>
            <a:pPr marL="0" indent="0">
              <a:lnSpc>
                <a:spcPct val="150000"/>
              </a:lnSpc>
              <a:buNone/>
              <a:tabLst>
                <a:tab pos="4050665" algn="ctr"/>
              </a:tabLst>
            </a:pPr>
            <a:endParaRPr lang="en-US"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US" dirty="0"/>
              <a:t>Organization Chart</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4" name="Picture 3">
            <a:extLst>
              <a:ext uri="{FF2B5EF4-FFF2-40B4-BE49-F238E27FC236}">
                <a16:creationId xmlns:a16="http://schemas.microsoft.com/office/drawing/2014/main" id="{A52FA195-8368-8974-0CBD-096A15B252A4}"/>
              </a:ext>
            </a:extLst>
          </p:cNvPr>
          <p:cNvPicPr>
            <a:picLocks noChangeAspect="1"/>
          </p:cNvPicPr>
          <p:nvPr/>
        </p:nvPicPr>
        <p:blipFill>
          <a:blip r:embed="rId4"/>
          <a:stretch>
            <a:fillRect/>
          </a:stretch>
        </p:blipFill>
        <p:spPr>
          <a:xfrm>
            <a:off x="1676057" y="1434593"/>
            <a:ext cx="5791835" cy="3228340"/>
          </a:xfrm>
          <a:prstGeom prst="rect">
            <a:avLst/>
          </a:prstGeom>
        </p:spPr>
      </p:pic>
    </p:spTree>
    <p:extLst>
      <p:ext uri="{BB962C8B-B14F-4D97-AF65-F5344CB8AC3E}">
        <p14:creationId xmlns:p14="http://schemas.microsoft.com/office/powerpoint/2010/main" val="310187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US" dirty="0"/>
              <a:t>IV. Build use case diagram</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pic>
        <p:nvPicPr>
          <p:cNvPr id="3" name="Picture 2">
            <a:extLst>
              <a:ext uri="{FF2B5EF4-FFF2-40B4-BE49-F238E27FC236}">
                <a16:creationId xmlns:a16="http://schemas.microsoft.com/office/drawing/2014/main" id="{9092D672-424B-3F08-BEC6-5D888B00A524}"/>
              </a:ext>
            </a:extLst>
          </p:cNvPr>
          <p:cNvPicPr>
            <a:picLocks noChangeAspect="1"/>
          </p:cNvPicPr>
          <p:nvPr/>
        </p:nvPicPr>
        <p:blipFill>
          <a:blip r:embed="rId4"/>
          <a:stretch>
            <a:fillRect/>
          </a:stretch>
        </p:blipFill>
        <p:spPr>
          <a:xfrm>
            <a:off x="2928754" y="1563850"/>
            <a:ext cx="3286442" cy="2956753"/>
          </a:xfrm>
          <a:prstGeom prst="rect">
            <a:avLst/>
          </a:prstGeom>
        </p:spPr>
      </p:pic>
    </p:spTree>
    <p:extLst>
      <p:ext uri="{BB962C8B-B14F-4D97-AF65-F5344CB8AC3E}">
        <p14:creationId xmlns:p14="http://schemas.microsoft.com/office/powerpoint/2010/main" val="40494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34" name="Google Shape;234;p33"/>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p>
            <a:pPr lvl="0"/>
            <a:r>
              <a:rPr lang="en" dirty="0"/>
              <a:t>V.</a:t>
            </a:r>
            <a:r>
              <a:rPr lang="en-US" dirty="0"/>
              <a:t> Description of use cases</a:t>
            </a:r>
            <a:endParaRPr dirty="0"/>
          </a:p>
        </p:txBody>
      </p:sp>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200" y="1434594"/>
            <a:ext cx="2927588" cy="33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LOGIN</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Login to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allows accountants and agents to log in to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Salesman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endParaRPr lang="en-US" sz="1200" b="1" dirty="0">
              <a:effectLst/>
              <a:latin typeface="Times New Roman" panose="02020603050405020304" pitchFamily="18" charset="0"/>
              <a:ea typeface="Times New Roman" panose="02020603050405020304" pitchFamily="18" charset="0"/>
            </a:endParaRPr>
          </a:p>
        </p:txBody>
      </p:sp>
      <p:sp>
        <p:nvSpPr>
          <p:cNvPr id="2" name="Google Shape;172;p30">
            <a:extLst>
              <a:ext uri="{FF2B5EF4-FFF2-40B4-BE49-F238E27FC236}">
                <a16:creationId xmlns:a16="http://schemas.microsoft.com/office/drawing/2014/main" id="{787A694F-298E-012C-D781-A18CB0F6E369}"/>
              </a:ext>
            </a:extLst>
          </p:cNvPr>
          <p:cNvSpPr txBox="1">
            <a:spLocks/>
          </p:cNvSpPr>
          <p:nvPr/>
        </p:nvSpPr>
        <p:spPr>
          <a:xfrm>
            <a:off x="3628650" y="1563850"/>
            <a:ext cx="5110538" cy="33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7160" marR="0" indent="0" algn="l" rtl="0">
              <a:lnSpc>
                <a:spcPct val="150000"/>
              </a:lnSpc>
              <a:spcBef>
                <a:spcPts val="0"/>
              </a:spcBef>
              <a:spcAft>
                <a:spcPts val="0"/>
              </a:spcAft>
              <a:buNone/>
              <a:tabLst>
                <a:tab pos="4050665" algn="ctr"/>
              </a:tabLst>
            </a:pPr>
            <a:r>
              <a:rPr lang="en-US" sz="12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Scenario Description</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Prerequisites:</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Employee profile has been updated on the system.</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Employees must have an employee card</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Normal scenario:</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salesperson holds the employee card close to the scanner.</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Employee Barcode Validation Check System</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Login successfully.</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Alternative scenarios</a:t>
            </a:r>
            <a:endParaRPr lang="en-US" sz="1200" dirty="0">
              <a:effectLst/>
              <a:latin typeface="Times New Roman" panose="02020603050405020304" pitchFamily="18" charset="0"/>
              <a:cs typeface="Times New Roman" panose="02020603050405020304" pitchFamily="18" charset="0"/>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barcode on the card is invalid</a:t>
            </a:r>
            <a:endParaRPr lang="en-US" sz="1200" dirty="0">
              <a:effectLst/>
              <a:latin typeface="Times New Roman" panose="02020603050405020304" pitchFamily="18" charset="0"/>
              <a:cs typeface="Times New Roman" panose="02020603050405020304" pitchFamily="18" charset="0"/>
            </a:endParaRPr>
          </a:p>
          <a:p>
            <a:pPr marL="139700" indent="0">
              <a:buNone/>
            </a:pPr>
            <a:r>
              <a:rPr lang="en-US" sz="12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system allows to rescan the employee's barcode or choose to end.</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51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35" name="Google Shape;235;p33"/>
          <p:cNvGrpSpPr/>
          <p:nvPr/>
        </p:nvGrpSpPr>
        <p:grpSpPr>
          <a:xfrm>
            <a:off x="494850" y="447775"/>
            <a:ext cx="591732" cy="139500"/>
            <a:chOff x="494850" y="447775"/>
            <a:chExt cx="591732" cy="139500"/>
          </a:xfrm>
        </p:grpSpPr>
        <p:sp>
          <p:nvSpPr>
            <p:cNvPr id="236" name="Google Shape;236;p3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3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20" name="Picture 19">
            <a:extLst>
              <a:ext uri="{FF2B5EF4-FFF2-40B4-BE49-F238E27FC236}">
                <a16:creationId xmlns:a16="http://schemas.microsoft.com/office/drawing/2014/main" id="{8E89BED3-3484-4BE3-94E8-586D456018F0}"/>
              </a:ext>
            </a:extLst>
          </p:cNvPr>
          <p:cNvPicPr>
            <a:picLocks noChangeAspect="1"/>
          </p:cNvPicPr>
          <p:nvPr/>
        </p:nvPicPr>
        <p:blipFill>
          <a:blip r:embed="rId3"/>
          <a:stretch>
            <a:fillRect/>
          </a:stretch>
        </p:blipFill>
        <p:spPr>
          <a:xfrm>
            <a:off x="1" y="-15292"/>
            <a:ext cx="1435894" cy="740958"/>
          </a:xfrm>
          <a:prstGeom prst="rect">
            <a:avLst/>
          </a:prstGeom>
        </p:spPr>
      </p:pic>
      <p:sp>
        <p:nvSpPr>
          <p:cNvPr id="29" name="Google Shape;172;p30">
            <a:extLst>
              <a:ext uri="{FF2B5EF4-FFF2-40B4-BE49-F238E27FC236}">
                <a16:creationId xmlns:a16="http://schemas.microsoft.com/office/drawing/2014/main" id="{FB58E037-95DD-41B8-8BB5-E94D4453019C}"/>
              </a:ext>
            </a:extLst>
          </p:cNvPr>
          <p:cNvSpPr txBox="1">
            <a:spLocks/>
          </p:cNvSpPr>
          <p:nvPr/>
        </p:nvSpPr>
        <p:spPr>
          <a:xfrm>
            <a:off x="325199" y="871989"/>
            <a:ext cx="4580175" cy="3880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MONEY BILLING</a:t>
            </a: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1. Identifier Summary</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Title: Invoice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Summary: This use case starts when the employee chooses the invoicing function to calculate money and issue invoices to customers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Actor: Salesman</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1" dirty="0">
                <a:effectLst/>
                <a:latin typeface="Times New Roman" panose="02020603050405020304" pitchFamily="18" charset="0"/>
                <a:ea typeface="Times New Roman" panose="02020603050405020304" pitchFamily="18" charset="0"/>
              </a:rPr>
              <a:t>2. Scenario Description</a:t>
            </a: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a) Prerequisites:</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Customers have a need to buy goods and have a need to pay money</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The item codes, unit prices have been updated on the system</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 Invalid loyalty card barcode</a:t>
            </a:r>
            <a:endParaRPr lang="en-US" sz="1200" b="1" dirty="0">
              <a:effectLst/>
              <a:latin typeface="Times New Roman" panose="02020603050405020304" pitchFamily="18" charset="0"/>
              <a:ea typeface="Times New Roman" panose="02020603050405020304" pitchFamily="18" charset="0"/>
            </a:endParaRPr>
          </a:p>
          <a:p>
            <a:pPr marL="139700" indent="0">
              <a:lnSpc>
                <a:spcPct val="150000"/>
              </a:lnSpc>
              <a:buNone/>
              <a:tabLst>
                <a:tab pos="4050665" algn="ctr"/>
              </a:tabLst>
            </a:pPr>
            <a:r>
              <a:rPr lang="en-US" sz="1200" b="0" dirty="0">
                <a:effectLst/>
                <a:latin typeface="Times New Roman" panose="02020603050405020304" pitchFamily="18" charset="0"/>
                <a:ea typeface="Times New Roman" panose="02020603050405020304" pitchFamily="18" charset="0"/>
              </a:rPr>
              <a:t>Starting from step 4 of the normal scenario, the system allows to rescan the code or choose to end.</a:t>
            </a:r>
            <a:endParaRPr lang="en-US" sz="1200" b="1" dirty="0">
              <a:effectLst/>
              <a:latin typeface="Times New Roman" panose="02020603050405020304" pitchFamily="18" charset="0"/>
              <a:ea typeface="Times New Roman" panose="02020603050405020304" pitchFamily="18" charset="0"/>
            </a:endParaRPr>
          </a:p>
        </p:txBody>
      </p:sp>
      <p:sp>
        <p:nvSpPr>
          <p:cNvPr id="2" name="Google Shape;172;p30">
            <a:extLst>
              <a:ext uri="{FF2B5EF4-FFF2-40B4-BE49-F238E27FC236}">
                <a16:creationId xmlns:a16="http://schemas.microsoft.com/office/drawing/2014/main" id="{EA3EFF98-0D20-A45E-6F30-3F102C43054B}"/>
              </a:ext>
            </a:extLst>
          </p:cNvPr>
          <p:cNvSpPr txBox="1">
            <a:spLocks/>
          </p:cNvSpPr>
          <p:nvPr/>
        </p:nvSpPr>
        <p:spPr>
          <a:xfrm>
            <a:off x="4754324" y="709650"/>
            <a:ext cx="4064326" cy="4143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nrope"/>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1600"/>
              </a:spcBef>
              <a:spcAft>
                <a:spcPts val="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1600"/>
              </a:spcBef>
              <a:spcAft>
                <a:spcPts val="1600"/>
              </a:spcAft>
              <a:buClr>
                <a:schemeClr val="dk1"/>
              </a:buClr>
              <a:buSzPts val="1400"/>
              <a:buFont typeface="Manrope Medium"/>
              <a:buChar char="■"/>
              <a:defRPr sz="1400" b="0" i="0" u="none" strike="noStrike" cap="none">
                <a:solidFill>
                  <a:schemeClr val="dk1"/>
                </a:solidFill>
                <a:latin typeface="Manrope Medium"/>
                <a:ea typeface="Manrope Medium"/>
                <a:cs typeface="Manrope Medium"/>
                <a:sym typeface="Manrope Medium"/>
              </a:defRPr>
            </a:lvl9pPr>
          </a:lstStyle>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 Normal scenario:</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Staff scans the barcode of each item</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The system automatically calculates the total amount that the customer has to pay based on the unit price of the item, the quantity purchased by the customer, and the value added tax that has been saved in the system</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Customer gives a friendly loyalty card</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The salesperson will scan the barcode of the card</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The system checks the validity of the card.</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The system will accumulate points for customers</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Staff will print invoices for customers</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 Alternative scenarios</a:t>
            </a:r>
            <a:endParaRPr lang="en-US" sz="1200" dirty="0">
              <a:effectLst/>
            </a:endParaRPr>
          </a:p>
          <a:p>
            <a:pPr marL="137160" marR="0" indent="0" algn="l" rtl="0">
              <a:lnSpc>
                <a:spcPct val="150000"/>
              </a:lnSpc>
              <a:spcBef>
                <a:spcPts val="0"/>
              </a:spcBef>
              <a:spcAft>
                <a:spcPts val="0"/>
              </a:spcAft>
              <a:buNone/>
              <a:tabLst>
                <a:tab pos="4050665" algn="ctr"/>
              </a:tabLst>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Customers who do not have a loyalty card</a:t>
            </a:r>
            <a:endParaRPr lang="en-US" sz="1200" dirty="0">
              <a:effectLst/>
            </a:endParaRPr>
          </a:p>
          <a:p>
            <a:pPr marL="139700" indent="0">
              <a:buNone/>
            </a:pPr>
            <a:r>
              <a:rPr lang="en-US" sz="1200" b="0" i="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Starting from step 3 of the normal scenario, the system will skip step 4,5,6</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4329535"/>
      </p:ext>
    </p:extLst>
  </p:cSld>
  <p:clrMapOvr>
    <a:masterClrMapping/>
  </p:clrMapOvr>
</p:sld>
</file>

<file path=ppt/theme/theme1.xml><?xml version="1.0" encoding="utf-8"?>
<a:theme xmlns:a="http://schemas.openxmlformats.org/drawingml/2006/main" name="Hyperdocs by Slidesgo">
  <a:themeElements>
    <a:clrScheme name="Simple Light">
      <a:dk1>
        <a:srgbClr val="313131"/>
      </a:dk1>
      <a:lt1>
        <a:srgbClr val="888888"/>
      </a:lt1>
      <a:dk2>
        <a:srgbClr val="EEEEEE"/>
      </a:dk2>
      <a:lt2>
        <a:srgbClr val="5F5FF5"/>
      </a:lt2>
      <a:accent1>
        <a:srgbClr val="EA4335"/>
      </a:accent1>
      <a:accent2>
        <a:srgbClr val="FBBC05"/>
      </a:accent2>
      <a:accent3>
        <a:srgbClr val="34A853"/>
      </a:accent3>
      <a:accent4>
        <a:srgbClr val="5796FD"/>
      </a:accent4>
      <a:accent5>
        <a:srgbClr val="FCFCFC"/>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3647</Words>
  <Application>Microsoft Office PowerPoint</Application>
  <PresentationFormat>On-screen Show (16:9)</PresentationFormat>
  <Paragraphs>378</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Symbol</vt:lpstr>
      <vt:lpstr>Times New Roman</vt:lpstr>
      <vt:lpstr>Manrope Medium</vt:lpstr>
      <vt:lpstr>Manrope</vt:lpstr>
      <vt:lpstr>Be Vietnam Pro</vt:lpstr>
      <vt:lpstr>Nunito Light</vt:lpstr>
      <vt:lpstr>Arial</vt:lpstr>
      <vt:lpstr>McLaren</vt:lpstr>
      <vt:lpstr>Hyperdocs by Slidesgo</vt:lpstr>
      <vt:lpstr>Analysis and Requirements Design</vt:lpstr>
      <vt:lpstr>I. Description of problem requirements</vt:lpstr>
      <vt:lpstr>II. Identifies the ACTOR</vt:lpstr>
      <vt:lpstr>PowerPoint Presentation</vt:lpstr>
      <vt:lpstr>III. Identify use case </vt:lpstr>
      <vt:lpstr>Organization Chart</vt:lpstr>
      <vt:lpstr>IV. Build use case diagram</vt:lpstr>
      <vt:lpstr>V. Description of 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 Class Diagram</vt:lpstr>
      <vt:lpstr>VII. 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VIII. UI/UX Design</vt:lpstr>
      <vt:lpstr>VIII. UI/UX Design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#Hyperdocs</dc:title>
  <cp:lastModifiedBy>adminn</cp:lastModifiedBy>
  <cp:revision>16</cp:revision>
  <dcterms:modified xsi:type="dcterms:W3CDTF">2023-05-08T04:29:36Z</dcterms:modified>
</cp:coreProperties>
</file>