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22"/>
    <p:restoredTop sz="80975"/>
  </p:normalViewPr>
  <p:slideViewPr>
    <p:cSldViewPr snapToGrid="0" snapToObjects="1">
      <p:cViewPr>
        <p:scale>
          <a:sx n="104" d="100"/>
          <a:sy n="104" d="100"/>
        </p:scale>
        <p:origin x="2280" y="128"/>
      </p:cViewPr>
      <p:guideLst>
        <p:guide orient="horz" pos="2160"/>
        <p:guide pos="2880"/>
      </p:guideLst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FAE4D-B349-8C49-BD92-B8589CC6CEBA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BE95A-5F6C-B04F-94D3-7FB2FD02B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0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minute audio script: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Topical procedural texts are prevalent in real life. While current deep models’ predictions are not consistent across paragraphs.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Motivated by this, we propose a general framework called LACE (label consistency exploiter), which can also be applied to other NLP tasks to improve model consistency.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our poster for more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 2:</a:t>
            </a: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common to have multiple descriptions of the same process (e.g., parallel descriptions of a photosynthesis process). Deep learning models can be brittle and not consistent across these predictions. In our example, different changes happen to sugar according to machine predictions.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work, we encourage the models to be more consistent for procedural understanding. We propose LACE (Label consistency exploiter), (1) </a:t>
            </a:r>
            <a:r>
              <a:rPr lang="en-US" sz="1600" dirty="0">
                <a:solidFill>
                  <a:schemeClr val="tx1"/>
                </a:solidFill>
              </a:rPr>
              <a:t>Adds </a:t>
            </a:r>
            <a:r>
              <a:rPr lang="en-US" sz="1600" b="1" dirty="0">
                <a:solidFill>
                  <a:schemeClr val="tx1"/>
                </a:solidFill>
              </a:rPr>
              <a:t>consistency loss</a:t>
            </a:r>
            <a:r>
              <a:rPr lang="en-US" sz="1600" dirty="0">
                <a:solidFill>
                  <a:schemeClr val="tx1"/>
                </a:solidFill>
              </a:rPr>
              <a:t> across paragraphs while training an </a:t>
            </a:r>
            <a:r>
              <a:rPr lang="en-US" sz="1600" b="1" dirty="0">
                <a:solidFill>
                  <a:schemeClr val="tx1"/>
                </a:solidFill>
              </a:rPr>
              <a:t>end2end neural model</a:t>
            </a:r>
            <a:r>
              <a:rPr lang="en-US" sz="1600" dirty="0">
                <a:solidFill>
                  <a:schemeClr val="tx1"/>
                </a:solidFill>
              </a:rPr>
              <a:t>. (2) </a:t>
            </a:r>
            <a:r>
              <a:rPr lang="en-US" sz="1600" b="1" dirty="0">
                <a:solidFill>
                  <a:schemeClr val="tx1"/>
                </a:solidFill>
              </a:rPr>
              <a:t>Leverages unlabeled data </a:t>
            </a:r>
            <a:r>
              <a:rPr lang="en-US" sz="1600" dirty="0">
                <a:solidFill>
                  <a:schemeClr val="tx1"/>
                </a:solidFill>
              </a:rPr>
              <a:t>to learn robust models when training data is limited.</a:t>
            </a:r>
            <a:endParaRPr lang="en-US" sz="1600" b="1" dirty="0">
              <a:solidFill>
                <a:schemeClr val="tx1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Old: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if passages differ they still tell the same larger picture or summary, i.e., sugar would get created in photosynthesis.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exploit such a consistency over summaries.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encourage this consistency, $n$ groups are created from $n$ labeled passages such that consistency is enforced within each group.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BE95A-5F6C-B04F-94D3-7FB2FD02B8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6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8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2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8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8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AA54-46BE-B243-8E76-FFCC74F11CA2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59D79-D4E9-6245-8537-A15A9ECBE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microsoft.com/office/2007/relationships/media" Target="../media/media2.m4a"/><Relationship Id="rId7" Type="http://schemas.openxmlformats.org/officeDocument/2006/relationships/image" Target="../media/image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audio" Target="../media/media2.m4a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846" y="-30942"/>
            <a:ext cx="9168856" cy="10996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Be Consistent! Improving Procedural Text Comprehension using Label Consistency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Xinya Du, Bhavana Dalvi Mishra, Niket Tandon, Antoine Bosselut, Wen-tau Yih, Peter Clark, Claire Cardie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                Allen Institute for Artificial Intelligence &amp; Cornell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78F14-DD7F-3644-9301-B41D2655B69F}"/>
              </a:ext>
            </a:extLst>
          </p:cNvPr>
          <p:cNvSpPr txBox="1"/>
          <p:nvPr/>
        </p:nvSpPr>
        <p:spPr>
          <a:xfrm>
            <a:off x="80414" y="1372937"/>
            <a:ext cx="22708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Topic: Photosynthesis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7748" y="1151775"/>
            <a:ext cx="130343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Multiple </a:t>
            </a:r>
          </a:p>
          <a:p>
            <a:r>
              <a:rPr lang="en-US" b="1" dirty="0"/>
              <a:t>paragraphs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22314" y="1306242"/>
            <a:ext cx="23200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Prior SOTA predictions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2726580" y="1902214"/>
            <a:ext cx="1293221" cy="56171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Paragraph 1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2726578" y="2681521"/>
            <a:ext cx="1293224" cy="52770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Paragraph 2</a:t>
            </a:r>
            <a:endParaRPr lang="en-US" dirty="0"/>
          </a:p>
        </p:txBody>
      </p:sp>
      <p:sp>
        <p:nvSpPr>
          <p:cNvPr id="21" name="Folded Corner 20"/>
          <p:cNvSpPr/>
          <p:nvPr/>
        </p:nvSpPr>
        <p:spPr>
          <a:xfrm>
            <a:off x="2715268" y="3447292"/>
            <a:ext cx="1293223" cy="505773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Paragraph 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243539" y="2223434"/>
            <a:ext cx="418012" cy="37406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183715" y="2937682"/>
            <a:ext cx="577438" cy="100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12291" y="3275373"/>
            <a:ext cx="499061" cy="3030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23843" y="2169108"/>
            <a:ext cx="406698" cy="67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84143" y="1817596"/>
            <a:ext cx="257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CO2:  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moved, </a:t>
            </a:r>
            <a:r>
              <a:rPr lang="en-US" strike="sngStrike" dirty="0"/>
              <a:t>destroyed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/>
              <a:t>Sugar: </a:t>
            </a:r>
            <a:r>
              <a:rPr lang="en-US" strike="sngStrike" dirty="0"/>
              <a:t>created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82363" y="2634325"/>
            <a:ext cx="277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CO2: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trike="sngStrike" dirty="0"/>
              <a:t>moved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destroyed</a:t>
            </a:r>
            <a:endParaRPr lang="en-US" strike="sngStrike" dirty="0"/>
          </a:p>
          <a:p>
            <a:r>
              <a:rPr lang="en-US" dirty="0"/>
              <a:t>Sugar: </a:t>
            </a:r>
            <a:r>
              <a:rPr lang="en-US" strike="sngStrike" dirty="0"/>
              <a:t>created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moved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24892" y="3447292"/>
            <a:ext cx="257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CO2:  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moved, destroyed</a:t>
            </a:r>
          </a:p>
          <a:p>
            <a:r>
              <a:rPr lang="en-US" dirty="0"/>
              <a:t>Sugar: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created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15616" y="2942634"/>
            <a:ext cx="406698" cy="67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15616" y="3686362"/>
            <a:ext cx="406698" cy="676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7548372" y="2429235"/>
            <a:ext cx="1619638" cy="889404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Problem:</a:t>
            </a:r>
            <a:br>
              <a:rPr lang="en-US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Inconsistency!</a:t>
            </a:r>
          </a:p>
        </p:txBody>
      </p:sp>
      <p:sp>
        <p:nvSpPr>
          <p:cNvPr id="49" name="Left Brace 48"/>
          <p:cNvSpPr/>
          <p:nvPr/>
        </p:nvSpPr>
        <p:spPr>
          <a:xfrm flipH="1">
            <a:off x="7092927" y="1817596"/>
            <a:ext cx="416226" cy="218112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0414" y="4095520"/>
            <a:ext cx="8972146" cy="16176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Proposed Learning Framework: </a:t>
            </a:r>
            <a:r>
              <a:rPr lang="en-US" sz="2200" dirty="0">
                <a:solidFill>
                  <a:schemeClr val="tx1"/>
                </a:solidFill>
              </a:rPr>
              <a:t>Label Consistency Exploiter (LACE)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Novelty: 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Adds </a:t>
            </a:r>
            <a:r>
              <a:rPr lang="en-US" sz="2200" b="1" dirty="0">
                <a:solidFill>
                  <a:schemeClr val="tx1"/>
                </a:solidFill>
              </a:rPr>
              <a:t>consistency loss</a:t>
            </a:r>
            <a:r>
              <a:rPr lang="en-US" dirty="0">
                <a:solidFill>
                  <a:schemeClr val="tx1"/>
                </a:solidFill>
              </a:rPr>
              <a:t> across paragraphs while training an </a:t>
            </a:r>
            <a:r>
              <a:rPr lang="en-US" sz="2200" b="1" dirty="0">
                <a:solidFill>
                  <a:schemeClr val="tx1"/>
                </a:solidFill>
              </a:rPr>
              <a:t>end2end neural model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200" b="1" dirty="0">
                <a:solidFill>
                  <a:schemeClr val="tx1"/>
                </a:solidFill>
              </a:rPr>
              <a:t>Leverages unlabeled data </a:t>
            </a:r>
            <a:r>
              <a:rPr lang="en-US" dirty="0">
                <a:solidFill>
                  <a:schemeClr val="tx1"/>
                </a:solidFill>
              </a:rPr>
              <a:t>to learn robust models when training data is limited.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746" y="1159792"/>
            <a:ext cx="2271254" cy="445816"/>
          </a:xfrm>
          <a:prstGeom prst="rect">
            <a:avLst/>
          </a:prstGeom>
        </p:spPr>
      </p:pic>
      <p:pic>
        <p:nvPicPr>
          <p:cNvPr id="56" name="Picture 3" descr="http://www.clipartbest.com/cliparts/dc6/xMj/dc6xMjgc9.jpe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676" y="1939520"/>
            <a:ext cx="2471708" cy="197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Content Placeholder 5" descr="logo.png">
            <a:extLst>
              <a:ext uri="{FF2B5EF4-FFF2-40B4-BE49-F238E27FC236}">
                <a16:creationId xmlns:a16="http://schemas.microsoft.com/office/drawing/2014/main" id="{C247DBE1-2798-1345-B3FD-5FA3767DB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1" t="19559" r="9504" b="17292"/>
          <a:stretch/>
        </p:blipFill>
        <p:spPr>
          <a:xfrm>
            <a:off x="28576" y="5761398"/>
            <a:ext cx="1981312" cy="1078504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E3B16A-CE2F-984F-93A8-28AB314AD1D6}"/>
              </a:ext>
            </a:extLst>
          </p:cNvPr>
          <p:cNvSpPr txBox="1"/>
          <p:nvPr/>
        </p:nvSpPr>
        <p:spPr>
          <a:xfrm>
            <a:off x="2276077" y="6360825"/>
            <a:ext cx="681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      Session: QA                                                  Poster: 1889</a:t>
            </a:r>
          </a:p>
        </p:txBody>
      </p:sp>
      <p:pic>
        <p:nvPicPr>
          <p:cNvPr id="3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94908F1-EF2A-7E4A-8942-E4E775D12A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  <p:pic>
        <p:nvPicPr>
          <p:cNvPr id="2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9CEEFB1-1E11-A24C-B7C4-E150163579B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165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08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0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360</Words>
  <Application>Microsoft Macintosh PowerPoint</Application>
  <PresentationFormat>On-screen Show (4:3)</PresentationFormat>
  <Paragraphs>44</Paragraphs>
  <Slides>1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Thamar Solorio</dc:creator>
  <cp:lastModifiedBy>Xinya Du</cp:lastModifiedBy>
  <cp:revision>82</cp:revision>
  <dcterms:created xsi:type="dcterms:W3CDTF">2019-04-01T23:00:43Z</dcterms:created>
  <dcterms:modified xsi:type="dcterms:W3CDTF">2019-04-29T00:33:32Z</dcterms:modified>
</cp:coreProperties>
</file>