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8"/>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ce BoldCondensed" charset="1" panose="00000000000000000000"/>
      <p:regular r:id="rId10"/>
    </p:embeddedFont>
    <p:embeddedFont>
      <p:font typeface="Brice RegularSemiExpanded" charset="1" panose="00000000000000000000"/>
      <p:regular r:id="rId11"/>
    </p:embeddedFont>
    <p:embeddedFont>
      <p:font typeface="Brice RegularSemiExpanded Bold" charset="1" panose="00000000000000000000"/>
      <p:regular r:id="rId12"/>
    </p:embeddedFont>
    <p:embeddedFont>
      <p:font typeface="Open Sans" charset="1" panose="020B0606030504020204"/>
      <p:regular r:id="rId13"/>
    </p:embeddedFont>
    <p:embeddedFont>
      <p:font typeface="Open Sans Bold" charset="1" panose="020B0806030504020204"/>
      <p:regular r:id="rId14"/>
    </p:embeddedFont>
    <p:embeddedFont>
      <p:font typeface="Open Sans Italics" charset="1" panose="020B0606030504020204"/>
      <p:regular r:id="rId15"/>
    </p:embeddedFont>
    <p:embeddedFont>
      <p:font typeface="Open Sans Bold Italics" charset="1" panose="020B0806030504020204"/>
      <p:regular r:id="rId16"/>
    </p:embeddedFont>
    <p:embeddedFont>
      <p:font typeface="Muli Regular" charset="1" panose="00000500000000000000"/>
      <p:regular r:id="rId17"/>
    </p:embeddedFont>
    <p:embeddedFont>
      <p:font typeface="Muli Regular Bold" charset="1" panose="00000700000000000000"/>
      <p:regular r:id="rId18"/>
    </p:embeddedFont>
    <p:embeddedFont>
      <p:font typeface="Muli Regular Italics" charset="1" panose="00000500000000000000"/>
      <p:regular r:id="rId19"/>
    </p:embeddedFont>
    <p:embeddedFont>
      <p:font typeface="Muli Regular Bold Italics" charset="1" panose="000007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44" Target="slides/slide24.xml" Type="http://schemas.openxmlformats.org/officeDocument/2006/relationships/slide"/><Relationship Id="rId45" Target="slides/slide25.xml" Type="http://schemas.openxmlformats.org/officeDocument/2006/relationships/slide"/><Relationship Id="rId46" Target="slides/slide26.xml" Type="http://schemas.openxmlformats.org/officeDocument/2006/relationships/slide"/><Relationship Id="rId47" Target="slides/slide27.xml" Type="http://schemas.openxmlformats.org/officeDocument/2006/relationships/slide"/><Relationship Id="rId48" Target="notesMasters/notesMaster1.xml" Type="http://schemas.openxmlformats.org/officeDocument/2006/relationships/notesMaster"/><Relationship Id="rId49" Target="theme/theme2.xml" Type="http://schemas.openxmlformats.org/officeDocument/2006/relationships/theme"/><Relationship Id="rId5" Target="tableStyles.xml" Type="http://schemas.openxmlformats.org/officeDocument/2006/relationships/tableStyles"/><Relationship Id="rId50" Target="notesSlides/notesSlide1.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sp>
        <p:nvSpPr>
          <p:cNvPr name="TextBox 2" id="2"/>
          <p:cNvSpPr txBox="true"/>
          <p:nvPr/>
        </p:nvSpPr>
        <p:spPr>
          <a:xfrm rot="0">
            <a:off x="1515426" y="4060905"/>
            <a:ext cx="15257147" cy="4138938"/>
          </a:xfrm>
          <a:prstGeom prst="rect">
            <a:avLst/>
          </a:prstGeom>
        </p:spPr>
        <p:txBody>
          <a:bodyPr anchor="t" rtlCol="false" tIns="0" lIns="0" bIns="0" rIns="0">
            <a:spAutoFit/>
          </a:bodyPr>
          <a:lstStyle/>
          <a:p>
            <a:pPr algn="ctr">
              <a:lnSpc>
                <a:spcPts val="10700"/>
              </a:lnSpc>
            </a:pPr>
            <a:r>
              <a:rPr lang="en-US" sz="10700">
                <a:solidFill>
                  <a:srgbClr val="FDE7EB"/>
                </a:solidFill>
                <a:latin typeface="Brice RegularSemiExpanded Bold"/>
              </a:rPr>
              <a:t>Design &amp; Analyze Algorithms</a:t>
            </a:r>
          </a:p>
        </p:txBody>
      </p:sp>
      <p:sp>
        <p:nvSpPr>
          <p:cNvPr name="TextBox 3" id="3"/>
          <p:cNvSpPr txBox="true"/>
          <p:nvPr/>
        </p:nvSpPr>
        <p:spPr>
          <a:xfrm rot="0">
            <a:off x="7122131" y="962025"/>
            <a:ext cx="4043739" cy="2147766"/>
          </a:xfrm>
          <a:prstGeom prst="rect">
            <a:avLst/>
          </a:prstGeom>
        </p:spPr>
        <p:txBody>
          <a:bodyPr anchor="t" rtlCol="false" tIns="0" lIns="0" bIns="0" rIns="0">
            <a:spAutoFit/>
          </a:bodyPr>
          <a:lstStyle/>
          <a:p>
            <a:pPr algn="ctr">
              <a:lnSpc>
                <a:spcPts val="5040"/>
              </a:lnSpc>
            </a:pPr>
            <a:r>
              <a:rPr lang="en-US" sz="3600">
                <a:solidFill>
                  <a:srgbClr val="FDE7EB"/>
                </a:solidFill>
                <a:latin typeface="Brice BoldCondensed"/>
              </a:rPr>
              <a:t>KERRIGAN COMMUNITY LEARNING CENTER</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77353" y="1849725"/>
            <a:ext cx="1933293" cy="1859477"/>
          </a:xfrm>
          <a:prstGeom prst="rect">
            <a:avLst/>
          </a:prstGeom>
        </p:spPr>
      </p:pic>
      <p:grpSp>
        <p:nvGrpSpPr>
          <p:cNvPr name="Group 5" id="5"/>
          <p:cNvGrpSpPr/>
          <p:nvPr/>
        </p:nvGrpSpPr>
        <p:grpSpPr>
          <a:xfrm rot="0">
            <a:off x="3319986" y="8309991"/>
            <a:ext cx="3951633" cy="689610"/>
            <a:chOff x="0" y="0"/>
            <a:chExt cx="5268844" cy="919480"/>
          </a:xfrm>
        </p:grpSpPr>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93670"/>
              <a:ext cx="349288" cy="332141"/>
            </a:xfrm>
            <a:prstGeom prst="rect">
              <a:avLst/>
            </a:prstGeom>
          </p:spPr>
        </p:pic>
        <p:sp>
          <p:nvSpPr>
            <p:cNvPr name="TextBox 7" id="7"/>
            <p:cNvSpPr txBox="true"/>
            <p:nvPr/>
          </p:nvSpPr>
          <p:spPr>
            <a:xfrm rot="0">
              <a:off x="684653" y="-38100"/>
              <a:ext cx="3899538" cy="957580"/>
            </a:xfrm>
            <a:prstGeom prst="rect">
              <a:avLst/>
            </a:prstGeom>
          </p:spPr>
          <p:txBody>
            <a:bodyPr anchor="t" rtlCol="false" tIns="0" lIns="0" bIns="0" rIns="0">
              <a:spAutoFit/>
            </a:bodyPr>
            <a:lstStyle/>
            <a:p>
              <a:pPr algn="ctr">
                <a:lnSpc>
                  <a:spcPts val="2940"/>
                </a:lnSpc>
              </a:pPr>
              <a:r>
                <a:rPr lang="en-US" sz="2100" spc="315">
                  <a:solidFill>
                    <a:srgbClr val="FDE7EB"/>
                  </a:solidFill>
                  <a:latin typeface="Muli Regular"/>
                </a:rPr>
                <a:t>CLASS ORIENTATION</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919556" y="293670"/>
              <a:ext cx="349288" cy="332141"/>
            </a:xfrm>
            <a:prstGeom prst="rect">
              <a:avLst/>
            </a:prstGeom>
          </p:spPr>
        </p:pic>
      </p:grpSp>
      <p:grpSp>
        <p:nvGrpSpPr>
          <p:cNvPr name="Group 9" id="9"/>
          <p:cNvGrpSpPr/>
          <p:nvPr/>
        </p:nvGrpSpPr>
        <p:grpSpPr>
          <a:xfrm rot="0">
            <a:off x="11016381" y="8363331"/>
            <a:ext cx="3951633" cy="582930"/>
            <a:chOff x="0" y="0"/>
            <a:chExt cx="5268844" cy="777240"/>
          </a:xfrm>
        </p:grpSpPr>
        <p:sp>
          <p:nvSpPr>
            <p:cNvPr name="TextBox 10" id="10"/>
            <p:cNvSpPr txBox="true"/>
            <p:nvPr/>
          </p:nvSpPr>
          <p:spPr>
            <a:xfrm rot="0">
              <a:off x="684653" y="-28575"/>
              <a:ext cx="3899538" cy="805815"/>
            </a:xfrm>
            <a:prstGeom prst="rect">
              <a:avLst/>
            </a:prstGeom>
          </p:spPr>
          <p:txBody>
            <a:bodyPr anchor="t" rtlCol="false" tIns="0" lIns="0" bIns="0" rIns="0">
              <a:spAutoFit/>
            </a:bodyPr>
            <a:lstStyle/>
            <a:p>
              <a:pPr algn="ctr">
                <a:lnSpc>
                  <a:spcPts val="2520"/>
                </a:lnSpc>
              </a:pPr>
              <a:r>
                <a:rPr lang="en-US" sz="1800" spc="270">
                  <a:solidFill>
                    <a:srgbClr val="FDE7EB"/>
                  </a:solidFill>
                  <a:latin typeface="Muli Regular"/>
                </a:rPr>
                <a:t>TEACHER </a:t>
              </a:r>
            </a:p>
            <a:p>
              <a:pPr algn="ctr">
                <a:lnSpc>
                  <a:spcPts val="2520"/>
                </a:lnSpc>
              </a:pPr>
              <a:r>
                <a:rPr lang="en-US" sz="1800" spc="270">
                  <a:solidFill>
                    <a:srgbClr val="FDE7EB"/>
                  </a:solidFill>
                  <a:latin typeface="Muli Regular"/>
                </a:rPr>
                <a:t>NGUYỄN CHÍ THIỆN</a:t>
              </a:r>
            </a:p>
          </p:txBody>
        </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22550"/>
              <a:ext cx="349288" cy="332141"/>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919556" y="222550"/>
              <a:ext cx="349288" cy="332141"/>
            </a:xfrm>
            <a:prstGeom prst="rect">
              <a:avLst/>
            </a:prstGeom>
          </p:spPr>
        </p:pic>
      </p:gr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555341" y="8287687"/>
            <a:ext cx="1177317" cy="734218"/>
          </a:xfrm>
          <a:prstGeom prst="rect">
            <a:avLst/>
          </a:prstGeom>
        </p:spPr>
      </p:pic>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1001789">
            <a:off x="-645795" y="1359571"/>
            <a:ext cx="2734597" cy="2630185"/>
          </a:xfrm>
          <a:prstGeom prst="rect">
            <a:avLst/>
          </a:prstGeom>
        </p:spPr>
      </p:pic>
      <p:pic>
        <p:nvPicPr>
          <p:cNvPr name="Picture 15" id="1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189620">
            <a:off x="15962582" y="2755614"/>
            <a:ext cx="2998214" cy="2229581"/>
          </a:xfrm>
          <a:prstGeom prst="rect">
            <a:avLst/>
          </a:prstGeom>
        </p:spPr>
      </p:pic>
      <p:pic>
        <p:nvPicPr>
          <p:cNvPr name="Picture 16" id="16"/>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136963">
            <a:off x="721503" y="9431124"/>
            <a:ext cx="1999034" cy="1951784"/>
          </a:xfrm>
          <a:prstGeom prst="rect">
            <a:avLst/>
          </a:prstGeom>
        </p:spPr>
      </p:pic>
      <p:pic>
        <p:nvPicPr>
          <p:cNvPr name="Picture 17" id="1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1097694">
            <a:off x="14717162" y="-668992"/>
            <a:ext cx="2250311" cy="222167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121376"/>
          <a:ext cx="4426808" cy="6934200"/>
        </p:xfrm>
        <a:graphic>
          <a:graphicData uri="http://schemas.openxmlformats.org/drawingml/2006/table">
            <a:tbl>
              <a:tblPr/>
              <a:tblGrid>
                <a:gridCol w="1582413"/>
                <a:gridCol w="2844396"/>
              </a:tblGrid>
              <a:tr h="785365">
                <a:tc>
                  <a:txBody>
                    <a:bodyPr anchor="t" rtlCol="false"/>
                    <a:lstStyle/>
                    <a:p>
                      <a:pPr algn="l">
                        <a:defRPr/>
                      </a:pPr>
                      <a:r>
                        <a:rPr lang="en-US" sz="1800">
                          <a:solidFill>
                            <a:srgbClr val="000000"/>
                          </a:solidFill>
                          <a:latin typeface="Muli Regular Bold"/>
                        </a:rPr>
                        <a:t>Itemset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1400">
                <a:tc>
                  <a:txBody>
                    <a:bodyPr anchor="t" rtlCol="false"/>
                    <a:lstStyle/>
                    <a:p>
                      <a:pPr algn="l">
                        <a:defRPr/>
                      </a:pPr>
                      <a:r>
                        <a:rPr lang="en-US" sz="1800">
                          <a:solidFill>
                            <a:srgbClr val="FFFFFF"/>
                          </a:solidFill>
                          <a:latin typeface="Muli Regular"/>
                        </a:rPr>
                        <a:t>a, 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8212">
                <a:tc>
                  <a:txBody>
                    <a:bodyPr anchor="t" rtlCol="false"/>
                    <a:lstStyle/>
                    <a:p>
                      <a:pPr algn="l">
                        <a:defRPr/>
                      </a:pPr>
                      <a:r>
                        <a:rPr lang="en-US" sz="1800">
                          <a:solidFill>
                            <a:srgbClr val="FFFFFF"/>
                          </a:solidFill>
                          <a:latin typeface="Muli Regular"/>
                        </a:rPr>
                        <a:t>a,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806">
                <a:tc>
                  <a:txBody>
                    <a:bodyPr anchor="t" rtlCol="false"/>
                    <a:lstStyle/>
                    <a:p>
                      <a:pPr algn="l">
                        <a:defRPr/>
                      </a:pPr>
                      <a:r>
                        <a:rPr lang="en-US" sz="1800">
                          <a:solidFill>
                            <a:srgbClr val="FFFFFF"/>
                          </a:solidFill>
                          <a:latin typeface="Muli Regular"/>
                        </a:rPr>
                        <a:t>a,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806">
                <a:tc>
                  <a:txBody>
                    <a:bodyPr anchor="t" rtlCol="false"/>
                    <a:lstStyle/>
                    <a:p>
                      <a:pPr algn="l">
                        <a:defRPr/>
                      </a:pPr>
                      <a:r>
                        <a:rPr lang="en-US" sz="1800">
                          <a:solidFill>
                            <a:srgbClr val="FFFFFF"/>
                          </a:solidFill>
                          <a:latin typeface="Muli Regular"/>
                        </a:rPr>
                        <a:t>b,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806">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4806">
                <a:tc>
                  <a:txBody>
                    <a:bodyPr anchor="t" rtlCol="false"/>
                    <a:lstStyle/>
                    <a:p>
                      <a:pPr algn="l">
                        <a:defRPr/>
                      </a:pPr>
                      <a:r>
                        <a:rPr lang="en-US" sz="1800">
                          <a:solidFill>
                            <a:srgbClr val="FFFFFF"/>
                          </a:solidFill>
                          <a:latin typeface="Muli Regular"/>
                        </a:rPr>
                        <a:t>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1028700" y="476765"/>
            <a:ext cx="4426808"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a:rPr>
              <a:t>k = 2</a:t>
            </a:r>
          </a:p>
        </p:txBody>
      </p:sp>
      <p:sp>
        <p:nvSpPr>
          <p:cNvPr name="TextBox 4" id="4"/>
          <p:cNvSpPr txBox="true"/>
          <p:nvPr/>
        </p:nvSpPr>
        <p:spPr>
          <a:xfrm rot="0">
            <a:off x="1028700" y="8801100"/>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C2</a:t>
            </a:r>
          </a:p>
        </p:txBody>
      </p:sp>
      <p:sp>
        <p:nvSpPr>
          <p:cNvPr name="AutoShape 5" id="5"/>
          <p:cNvSpPr/>
          <p:nvPr/>
        </p:nvSpPr>
        <p:spPr>
          <a:xfrm rot="0">
            <a:off x="5897880" y="4040788"/>
            <a:ext cx="2539876" cy="0"/>
          </a:xfrm>
          <a:prstGeom prst="line">
            <a:avLst/>
          </a:prstGeom>
          <a:ln cap="flat" w="38100">
            <a:solidFill>
              <a:srgbClr val="FFFFFF"/>
            </a:solidFill>
            <a:prstDash val="solid"/>
            <a:headEnd type="none" len="sm" w="sm"/>
            <a:tailEnd type="arrow" len="sm" w="med"/>
          </a:ln>
        </p:spPr>
      </p:sp>
      <p:sp>
        <p:nvSpPr>
          <p:cNvPr name="TextBox 6" id="6"/>
          <p:cNvSpPr txBox="true"/>
          <p:nvPr/>
        </p:nvSpPr>
        <p:spPr>
          <a:xfrm rot="0">
            <a:off x="8811397" y="8801100"/>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F2</a:t>
            </a:r>
          </a:p>
        </p:txBody>
      </p:sp>
      <p:graphicFrame>
        <p:nvGraphicFramePr>
          <p:cNvPr name="Table 7" id="7"/>
          <p:cNvGraphicFramePr>
            <a:graphicFrameLocks noGrp="true"/>
          </p:cNvGraphicFramePr>
          <p:nvPr/>
        </p:nvGraphicFramePr>
        <p:xfrm>
          <a:off x="8811397" y="1121376"/>
          <a:ext cx="4426808" cy="4849512"/>
        </p:xfrm>
        <a:graphic>
          <a:graphicData uri="http://schemas.openxmlformats.org/drawingml/2006/table">
            <a:tbl>
              <a:tblPr/>
              <a:tblGrid>
                <a:gridCol w="1582413"/>
                <a:gridCol w="2844396"/>
              </a:tblGrid>
              <a:tr h="787235">
                <a:tc>
                  <a:txBody>
                    <a:bodyPr anchor="t" rtlCol="false"/>
                    <a:lstStyle/>
                    <a:p>
                      <a:pPr algn="l">
                        <a:defRPr/>
                      </a:pPr>
                      <a:r>
                        <a:rPr lang="en-US" sz="1800">
                          <a:solidFill>
                            <a:srgbClr val="000000"/>
                          </a:solidFill>
                          <a:latin typeface="Muli Regular Bold"/>
                        </a:rPr>
                        <a:t>Itemset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80541">
                <a:tc>
                  <a:txBody>
                    <a:bodyPr anchor="t" rtlCol="false"/>
                    <a:lstStyle/>
                    <a:p>
                      <a:pPr algn="l">
                        <a:defRPr/>
                      </a:pPr>
                      <a:r>
                        <a:rPr lang="en-US" sz="1800">
                          <a:solidFill>
                            <a:srgbClr val="FFFFFF"/>
                          </a:solidFill>
                          <a:latin typeface="Muli Regular"/>
                        </a:rPr>
                        <a:t>a,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246">
                <a:tc>
                  <a:txBody>
                    <a:bodyPr anchor="t" rtlCol="false"/>
                    <a:lstStyle/>
                    <a:p>
                      <a:pPr algn="l">
                        <a:defRPr/>
                      </a:pPr>
                      <a:r>
                        <a:rPr lang="en-US" sz="1800">
                          <a:solidFill>
                            <a:srgbClr val="FFFFFF"/>
                          </a:solidFill>
                          <a:latin typeface="Muli Regular"/>
                        </a:rPr>
                        <a:t>b,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246">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246">
                <a:tc>
                  <a:txBody>
                    <a:bodyPr anchor="t" rtlCol="false"/>
                    <a:lstStyle/>
                    <a:p>
                      <a:pPr algn="l">
                        <a:defRPr/>
                      </a:pPr>
                      <a:r>
                        <a:rPr lang="en-US" sz="1800">
                          <a:solidFill>
                            <a:srgbClr val="FFFFFF"/>
                          </a:solidFill>
                          <a:latin typeface="Muli Regular"/>
                        </a:rPr>
                        <a:t>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121376"/>
          <a:ext cx="4426808" cy="4895850"/>
        </p:xfrm>
        <a:graphic>
          <a:graphicData uri="http://schemas.openxmlformats.org/drawingml/2006/table">
            <a:tbl>
              <a:tblPr/>
              <a:tblGrid>
                <a:gridCol w="1582413"/>
                <a:gridCol w="2844396"/>
              </a:tblGrid>
              <a:tr h="787176">
                <a:tc>
                  <a:txBody>
                    <a:bodyPr anchor="t" rtlCol="false"/>
                    <a:lstStyle/>
                    <a:p>
                      <a:pPr algn="l">
                        <a:defRPr/>
                      </a:pPr>
                      <a:r>
                        <a:rPr lang="en-US" sz="1800">
                          <a:solidFill>
                            <a:srgbClr val="000000"/>
                          </a:solidFill>
                          <a:latin typeface="Muli Regular Bold"/>
                        </a:rPr>
                        <a:t>Itemset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3870">
                <a:tc>
                  <a:txBody>
                    <a:bodyPr anchor="t" rtlCol="false"/>
                    <a:lstStyle/>
                    <a:p>
                      <a:pPr algn="l">
                        <a:defRPr/>
                      </a:pPr>
                      <a:r>
                        <a:rPr lang="en-US" sz="1800">
                          <a:solidFill>
                            <a:srgbClr val="FFFFFF"/>
                          </a:solidFill>
                          <a:latin typeface="Muli Regular"/>
                        </a:rPr>
                        <a:t>a, b,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80467">
                <a:tc>
                  <a:txBody>
                    <a:bodyPr anchor="t" rtlCol="false"/>
                    <a:lstStyle/>
                    <a:p>
                      <a:pPr algn="l">
                        <a:defRPr/>
                      </a:pPr>
                      <a:r>
                        <a:rPr lang="en-US" sz="1800">
                          <a:solidFill>
                            <a:srgbClr val="FFFFFF"/>
                          </a:solidFill>
                          <a:latin typeface="Muli Regular"/>
                        </a:rPr>
                        <a:t>a, 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169">
                <a:tc>
                  <a:txBody>
                    <a:bodyPr anchor="t" rtlCol="false"/>
                    <a:lstStyle/>
                    <a:p>
                      <a:pPr algn="l">
                        <a:defRPr/>
                      </a:pPr>
                      <a:r>
                        <a:rPr lang="en-US" sz="1800">
                          <a:solidFill>
                            <a:srgbClr val="FFFFFF"/>
                          </a:solidFill>
                          <a:latin typeface="Muli Regular"/>
                        </a:rPr>
                        <a:t>a,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169">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1028700" y="476765"/>
            <a:ext cx="4426808"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a:rPr>
              <a:t>k = 3</a:t>
            </a:r>
          </a:p>
        </p:txBody>
      </p:sp>
      <p:sp>
        <p:nvSpPr>
          <p:cNvPr name="TextBox 4" id="4"/>
          <p:cNvSpPr txBox="true"/>
          <p:nvPr/>
        </p:nvSpPr>
        <p:spPr>
          <a:xfrm rot="0">
            <a:off x="1028700" y="6515100"/>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C3</a:t>
            </a:r>
          </a:p>
        </p:txBody>
      </p:sp>
      <p:sp>
        <p:nvSpPr>
          <p:cNvPr name="AutoShape 5" id="5"/>
          <p:cNvSpPr/>
          <p:nvPr/>
        </p:nvSpPr>
        <p:spPr>
          <a:xfrm rot="0">
            <a:off x="5727975" y="2496194"/>
            <a:ext cx="2539876" cy="0"/>
          </a:xfrm>
          <a:prstGeom prst="line">
            <a:avLst/>
          </a:prstGeom>
          <a:ln cap="flat" w="38100">
            <a:solidFill>
              <a:srgbClr val="FFFFFF"/>
            </a:solidFill>
            <a:prstDash val="solid"/>
            <a:headEnd type="none" len="sm" w="sm"/>
            <a:tailEnd type="arrow" len="sm" w="med"/>
          </a:ln>
        </p:spPr>
      </p:sp>
      <p:sp>
        <p:nvSpPr>
          <p:cNvPr name="TextBox 6" id="6"/>
          <p:cNvSpPr txBox="true"/>
          <p:nvPr/>
        </p:nvSpPr>
        <p:spPr>
          <a:xfrm rot="0">
            <a:off x="8811397" y="3441357"/>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F3</a:t>
            </a:r>
          </a:p>
        </p:txBody>
      </p:sp>
      <p:graphicFrame>
        <p:nvGraphicFramePr>
          <p:cNvPr name="Table 7" id="7"/>
          <p:cNvGraphicFramePr>
            <a:graphicFrameLocks noGrp="true"/>
          </p:cNvGraphicFramePr>
          <p:nvPr/>
        </p:nvGraphicFramePr>
        <p:xfrm>
          <a:off x="8811397" y="1121376"/>
          <a:ext cx="4426808" cy="1791987"/>
        </p:xfrm>
        <a:graphic>
          <a:graphicData uri="http://schemas.openxmlformats.org/drawingml/2006/table">
            <a:tbl>
              <a:tblPr/>
              <a:tblGrid>
                <a:gridCol w="1582413"/>
                <a:gridCol w="2844396"/>
              </a:tblGrid>
              <a:tr h="798017">
                <a:tc>
                  <a:txBody>
                    <a:bodyPr anchor="t" rtlCol="false"/>
                    <a:lstStyle/>
                    <a:p>
                      <a:pPr algn="l">
                        <a:defRPr/>
                      </a:pPr>
                      <a:r>
                        <a:rPr lang="en-US" sz="1800">
                          <a:solidFill>
                            <a:srgbClr val="000000"/>
                          </a:solidFill>
                          <a:latin typeface="Muli Regular Bold"/>
                        </a:rPr>
                        <a:t>Itemset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993970">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439683" y="1028700"/>
          <a:ext cx="4426808" cy="7857134"/>
        </p:xfrm>
        <a:graphic>
          <a:graphicData uri="http://schemas.openxmlformats.org/drawingml/2006/table">
            <a:tbl>
              <a:tblPr/>
              <a:tblGrid>
                <a:gridCol w="1582413"/>
                <a:gridCol w="2844396"/>
              </a:tblGrid>
              <a:tr h="784856">
                <a:tc>
                  <a:txBody>
                    <a:bodyPr anchor="t" rtlCol="false"/>
                    <a:lstStyle/>
                    <a:p>
                      <a:pPr algn="l">
                        <a:defRPr/>
                      </a:pPr>
                      <a:r>
                        <a:rPr lang="en-US" sz="1800">
                          <a:solidFill>
                            <a:srgbClr val="000000"/>
                          </a:solidFill>
                          <a:latin typeface="Muli Regular Bold"/>
                        </a:rPr>
                        <a:t>Itemset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793432">
                <a:tc>
                  <a:txBody>
                    <a:bodyPr anchor="t" rtlCol="false"/>
                    <a:lstStyle/>
                    <a:p>
                      <a:pPr algn="l">
                        <a:defRPr/>
                      </a:pPr>
                      <a:r>
                        <a:rPr lang="en-US" sz="1800">
                          <a:solidFill>
                            <a:srgbClr val="FFFFFF"/>
                          </a:solidFill>
                          <a:latin typeface="Muli Regular"/>
                        </a:rPr>
                        <a:t>a</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a,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b, 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784856">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028700" y="1028700"/>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TID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Bold"/>
                        </a:rPr>
                        <a:t>Transaction</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c, 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AutoShape 4" id="4"/>
          <p:cNvSpPr/>
          <p:nvPr/>
        </p:nvSpPr>
        <p:spPr>
          <a:xfrm rot="0">
            <a:off x="6175907" y="3948112"/>
            <a:ext cx="2539876"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sp>
        <p:nvSpPr>
          <p:cNvPr name="TextBox 2" id="2"/>
          <p:cNvSpPr txBox="true"/>
          <p:nvPr/>
        </p:nvSpPr>
        <p:spPr>
          <a:xfrm rot="0">
            <a:off x="664176" y="463378"/>
            <a:ext cx="4835027"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Apriori - Improved ver</a:t>
            </a:r>
          </a:p>
        </p:txBody>
      </p:sp>
      <p:graphicFrame>
        <p:nvGraphicFramePr>
          <p:cNvPr name="Table 3" id="3"/>
          <p:cNvGraphicFramePr>
            <a:graphicFrameLocks noGrp="true"/>
          </p:cNvGraphicFramePr>
          <p:nvPr/>
        </p:nvGraphicFramePr>
        <p:xfrm>
          <a:off x="12832492" y="1028700"/>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Item</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Bold"/>
                        </a:rPr>
                        <a:t>TID_set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a</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 T2, 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T2, T3, T4,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 T2, T3,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T2, T3, T4,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4" id="4"/>
          <p:cNvSpPr txBox="true"/>
          <p:nvPr/>
        </p:nvSpPr>
        <p:spPr>
          <a:xfrm rot="0">
            <a:off x="664176" y="1326292"/>
            <a:ext cx="11306878" cy="2743200"/>
          </a:xfrm>
          <a:prstGeom prst="rect">
            <a:avLst/>
          </a:prstGeom>
        </p:spPr>
        <p:txBody>
          <a:bodyPr anchor="t" rtlCol="false" tIns="0" lIns="0" bIns="0" rIns="0">
            <a:spAutoFit/>
          </a:bodyPr>
          <a:lstStyle/>
          <a:p>
            <a:pPr>
              <a:lnSpc>
                <a:spcPts val="3600"/>
              </a:lnSpc>
            </a:pPr>
            <a:r>
              <a:rPr lang="en-US" sz="3000">
                <a:solidFill>
                  <a:srgbClr val="FDE7EB"/>
                </a:solidFill>
                <a:latin typeface="Open Sans"/>
              </a:rPr>
              <a:t>Apriori has importan limitations:</a:t>
            </a:r>
          </a:p>
          <a:p>
            <a:pPr marL="647700" indent="-323850" lvl="1">
              <a:lnSpc>
                <a:spcPts val="3600"/>
              </a:lnSpc>
              <a:buFont typeface="Arial"/>
              <a:buChar char="•"/>
            </a:pPr>
            <a:r>
              <a:rPr lang="en-US" sz="3000">
                <a:solidFill>
                  <a:srgbClr val="FDE7EB"/>
                </a:solidFill>
                <a:latin typeface="Open Sans"/>
              </a:rPr>
              <a:t>Generating large number of candiates which do not exist in the database, because it creates without looking at db.</a:t>
            </a:r>
          </a:p>
          <a:p>
            <a:pPr marL="647700" indent="-323850" lvl="1">
              <a:lnSpc>
                <a:spcPts val="3600"/>
              </a:lnSpc>
              <a:buFont typeface="Arial"/>
              <a:buChar char="•"/>
            </a:pPr>
            <a:r>
              <a:rPr lang="en-US" sz="3000">
                <a:solidFill>
                  <a:srgbClr val="FDE7EB"/>
                </a:solidFill>
                <a:latin typeface="Open Sans"/>
              </a:rPr>
              <a:t> Repeatedly scan the database to count the sup of each candidate.</a:t>
            </a:r>
          </a:p>
          <a:p>
            <a:pPr algn="l" marL="0" indent="0" lvl="0">
              <a:lnSpc>
                <a:spcPts val="360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832492" y="1028700"/>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Item</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Bold"/>
                        </a:rPr>
                        <a:t>TID_set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a</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 T2, 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T2, T3, T4,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 T2, T3,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T2, T3, T4, 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664176" y="463378"/>
            <a:ext cx="4835027"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Eclat</a:t>
            </a:r>
          </a:p>
        </p:txBody>
      </p:sp>
      <p:sp>
        <p:nvSpPr>
          <p:cNvPr name="TextBox 4" id="4"/>
          <p:cNvSpPr txBox="true"/>
          <p:nvPr/>
        </p:nvSpPr>
        <p:spPr>
          <a:xfrm rot="0">
            <a:off x="664176" y="1326292"/>
            <a:ext cx="11306878" cy="2743200"/>
          </a:xfrm>
          <a:prstGeom prst="rect">
            <a:avLst/>
          </a:prstGeom>
        </p:spPr>
        <p:txBody>
          <a:bodyPr anchor="t" rtlCol="false" tIns="0" lIns="0" bIns="0" rIns="0">
            <a:spAutoFit/>
          </a:bodyPr>
          <a:lstStyle/>
          <a:p>
            <a:pPr>
              <a:lnSpc>
                <a:spcPts val="3600"/>
              </a:lnSpc>
            </a:pPr>
            <a:r>
              <a:rPr lang="en-US" sz="3000">
                <a:solidFill>
                  <a:srgbClr val="FDE7EB"/>
                </a:solidFill>
                <a:latin typeface="Open Sans"/>
              </a:rPr>
              <a:t>Equivalence Class Clustering and bottom-up Lattice Traversal.</a:t>
            </a:r>
          </a:p>
          <a:p>
            <a:pPr>
              <a:lnSpc>
                <a:spcPts val="3600"/>
              </a:lnSpc>
            </a:pPr>
            <a:r>
              <a:rPr lang="en-US" sz="3000">
                <a:solidFill>
                  <a:srgbClr val="FDE7EB"/>
                </a:solidFill>
                <a:latin typeface="Open Sans"/>
              </a:rPr>
              <a:t>Inherited from Apriori:</a:t>
            </a:r>
          </a:p>
          <a:p>
            <a:pPr marL="647700" indent="-323850" lvl="1">
              <a:lnSpc>
                <a:spcPts val="3600"/>
              </a:lnSpc>
              <a:buFont typeface="Arial"/>
              <a:buChar char="•"/>
            </a:pPr>
            <a:r>
              <a:rPr lang="en-US" sz="3000">
                <a:solidFill>
                  <a:srgbClr val="FDE7EB"/>
                </a:solidFill>
                <a:latin typeface="Open Sans"/>
              </a:rPr>
              <a:t>Using vertical database</a:t>
            </a:r>
          </a:p>
          <a:p>
            <a:pPr marL="647700" indent="-323850" lvl="1">
              <a:lnSpc>
                <a:spcPts val="3600"/>
              </a:lnSpc>
              <a:buFont typeface="Arial"/>
              <a:buChar char="•"/>
            </a:pPr>
            <a:r>
              <a:rPr lang="en-US" sz="3000">
                <a:solidFill>
                  <a:srgbClr val="FDE7EB"/>
                </a:solidFill>
                <a:latin typeface="Open Sans"/>
              </a:rPr>
              <a:t>Avoid generating  candidates which not exist in db.</a:t>
            </a:r>
          </a:p>
          <a:p>
            <a:pPr marL="647700" indent="-323850" lvl="1">
              <a:lnSpc>
                <a:spcPts val="3600"/>
              </a:lnSpc>
              <a:buFont typeface="Arial"/>
              <a:buChar char="•"/>
            </a:pPr>
            <a:r>
              <a:rPr lang="en-US" sz="3000">
                <a:solidFill>
                  <a:srgbClr val="FDE7EB"/>
                </a:solidFill>
                <a:latin typeface="Open Sans"/>
              </a:rPr>
              <a:t>tid(X ∪ Y) = tid(X) ∩ tid(Y )</a:t>
            </a:r>
          </a:p>
          <a:p>
            <a:pPr algn="l" marL="0" indent="0" lvl="0">
              <a:lnSpc>
                <a:spcPts val="36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75764" y="2092669"/>
            <a:ext cx="17536472" cy="5881992"/>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7936203" cy="2438356"/>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DE7EB"/>
                </a:solidFill>
                <a:latin typeface="Open Sans Bold"/>
              </a:rPr>
              <a:t>Frequent Pattern-growth</a:t>
            </a:r>
          </a:p>
        </p:txBody>
      </p:sp>
      <p:sp>
        <p:nvSpPr>
          <p:cNvPr name="TextBox 3" id="3"/>
          <p:cNvSpPr txBox="true"/>
          <p:nvPr/>
        </p:nvSpPr>
        <p:spPr>
          <a:xfrm rot="0">
            <a:off x="9144000" y="762000"/>
            <a:ext cx="8115300" cy="8044726"/>
          </a:xfrm>
          <a:prstGeom prst="rect">
            <a:avLst/>
          </a:prstGeom>
        </p:spPr>
        <p:txBody>
          <a:bodyPr anchor="t" rtlCol="false" tIns="0" lIns="0" bIns="0" rIns="0">
            <a:spAutoFit/>
          </a:bodyPr>
          <a:lstStyle/>
          <a:p>
            <a:pPr marL="775321" indent="-387661" lvl="1">
              <a:lnSpc>
                <a:spcPts val="7182"/>
              </a:lnSpc>
              <a:buFont typeface="Arial"/>
              <a:buChar char="•"/>
            </a:pPr>
            <a:r>
              <a:rPr lang="en-US" sz="3591">
                <a:solidFill>
                  <a:srgbClr val="FDE7EB"/>
                </a:solidFill>
                <a:latin typeface="Open Sans"/>
              </a:rPr>
              <a:t>An improvement to the Apriori method.</a:t>
            </a:r>
          </a:p>
          <a:p>
            <a:pPr marL="775321" indent="-387661" lvl="1">
              <a:lnSpc>
                <a:spcPts val="7182"/>
              </a:lnSpc>
              <a:buFont typeface="Arial"/>
              <a:buChar char="•"/>
            </a:pPr>
            <a:r>
              <a:rPr lang="en-US" sz="3591">
                <a:solidFill>
                  <a:srgbClr val="FDE7EB"/>
                </a:solidFill>
                <a:latin typeface="Open Sans"/>
              </a:rPr>
              <a:t>Condensed (key information) but still enough to mine frequent sets</a:t>
            </a:r>
          </a:p>
          <a:p>
            <a:pPr marL="775321" indent="-387661" lvl="1">
              <a:lnSpc>
                <a:spcPts val="7182"/>
              </a:lnSpc>
              <a:buFont typeface="Arial"/>
              <a:buChar char="•"/>
            </a:pPr>
            <a:r>
              <a:rPr lang="en-US" sz="3591">
                <a:solidFill>
                  <a:srgbClr val="FDE7EB"/>
                </a:solidFill>
                <a:latin typeface="Open Sans"/>
              </a:rPr>
              <a:t>Avoid having to browse database many times</a:t>
            </a:r>
          </a:p>
          <a:p>
            <a:pPr marL="775321" indent="-387661" lvl="1">
              <a:lnSpc>
                <a:spcPts val="7182"/>
              </a:lnSpc>
              <a:buFont typeface="Arial"/>
              <a:buChar char="•"/>
            </a:pPr>
            <a:r>
              <a:rPr lang="en-US" sz="3591">
                <a:solidFill>
                  <a:srgbClr val="FDE7EB"/>
                </a:solidFill>
                <a:latin typeface="Open Sans"/>
              </a:rPr>
              <a:t>Divide and Conque method</a:t>
            </a:r>
          </a:p>
          <a:p>
            <a:pPr marL="775321" indent="-387661" lvl="1">
              <a:lnSpc>
                <a:spcPts val="7182"/>
              </a:lnSpc>
              <a:buFont typeface="Arial"/>
              <a:buChar char="•"/>
            </a:pPr>
            <a:r>
              <a:rPr lang="en-US" sz="3591">
                <a:solidFill>
                  <a:srgbClr val="FDE7EB"/>
                </a:solidFill>
                <a:latin typeface="Open Sans"/>
              </a:rPr>
              <a:t>Avoid the step of generating candidate sets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2519959"/>
            <a:ext cx="6562713" cy="6286767"/>
          </a:xfrm>
          <a:prstGeom prst="rect">
            <a:avLst/>
          </a:prstGeom>
        </p:spPr>
      </p:pic>
      <p:sp>
        <p:nvSpPr>
          <p:cNvPr name="TextBox 3" id="3"/>
          <p:cNvSpPr txBox="true"/>
          <p:nvPr/>
        </p:nvSpPr>
        <p:spPr>
          <a:xfrm rot="0">
            <a:off x="1028700" y="704850"/>
            <a:ext cx="1299198" cy="963842"/>
          </a:xfrm>
          <a:prstGeom prst="rect">
            <a:avLst/>
          </a:prstGeom>
        </p:spPr>
        <p:txBody>
          <a:bodyPr anchor="t" rtlCol="false" tIns="0" lIns="0" bIns="0" rIns="0">
            <a:spAutoFit/>
          </a:bodyPr>
          <a:lstStyle/>
          <a:p>
            <a:pPr>
              <a:lnSpc>
                <a:spcPts val="8400"/>
              </a:lnSpc>
            </a:pPr>
            <a:r>
              <a:rPr lang="en-US" sz="4200">
                <a:solidFill>
                  <a:srgbClr val="FDE7EB"/>
                </a:solidFill>
                <a:latin typeface="Open Sans"/>
              </a:rPr>
              <a:t>Idea</a:t>
            </a:r>
          </a:p>
        </p:txBody>
      </p:sp>
      <p:sp>
        <p:nvSpPr>
          <p:cNvPr name="TextBox 4" id="4"/>
          <p:cNvSpPr txBox="true"/>
          <p:nvPr/>
        </p:nvSpPr>
        <p:spPr>
          <a:xfrm rot="0">
            <a:off x="8241012" y="762000"/>
            <a:ext cx="8115300" cy="8044726"/>
          </a:xfrm>
          <a:prstGeom prst="rect">
            <a:avLst/>
          </a:prstGeom>
        </p:spPr>
        <p:txBody>
          <a:bodyPr anchor="t" rtlCol="false" tIns="0" lIns="0" bIns="0" rIns="0">
            <a:spAutoFit/>
          </a:bodyPr>
          <a:lstStyle/>
          <a:p>
            <a:pPr marL="775321" indent="-387661" lvl="1">
              <a:lnSpc>
                <a:spcPts val="7182"/>
              </a:lnSpc>
              <a:buFont typeface="Arial"/>
              <a:buChar char="•"/>
            </a:pPr>
            <a:r>
              <a:rPr lang="en-US" sz="3591">
                <a:solidFill>
                  <a:srgbClr val="FDE7EB"/>
                </a:solidFill>
                <a:latin typeface="Open Sans"/>
              </a:rPr>
              <a:t>Compress the database into an FP-tree , retaining only the association information of the items.</a:t>
            </a:r>
          </a:p>
          <a:p>
            <a:pPr marL="775321" indent="-387661" lvl="1">
              <a:lnSpc>
                <a:spcPts val="7182"/>
              </a:lnSpc>
              <a:buFont typeface="Arial"/>
              <a:buChar char="•"/>
            </a:pPr>
            <a:r>
              <a:rPr lang="en-US" sz="3591">
                <a:solidFill>
                  <a:srgbClr val="FDE7EB"/>
                </a:solidFill>
                <a:latin typeface="Open Sans"/>
              </a:rPr>
              <a:t>Divide the compressed database into conditional databases, each of which is divided into a common category, and we will mine these databases independently.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902241"/>
          <a:ext cx="4781008" cy="7356059"/>
        </p:xfrm>
        <a:graphic>
          <a:graphicData uri="http://schemas.openxmlformats.org/drawingml/2006/table">
            <a:tbl>
              <a:tblPr/>
              <a:tblGrid>
                <a:gridCol w="1804429"/>
                <a:gridCol w="2976580"/>
              </a:tblGrid>
              <a:tr h="1228965">
                <a:tc>
                  <a:txBody>
                    <a:bodyPr anchor="t" rtlCol="false"/>
                    <a:lstStyle/>
                    <a:p>
                      <a:pPr algn="l">
                        <a:defRPr/>
                      </a:pPr>
                      <a:r>
                        <a:rPr lang="en-US" sz="2899">
                          <a:solidFill>
                            <a:srgbClr val="000000"/>
                          </a:solidFill>
                          <a:latin typeface="Open Sans"/>
                        </a:rPr>
                        <a:t>TID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2899">
                          <a:solidFill>
                            <a:srgbClr val="000000"/>
                          </a:solidFill>
                          <a:latin typeface="Open Sans"/>
                        </a:rPr>
                        <a:t>Items</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r>
              <a:tr h="1228965">
                <a:tc>
                  <a:txBody>
                    <a:bodyPr anchor="t" rtlCol="false"/>
                    <a:lstStyle/>
                    <a:p>
                      <a:pPr algn="l">
                        <a:defRPr/>
                      </a:pPr>
                      <a:r>
                        <a:rPr lang="en-US" sz="2899">
                          <a:solidFill>
                            <a:srgbClr val="FFFFFF"/>
                          </a:solidFill>
                          <a:latin typeface="Open Sans"/>
                        </a:rPr>
                        <a:t>T1</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c, d, e, f}</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228965">
                <a:tc>
                  <a:txBody>
                    <a:bodyPr anchor="t" rtlCol="false"/>
                    <a:lstStyle/>
                    <a:p>
                      <a:pPr algn="l">
                        <a:defRPr/>
                      </a:pPr>
                      <a:r>
                        <a:rPr lang="en-US" sz="2899">
                          <a:solidFill>
                            <a:srgbClr val="FFFFFF"/>
                          </a:solidFill>
                          <a:latin typeface="Open Sans"/>
                        </a:rPr>
                        <a:t>T2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{i, h, a, c, 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220100">
                <a:tc>
                  <a:txBody>
                    <a:bodyPr anchor="t" rtlCol="false"/>
                    <a:lstStyle/>
                    <a:p>
                      <a:pPr algn="l">
                        <a:defRPr/>
                      </a:pPr>
                      <a:r>
                        <a:rPr lang="en-US" sz="2899">
                          <a:solidFill>
                            <a:srgbClr val="FFFFFF"/>
                          </a:solidFill>
                          <a:latin typeface="Open Sans"/>
                        </a:rPr>
                        <a:t>T3</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i, g, b, 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220100">
                <a:tc>
                  <a:txBody>
                    <a:bodyPr anchor="t" rtlCol="false"/>
                    <a:lstStyle/>
                    <a:p>
                      <a:pPr algn="l">
                        <a:defRPr/>
                      </a:pPr>
                      <a:r>
                        <a:rPr lang="en-US" sz="2899">
                          <a:solidFill>
                            <a:srgbClr val="FFFFFF"/>
                          </a:solidFill>
                          <a:latin typeface="Open Sans"/>
                        </a:rPr>
                        <a:t>T4</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{f, e, a, d, 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228965">
                <a:tc>
                  <a:txBody>
                    <a:bodyPr anchor="t" rtlCol="false"/>
                    <a:lstStyle/>
                    <a:p>
                      <a:pPr algn="l">
                        <a:defRPr/>
                      </a:pPr>
                      <a:r>
                        <a:rPr lang="en-US" sz="2899">
                          <a:solidFill>
                            <a:srgbClr val="FFFFFF"/>
                          </a:solidFill>
                          <a:latin typeface="Open Sans"/>
                        </a:rPr>
                        <a:t>T5</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e, g, 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7702210" y="176213"/>
          <a:ext cx="3936278" cy="9934575"/>
        </p:xfrm>
        <a:graphic>
          <a:graphicData uri="http://schemas.openxmlformats.org/drawingml/2006/table">
            <a:tbl>
              <a:tblPr/>
              <a:tblGrid>
                <a:gridCol w="1542685"/>
                <a:gridCol w="2393593"/>
              </a:tblGrid>
              <a:tr h="1000556">
                <a:tc>
                  <a:txBody>
                    <a:bodyPr anchor="t" rtlCol="false"/>
                    <a:lstStyle/>
                    <a:p>
                      <a:pPr algn="l">
                        <a:defRPr/>
                      </a:pPr>
                      <a:r>
                        <a:rPr lang="en-US" sz="2900">
                          <a:solidFill>
                            <a:srgbClr val="000000"/>
                          </a:solidFill>
                          <a:latin typeface="Open Sans"/>
                        </a:rPr>
                        <a:t>Item</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2900">
                          <a:solidFill>
                            <a:srgbClr val="000000"/>
                          </a:solidFill>
                          <a:latin typeface="Open Sans"/>
                        </a:rPr>
                        <a:t>Frequency</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r>
              <a:tr h="986359">
                <a:tc>
                  <a:txBody>
                    <a:bodyPr anchor="t" rtlCol="false"/>
                    <a:lstStyle/>
                    <a:p>
                      <a:pPr algn="l">
                        <a:defRPr/>
                      </a:pPr>
                      <a:r>
                        <a:rPr lang="en-US" sz="2900">
                          <a:solidFill>
                            <a:srgbClr val="FFFFFF"/>
                          </a:solidFill>
                          <a:latin typeface="Open Sans"/>
                        </a:rPr>
                        <a:t>a</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5</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4</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3</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3</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3</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f</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g</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h</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1</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3457">
                <a:tc>
                  <a:txBody>
                    <a:bodyPr anchor="t" rtlCol="false"/>
                    <a:lstStyle/>
                    <a:p>
                      <a:pPr algn="l">
                        <a:defRPr/>
                      </a:pPr>
                      <a:r>
                        <a:rPr lang="en-US" sz="2900">
                          <a:solidFill>
                            <a:srgbClr val="FFFFFF"/>
                          </a:solidFill>
                          <a:latin typeface="Open Sans"/>
                        </a:rPr>
                        <a:t>i</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900">
                          <a:solidFill>
                            <a:srgbClr val="FFFFFF"/>
                          </a:solidFill>
                          <a:latin typeface="Open Sans"/>
                        </a:rPr>
                        <a:t>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bl>
          </a:graphicData>
        </a:graphic>
      </p:graphicFrame>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45552" y="4925115"/>
            <a:ext cx="1595508" cy="43677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3234483">
            <a:off x="11668526" y="4303262"/>
            <a:ext cx="4876401" cy="1680477"/>
          </a:xfrm>
          <a:prstGeom prst="rect">
            <a:avLst/>
          </a:prstGeom>
        </p:spPr>
      </p:pic>
      <p:sp>
        <p:nvSpPr>
          <p:cNvPr name="TextBox 6" id="6"/>
          <p:cNvSpPr txBox="true"/>
          <p:nvPr/>
        </p:nvSpPr>
        <p:spPr>
          <a:xfrm rot="0">
            <a:off x="1028700" y="1028700"/>
            <a:ext cx="4426808" cy="457178"/>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minsup = 3</a:t>
            </a:r>
          </a:p>
        </p:txBody>
      </p:sp>
      <p:sp>
        <p:nvSpPr>
          <p:cNvPr name="TextBox 7" id="7"/>
          <p:cNvSpPr txBox="true"/>
          <p:nvPr/>
        </p:nvSpPr>
        <p:spPr>
          <a:xfrm rot="0">
            <a:off x="11991451" y="8519048"/>
            <a:ext cx="6092648" cy="493413"/>
          </a:xfrm>
          <a:prstGeom prst="rect">
            <a:avLst/>
          </a:prstGeom>
        </p:spPr>
        <p:txBody>
          <a:bodyPr anchor="t" rtlCol="false" tIns="0" lIns="0" bIns="0" rIns="0">
            <a:spAutoFit/>
          </a:bodyPr>
          <a:lstStyle/>
          <a:p>
            <a:pPr algn="ctr">
              <a:lnSpc>
                <a:spcPts val="3885"/>
              </a:lnSpc>
              <a:spcBef>
                <a:spcPct val="0"/>
              </a:spcBef>
            </a:pPr>
            <a:r>
              <a:rPr lang="en-US" sz="3237">
                <a:solidFill>
                  <a:srgbClr val="FDE7EB"/>
                </a:solidFill>
                <a:latin typeface="Open Sans Bold"/>
              </a:rPr>
              <a:t>L = {A : 5, B : 4, C : 3, D : 3, E : 3}</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266623"/>
          <a:ext cx="8800761" cy="6991677"/>
        </p:xfrm>
        <a:graphic>
          <a:graphicData uri="http://schemas.openxmlformats.org/drawingml/2006/table">
            <a:tbl>
              <a:tblPr/>
              <a:tblGrid>
                <a:gridCol w="2436787"/>
                <a:gridCol w="2933587"/>
                <a:gridCol w="3430387"/>
              </a:tblGrid>
              <a:tr h="1165280">
                <a:tc>
                  <a:txBody>
                    <a:bodyPr anchor="t" rtlCol="false"/>
                    <a:lstStyle/>
                    <a:p>
                      <a:pPr algn="l">
                        <a:defRPr/>
                      </a:pPr>
                      <a:r>
                        <a:rPr lang="en-US" sz="2899">
                          <a:solidFill>
                            <a:srgbClr val="000000"/>
                          </a:solidFill>
                          <a:latin typeface="Open Sans"/>
                        </a:rPr>
                        <a:t>TID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2899">
                          <a:solidFill>
                            <a:srgbClr val="000000"/>
                          </a:solidFill>
                          <a:latin typeface="Open Sans"/>
                        </a:rPr>
                        <a:t>Items</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2899">
                          <a:solidFill>
                            <a:srgbClr val="000000"/>
                          </a:solidFill>
                          <a:latin typeface="Open Sans"/>
                        </a:rPr>
                        <a:t>Ordered-item Set</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EBCD"/>
                    </a:solidFill>
                  </a:tcPr>
                </a:tc>
              </a:tr>
              <a:tr h="1165280">
                <a:tc>
                  <a:txBody>
                    <a:bodyPr anchor="t" rtlCol="false"/>
                    <a:lstStyle/>
                    <a:p>
                      <a:pPr algn="l">
                        <a:defRPr/>
                      </a:pPr>
                      <a:r>
                        <a:rPr lang="en-US" sz="2899">
                          <a:solidFill>
                            <a:srgbClr val="FFFFFF"/>
                          </a:solidFill>
                          <a:latin typeface="Open Sans"/>
                        </a:rPr>
                        <a:t>T1</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c, d, e, f}</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c, d, 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165280">
                <a:tc>
                  <a:txBody>
                    <a:bodyPr anchor="t" rtlCol="false"/>
                    <a:lstStyle/>
                    <a:p>
                      <a:pPr algn="l">
                        <a:defRPr/>
                      </a:pPr>
                      <a:r>
                        <a:rPr lang="en-US" sz="2899">
                          <a:solidFill>
                            <a:srgbClr val="FFFFFF"/>
                          </a:solidFill>
                          <a:latin typeface="Open Sans"/>
                        </a:rPr>
                        <a:t>T2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{i, h, a, c, 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165280">
                <a:tc>
                  <a:txBody>
                    <a:bodyPr anchor="t" rtlCol="false"/>
                    <a:lstStyle/>
                    <a:p>
                      <a:pPr algn="l">
                        <a:defRPr/>
                      </a:pPr>
                      <a:r>
                        <a:rPr lang="en-US" sz="2899">
                          <a:solidFill>
                            <a:srgbClr val="FFFFFF"/>
                          </a:solidFill>
                          <a:latin typeface="Open Sans"/>
                        </a:rPr>
                        <a:t>T3</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i, g, b, 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165280">
                <a:tc>
                  <a:txBody>
                    <a:bodyPr anchor="t" rtlCol="false"/>
                    <a:lstStyle/>
                    <a:p>
                      <a:pPr algn="l">
                        <a:defRPr/>
                      </a:pPr>
                      <a:r>
                        <a:rPr lang="en-US" sz="2899">
                          <a:solidFill>
                            <a:srgbClr val="FFFFFF"/>
                          </a:solidFill>
                          <a:latin typeface="Open Sans"/>
                        </a:rPr>
                        <a:t>T4</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{f, e, a, d, 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b, d, 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1165280">
                <a:tc>
                  <a:txBody>
                    <a:bodyPr anchor="t" rtlCol="false"/>
                    <a:lstStyle/>
                    <a:p>
                      <a:pPr algn="l">
                        <a:defRPr/>
                      </a:pPr>
                      <a:r>
                        <a:rPr lang="en-US" sz="2899">
                          <a:solidFill>
                            <a:srgbClr val="FFFFFF"/>
                          </a:solidFill>
                          <a:latin typeface="Open Sans"/>
                        </a:rPr>
                        <a:t>T5</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e, g, 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c, 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1028700" y="1028700"/>
            <a:ext cx="7071651"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a:rPr>
              <a:t>Database is sorted in alphabetical order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grpSp>
        <p:nvGrpSpPr>
          <p:cNvPr name="Group 2" id="2"/>
          <p:cNvGrpSpPr/>
          <p:nvPr/>
        </p:nvGrpSpPr>
        <p:grpSpPr>
          <a:xfrm rot="0">
            <a:off x="7994888" y="1985480"/>
            <a:ext cx="8115300" cy="6316040"/>
            <a:chOff x="0" y="0"/>
            <a:chExt cx="10820400" cy="8421386"/>
          </a:xfrm>
        </p:grpSpPr>
        <p:sp>
          <p:nvSpPr>
            <p:cNvPr name="TextBox 3" id="3"/>
            <p:cNvSpPr txBox="true"/>
            <p:nvPr/>
          </p:nvSpPr>
          <p:spPr>
            <a:xfrm rot="0">
              <a:off x="0" y="85725"/>
              <a:ext cx="10820400" cy="3339888"/>
            </a:xfrm>
            <a:prstGeom prst="rect">
              <a:avLst/>
            </a:prstGeom>
          </p:spPr>
          <p:txBody>
            <a:bodyPr anchor="t" rtlCol="false" tIns="0" lIns="0" bIns="0" rIns="0">
              <a:spAutoFit/>
            </a:bodyPr>
            <a:lstStyle/>
            <a:p>
              <a:pPr>
                <a:lnSpc>
                  <a:spcPts val="9680"/>
                </a:lnSpc>
              </a:pPr>
              <a:r>
                <a:rPr lang="en-US" sz="8800">
                  <a:solidFill>
                    <a:srgbClr val="FDE7EB"/>
                  </a:solidFill>
                  <a:latin typeface="Brice RegularSemiExpanded Bold"/>
                </a:rPr>
                <a:t>Group Work</a:t>
              </a:r>
            </a:p>
          </p:txBody>
        </p:sp>
        <p:sp>
          <p:nvSpPr>
            <p:cNvPr name="TextBox 4" id="4"/>
            <p:cNvSpPr txBox="true"/>
            <p:nvPr/>
          </p:nvSpPr>
          <p:spPr>
            <a:xfrm rot="0">
              <a:off x="0" y="4118686"/>
              <a:ext cx="10820400" cy="723900"/>
            </a:xfrm>
            <a:prstGeom prst="rect">
              <a:avLst/>
            </a:prstGeom>
          </p:spPr>
          <p:txBody>
            <a:bodyPr anchor="t" rtlCol="false" tIns="0" lIns="0" bIns="0" rIns="0">
              <a:spAutoFit/>
            </a:bodyPr>
            <a:lstStyle/>
            <a:p>
              <a:pPr>
                <a:lnSpc>
                  <a:spcPts val="4320"/>
                </a:lnSpc>
              </a:pPr>
              <a:r>
                <a:rPr lang="en-US" sz="3600">
                  <a:solidFill>
                    <a:srgbClr val="FDE7EB"/>
                  </a:solidFill>
                  <a:latin typeface="Brice BoldCondensed"/>
                </a:rPr>
                <a:t>Projects that will be completed by teams</a:t>
              </a:r>
            </a:p>
          </p:txBody>
        </p:sp>
        <p:sp>
          <p:nvSpPr>
            <p:cNvPr name="TextBox 5" id="5"/>
            <p:cNvSpPr txBox="true"/>
            <p:nvPr/>
          </p:nvSpPr>
          <p:spPr>
            <a:xfrm rot="0">
              <a:off x="0" y="5661041"/>
              <a:ext cx="10820400" cy="2760345"/>
            </a:xfrm>
            <a:prstGeom prst="rect">
              <a:avLst/>
            </a:prstGeom>
          </p:spPr>
          <p:txBody>
            <a:bodyPr anchor="t" rtlCol="false" tIns="0" lIns="0" bIns="0" rIns="0">
              <a:spAutoFit/>
            </a:bodyPr>
            <a:lstStyle/>
            <a:p>
              <a:pPr>
                <a:lnSpc>
                  <a:spcPts val="3359"/>
                </a:lnSpc>
              </a:pPr>
              <a:r>
                <a:rPr lang="en-US" sz="2400">
                  <a:solidFill>
                    <a:srgbClr val="FDE7EB"/>
                  </a:solidFill>
                  <a:latin typeface="Muli Regular"/>
                </a:rPr>
                <a:t>There will be two group projects for this class. We will use the necessary apps and platforms for group discussions and meetings, and you will be given enough time to complete each project. The instructions and materials will be sent out within the week.</a:t>
              </a:r>
            </a:p>
          </p:txBody>
        </p:sp>
      </p:grpSp>
      <p:grpSp>
        <p:nvGrpSpPr>
          <p:cNvPr name="Group 6" id="6"/>
          <p:cNvGrpSpPr>
            <a:grpSpLocks noChangeAspect="true"/>
          </p:cNvGrpSpPr>
          <p:nvPr/>
        </p:nvGrpSpPr>
        <p:grpSpPr>
          <a:xfrm rot="0">
            <a:off x="1824943" y="1653355"/>
            <a:ext cx="5194257" cy="6980289"/>
            <a:chOff x="0" y="0"/>
            <a:chExt cx="3663950" cy="4923790"/>
          </a:xfrm>
        </p:grpSpPr>
        <p:sp>
          <p:nvSpPr>
            <p:cNvPr name="Freeform 7" id="7"/>
            <p:cNvSpPr/>
            <p:nvPr/>
          </p:nvSpPr>
          <p:spPr>
            <a:xfrm>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0" r="0" t="-5573" b="-5573"/>
              </a:stretch>
            </a:blipFill>
          </p:spPr>
        </p:sp>
        <p:sp>
          <p:nvSpPr>
            <p:cNvPr name="Freeform 8" id="8"/>
            <p:cNvSpPr/>
            <p:nvPr/>
          </p:nvSpPr>
          <p:spPr>
            <a:xfrm>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pic>
        <p:nvPicPr>
          <p:cNvPr name="Picture 9" id="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667812">
            <a:off x="806020" y="1010165"/>
            <a:ext cx="2608560" cy="2485246"/>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082890" y="1028700"/>
            <a:ext cx="4655995" cy="8229600"/>
          </a:xfrm>
          <a:prstGeom prst="rect">
            <a:avLst/>
          </a:prstGeom>
        </p:spPr>
      </p:pic>
      <p:sp>
        <p:nvSpPr>
          <p:cNvPr name="TextBox 3" id="3"/>
          <p:cNvSpPr txBox="true"/>
          <p:nvPr/>
        </p:nvSpPr>
        <p:spPr>
          <a:xfrm rot="0">
            <a:off x="1028700" y="1028700"/>
            <a:ext cx="2414543"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Bold"/>
              </a:rPr>
              <a:t>Build FP tree</a:t>
            </a:r>
          </a:p>
        </p:txBody>
      </p:sp>
      <p:sp>
        <p:nvSpPr>
          <p:cNvPr name="TextBox 4" id="4"/>
          <p:cNvSpPr txBox="true"/>
          <p:nvPr/>
        </p:nvSpPr>
        <p:spPr>
          <a:xfrm rot="0">
            <a:off x="1028700" y="1827275"/>
            <a:ext cx="5104805"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a:rPr>
              <a:t>Inserting the set {a, b, c, d, 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618821" y="1028700"/>
            <a:ext cx="5050358" cy="8229600"/>
          </a:xfrm>
          <a:prstGeom prst="rect">
            <a:avLst/>
          </a:prstGeom>
        </p:spPr>
      </p:pic>
      <p:sp>
        <p:nvSpPr>
          <p:cNvPr name="TextBox 3" id="3"/>
          <p:cNvSpPr txBox="true"/>
          <p:nvPr/>
        </p:nvSpPr>
        <p:spPr>
          <a:xfrm rot="0">
            <a:off x="1028700" y="1028700"/>
            <a:ext cx="2414543"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Bold"/>
              </a:rPr>
              <a:t>Build FP tree</a:t>
            </a:r>
          </a:p>
        </p:txBody>
      </p:sp>
      <p:sp>
        <p:nvSpPr>
          <p:cNvPr name="TextBox 4" id="4"/>
          <p:cNvSpPr txBox="true"/>
          <p:nvPr/>
        </p:nvSpPr>
        <p:spPr>
          <a:xfrm rot="0">
            <a:off x="1028700" y="1934909"/>
            <a:ext cx="5104805" cy="457178"/>
          </a:xfrm>
          <a:prstGeom prst="rect">
            <a:avLst/>
          </a:prstGeom>
        </p:spPr>
        <p:txBody>
          <a:bodyPr anchor="t" rtlCol="false" tIns="0" lIns="0" bIns="0" rIns="0">
            <a:spAutoFit/>
          </a:bodyPr>
          <a:lstStyle/>
          <a:p>
            <a:pPr>
              <a:lnSpc>
                <a:spcPts val="3600"/>
              </a:lnSpc>
              <a:spcBef>
                <a:spcPct val="0"/>
              </a:spcBef>
            </a:pPr>
            <a:r>
              <a:rPr lang="en-US" sz="3000">
                <a:solidFill>
                  <a:srgbClr val="FFFFFF"/>
                </a:solidFill>
                <a:latin typeface="Open Sans"/>
              </a:rPr>
              <a:t>Inserting the set {a, b, 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044025" y="1028700"/>
            <a:ext cx="6199949" cy="8229600"/>
          </a:xfrm>
          <a:prstGeom prst="rect">
            <a:avLst/>
          </a:prstGeom>
        </p:spPr>
      </p:pic>
      <p:sp>
        <p:nvSpPr>
          <p:cNvPr name="TextBox 3" id="3"/>
          <p:cNvSpPr txBox="true"/>
          <p:nvPr/>
        </p:nvSpPr>
        <p:spPr>
          <a:xfrm rot="0">
            <a:off x="1028700" y="1028700"/>
            <a:ext cx="2414543"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Bold"/>
              </a:rPr>
              <a:t>Build FP tree</a:t>
            </a:r>
          </a:p>
        </p:txBody>
      </p:sp>
      <p:sp>
        <p:nvSpPr>
          <p:cNvPr name="TextBox 4" id="4"/>
          <p:cNvSpPr txBox="true"/>
          <p:nvPr/>
        </p:nvSpPr>
        <p:spPr>
          <a:xfrm rot="0">
            <a:off x="1028700" y="1827275"/>
            <a:ext cx="4325166"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a:rPr>
              <a:t>Inserting the set {a, b, 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033977" y="1028700"/>
            <a:ext cx="6220047" cy="8229600"/>
          </a:xfrm>
          <a:prstGeom prst="rect">
            <a:avLst/>
          </a:prstGeom>
        </p:spPr>
      </p:pic>
      <p:sp>
        <p:nvSpPr>
          <p:cNvPr name="TextBox 3" id="3"/>
          <p:cNvSpPr txBox="true"/>
          <p:nvPr/>
        </p:nvSpPr>
        <p:spPr>
          <a:xfrm rot="0">
            <a:off x="1028700" y="1028700"/>
            <a:ext cx="2414543"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Bold"/>
              </a:rPr>
              <a:t>Build FP tree</a:t>
            </a:r>
          </a:p>
        </p:txBody>
      </p:sp>
      <p:sp>
        <p:nvSpPr>
          <p:cNvPr name="TextBox 4" id="4"/>
          <p:cNvSpPr txBox="true"/>
          <p:nvPr/>
        </p:nvSpPr>
        <p:spPr>
          <a:xfrm rot="0">
            <a:off x="1028700" y="1856404"/>
            <a:ext cx="4731191"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a:rPr>
              <a:t>Inserting the set {a, b, d, 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473154" y="1028700"/>
            <a:ext cx="8590823" cy="8229600"/>
          </a:xfrm>
          <a:prstGeom prst="rect">
            <a:avLst/>
          </a:prstGeom>
        </p:spPr>
      </p:pic>
      <p:sp>
        <p:nvSpPr>
          <p:cNvPr name="TextBox 3" id="3"/>
          <p:cNvSpPr txBox="true"/>
          <p:nvPr/>
        </p:nvSpPr>
        <p:spPr>
          <a:xfrm rot="0">
            <a:off x="1028700" y="1028700"/>
            <a:ext cx="2414543" cy="457178"/>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Open Sans Bold"/>
              </a:rPr>
              <a:t>Build FP tree</a:t>
            </a:r>
          </a:p>
        </p:txBody>
      </p:sp>
      <p:sp>
        <p:nvSpPr>
          <p:cNvPr name="TextBox 4" id="4"/>
          <p:cNvSpPr txBox="true"/>
          <p:nvPr/>
        </p:nvSpPr>
        <p:spPr>
          <a:xfrm rot="0">
            <a:off x="1028700" y="1856404"/>
            <a:ext cx="4253287" cy="457178"/>
          </a:xfrm>
          <a:prstGeom prst="rect">
            <a:avLst/>
          </a:prstGeom>
        </p:spPr>
        <p:txBody>
          <a:bodyPr anchor="t" rtlCol="false" tIns="0" lIns="0" bIns="0" rIns="0">
            <a:spAutoFit/>
          </a:bodyPr>
          <a:lstStyle/>
          <a:p>
            <a:pPr>
              <a:lnSpc>
                <a:spcPts val="3600"/>
              </a:lnSpc>
              <a:spcBef>
                <a:spcPct val="0"/>
              </a:spcBef>
            </a:pPr>
            <a:r>
              <a:rPr lang="en-US" sz="3000">
                <a:solidFill>
                  <a:srgbClr val="FFFFFF"/>
                </a:solidFill>
                <a:latin typeface="Open Sans"/>
              </a:rPr>
              <a:t>Inserting the set {a, c, e}</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102790" y="2157412"/>
          <a:ext cx="10082421" cy="5972175"/>
        </p:xfrm>
        <a:graphic>
          <a:graphicData uri="http://schemas.openxmlformats.org/drawingml/2006/table">
            <a:tbl>
              <a:tblPr/>
              <a:tblGrid>
                <a:gridCol w="3653668"/>
                <a:gridCol w="6428753"/>
              </a:tblGrid>
              <a:tr h="995362">
                <a:tc>
                  <a:txBody>
                    <a:bodyPr anchor="t" rtlCol="false"/>
                    <a:lstStyle/>
                    <a:p>
                      <a:pPr algn="l">
                        <a:defRPr/>
                      </a:pPr>
                      <a:r>
                        <a:rPr lang="en-US" sz="2899">
                          <a:solidFill>
                            <a:srgbClr val="000000"/>
                          </a:solidFill>
                          <a:latin typeface="Open Sans"/>
                        </a:rPr>
                        <a:t>Items</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D699"/>
                    </a:solidFill>
                  </a:tcPr>
                </a:tc>
                <a:tc>
                  <a:txBody>
                    <a:bodyPr anchor="t" rtlCol="false"/>
                    <a:lstStyle/>
                    <a:p>
                      <a:pPr algn="l">
                        <a:defRPr/>
                      </a:pPr>
                      <a:r>
                        <a:rPr lang="en-US" sz="2899">
                          <a:solidFill>
                            <a:srgbClr val="000000"/>
                          </a:solidFill>
                          <a:latin typeface="Open Sans"/>
                        </a:rPr>
                        <a:t>Conditional Pattern Base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D699"/>
                    </a:solidFill>
                  </a:tcPr>
                </a:tc>
              </a:tr>
              <a:tr h="995362">
                <a:tc>
                  <a:txBody>
                    <a:bodyPr anchor="t" rtlCol="false"/>
                    <a:lstStyle/>
                    <a:p>
                      <a:pPr algn="l">
                        <a:defRPr/>
                      </a:pPr>
                      <a:r>
                        <a:rPr lang="en-US" sz="2899">
                          <a:solidFill>
                            <a:srgbClr val="FFFFFF"/>
                          </a:solidFill>
                          <a:latin typeface="Open Sans"/>
                        </a:rPr>
                        <a:t>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{{A,B,C,D : 1}, {A,B,D : 1}, {A,C : 1}</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{{A,B,C : 1}, {A,B : 2}}</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 : 2}, {A : 1}}</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 4}</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A</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685112" y="2157413"/>
          <a:ext cx="14917775" cy="5972175"/>
        </p:xfrm>
        <a:graphic>
          <a:graphicData uri="http://schemas.openxmlformats.org/drawingml/2006/table">
            <a:tbl>
              <a:tblPr/>
              <a:tblGrid>
                <a:gridCol w="2433536"/>
                <a:gridCol w="5994051"/>
                <a:gridCol w="6490188"/>
              </a:tblGrid>
              <a:tr h="995362">
                <a:tc>
                  <a:txBody>
                    <a:bodyPr anchor="t" rtlCol="false"/>
                    <a:lstStyle/>
                    <a:p>
                      <a:pPr algn="l">
                        <a:defRPr/>
                      </a:pPr>
                      <a:r>
                        <a:rPr lang="en-US" sz="2899">
                          <a:solidFill>
                            <a:srgbClr val="000000"/>
                          </a:solidFill>
                          <a:latin typeface="Open Sans"/>
                        </a:rPr>
                        <a:t>Items</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solidFill>
                      <a:srgbClr val="FFD699"/>
                    </a:solidFill>
                  </a:tcPr>
                </a:tc>
                <a:tc>
                  <a:txBody>
                    <a:bodyPr anchor="t" rtlCol="false"/>
                    <a:lstStyle/>
                    <a:p>
                      <a:pPr algn="l">
                        <a:defRPr/>
                      </a:pPr>
                      <a:r>
                        <a:rPr lang="en-US" sz="2899">
                          <a:solidFill>
                            <a:srgbClr val="000000"/>
                          </a:solidFill>
                          <a:latin typeface="Open Sans"/>
                        </a:rPr>
                        <a:t>Conditional Pattern Base</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solidFill>
                      <a:srgbClr val="FFD699"/>
                    </a:solidFill>
                  </a:tcPr>
                </a:tc>
                <a:tc>
                  <a:txBody>
                    <a:bodyPr anchor="t" rtlCol="false"/>
                    <a:lstStyle/>
                    <a:p>
                      <a:pPr algn="l">
                        <a:defRPr/>
                      </a:pPr>
                      <a:r>
                        <a:rPr lang="en-US" sz="2899">
                          <a:solidFill>
                            <a:srgbClr val="000000"/>
                          </a:solidFill>
                          <a:latin typeface="Open Sans"/>
                        </a:rPr>
                        <a:t>Conditional Frequent Pattern Tree</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solidFill>
                      <a:srgbClr val="FFD699"/>
                    </a:solidFill>
                  </a:tcPr>
                </a:tc>
              </a:tr>
              <a:tr h="995362">
                <a:tc>
                  <a:txBody>
                    <a:bodyPr anchor="t" rtlCol="false"/>
                    <a:lstStyle/>
                    <a:p>
                      <a:pPr algn="l">
                        <a:defRPr/>
                      </a:pPr>
                      <a:r>
                        <a:rPr lang="en-US" sz="2899">
                          <a:solidFill>
                            <a:srgbClr val="FFFFFF"/>
                          </a:solidFill>
                          <a:latin typeface="Open Sans"/>
                        </a:rPr>
                        <a:t>E</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{{A,B,C,D : 1}, {A,B,D : 1}, {A,C : 1}</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 3}</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D</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{{A,B,C : 1}, {A,B : 2}}</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 : 3}</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C</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{{A,B : 2}, {A : 1}}</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 3}</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B</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 4}</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{A : 4}</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r>
              <a:tr h="995362">
                <a:tc>
                  <a:txBody>
                    <a:bodyPr anchor="t" rtlCol="false"/>
                    <a:lstStyle/>
                    <a:p>
                      <a:pPr algn="l">
                        <a:defRPr/>
                      </a:pPr>
                      <a:r>
                        <a:rPr lang="en-US" sz="2899">
                          <a:solidFill>
                            <a:srgbClr val="FFFFFF"/>
                          </a:solidFill>
                          <a:latin typeface="Open Sans"/>
                        </a:rPr>
                        <a:t>A</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 </a:t>
                      </a:r>
                      <a:endParaRPr lang="en-US" sz="1100"/>
                    </a:p>
                  </a:txBody>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c>
                  <a:tcPr>
                    <a:lnL cmpd="sng" algn="ctr" cap="flat" w="28575">
                      <a:solidFill>
                        <a:srgbClr val="FFEBCD"/>
                      </a:solidFill>
                      <a:prstDash val="solid"/>
                      <a:round/>
                      <a:headEnd type="none" w="med" len="med"/>
                      <a:tailEnd type="none" w="med" len="med"/>
                    </a:lnL>
                    <a:lnR cmpd="sng" algn="ctr" cap="flat" w="28575">
                      <a:solidFill>
                        <a:srgbClr val="FFEBCD"/>
                      </a:solidFill>
                      <a:prstDash val="solid"/>
                      <a:round/>
                      <a:headEnd type="none" w="med" len="med"/>
                      <a:tailEnd type="none" w="med" len="med"/>
                    </a:lnR>
                    <a:lnT cmpd="sng" algn="ctr" cap="flat" w="28575">
                      <a:solidFill>
                        <a:srgbClr val="FFEBCD"/>
                      </a:solidFill>
                      <a:prstDash val="solid"/>
                      <a:round/>
                      <a:headEnd type="none" w="med" len="med"/>
                      <a:tailEnd type="none" w="med" len="med"/>
                    </a:lnT>
                    <a:lnB cmpd="sng" algn="ctr" cap="flat" w="28575">
                      <a:solidFill>
                        <a:srgbClr val="FFEBCD"/>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277561" y="1900238"/>
          <a:ext cx="9732877" cy="6486525"/>
        </p:xfrm>
        <a:graphic>
          <a:graphicData uri="http://schemas.openxmlformats.org/drawingml/2006/table">
            <a:tbl>
              <a:tblPr/>
              <a:tblGrid>
                <a:gridCol w="3654040"/>
                <a:gridCol w="6078837"/>
              </a:tblGrid>
              <a:tr h="1511609">
                <a:tc>
                  <a:txBody>
                    <a:bodyPr anchor="t" rtlCol="false"/>
                    <a:lstStyle/>
                    <a:p>
                      <a:pPr algn="l">
                        <a:defRPr/>
                      </a:pPr>
                      <a:r>
                        <a:rPr lang="en-US" sz="2899">
                          <a:solidFill>
                            <a:srgbClr val="000000"/>
                          </a:solidFill>
                          <a:latin typeface="Open Sans"/>
                        </a:rPr>
                        <a:t>Items</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D699"/>
                    </a:solidFill>
                  </a:tcPr>
                </a:tc>
                <a:tc>
                  <a:txBody>
                    <a:bodyPr anchor="t" rtlCol="false"/>
                    <a:lstStyle/>
                    <a:p>
                      <a:pPr algn="l">
                        <a:defRPr/>
                      </a:pPr>
                      <a:r>
                        <a:rPr lang="en-US" sz="2899">
                          <a:solidFill>
                            <a:srgbClr val="000000"/>
                          </a:solidFill>
                          <a:latin typeface="Open Sans"/>
                        </a:rPr>
                        <a:t>Frequent Pattern Generated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solidFill>
                      <a:srgbClr val="FFD699"/>
                    </a:solidFill>
                  </a:tcPr>
                </a:tc>
              </a:tr>
              <a:tr h="994983">
                <a:tc>
                  <a:txBody>
                    <a:bodyPr anchor="t" rtlCol="false"/>
                    <a:lstStyle/>
                    <a:p>
                      <a:pPr algn="l">
                        <a:defRPr/>
                      </a:pPr>
                      <a:r>
                        <a:rPr lang="en-US" sz="2899">
                          <a:solidFill>
                            <a:srgbClr val="FFFFFF"/>
                          </a:solidFill>
                          <a:latin typeface="Open Sans"/>
                        </a:rPr>
                        <a:t>E</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{&lt;A,E : 3&gt;}</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4983">
                <a:tc>
                  <a:txBody>
                    <a:bodyPr anchor="t" rtlCol="false"/>
                    <a:lstStyle/>
                    <a:p>
                      <a:pPr algn="l">
                        <a:defRPr/>
                      </a:pPr>
                      <a:r>
                        <a:rPr lang="en-US" sz="2899">
                          <a:solidFill>
                            <a:srgbClr val="FFFFFF"/>
                          </a:solidFill>
                          <a:latin typeface="Open Sans"/>
                        </a:rPr>
                        <a:t>D</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{&lt;A,D : 3&gt;, &lt;B,D : 3&gt;, &lt;B,A,D : 3&gt;}</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4983">
                <a:tc>
                  <a:txBody>
                    <a:bodyPr anchor="t" rtlCol="false"/>
                    <a:lstStyle/>
                    <a:p>
                      <a:pPr algn="l">
                        <a:defRPr/>
                      </a:pPr>
                      <a:r>
                        <a:rPr lang="en-US" sz="2899">
                          <a:solidFill>
                            <a:srgbClr val="FFFFFF"/>
                          </a:solidFill>
                          <a:latin typeface="Open Sans"/>
                        </a:rPr>
                        <a:t>C</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{&lt;A,C : 3&gt;}</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4983">
                <a:tc>
                  <a:txBody>
                    <a:bodyPr anchor="t" rtlCol="false"/>
                    <a:lstStyle/>
                    <a:p>
                      <a:pPr algn="l">
                        <a:defRPr/>
                      </a:pPr>
                      <a:r>
                        <a:rPr lang="en-US" sz="2899">
                          <a:solidFill>
                            <a:srgbClr val="FFFFFF"/>
                          </a:solidFill>
                          <a:latin typeface="Open Sans"/>
                        </a:rPr>
                        <a:t>B</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xBody>
                    <a:bodyPr anchor="t" rtlCol="false"/>
                    <a:lstStyle/>
                    <a:p>
                      <a:pPr algn="l">
                        <a:defRPr/>
                      </a:pPr>
                      <a:r>
                        <a:rPr lang="en-US" sz="2899">
                          <a:solidFill>
                            <a:srgbClr val="FFFFFF"/>
                          </a:solidFill>
                          <a:latin typeface="Open Sans"/>
                        </a:rPr>
                        <a:t>{&lt;B,A : 4&gt;}</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r h="994983">
                <a:tc>
                  <a:txBody>
                    <a:bodyPr anchor="t" rtlCol="false"/>
                    <a:lstStyle/>
                    <a:p>
                      <a:pPr algn="l">
                        <a:defRPr/>
                      </a:pPr>
                      <a:r>
                        <a:rPr lang="en-US" sz="2899">
                          <a:solidFill>
                            <a:srgbClr val="FFFFFF"/>
                          </a:solidFill>
                          <a:latin typeface="Open Sans"/>
                        </a:rPr>
                        <a:t>A</a:t>
                      </a:r>
                      <a:endParaRPr lang="en-US" sz="1100"/>
                    </a:p>
                  </a:txBody>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c>
                  <a:tcPr>
                    <a:lnL cmpd="sng" algn="ctr" cap="flat" w="28575">
                      <a:solidFill>
                        <a:srgbClr val="FFD699"/>
                      </a:solidFill>
                      <a:prstDash val="solid"/>
                      <a:round/>
                      <a:headEnd type="none" w="med" len="med"/>
                      <a:tailEnd type="none" w="med" len="med"/>
                    </a:lnL>
                    <a:lnR cmpd="sng" algn="ctr" cap="flat" w="28575">
                      <a:solidFill>
                        <a:srgbClr val="FFD699"/>
                      </a:solidFill>
                      <a:prstDash val="solid"/>
                      <a:round/>
                      <a:headEnd type="none" w="med" len="med"/>
                      <a:tailEnd type="none" w="med" len="med"/>
                    </a:lnR>
                    <a:lnT cmpd="sng" algn="ctr" cap="flat" w="28575">
                      <a:solidFill>
                        <a:srgbClr val="FFD699"/>
                      </a:solidFill>
                      <a:prstDash val="solid"/>
                      <a:round/>
                      <a:headEnd type="none" w="med" len="med"/>
                      <a:tailEnd type="none" w="med" len="med"/>
                    </a:lnT>
                    <a:lnB cmpd="sng" algn="ctr" cap="flat" w="28575">
                      <a:solidFill>
                        <a:srgbClr val="FFD699"/>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7E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1121030" cy="4860665"/>
            <a:chOff x="0" y="0"/>
            <a:chExt cx="14828040" cy="6480886"/>
          </a:xfrm>
        </p:grpSpPr>
        <p:sp>
          <p:nvSpPr>
            <p:cNvPr name="TextBox 3" id="3"/>
            <p:cNvSpPr txBox="true"/>
            <p:nvPr/>
          </p:nvSpPr>
          <p:spPr>
            <a:xfrm rot="0">
              <a:off x="0" y="85725"/>
              <a:ext cx="14828040" cy="4978188"/>
            </a:xfrm>
            <a:prstGeom prst="rect">
              <a:avLst/>
            </a:prstGeom>
          </p:spPr>
          <p:txBody>
            <a:bodyPr anchor="t" rtlCol="false" tIns="0" lIns="0" bIns="0" rIns="0">
              <a:spAutoFit/>
            </a:bodyPr>
            <a:lstStyle/>
            <a:p>
              <a:pPr>
                <a:lnSpc>
                  <a:spcPts val="9680"/>
                </a:lnSpc>
              </a:pPr>
              <a:r>
                <a:rPr lang="en-US" sz="8800">
                  <a:solidFill>
                    <a:srgbClr val="312249"/>
                  </a:solidFill>
                  <a:latin typeface="Brice RegularSemiExpanded Bold"/>
                </a:rPr>
                <a:t>General Mathematics Curriculum</a:t>
              </a:r>
            </a:p>
          </p:txBody>
        </p:sp>
        <p:sp>
          <p:nvSpPr>
            <p:cNvPr name="TextBox 4" id="4"/>
            <p:cNvSpPr txBox="true"/>
            <p:nvPr/>
          </p:nvSpPr>
          <p:spPr>
            <a:xfrm rot="0">
              <a:off x="0" y="5756986"/>
              <a:ext cx="12688199" cy="723900"/>
            </a:xfrm>
            <a:prstGeom prst="rect">
              <a:avLst/>
            </a:prstGeom>
          </p:spPr>
          <p:txBody>
            <a:bodyPr anchor="t" rtlCol="false" tIns="0" lIns="0" bIns="0" rIns="0">
              <a:spAutoFit/>
            </a:bodyPr>
            <a:lstStyle/>
            <a:p>
              <a:pPr>
                <a:lnSpc>
                  <a:spcPts val="4320"/>
                </a:lnSpc>
              </a:pPr>
              <a:r>
                <a:rPr lang="en-US" sz="3600">
                  <a:solidFill>
                    <a:srgbClr val="312249"/>
                  </a:solidFill>
                  <a:latin typeface="Brice BoldCondensed"/>
                </a:rPr>
                <a:t>We will study basic the frequent itemset mining (FIM).</a:t>
              </a:r>
            </a:p>
          </p:txBody>
        </p:sp>
      </p:grpSp>
      <p:sp>
        <p:nvSpPr>
          <p:cNvPr name="TextBox 5" id="5"/>
          <p:cNvSpPr txBox="true"/>
          <p:nvPr/>
        </p:nvSpPr>
        <p:spPr>
          <a:xfrm rot="0">
            <a:off x="1028700" y="8852535"/>
            <a:ext cx="9516149" cy="405765"/>
          </a:xfrm>
          <a:prstGeom prst="rect">
            <a:avLst/>
          </a:prstGeom>
        </p:spPr>
        <p:txBody>
          <a:bodyPr anchor="t" rtlCol="false" tIns="0" lIns="0" bIns="0" rIns="0">
            <a:spAutoFit/>
          </a:bodyPr>
          <a:lstStyle/>
          <a:p>
            <a:pPr>
              <a:lnSpc>
                <a:spcPts val="3359"/>
              </a:lnSpc>
            </a:pPr>
            <a:r>
              <a:rPr lang="en-US" sz="2400">
                <a:solidFill>
                  <a:srgbClr val="312249"/>
                </a:solidFill>
                <a:latin typeface="Muli Regular"/>
              </a:rPr>
              <a:t>We will cover some popular FIM algorithms.</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70808">
            <a:off x="15310033" y="2379959"/>
            <a:ext cx="3152799" cy="4912293"/>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60976">
            <a:off x="14016006" y="559578"/>
            <a:ext cx="2910405" cy="2841614"/>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981751" y="6968162"/>
            <a:ext cx="2942788" cy="2632457"/>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grpSp>
        <p:nvGrpSpPr>
          <p:cNvPr name="Group 2" id="2"/>
          <p:cNvGrpSpPr/>
          <p:nvPr/>
        </p:nvGrpSpPr>
        <p:grpSpPr>
          <a:xfrm rot="0">
            <a:off x="8462917" y="1028700"/>
            <a:ext cx="9243645" cy="2455786"/>
            <a:chOff x="0" y="0"/>
            <a:chExt cx="8166299" cy="2169565"/>
          </a:xfrm>
        </p:grpSpPr>
        <p:sp>
          <p:nvSpPr>
            <p:cNvPr name="Freeform 3" id="3"/>
            <p:cNvSpPr/>
            <p:nvPr/>
          </p:nvSpPr>
          <p:spPr>
            <a:xfrm>
              <a:off x="31750" y="31750"/>
              <a:ext cx="8102799" cy="2106065"/>
            </a:xfrm>
            <a:custGeom>
              <a:avLst/>
              <a:gdLst/>
              <a:ahLst/>
              <a:cxnLst/>
              <a:rect r="r" b="b" t="t" l="l"/>
              <a:pathLst>
                <a:path h="2106065" w="8102799">
                  <a:moveTo>
                    <a:pt x="8010089" y="2106065"/>
                  </a:moveTo>
                  <a:lnTo>
                    <a:pt x="92710" y="2106065"/>
                  </a:lnTo>
                  <a:cubicBezTo>
                    <a:pt x="41910" y="2106065"/>
                    <a:pt x="0" y="2064155"/>
                    <a:pt x="0" y="2013355"/>
                  </a:cubicBezTo>
                  <a:lnTo>
                    <a:pt x="0" y="92710"/>
                  </a:lnTo>
                  <a:cubicBezTo>
                    <a:pt x="0" y="41910"/>
                    <a:pt x="41910" y="0"/>
                    <a:pt x="92710" y="0"/>
                  </a:cubicBezTo>
                  <a:lnTo>
                    <a:pt x="8008819" y="0"/>
                  </a:lnTo>
                  <a:cubicBezTo>
                    <a:pt x="8059619" y="0"/>
                    <a:pt x="8101529" y="41910"/>
                    <a:pt x="8101529" y="92710"/>
                  </a:cubicBezTo>
                  <a:lnTo>
                    <a:pt x="8101529" y="2012085"/>
                  </a:lnTo>
                  <a:cubicBezTo>
                    <a:pt x="8102799" y="2064155"/>
                    <a:pt x="8060889" y="2106065"/>
                    <a:pt x="8010089" y="2106065"/>
                  </a:cubicBezTo>
                  <a:close/>
                </a:path>
              </a:pathLst>
            </a:custGeom>
            <a:solidFill>
              <a:srgbClr val="F06755"/>
            </a:solidFill>
          </p:spPr>
        </p:sp>
        <p:sp>
          <p:nvSpPr>
            <p:cNvPr name="Freeform 4" id="4"/>
            <p:cNvSpPr/>
            <p:nvPr/>
          </p:nvSpPr>
          <p:spPr>
            <a:xfrm>
              <a:off x="0" y="0"/>
              <a:ext cx="8166299" cy="2169565"/>
            </a:xfrm>
            <a:custGeom>
              <a:avLst/>
              <a:gdLst/>
              <a:ahLst/>
              <a:cxnLst/>
              <a:rect r="r" b="b" t="t" l="l"/>
              <a:pathLst>
                <a:path h="2169565" w="8166299">
                  <a:moveTo>
                    <a:pt x="8041839" y="59690"/>
                  </a:moveTo>
                  <a:cubicBezTo>
                    <a:pt x="8077399" y="59690"/>
                    <a:pt x="8106609" y="88900"/>
                    <a:pt x="8106609" y="124460"/>
                  </a:cubicBezTo>
                  <a:lnTo>
                    <a:pt x="8106609" y="2045105"/>
                  </a:lnTo>
                  <a:cubicBezTo>
                    <a:pt x="8106609" y="2080665"/>
                    <a:pt x="8077399" y="2109875"/>
                    <a:pt x="8041839" y="2109875"/>
                  </a:cubicBezTo>
                  <a:lnTo>
                    <a:pt x="124460" y="2109875"/>
                  </a:lnTo>
                  <a:cubicBezTo>
                    <a:pt x="88900" y="2109875"/>
                    <a:pt x="59690" y="2080665"/>
                    <a:pt x="59690" y="2045105"/>
                  </a:cubicBezTo>
                  <a:lnTo>
                    <a:pt x="59690" y="124460"/>
                  </a:lnTo>
                  <a:cubicBezTo>
                    <a:pt x="59690" y="88900"/>
                    <a:pt x="88900" y="59690"/>
                    <a:pt x="124460" y="59690"/>
                  </a:cubicBezTo>
                  <a:lnTo>
                    <a:pt x="8041839" y="59690"/>
                  </a:lnTo>
                  <a:moveTo>
                    <a:pt x="8041839" y="0"/>
                  </a:moveTo>
                  <a:lnTo>
                    <a:pt x="124460" y="0"/>
                  </a:lnTo>
                  <a:cubicBezTo>
                    <a:pt x="55880" y="0"/>
                    <a:pt x="0" y="55880"/>
                    <a:pt x="0" y="124460"/>
                  </a:cubicBezTo>
                  <a:lnTo>
                    <a:pt x="0" y="2045105"/>
                  </a:lnTo>
                  <a:cubicBezTo>
                    <a:pt x="0" y="2113685"/>
                    <a:pt x="55880" y="2169565"/>
                    <a:pt x="124460" y="2169565"/>
                  </a:cubicBezTo>
                  <a:lnTo>
                    <a:pt x="8041839" y="2169565"/>
                  </a:lnTo>
                  <a:cubicBezTo>
                    <a:pt x="8110419" y="2169565"/>
                    <a:pt x="8166299" y="2113685"/>
                    <a:pt x="8166299" y="2045105"/>
                  </a:cubicBezTo>
                  <a:lnTo>
                    <a:pt x="8166299" y="124460"/>
                  </a:lnTo>
                  <a:cubicBezTo>
                    <a:pt x="8166299" y="55880"/>
                    <a:pt x="8110419" y="0"/>
                    <a:pt x="8041839" y="0"/>
                  </a:cubicBezTo>
                  <a:close/>
                </a:path>
              </a:pathLst>
            </a:custGeom>
            <a:solidFill>
              <a:srgbClr val="FDE7EB"/>
            </a:solidFill>
          </p:spPr>
        </p:sp>
      </p:grpSp>
      <p:grpSp>
        <p:nvGrpSpPr>
          <p:cNvPr name="Group 5" id="5"/>
          <p:cNvGrpSpPr/>
          <p:nvPr/>
        </p:nvGrpSpPr>
        <p:grpSpPr>
          <a:xfrm rot="0">
            <a:off x="8462917" y="3915607"/>
            <a:ext cx="9243645" cy="2455786"/>
            <a:chOff x="0" y="0"/>
            <a:chExt cx="8166299" cy="2169565"/>
          </a:xfrm>
        </p:grpSpPr>
        <p:sp>
          <p:nvSpPr>
            <p:cNvPr name="Freeform 6" id="6"/>
            <p:cNvSpPr/>
            <p:nvPr/>
          </p:nvSpPr>
          <p:spPr>
            <a:xfrm>
              <a:off x="31750" y="31750"/>
              <a:ext cx="8102799" cy="2106065"/>
            </a:xfrm>
            <a:custGeom>
              <a:avLst/>
              <a:gdLst/>
              <a:ahLst/>
              <a:cxnLst/>
              <a:rect r="r" b="b" t="t" l="l"/>
              <a:pathLst>
                <a:path h="2106065" w="8102799">
                  <a:moveTo>
                    <a:pt x="8010089" y="2106065"/>
                  </a:moveTo>
                  <a:lnTo>
                    <a:pt x="92710" y="2106065"/>
                  </a:lnTo>
                  <a:cubicBezTo>
                    <a:pt x="41910" y="2106065"/>
                    <a:pt x="0" y="2064155"/>
                    <a:pt x="0" y="2013355"/>
                  </a:cubicBezTo>
                  <a:lnTo>
                    <a:pt x="0" y="92710"/>
                  </a:lnTo>
                  <a:cubicBezTo>
                    <a:pt x="0" y="41910"/>
                    <a:pt x="41910" y="0"/>
                    <a:pt x="92710" y="0"/>
                  </a:cubicBezTo>
                  <a:lnTo>
                    <a:pt x="8008819" y="0"/>
                  </a:lnTo>
                  <a:cubicBezTo>
                    <a:pt x="8059619" y="0"/>
                    <a:pt x="8101529" y="41910"/>
                    <a:pt x="8101529" y="92710"/>
                  </a:cubicBezTo>
                  <a:lnTo>
                    <a:pt x="8101529" y="2012085"/>
                  </a:lnTo>
                  <a:cubicBezTo>
                    <a:pt x="8102799" y="2064155"/>
                    <a:pt x="8060889" y="2106065"/>
                    <a:pt x="8010089" y="2106065"/>
                  </a:cubicBezTo>
                  <a:close/>
                </a:path>
              </a:pathLst>
            </a:custGeom>
            <a:solidFill>
              <a:srgbClr val="FDD131"/>
            </a:solidFill>
          </p:spPr>
        </p:sp>
        <p:sp>
          <p:nvSpPr>
            <p:cNvPr name="Freeform 7" id="7"/>
            <p:cNvSpPr/>
            <p:nvPr/>
          </p:nvSpPr>
          <p:spPr>
            <a:xfrm>
              <a:off x="0" y="0"/>
              <a:ext cx="8166299" cy="2169565"/>
            </a:xfrm>
            <a:custGeom>
              <a:avLst/>
              <a:gdLst/>
              <a:ahLst/>
              <a:cxnLst/>
              <a:rect r="r" b="b" t="t" l="l"/>
              <a:pathLst>
                <a:path h="2169565" w="8166299">
                  <a:moveTo>
                    <a:pt x="8041839" y="59690"/>
                  </a:moveTo>
                  <a:cubicBezTo>
                    <a:pt x="8077399" y="59690"/>
                    <a:pt x="8106609" y="88900"/>
                    <a:pt x="8106609" y="124460"/>
                  </a:cubicBezTo>
                  <a:lnTo>
                    <a:pt x="8106609" y="2045105"/>
                  </a:lnTo>
                  <a:cubicBezTo>
                    <a:pt x="8106609" y="2080665"/>
                    <a:pt x="8077399" y="2109875"/>
                    <a:pt x="8041839" y="2109875"/>
                  </a:cubicBezTo>
                  <a:lnTo>
                    <a:pt x="124460" y="2109875"/>
                  </a:lnTo>
                  <a:cubicBezTo>
                    <a:pt x="88900" y="2109875"/>
                    <a:pt x="59690" y="2080665"/>
                    <a:pt x="59690" y="2045105"/>
                  </a:cubicBezTo>
                  <a:lnTo>
                    <a:pt x="59690" y="124460"/>
                  </a:lnTo>
                  <a:cubicBezTo>
                    <a:pt x="59690" y="88900"/>
                    <a:pt x="88900" y="59690"/>
                    <a:pt x="124460" y="59690"/>
                  </a:cubicBezTo>
                  <a:lnTo>
                    <a:pt x="8041839" y="59690"/>
                  </a:lnTo>
                  <a:moveTo>
                    <a:pt x="8041839" y="0"/>
                  </a:moveTo>
                  <a:lnTo>
                    <a:pt x="124460" y="0"/>
                  </a:lnTo>
                  <a:cubicBezTo>
                    <a:pt x="55880" y="0"/>
                    <a:pt x="0" y="55880"/>
                    <a:pt x="0" y="124460"/>
                  </a:cubicBezTo>
                  <a:lnTo>
                    <a:pt x="0" y="2045105"/>
                  </a:lnTo>
                  <a:cubicBezTo>
                    <a:pt x="0" y="2113685"/>
                    <a:pt x="55880" y="2169565"/>
                    <a:pt x="124460" y="2169565"/>
                  </a:cubicBezTo>
                  <a:lnTo>
                    <a:pt x="8041839" y="2169565"/>
                  </a:lnTo>
                  <a:cubicBezTo>
                    <a:pt x="8110419" y="2169565"/>
                    <a:pt x="8166299" y="2113685"/>
                    <a:pt x="8166299" y="2045105"/>
                  </a:cubicBezTo>
                  <a:lnTo>
                    <a:pt x="8166299" y="124460"/>
                  </a:lnTo>
                  <a:cubicBezTo>
                    <a:pt x="8166299" y="55880"/>
                    <a:pt x="8110419" y="0"/>
                    <a:pt x="8041839" y="0"/>
                  </a:cubicBezTo>
                  <a:close/>
                </a:path>
              </a:pathLst>
            </a:custGeom>
            <a:solidFill>
              <a:srgbClr val="FDE7EB"/>
            </a:solidFill>
          </p:spPr>
        </p:sp>
      </p:grpSp>
      <p:grpSp>
        <p:nvGrpSpPr>
          <p:cNvPr name="Group 8" id="8"/>
          <p:cNvGrpSpPr/>
          <p:nvPr/>
        </p:nvGrpSpPr>
        <p:grpSpPr>
          <a:xfrm rot="0">
            <a:off x="8462917" y="6802514"/>
            <a:ext cx="9243645" cy="2455786"/>
            <a:chOff x="0" y="0"/>
            <a:chExt cx="8166299" cy="2169565"/>
          </a:xfrm>
        </p:grpSpPr>
        <p:sp>
          <p:nvSpPr>
            <p:cNvPr name="Freeform 9" id="9"/>
            <p:cNvSpPr/>
            <p:nvPr/>
          </p:nvSpPr>
          <p:spPr>
            <a:xfrm>
              <a:off x="31750" y="31750"/>
              <a:ext cx="8102799" cy="2106065"/>
            </a:xfrm>
            <a:custGeom>
              <a:avLst/>
              <a:gdLst/>
              <a:ahLst/>
              <a:cxnLst/>
              <a:rect r="r" b="b" t="t" l="l"/>
              <a:pathLst>
                <a:path h="2106065" w="8102799">
                  <a:moveTo>
                    <a:pt x="8010089" y="2106065"/>
                  </a:moveTo>
                  <a:lnTo>
                    <a:pt x="92710" y="2106065"/>
                  </a:lnTo>
                  <a:cubicBezTo>
                    <a:pt x="41910" y="2106065"/>
                    <a:pt x="0" y="2064155"/>
                    <a:pt x="0" y="2013355"/>
                  </a:cubicBezTo>
                  <a:lnTo>
                    <a:pt x="0" y="92710"/>
                  </a:lnTo>
                  <a:cubicBezTo>
                    <a:pt x="0" y="41910"/>
                    <a:pt x="41910" y="0"/>
                    <a:pt x="92710" y="0"/>
                  </a:cubicBezTo>
                  <a:lnTo>
                    <a:pt x="8008819" y="0"/>
                  </a:lnTo>
                  <a:cubicBezTo>
                    <a:pt x="8059619" y="0"/>
                    <a:pt x="8101529" y="41910"/>
                    <a:pt x="8101529" y="92710"/>
                  </a:cubicBezTo>
                  <a:lnTo>
                    <a:pt x="8101529" y="2012085"/>
                  </a:lnTo>
                  <a:cubicBezTo>
                    <a:pt x="8102799" y="2064155"/>
                    <a:pt x="8060889" y="2106065"/>
                    <a:pt x="8010089" y="2106065"/>
                  </a:cubicBezTo>
                  <a:close/>
                </a:path>
              </a:pathLst>
            </a:custGeom>
            <a:solidFill>
              <a:srgbClr val="34B454"/>
            </a:solidFill>
          </p:spPr>
        </p:sp>
        <p:sp>
          <p:nvSpPr>
            <p:cNvPr name="Freeform 10" id="10"/>
            <p:cNvSpPr/>
            <p:nvPr/>
          </p:nvSpPr>
          <p:spPr>
            <a:xfrm>
              <a:off x="0" y="0"/>
              <a:ext cx="8166299" cy="2169565"/>
            </a:xfrm>
            <a:custGeom>
              <a:avLst/>
              <a:gdLst/>
              <a:ahLst/>
              <a:cxnLst/>
              <a:rect r="r" b="b" t="t" l="l"/>
              <a:pathLst>
                <a:path h="2169565" w="8166299">
                  <a:moveTo>
                    <a:pt x="8041839" y="59690"/>
                  </a:moveTo>
                  <a:cubicBezTo>
                    <a:pt x="8077399" y="59690"/>
                    <a:pt x="8106609" y="88900"/>
                    <a:pt x="8106609" y="124460"/>
                  </a:cubicBezTo>
                  <a:lnTo>
                    <a:pt x="8106609" y="2045105"/>
                  </a:lnTo>
                  <a:cubicBezTo>
                    <a:pt x="8106609" y="2080665"/>
                    <a:pt x="8077399" y="2109875"/>
                    <a:pt x="8041839" y="2109875"/>
                  </a:cubicBezTo>
                  <a:lnTo>
                    <a:pt x="124460" y="2109875"/>
                  </a:lnTo>
                  <a:cubicBezTo>
                    <a:pt x="88900" y="2109875"/>
                    <a:pt x="59690" y="2080665"/>
                    <a:pt x="59690" y="2045105"/>
                  </a:cubicBezTo>
                  <a:lnTo>
                    <a:pt x="59690" y="124460"/>
                  </a:lnTo>
                  <a:cubicBezTo>
                    <a:pt x="59690" y="88900"/>
                    <a:pt x="88900" y="59690"/>
                    <a:pt x="124460" y="59690"/>
                  </a:cubicBezTo>
                  <a:lnTo>
                    <a:pt x="8041839" y="59690"/>
                  </a:lnTo>
                  <a:moveTo>
                    <a:pt x="8041839" y="0"/>
                  </a:moveTo>
                  <a:lnTo>
                    <a:pt x="124460" y="0"/>
                  </a:lnTo>
                  <a:cubicBezTo>
                    <a:pt x="55880" y="0"/>
                    <a:pt x="0" y="55880"/>
                    <a:pt x="0" y="124460"/>
                  </a:cubicBezTo>
                  <a:lnTo>
                    <a:pt x="0" y="2045105"/>
                  </a:lnTo>
                  <a:cubicBezTo>
                    <a:pt x="0" y="2113685"/>
                    <a:pt x="55880" y="2169565"/>
                    <a:pt x="124460" y="2169565"/>
                  </a:cubicBezTo>
                  <a:lnTo>
                    <a:pt x="8041839" y="2169565"/>
                  </a:lnTo>
                  <a:cubicBezTo>
                    <a:pt x="8110419" y="2169565"/>
                    <a:pt x="8166299" y="2113685"/>
                    <a:pt x="8166299" y="2045105"/>
                  </a:cubicBezTo>
                  <a:lnTo>
                    <a:pt x="8166299" y="124460"/>
                  </a:lnTo>
                  <a:cubicBezTo>
                    <a:pt x="8166299" y="55880"/>
                    <a:pt x="8110419" y="0"/>
                    <a:pt x="8041839" y="0"/>
                  </a:cubicBezTo>
                  <a:close/>
                </a:path>
              </a:pathLst>
            </a:custGeom>
            <a:solidFill>
              <a:srgbClr val="FDE7EB"/>
            </a:solidFill>
          </p:spPr>
        </p:sp>
      </p:grpSp>
      <p:sp>
        <p:nvSpPr>
          <p:cNvPr name="TextBox 11" id="11"/>
          <p:cNvSpPr txBox="true"/>
          <p:nvPr/>
        </p:nvSpPr>
        <p:spPr>
          <a:xfrm rot="0">
            <a:off x="9144000" y="1666043"/>
            <a:ext cx="7963321" cy="1162050"/>
          </a:xfrm>
          <a:prstGeom prst="rect">
            <a:avLst/>
          </a:prstGeom>
        </p:spPr>
        <p:txBody>
          <a:bodyPr anchor="t" rtlCol="false" tIns="0" lIns="0" bIns="0" rIns="0">
            <a:spAutoFit/>
          </a:bodyPr>
          <a:lstStyle/>
          <a:p>
            <a:pPr algn="ctr">
              <a:lnSpc>
                <a:spcPts val="9000"/>
              </a:lnSpc>
            </a:pPr>
            <a:r>
              <a:rPr lang="en-US" sz="7500">
                <a:solidFill>
                  <a:srgbClr val="312249"/>
                </a:solidFill>
                <a:latin typeface="Brice BoldCondensed"/>
              </a:rPr>
              <a:t>Apriori</a:t>
            </a:r>
          </a:p>
        </p:txBody>
      </p:sp>
      <p:sp>
        <p:nvSpPr>
          <p:cNvPr name="TextBox 12" id="12"/>
          <p:cNvSpPr txBox="true"/>
          <p:nvPr/>
        </p:nvSpPr>
        <p:spPr>
          <a:xfrm rot="0">
            <a:off x="9144000" y="4576762"/>
            <a:ext cx="8045164" cy="1133475"/>
          </a:xfrm>
          <a:prstGeom prst="rect">
            <a:avLst/>
          </a:prstGeom>
        </p:spPr>
        <p:txBody>
          <a:bodyPr anchor="t" rtlCol="false" tIns="0" lIns="0" bIns="0" rIns="0">
            <a:spAutoFit/>
          </a:bodyPr>
          <a:lstStyle/>
          <a:p>
            <a:pPr algn="ctr">
              <a:lnSpc>
                <a:spcPts val="8999"/>
              </a:lnSpc>
            </a:pPr>
            <a:r>
              <a:rPr lang="en-US" sz="7499">
                <a:solidFill>
                  <a:srgbClr val="312249"/>
                </a:solidFill>
                <a:latin typeface="Brice BoldCondensed"/>
              </a:rPr>
              <a:t>Eclat</a:t>
            </a:r>
          </a:p>
        </p:txBody>
      </p:sp>
      <p:grpSp>
        <p:nvGrpSpPr>
          <p:cNvPr name="Group 13" id="13"/>
          <p:cNvGrpSpPr/>
          <p:nvPr/>
        </p:nvGrpSpPr>
        <p:grpSpPr>
          <a:xfrm rot="0">
            <a:off x="9144000" y="7552493"/>
            <a:ext cx="8045164" cy="2541047"/>
            <a:chOff x="0" y="0"/>
            <a:chExt cx="10726885" cy="3388063"/>
          </a:xfrm>
        </p:grpSpPr>
        <p:sp>
          <p:nvSpPr>
            <p:cNvPr name="TextBox 14" id="14"/>
            <p:cNvSpPr txBox="true"/>
            <p:nvPr/>
          </p:nvSpPr>
          <p:spPr>
            <a:xfrm rot="0">
              <a:off x="0" y="-19050"/>
              <a:ext cx="10726885" cy="1543050"/>
            </a:xfrm>
            <a:prstGeom prst="rect">
              <a:avLst/>
            </a:prstGeom>
          </p:spPr>
          <p:txBody>
            <a:bodyPr anchor="t" rtlCol="false" tIns="0" lIns="0" bIns="0" rIns="0">
              <a:spAutoFit/>
            </a:bodyPr>
            <a:lstStyle/>
            <a:p>
              <a:pPr algn="ctr">
                <a:lnSpc>
                  <a:spcPts val="9000"/>
                </a:lnSpc>
              </a:pPr>
              <a:r>
                <a:rPr lang="en-US" sz="7500">
                  <a:solidFill>
                    <a:srgbClr val="312249"/>
                  </a:solidFill>
                  <a:latin typeface="Brice BoldCondensed"/>
                </a:rPr>
                <a:t>FP-Growth</a:t>
              </a:r>
            </a:p>
          </p:txBody>
        </p:sp>
        <p:sp>
          <p:nvSpPr>
            <p:cNvPr name="TextBox 15" id="15"/>
            <p:cNvSpPr txBox="true"/>
            <p:nvPr/>
          </p:nvSpPr>
          <p:spPr>
            <a:xfrm rot="0">
              <a:off x="0" y="1711663"/>
              <a:ext cx="10726885" cy="1676400"/>
            </a:xfrm>
            <a:prstGeom prst="rect">
              <a:avLst/>
            </a:prstGeom>
          </p:spPr>
          <p:txBody>
            <a:bodyPr anchor="t" rtlCol="false" tIns="0" lIns="0" bIns="0" rIns="0">
              <a:spAutoFit/>
            </a:bodyPr>
            <a:lstStyle/>
            <a:p>
              <a:pPr algn="ctr">
                <a:lnSpc>
                  <a:spcPts val="10500"/>
                </a:lnSpc>
              </a:pPr>
            </a:p>
          </p:txBody>
        </p:sp>
      </p:grpSp>
      <p:sp>
        <p:nvSpPr>
          <p:cNvPr name="TextBox 16" id="16"/>
          <p:cNvSpPr txBox="true"/>
          <p:nvPr/>
        </p:nvSpPr>
        <p:spPr>
          <a:xfrm rot="0">
            <a:off x="1730684" y="2273976"/>
            <a:ext cx="4468260" cy="1254760"/>
          </a:xfrm>
          <a:prstGeom prst="rect">
            <a:avLst/>
          </a:prstGeom>
        </p:spPr>
        <p:txBody>
          <a:bodyPr anchor="t" rtlCol="false" tIns="0" lIns="0" bIns="0" rIns="0">
            <a:spAutoFit/>
          </a:bodyPr>
          <a:lstStyle/>
          <a:p>
            <a:pPr algn="ctr">
              <a:lnSpc>
                <a:spcPts val="9680"/>
              </a:lnSpc>
            </a:pPr>
            <a:r>
              <a:rPr lang="en-US" sz="8800">
                <a:solidFill>
                  <a:srgbClr val="FDE7EB"/>
                </a:solidFill>
                <a:latin typeface="Brice BoldCondensed Bold"/>
              </a:rPr>
              <a:t>Outline</a:t>
            </a:r>
          </a:p>
        </p:txBody>
      </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2733940"/>
            <a:ext cx="261966" cy="249106"/>
          </a:xfrm>
          <a:prstGeom prst="rect">
            <a:avLst/>
          </a:prstGeom>
        </p:spPr>
      </p:pic>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638963" y="2733940"/>
            <a:ext cx="261966" cy="249106"/>
          </a:xfrm>
          <a:prstGeom prst="rect">
            <a:avLst/>
          </a:prstGeom>
        </p:spPr>
      </p:pic>
      <p:pic>
        <p:nvPicPr>
          <p:cNvPr name="Picture 19" id="1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47109" y="826051"/>
            <a:ext cx="778997" cy="747837"/>
          </a:xfrm>
          <a:prstGeom prst="rect">
            <a:avLst/>
          </a:prstGeom>
        </p:spPr>
      </p:pic>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47109" y="3681462"/>
            <a:ext cx="778997" cy="747837"/>
          </a:xfrm>
          <a:prstGeom prst="rect">
            <a:avLst/>
          </a:prstGeom>
        </p:spPr>
      </p:pic>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47109" y="6536873"/>
            <a:ext cx="778997" cy="747837"/>
          </a:xfrm>
          <a:prstGeom prst="rect">
            <a:avLst/>
          </a:prstGeom>
        </p:spPr>
      </p:pic>
      <p:pic>
        <p:nvPicPr>
          <p:cNvPr name="Picture 22" id="2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37317">
            <a:off x="1867224" y="5641219"/>
            <a:ext cx="2156365" cy="3359776"/>
          </a:xfrm>
          <a:prstGeom prst="rect">
            <a:avLst/>
          </a:prstGeom>
        </p:spPr>
      </p:pic>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3463222" y="4870161"/>
            <a:ext cx="2074434" cy="1980142"/>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06380">
            <a:off x="3772374" y="6889456"/>
            <a:ext cx="2949235" cy="169983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sp>
        <p:nvSpPr>
          <p:cNvPr name="TextBox 2" id="2"/>
          <p:cNvSpPr txBox="true"/>
          <p:nvPr/>
        </p:nvSpPr>
        <p:spPr>
          <a:xfrm rot="0">
            <a:off x="2103753" y="2175753"/>
            <a:ext cx="5270895" cy="36576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DE7EB"/>
                </a:solidFill>
                <a:latin typeface="Open Sans Bold"/>
              </a:rPr>
              <a:t>Frequent Itemset Mining</a:t>
            </a:r>
          </a:p>
        </p:txBody>
      </p:sp>
      <p:sp>
        <p:nvSpPr>
          <p:cNvPr name="TextBox 3" id="3"/>
          <p:cNvSpPr txBox="true"/>
          <p:nvPr/>
        </p:nvSpPr>
        <p:spPr>
          <a:xfrm rot="0">
            <a:off x="8710091" y="1977101"/>
            <a:ext cx="8000343" cy="7364730"/>
          </a:xfrm>
          <a:prstGeom prst="rect">
            <a:avLst/>
          </a:prstGeom>
        </p:spPr>
        <p:txBody>
          <a:bodyPr anchor="t" rtlCol="false" tIns="0" lIns="0" bIns="0" rIns="0">
            <a:spAutoFit/>
          </a:bodyPr>
          <a:lstStyle/>
          <a:p>
            <a:pPr marL="906780" indent="-453390" lvl="1">
              <a:lnSpc>
                <a:spcPts val="8400"/>
              </a:lnSpc>
              <a:buFont typeface="Arial"/>
              <a:buChar char="•"/>
            </a:pPr>
            <a:r>
              <a:rPr lang="en-US" sz="4200">
                <a:solidFill>
                  <a:srgbClr val="FDE7EB"/>
                </a:solidFill>
                <a:latin typeface="Open Sans"/>
              </a:rPr>
              <a:t>An aspect of Data Mining</a:t>
            </a:r>
          </a:p>
          <a:p>
            <a:pPr marL="906780" indent="-453390" lvl="1">
              <a:lnSpc>
                <a:spcPts val="8400"/>
              </a:lnSpc>
              <a:buFont typeface="Arial"/>
              <a:buChar char="•"/>
            </a:pPr>
            <a:r>
              <a:rPr lang="en-US" sz="4200">
                <a:solidFill>
                  <a:srgbClr val="FDE7EB"/>
                </a:solidFill>
                <a:latin typeface="Open Sans"/>
              </a:rPr>
              <a:t>Technique for predicting the future of understand the past</a:t>
            </a:r>
          </a:p>
          <a:p>
            <a:pPr algn="l" marL="906780" indent="-453390" lvl="1">
              <a:lnSpc>
                <a:spcPts val="8400"/>
              </a:lnSpc>
              <a:buFont typeface="Arial"/>
              <a:buChar char="•"/>
            </a:pPr>
            <a:r>
              <a:rPr lang="en-US" sz="4200">
                <a:solidFill>
                  <a:srgbClr val="FDE7EB"/>
                </a:solidFill>
                <a:latin typeface="Open Sans"/>
              </a:rPr>
              <a:t>FIM algorithms can be described in both of BFS and DFS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64176" y="1251379"/>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TID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Bold"/>
                        </a:rPr>
                        <a:t>Transaction</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c, 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664176" y="463378"/>
            <a:ext cx="4835027"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Frequent Itemset Mining</a:t>
            </a:r>
          </a:p>
        </p:txBody>
      </p:sp>
      <p:sp>
        <p:nvSpPr>
          <p:cNvPr name="TextBox 4" id="4"/>
          <p:cNvSpPr txBox="true"/>
          <p:nvPr/>
        </p:nvSpPr>
        <p:spPr>
          <a:xfrm rot="0">
            <a:off x="5280454" y="1338240"/>
            <a:ext cx="12446208" cy="5533898"/>
          </a:xfrm>
          <a:prstGeom prst="rect">
            <a:avLst/>
          </a:prstGeom>
        </p:spPr>
        <p:txBody>
          <a:bodyPr anchor="t" rtlCol="false" tIns="0" lIns="0" bIns="0" rIns="0">
            <a:spAutoFit/>
          </a:bodyPr>
          <a:lstStyle/>
          <a:p>
            <a:pPr>
              <a:lnSpc>
                <a:spcPts val="4023"/>
              </a:lnSpc>
            </a:pPr>
            <a:r>
              <a:rPr lang="en-US" sz="2664">
                <a:solidFill>
                  <a:srgbClr val="FDE7EB"/>
                </a:solidFill>
                <a:latin typeface="Open Sans Bold"/>
              </a:rPr>
              <a:t>I: Set of items (I = {i1, i2, . . . im}).</a:t>
            </a:r>
          </a:p>
          <a:p>
            <a:pPr>
              <a:lnSpc>
                <a:spcPts val="4023"/>
              </a:lnSpc>
            </a:pPr>
            <a:r>
              <a:rPr lang="en-US" sz="2664">
                <a:solidFill>
                  <a:srgbClr val="FDE7EB"/>
                </a:solidFill>
                <a:latin typeface="Open Sans Bold"/>
              </a:rPr>
              <a:t>D: Set of transactions(D = {T1, T2 . . . Tn}).</a:t>
            </a:r>
          </a:p>
          <a:p>
            <a:pPr>
              <a:lnSpc>
                <a:spcPts val="4023"/>
              </a:lnSpc>
            </a:pPr>
            <a:r>
              <a:rPr lang="en-US" sz="2664">
                <a:solidFill>
                  <a:srgbClr val="FDE7EB"/>
                </a:solidFill>
                <a:latin typeface="Open Sans Bold"/>
              </a:rPr>
              <a:t>Tq</a:t>
            </a:r>
            <a:r>
              <a:rPr lang="en-US" sz="2664">
                <a:solidFill>
                  <a:srgbClr val="FDE7EB"/>
                </a:solidFill>
                <a:latin typeface="Open Sans Bold"/>
              </a:rPr>
              <a:t>: Transaction q-th (with 1 ≤ q ≤ m).</a:t>
            </a:r>
          </a:p>
          <a:p>
            <a:pPr>
              <a:lnSpc>
                <a:spcPts val="4023"/>
              </a:lnSpc>
            </a:pPr>
            <a:r>
              <a:rPr lang="en-US" sz="2664">
                <a:solidFill>
                  <a:srgbClr val="FDE7EB"/>
                </a:solidFill>
                <a:latin typeface="Open Sans Bold"/>
              </a:rPr>
              <a:t>q: each Transaction has a unique TID (Transaction Identifier).</a:t>
            </a:r>
          </a:p>
          <a:p>
            <a:pPr>
              <a:lnSpc>
                <a:spcPts val="4023"/>
              </a:lnSpc>
            </a:pPr>
            <a:r>
              <a:rPr lang="en-US" sz="2664">
                <a:solidFill>
                  <a:srgbClr val="FDE7EB"/>
                </a:solidFill>
                <a:latin typeface="Open Sans Bold"/>
              </a:rPr>
              <a:t>|X|: X is a set of items (X ⊆ I.), |X| means the number of items in itemset X (length k).</a:t>
            </a:r>
          </a:p>
          <a:p>
            <a:pPr>
              <a:lnSpc>
                <a:spcPts val="4023"/>
              </a:lnSpc>
            </a:pPr>
            <a:r>
              <a:rPr lang="en-US" sz="2664">
                <a:solidFill>
                  <a:srgbClr val="FDE7EB"/>
                </a:solidFill>
                <a:latin typeface="Open Sans Bold"/>
              </a:rPr>
              <a:t>sup(X): the number of transactions containing X in D. </a:t>
            </a:r>
          </a:p>
          <a:p>
            <a:pPr>
              <a:lnSpc>
                <a:spcPts val="4023"/>
              </a:lnSpc>
            </a:pPr>
            <a:r>
              <a:rPr lang="en-US" sz="2664">
                <a:solidFill>
                  <a:srgbClr val="FDE7EB"/>
                </a:solidFill>
                <a:latin typeface="Open Sans Bold"/>
              </a:rPr>
              <a:t>                            </a:t>
            </a:r>
            <a:r>
              <a:rPr lang="en-US" sz="2664">
                <a:solidFill>
                  <a:srgbClr val="FDE7EB"/>
                </a:solidFill>
                <a:latin typeface="Open Sans Bold"/>
              </a:rPr>
              <a:t>(sup(X) = |{T|X ⊆ T ∧ T ∈ D}|).</a:t>
            </a:r>
          </a:p>
          <a:p>
            <a:pPr>
              <a:lnSpc>
                <a:spcPts val="4023"/>
              </a:lnSpc>
            </a:pPr>
            <a:r>
              <a:rPr lang="en-US" sz="2664">
                <a:solidFill>
                  <a:srgbClr val="FDE7EB"/>
                </a:solidFill>
                <a:latin typeface="Open Sans Bold"/>
              </a:rPr>
              <a:t>relSup(X): is relative support, relSup(X) = sup(X)/|D|.</a:t>
            </a:r>
          </a:p>
          <a:p>
            <a:pPr>
              <a:lnSpc>
                <a:spcPts val="4023"/>
              </a:lnSpc>
            </a:pPr>
          </a:p>
          <a:p>
            <a:pPr algn="l" marL="0" indent="0" lvl="0">
              <a:lnSpc>
                <a:spcPts val="402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122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6" t="716" r="0" b="996"/>
          <a:stretch>
            <a:fillRect/>
          </a:stretch>
        </p:blipFill>
        <p:spPr>
          <a:xfrm flipH="false" flipV="false" rot="0">
            <a:off x="1323274" y="1701865"/>
            <a:ext cx="15936026" cy="6883269"/>
          </a:xfrm>
          <a:prstGeom prst="rect">
            <a:avLst/>
          </a:prstGeom>
        </p:spPr>
      </p:pic>
      <p:sp>
        <p:nvSpPr>
          <p:cNvPr name="TextBox 3" id="3"/>
          <p:cNvSpPr txBox="true"/>
          <p:nvPr/>
        </p:nvSpPr>
        <p:spPr>
          <a:xfrm rot="0">
            <a:off x="811463" y="463378"/>
            <a:ext cx="4835027"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BFS &amp; DFS searchs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sp>
        <p:nvSpPr>
          <p:cNvPr name="TextBox 2" id="2"/>
          <p:cNvSpPr txBox="true"/>
          <p:nvPr/>
        </p:nvSpPr>
        <p:spPr>
          <a:xfrm rot="0">
            <a:off x="664176" y="463378"/>
            <a:ext cx="4835027"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Apriori</a:t>
            </a:r>
          </a:p>
        </p:txBody>
      </p:sp>
      <p:graphicFrame>
        <p:nvGraphicFramePr>
          <p:cNvPr name="Table 3" id="3"/>
          <p:cNvGraphicFramePr>
            <a:graphicFrameLocks noGrp="true"/>
          </p:cNvGraphicFramePr>
          <p:nvPr/>
        </p:nvGraphicFramePr>
        <p:xfrm>
          <a:off x="12832492" y="1028700"/>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TID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Bold"/>
                        </a:rPr>
                        <a:t>Transaction</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c, 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T2</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a, b, c,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T5</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b. 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4" id="4"/>
          <p:cNvSpPr txBox="true"/>
          <p:nvPr/>
        </p:nvSpPr>
        <p:spPr>
          <a:xfrm rot="0">
            <a:off x="664176" y="1326292"/>
            <a:ext cx="11306878" cy="3200400"/>
          </a:xfrm>
          <a:prstGeom prst="rect">
            <a:avLst/>
          </a:prstGeom>
        </p:spPr>
        <p:txBody>
          <a:bodyPr anchor="t" rtlCol="false" tIns="0" lIns="0" bIns="0" rIns="0">
            <a:spAutoFit/>
          </a:bodyPr>
          <a:lstStyle/>
          <a:p>
            <a:pPr>
              <a:lnSpc>
                <a:spcPts val="3600"/>
              </a:lnSpc>
            </a:pPr>
            <a:r>
              <a:rPr lang="en-US" sz="3000">
                <a:solidFill>
                  <a:srgbClr val="FDE7EB"/>
                </a:solidFill>
                <a:latin typeface="Open Sans"/>
              </a:rPr>
              <a:t>Apriori is the BFS search algorithm. Requiring two inputs which are standard database and minsup threshold.</a:t>
            </a:r>
          </a:p>
          <a:p>
            <a:pPr>
              <a:lnSpc>
                <a:spcPts val="3600"/>
              </a:lnSpc>
            </a:pPr>
          </a:p>
          <a:p>
            <a:pPr>
              <a:lnSpc>
                <a:spcPts val="3600"/>
              </a:lnSpc>
            </a:pPr>
            <a:r>
              <a:rPr lang="en-US" sz="3000">
                <a:solidFill>
                  <a:srgbClr val="FDE7EB"/>
                </a:solidFill>
                <a:latin typeface="Open Sans"/>
              </a:rPr>
              <a:t>Key idea: Apriori property </a:t>
            </a:r>
            <a:r>
              <a:rPr lang="en-US" sz="3000">
                <a:solidFill>
                  <a:srgbClr val="FDE7EB"/>
                </a:solidFill>
                <a:latin typeface="Open Sans Italics"/>
              </a:rPr>
              <a:t>"All subsets of a frequent itemset must be frequent(Apriori property).</a:t>
            </a:r>
          </a:p>
          <a:p>
            <a:pPr>
              <a:lnSpc>
                <a:spcPts val="3600"/>
              </a:lnSpc>
            </a:pPr>
            <a:r>
              <a:rPr lang="en-US" sz="3000">
                <a:solidFill>
                  <a:srgbClr val="FDE7EB"/>
                </a:solidFill>
                <a:latin typeface="Open Sans Italics"/>
              </a:rPr>
              <a:t>If an itemset is infrequent, all its supersets will be infrequent".</a:t>
            </a:r>
          </a:p>
          <a:p>
            <a:pPr algn="l" marL="0" indent="0" lvl="0">
              <a:lnSpc>
                <a:spcPts val="36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31224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121376"/>
          <a:ext cx="4426808" cy="5915025"/>
        </p:xfrm>
        <a:graphic>
          <a:graphicData uri="http://schemas.openxmlformats.org/drawingml/2006/table">
            <a:tbl>
              <a:tblPr/>
              <a:tblGrid>
                <a:gridCol w="1582413"/>
                <a:gridCol w="2844396"/>
              </a:tblGrid>
              <a:tr h="786114">
                <a:tc>
                  <a:txBody>
                    <a:bodyPr anchor="t" rtlCol="false"/>
                    <a:lstStyle/>
                    <a:p>
                      <a:pPr algn="l">
                        <a:defRPr/>
                      </a:pPr>
                      <a:r>
                        <a:rPr lang="en-US" sz="1800">
                          <a:solidFill>
                            <a:srgbClr val="000000"/>
                          </a:solidFill>
                          <a:latin typeface="Muli Regular Bold"/>
                        </a:rPr>
                        <a:t>Items</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2421">
                <a:tc>
                  <a:txBody>
                    <a:bodyPr anchor="t" rtlCol="false"/>
                    <a:lstStyle/>
                    <a:p>
                      <a:pPr algn="l">
                        <a:defRPr/>
                      </a:pPr>
                      <a:r>
                        <a:rPr lang="en-US" sz="1800">
                          <a:solidFill>
                            <a:srgbClr val="FFFFFF"/>
                          </a:solidFill>
                          <a:latin typeface="Muli Regular"/>
                        </a:rPr>
                        <a:t>a</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79144">
                <a:tc>
                  <a:txBody>
                    <a:bodyPr anchor="t" rtlCol="false"/>
                    <a:lstStyle/>
                    <a:p>
                      <a:pPr algn="l">
                        <a:defRPr/>
                      </a:pPr>
                      <a:r>
                        <a:rPr lang="en-US" sz="1800">
                          <a:solidFill>
                            <a:srgbClr val="FFFFFF"/>
                          </a:solidFill>
                          <a:latin typeface="Muli Regular"/>
                        </a:rPr>
                        <a:t>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d</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1</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5782">
                <a:tc>
                  <a:txBody>
                    <a:bodyPr anchor="t" rtlCol="false"/>
                    <a:lstStyle/>
                    <a:p>
                      <a:pPr algn="l">
                        <a:defRPr/>
                      </a:pPr>
                      <a:r>
                        <a:rPr lang="en-US" sz="1800">
                          <a:solidFill>
                            <a:srgbClr val="FFFFFF"/>
                          </a:solidFill>
                          <a:latin typeface="Muli Regular"/>
                        </a:rPr>
                        <a:t>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3" id="3"/>
          <p:cNvSpPr txBox="true"/>
          <p:nvPr/>
        </p:nvSpPr>
        <p:spPr>
          <a:xfrm rot="0">
            <a:off x="1028700" y="476765"/>
            <a:ext cx="4426808" cy="4572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DE7EB"/>
                </a:solidFill>
                <a:latin typeface="Open Sans Bold"/>
              </a:rPr>
              <a:t>minsup = 3, k = 1</a:t>
            </a:r>
          </a:p>
        </p:txBody>
      </p:sp>
      <p:sp>
        <p:nvSpPr>
          <p:cNvPr name="TextBox 4" id="4"/>
          <p:cNvSpPr txBox="true"/>
          <p:nvPr/>
        </p:nvSpPr>
        <p:spPr>
          <a:xfrm rot="0">
            <a:off x="1028700" y="7226901"/>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C1</a:t>
            </a:r>
          </a:p>
        </p:txBody>
      </p:sp>
      <p:sp>
        <p:nvSpPr>
          <p:cNvPr name="AutoShape 5" id="5"/>
          <p:cNvSpPr/>
          <p:nvPr/>
        </p:nvSpPr>
        <p:spPr>
          <a:xfrm rot="0">
            <a:off x="5897880" y="4040788"/>
            <a:ext cx="2539876" cy="0"/>
          </a:xfrm>
          <a:prstGeom prst="line">
            <a:avLst/>
          </a:prstGeom>
          <a:ln cap="flat" w="38100">
            <a:solidFill>
              <a:srgbClr val="FFFFFF"/>
            </a:solidFill>
            <a:prstDash val="solid"/>
            <a:headEnd type="none" len="sm" w="sm"/>
            <a:tailEnd type="arrow" len="sm" w="med"/>
          </a:ln>
        </p:spPr>
      </p:sp>
      <p:graphicFrame>
        <p:nvGraphicFramePr>
          <p:cNvPr name="Table 6" id="6"/>
          <p:cNvGraphicFramePr>
            <a:graphicFrameLocks noGrp="true"/>
          </p:cNvGraphicFramePr>
          <p:nvPr/>
        </p:nvGraphicFramePr>
        <p:xfrm>
          <a:off x="8811397" y="1121376"/>
          <a:ext cx="4426808" cy="4895850"/>
        </p:xfrm>
        <a:graphic>
          <a:graphicData uri="http://schemas.openxmlformats.org/drawingml/2006/table">
            <a:tbl>
              <a:tblPr/>
              <a:tblGrid>
                <a:gridCol w="1582413"/>
                <a:gridCol w="2844396"/>
              </a:tblGrid>
              <a:tr h="787176">
                <a:tc>
                  <a:txBody>
                    <a:bodyPr anchor="t" rtlCol="false"/>
                    <a:lstStyle/>
                    <a:p>
                      <a:pPr algn="l">
                        <a:defRPr/>
                      </a:pPr>
                      <a:r>
                        <a:rPr lang="en-US" sz="1800">
                          <a:solidFill>
                            <a:srgbClr val="000000"/>
                          </a:solidFill>
                          <a:latin typeface="Muli Regular Bold"/>
                        </a:rPr>
                        <a:t>Items</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l">
                        <a:defRPr/>
                      </a:pPr>
                      <a:r>
                        <a:rPr lang="en-US" sz="1800">
                          <a:solidFill>
                            <a:srgbClr val="000000"/>
                          </a:solidFill>
                          <a:latin typeface="Muli Regular"/>
                        </a:rPr>
                        <a:t>sup_count</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73870">
                <a:tc>
                  <a:txBody>
                    <a:bodyPr anchor="t" rtlCol="false"/>
                    <a:lstStyle/>
                    <a:p>
                      <a:pPr algn="l">
                        <a:defRPr/>
                      </a:pPr>
                      <a:r>
                        <a:rPr lang="en-US" sz="1800">
                          <a:solidFill>
                            <a:srgbClr val="FFFFFF"/>
                          </a:solidFill>
                          <a:latin typeface="Muli Regular"/>
                        </a:rPr>
                        <a:t>a</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3</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980467">
                <a:tc>
                  <a:txBody>
                    <a:bodyPr anchor="t" rtlCol="false"/>
                    <a:lstStyle/>
                    <a:p>
                      <a:pPr algn="l">
                        <a:defRPr/>
                      </a:pPr>
                      <a:r>
                        <a:rPr lang="en-US" sz="1800">
                          <a:solidFill>
                            <a:srgbClr val="FFFFFF"/>
                          </a:solidFill>
                          <a:latin typeface="Muli Regular"/>
                        </a:rPr>
                        <a:t>b</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169">
                <a:tc>
                  <a:txBody>
                    <a:bodyPr anchor="t" rtlCol="false"/>
                    <a:lstStyle/>
                    <a:p>
                      <a:pPr algn="l">
                        <a:defRPr/>
                      </a:pPr>
                      <a:r>
                        <a:rPr lang="en-US" sz="1800">
                          <a:solidFill>
                            <a:srgbClr val="FFFFFF"/>
                          </a:solidFill>
                          <a:latin typeface="Muli Regular"/>
                        </a:rPr>
                        <a:t>c</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7169">
                <a:tc>
                  <a:txBody>
                    <a:bodyPr anchor="t" rtlCol="false"/>
                    <a:lstStyle/>
                    <a:p>
                      <a:pPr algn="l">
                        <a:defRPr/>
                      </a:pPr>
                      <a:r>
                        <a:rPr lang="en-US" sz="1800">
                          <a:solidFill>
                            <a:srgbClr val="FFFFFF"/>
                          </a:solidFill>
                          <a:latin typeface="Muli Regular"/>
                        </a:rPr>
                        <a:t>e</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defRPr/>
                      </a:pPr>
                      <a:r>
                        <a:rPr lang="en-US" sz="1800">
                          <a:solidFill>
                            <a:srgbClr val="FFFFFF"/>
                          </a:solidFill>
                          <a:latin typeface="Muli Regular"/>
                        </a:rPr>
                        <a:t>4</a:t>
                      </a:r>
                      <a:endParaRPr lang="en-US" sz="1100"/>
                    </a:p>
                  </a:txBody>
                  <a:tcP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7" id="7"/>
          <p:cNvSpPr txBox="true"/>
          <p:nvPr/>
        </p:nvSpPr>
        <p:spPr>
          <a:xfrm rot="0">
            <a:off x="8811397" y="7226901"/>
            <a:ext cx="4426808" cy="457200"/>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FDE7EB"/>
                </a:solidFill>
                <a:latin typeface="Open Sans"/>
              </a:rPr>
              <a:t>F1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DAFT9SH-U00</dc:identifier>
  <dcterms:modified xsi:type="dcterms:W3CDTF">2011-08-01T06:04:30Z</dcterms:modified>
  <cp:revision>1</cp:revision>
  <dc:title>Design &amp; Analyze Algorithms</dc:title>
</cp:coreProperties>
</file>