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5E6E-9268-4112-BA91-9B80BFCA0DF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A7AB7-8AC3-452B-B49F-63CD1C4F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2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3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98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28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9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4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3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6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9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2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1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9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5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0463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9502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6893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0782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9549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7104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3233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1068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0084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2315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3531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956D-72AD-45A2-8171-D780678DD72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49192" y="-36686"/>
            <a:ext cx="12159615" cy="6324600"/>
          </a:xfrm>
          <a:prstGeom prst="flowChartOffpageConnector">
            <a:avLst/>
          </a:prstGeom>
          <a:solidFill>
            <a:srgbClr val="FEFFE0"/>
          </a:solidFill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85507" y="2271287"/>
            <a:ext cx="10613390" cy="3384482"/>
            <a:chOff x="1394" y="2973"/>
            <a:chExt cx="16714" cy="6178"/>
          </a:xfrm>
        </p:grpSpPr>
        <p:sp>
          <p:nvSpPr>
            <p:cNvPr id="7" name="Text Box 7"/>
            <p:cNvSpPr txBox="1"/>
            <p:nvPr/>
          </p:nvSpPr>
          <p:spPr>
            <a:xfrm>
              <a:off x="3917" y="2973"/>
              <a:ext cx="11869" cy="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altLang="en-US" sz="3200" b="1" dirty="0">
                  <a:latin typeface="Cambria" panose="02040503050406030204" charset="0"/>
                  <a:cs typeface="Cambria" panose="02040503050406030204" charset="0"/>
                </a:rPr>
                <a:t>BÁO CÁO </a:t>
              </a:r>
              <a:r>
                <a:rPr lang="en-US" altLang="en-US" sz="3200" b="1" dirty="0" smtClean="0">
                  <a:latin typeface="Cambria" panose="02040503050406030204" charset="0"/>
                  <a:cs typeface="Cambria" panose="02040503050406030204" charset="0"/>
                </a:rPr>
                <a:t>KHÓA LUẬN TỐT NGHIỆP</a:t>
              </a:r>
              <a:endParaRPr lang="vi-VN" altLang="en-US" sz="3200" b="1" dirty="0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8" name="Text Box 8"/>
            <p:cNvSpPr txBox="1"/>
            <p:nvPr/>
          </p:nvSpPr>
          <p:spPr>
            <a:xfrm>
              <a:off x="1394" y="3775"/>
              <a:ext cx="16714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600" b="1" dirty="0" smtClean="0">
                  <a:solidFill>
                    <a:srgbClr val="0070C0"/>
                  </a:solidFill>
                  <a:latin typeface="Cambria" panose="02040503050406030204" charset="0"/>
                  <a:cs typeface="Cambria" panose="02040503050406030204" charset="0"/>
                </a:rPr>
                <a:t>ĐỀ TÀI: THIẾT KẾ WEBSITE KINH DOANH MÁY VI TÍNH</a:t>
              </a:r>
              <a:endParaRPr lang="vi-VN" altLang="en-US" sz="2600" b="1" dirty="0">
                <a:solidFill>
                  <a:srgbClr val="0070C0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9" name="Text Box 11"/>
            <p:cNvSpPr txBox="1"/>
            <p:nvPr/>
          </p:nvSpPr>
          <p:spPr>
            <a:xfrm>
              <a:off x="3463" y="4657"/>
              <a:ext cx="12323" cy="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GIÁO VIÊN HƯỚNG DẪN: NGUYỄN PHẠM ÁI HƯƠNG</a:t>
              </a:r>
            </a:p>
            <a:p>
              <a:r>
                <a:rPr lang="en-US" altLang="en-US" sz="22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HỌC </a:t>
              </a:r>
              <a:r>
                <a:rPr lang="en-US" altLang="en-US" sz="22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SINH – SINH VIÊN THỰC HIỆN: </a:t>
              </a:r>
            </a:p>
            <a:p>
              <a:pPr algn="ctr"/>
              <a:r>
                <a:rPr lang="en-US" altLang="en-US" sz="22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NGUYỄN VĂN VIỆT</a:t>
              </a:r>
            </a:p>
            <a:p>
              <a:pPr algn="ctr"/>
              <a:r>
                <a:rPr lang="en-US" altLang="en-US" sz="22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NGÔ </a:t>
              </a:r>
              <a:r>
                <a:rPr lang="en-US" altLang="en-US" sz="22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XUÂN TRUNG</a:t>
              </a:r>
            </a:p>
            <a:p>
              <a:pPr algn="ctr"/>
              <a:r>
                <a:rPr lang="en-US" altLang="en-US" sz="2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NGUYỄN TÀI CHÁNH</a:t>
              </a:r>
            </a:p>
            <a:p>
              <a:r>
                <a:rPr lang="en-US" altLang="en-US" sz="22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LỚP: CD19CNTT2</a:t>
              </a:r>
            </a:p>
            <a:p>
              <a:endParaRPr lang="vi-V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10" name="Text Box 12"/>
          <p:cNvSpPr txBox="1"/>
          <p:nvPr>
            <p:custDataLst>
              <p:tags r:id="rId1"/>
            </p:custDataLst>
          </p:nvPr>
        </p:nvSpPr>
        <p:spPr>
          <a:xfrm>
            <a:off x="3807460" y="5425440"/>
            <a:ext cx="4769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Bà Rịa - Vũng Tàu, tháng </a:t>
            </a:r>
            <a:r>
              <a:rPr lang="en-US" altLang="en-US" sz="20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8</a:t>
            </a:r>
            <a:r>
              <a:rPr lang="vi-VN" altLang="en-US" sz="200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vi-VN" altLang="en-US" sz="2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năm </a:t>
            </a:r>
            <a:r>
              <a:rPr lang="vi-VN" altLang="en-US" sz="200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202</a:t>
            </a:r>
            <a:r>
              <a:rPr lang="en-US" altLang="en-US" sz="200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2</a:t>
            </a:r>
            <a:endParaRPr lang="vi-VN" altLang="en-US" sz="20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199322" y="23722"/>
            <a:ext cx="7536815" cy="2084584"/>
            <a:chOff x="2199322" y="23722"/>
            <a:chExt cx="7536815" cy="208458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97725">
              <a:off x="5567917" y="1289942"/>
              <a:ext cx="799623" cy="818364"/>
            </a:xfrm>
            <a:prstGeom prst="rect">
              <a:avLst/>
            </a:prstGeom>
          </p:spPr>
        </p:pic>
        <p:sp>
          <p:nvSpPr>
            <p:cNvPr id="14" name="Text Box 7"/>
            <p:cNvSpPr txBox="1"/>
            <p:nvPr/>
          </p:nvSpPr>
          <p:spPr>
            <a:xfrm>
              <a:off x="2199322" y="23722"/>
              <a:ext cx="753681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500" dirty="0" smtClean="0">
                  <a:latin typeface="Cambria" panose="02040503050406030204" charset="0"/>
                  <a:cs typeface="Cambria" panose="02040503050406030204" charset="0"/>
                </a:rPr>
                <a:t>BỘ GIÁO DỤC VÀ ĐÀO TẠO</a:t>
              </a:r>
            </a:p>
            <a:p>
              <a:pPr algn="ctr"/>
              <a:r>
                <a:rPr lang="en-US" altLang="en-US" sz="2500" b="1" dirty="0" smtClean="0">
                  <a:latin typeface="Cambria" panose="02040503050406030204" charset="0"/>
                  <a:cs typeface="Cambria" panose="02040503050406030204" charset="0"/>
                </a:rPr>
                <a:t>TRƯỜNG CAO ĐẲNG KỸ THUẬT CÔNG NGHỆ </a:t>
              </a:r>
            </a:p>
            <a:p>
              <a:pPr algn="ctr"/>
              <a:r>
                <a:rPr lang="en-US" altLang="en-US" sz="2500" b="1" dirty="0" smtClean="0">
                  <a:latin typeface="Cambria" panose="02040503050406030204" charset="0"/>
                  <a:cs typeface="Cambria" panose="02040503050406030204" charset="0"/>
                </a:rPr>
                <a:t>BÀ RỊA - VŨNG TÀU</a:t>
              </a:r>
            </a:p>
            <a:p>
              <a:pPr marL="342900" indent="-342900" algn="ctr">
                <a:buFont typeface="Wingdings" panose="05000000000000000000" pitchFamily="2" charset="2"/>
                <a:buChar char=""/>
              </a:pPr>
              <a:endParaRPr lang="vi-VN" altLang="en-US" sz="2500" b="1" dirty="0">
                <a:latin typeface="Cambria" panose="02040503050406030204" charset="0"/>
                <a:cs typeface="Cambria" panose="0204050305040603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85499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6. Sơ đồ cơ sở dữ liệu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4050" y="1061882"/>
            <a:ext cx="10096568" cy="5604044"/>
            <a:chOff x="1004050" y="1061882"/>
            <a:chExt cx="10096568" cy="50996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61882"/>
              <a:ext cx="10096568" cy="472617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464957" y="5825415"/>
              <a:ext cx="2893421" cy="3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2.6: Sơ đồ cơ sở dữ liệu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2466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4698661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III. Công cụ thực hiện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6061" y="1573162"/>
            <a:ext cx="8739720" cy="553998"/>
            <a:chOff x="886061" y="1573162"/>
            <a:chExt cx="8739720" cy="553998"/>
          </a:xfrm>
        </p:grpSpPr>
        <p:sp>
          <p:nvSpPr>
            <p:cNvPr id="8" name="TextBox 7"/>
            <p:cNvSpPr txBox="1"/>
            <p:nvPr/>
          </p:nvSpPr>
          <p:spPr>
            <a:xfrm>
              <a:off x="886061" y="1573162"/>
              <a:ext cx="82527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1. Trình soạn thảo mã nguồn mở Visual Studio Code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8833" y="1640212"/>
              <a:ext cx="486948" cy="48694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86061" y="2344208"/>
            <a:ext cx="5019326" cy="553998"/>
            <a:chOff x="886061" y="2344208"/>
            <a:chExt cx="5019326" cy="553998"/>
          </a:xfrm>
        </p:grpSpPr>
        <p:sp>
          <p:nvSpPr>
            <p:cNvPr id="9" name="TextBox 8"/>
            <p:cNvSpPr txBox="1"/>
            <p:nvPr/>
          </p:nvSpPr>
          <p:spPr>
            <a:xfrm>
              <a:off x="886061" y="2344208"/>
              <a:ext cx="422641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. Ngôn ngữ lập trình PHP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430" y="2415901"/>
              <a:ext cx="807957" cy="43566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70671" y="3186948"/>
            <a:ext cx="5567530" cy="553998"/>
            <a:chOff x="870671" y="3186948"/>
            <a:chExt cx="5567530" cy="553998"/>
          </a:xfrm>
        </p:grpSpPr>
        <p:sp>
          <p:nvSpPr>
            <p:cNvPr id="10" name="TextBox 9"/>
            <p:cNvSpPr txBox="1"/>
            <p:nvPr/>
          </p:nvSpPr>
          <p:spPr>
            <a:xfrm>
              <a:off x="870671" y="3186948"/>
              <a:ext cx="51055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3. Ngôn ngữ lập trình Javascript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236" y="3258563"/>
              <a:ext cx="461965" cy="461965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870671" y="4086579"/>
            <a:ext cx="3488148" cy="573662"/>
            <a:chOff x="870671" y="4050378"/>
            <a:chExt cx="3488148" cy="573662"/>
          </a:xfrm>
        </p:grpSpPr>
        <p:sp>
          <p:nvSpPr>
            <p:cNvPr id="14" name="TextBox 13"/>
            <p:cNvSpPr txBox="1"/>
            <p:nvPr/>
          </p:nvSpPr>
          <p:spPr>
            <a:xfrm>
              <a:off x="870671" y="4070042"/>
              <a:ext cx="32317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4. Ngôn ngữ HTML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73" y="4050378"/>
              <a:ext cx="391646" cy="55319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870671" y="4875060"/>
            <a:ext cx="3149370" cy="612059"/>
            <a:chOff x="870671" y="4875060"/>
            <a:chExt cx="3149370" cy="612059"/>
          </a:xfrm>
        </p:grpSpPr>
        <p:sp>
          <p:nvSpPr>
            <p:cNvPr id="15" name="TextBox 14"/>
            <p:cNvSpPr txBox="1"/>
            <p:nvPr/>
          </p:nvSpPr>
          <p:spPr>
            <a:xfrm>
              <a:off x="870671" y="4933121"/>
              <a:ext cx="27436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5. Ngôn ngữ CSS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723" y="4875060"/>
              <a:ext cx="395318" cy="558465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86061" y="5775861"/>
            <a:ext cx="6515613" cy="553998"/>
            <a:chOff x="886061" y="5775861"/>
            <a:chExt cx="6515613" cy="553998"/>
          </a:xfrm>
        </p:grpSpPr>
        <p:sp>
          <p:nvSpPr>
            <p:cNvPr id="16" name="TextBox 15"/>
            <p:cNvSpPr txBox="1"/>
            <p:nvPr/>
          </p:nvSpPr>
          <p:spPr>
            <a:xfrm>
              <a:off x="886061" y="5775861"/>
              <a:ext cx="560121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6. Hệ quản trị cơ sở dữ liệu MySQL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274" y="5816080"/>
              <a:ext cx="914400" cy="51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58562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IV. Kết quả chương trình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6062" y="1542064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1. Quản lý danh sách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057" y="2181273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2. Thêm, xóa, sửa được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057" y="3468769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. Thêm, xóa, sửa được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057" y="2825021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3. Quản lý danh sách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6057" y="4072081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5. Phân quyền được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6057" y="4782074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6. Quản lý danh sách đơn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6057" y="5497207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7. Duyệt được đơn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92118" y="2143175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. Thống kê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2118" y="1527448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. Thống kê đơn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92118" y="2758902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10. Thống kê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2118" y="3374629"/>
            <a:ext cx="413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11. Quá trình xử lý giỏ hàng, đặt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2118" y="4072081"/>
            <a:ext cx="413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12. Tìm kiếm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87" y="1363480"/>
            <a:ext cx="550452" cy="5504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13" y="1992833"/>
            <a:ext cx="550452" cy="5504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17" y="2695518"/>
            <a:ext cx="550452" cy="5504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43" y="3349427"/>
            <a:ext cx="550452" cy="5504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53" y="3954493"/>
            <a:ext cx="550452" cy="5504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31" y="4635248"/>
            <a:ext cx="550452" cy="55045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92" y="5346865"/>
            <a:ext cx="550452" cy="55045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27" y="1391722"/>
            <a:ext cx="550452" cy="5504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69" y="2030931"/>
            <a:ext cx="550452" cy="5504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09" y="2660860"/>
            <a:ext cx="550452" cy="5504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835" y="3290873"/>
            <a:ext cx="550452" cy="550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09" y="3979695"/>
            <a:ext cx="550452" cy="5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985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4049" y="1094986"/>
            <a:ext cx="10118383" cy="5439172"/>
            <a:chOff x="1004049" y="1094986"/>
            <a:chExt cx="10118383" cy="5439172"/>
          </a:xfrm>
        </p:grpSpPr>
        <p:pic>
          <p:nvPicPr>
            <p:cNvPr id="14" name="Picture 1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49" y="1094986"/>
              <a:ext cx="10118383" cy="50698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611390" y="6164826"/>
              <a:ext cx="276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đăng ký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5573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4050" y="1094893"/>
            <a:ext cx="10096568" cy="5438309"/>
            <a:chOff x="1004050" y="1094893"/>
            <a:chExt cx="10096568" cy="5438309"/>
          </a:xfrm>
        </p:grpSpPr>
        <p:pic>
          <p:nvPicPr>
            <p:cNvPr id="14" name="Picture 1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893"/>
              <a:ext cx="10096568" cy="506897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477539" y="6163870"/>
              <a:ext cx="3031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</a:t>
              </a:r>
              <a:r>
                <a:rPr lang="en-US" dirty="0" smtClean="0"/>
                <a:t>4.2: </a:t>
              </a:r>
              <a:r>
                <a:rPr lang="en-US" dirty="0" smtClean="0"/>
                <a:t>Giao diện đăng nhập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860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17667" y="1094986"/>
            <a:ext cx="10082951" cy="5529720"/>
            <a:chOff x="1017667" y="1094986"/>
            <a:chExt cx="10082951" cy="5529720"/>
          </a:xfrm>
        </p:grpSpPr>
        <p:pic>
          <p:nvPicPr>
            <p:cNvPr id="14" name="Picture 1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67" y="1094986"/>
              <a:ext cx="10082951" cy="512133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97812" y="6255374"/>
              <a:ext cx="2922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</a:t>
              </a:r>
              <a:r>
                <a:rPr lang="en-US" dirty="0" smtClean="0"/>
                <a:t>4.3: </a:t>
              </a:r>
              <a:r>
                <a:rPr lang="en-US" dirty="0" smtClean="0"/>
                <a:t>Giao diện trang chủ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85828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78546"/>
            <a:ext cx="10096568" cy="5505418"/>
            <a:chOff x="1004050" y="1078546"/>
            <a:chExt cx="10096568" cy="5505418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78546"/>
              <a:ext cx="10096568" cy="5136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752955" y="6214632"/>
              <a:ext cx="4480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</a:t>
              </a:r>
              <a:r>
                <a:rPr lang="en-US" dirty="0" smtClean="0"/>
                <a:t>4.4: </a:t>
              </a:r>
              <a:r>
                <a:rPr lang="en-US" dirty="0" smtClean="0"/>
                <a:t>Giao diện trang danh mục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07085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505418"/>
            <a:chOff x="1004050" y="1094986"/>
            <a:chExt cx="10096568" cy="5505418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5136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6231072"/>
              <a:ext cx="3647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</a:t>
              </a:r>
              <a:r>
                <a:rPr lang="en-US" dirty="0" smtClean="0"/>
                <a:t>4.5: </a:t>
              </a:r>
              <a:r>
                <a:rPr lang="en-US" dirty="0" smtClean="0"/>
                <a:t>Giao diện chi tiết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16462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560891"/>
            <a:chOff x="1004050" y="1094986"/>
            <a:chExt cx="10096568" cy="5560891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51584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6286545"/>
              <a:ext cx="3381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</a:t>
              </a:r>
              <a:r>
                <a:rPr lang="en-US" dirty="0" smtClean="0"/>
                <a:t>4.6: </a:t>
              </a:r>
              <a:r>
                <a:rPr lang="en-US" dirty="0" smtClean="0"/>
                <a:t>Giao diện trang giỏ hàng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872409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45055" y="1094986"/>
            <a:ext cx="10096568" cy="5510847"/>
            <a:chOff x="945055" y="1094986"/>
            <a:chExt cx="10096568" cy="5510847"/>
          </a:xfrm>
        </p:grpSpPr>
        <p:pic>
          <p:nvPicPr>
            <p:cNvPr id="10" name="Picture 9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055" y="1094986"/>
              <a:ext cx="10096568" cy="512042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477539" y="6236501"/>
              <a:ext cx="3616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</a:t>
              </a:r>
              <a:r>
                <a:rPr lang="en-US" dirty="0" smtClean="0"/>
                <a:t>4.7: </a:t>
              </a:r>
              <a:r>
                <a:rPr lang="en-US" dirty="0" smtClean="0"/>
                <a:t>Giao diện trang thanh toán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39630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4698661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Nội </a:t>
              </a:r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dung đề tài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86060" y="1552873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Lý do chọn đề tài, mục đích và yêu cầu của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đề tài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056" y="3405765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III. Công cụ thực hiện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059" y="2479319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II. Thiết kế hệ thống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6055" y="4332211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IV. Kết quả đạt được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6054" y="5258657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Tổng kết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1166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077037"/>
            <a:chOff x="1004050" y="1094986"/>
            <a:chExt cx="10096568" cy="5077037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470770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5802691"/>
              <a:ext cx="3031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</a:t>
              </a:r>
              <a:r>
                <a:rPr lang="en-US" dirty="0" smtClean="0"/>
                <a:t>4.8: </a:t>
              </a:r>
              <a:r>
                <a:rPr lang="en-US" dirty="0" smtClean="0"/>
                <a:t>Giao diện dashboard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5790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496019"/>
            <a:chOff x="1004050" y="1094986"/>
            <a:chExt cx="10096568" cy="5496019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50935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53074" y="6221673"/>
              <a:ext cx="4496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</a:t>
              </a:r>
              <a:r>
                <a:rPr lang="en-US" dirty="0" smtClean="0"/>
                <a:t>4.9: </a:t>
              </a:r>
              <a:r>
                <a:rPr lang="en-US" dirty="0" smtClean="0"/>
                <a:t>Giao diện trang danh sách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5873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61882"/>
            <a:ext cx="10096568" cy="5693011"/>
            <a:chOff x="1004050" y="1061882"/>
            <a:chExt cx="10096568" cy="5693011"/>
          </a:xfrm>
        </p:grpSpPr>
        <p:pic>
          <p:nvPicPr>
            <p:cNvPr id="8" name="Picture 7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61882"/>
              <a:ext cx="10096568" cy="525747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6385561"/>
              <a:ext cx="4004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</a:t>
              </a:r>
              <a:r>
                <a:rPr lang="en-US" dirty="0" smtClean="0"/>
                <a:t>4.10: </a:t>
              </a:r>
              <a:r>
                <a:rPr lang="en-US" dirty="0" smtClean="0"/>
                <a:t>Giao diện trang sửa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1770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5"/>
            <a:ext cx="10096568" cy="5670953"/>
            <a:chOff x="1004050" y="1094985"/>
            <a:chExt cx="10096568" cy="5670953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5"/>
              <a:ext cx="10096568" cy="530162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36534" y="6396606"/>
              <a:ext cx="416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</a:t>
              </a:r>
              <a:r>
                <a:rPr lang="en-US" dirty="0" smtClean="0"/>
                <a:t>4.11: </a:t>
              </a:r>
              <a:r>
                <a:rPr lang="en-US" dirty="0" smtClean="0"/>
                <a:t>Giao diện trang thêm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54701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V. Tổng kết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6061" y="1347020"/>
            <a:ext cx="39454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1. Những điểm đã đạt được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061" y="1822362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Giao diện thân thiện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9647" y="2172010"/>
            <a:ext cx="5004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Website đã đáp ứng được yêu cầu xử lý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nghiệp vụ cơ bản của quá trình bán hàng như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quản lý sản phẩm, quản lý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người dùng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, quản lý đơn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hàng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,...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9647" y="3342891"/>
            <a:ext cx="459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Đầy đủ các tính năng: đăng ký, đăng nhập,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tìm kiếm, đặt hàng,...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0213" y="1414286"/>
            <a:ext cx="33441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. Những điểm hạn chế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0045" y="1836619"/>
            <a:ext cx="209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Code chưa tối ưu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7995" y="2214721"/>
            <a:ext cx="35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Giao </a:t>
            </a:r>
            <a:r>
              <a:rPr lang="en-US" dirty="0" smtClean="0"/>
              <a:t>diện </a:t>
            </a:r>
            <a:r>
              <a:rPr lang="en-US" dirty="0"/>
              <a:t>chưa responsive được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7995" y="2592823"/>
            <a:ext cx="4365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Nhiều tính năng chưa áp dụng </a:t>
            </a:r>
            <a:r>
              <a:rPr lang="en-US" dirty="0" smtClean="0"/>
              <a:t>được như:</a:t>
            </a:r>
          </a:p>
          <a:p>
            <a:r>
              <a:rPr lang="en-US" dirty="0"/>
              <a:t>g</a:t>
            </a:r>
            <a:r>
              <a:rPr lang="en-US" dirty="0" smtClean="0"/>
              <a:t>ửi mail thông báo, liên hệ với quản trị viên,</a:t>
            </a:r>
          </a:p>
          <a:p>
            <a:r>
              <a:rPr lang="en-US" dirty="0"/>
              <a:t>t</a:t>
            </a:r>
            <a:r>
              <a:rPr lang="en-US" dirty="0" smtClean="0"/>
              <a:t>hanh toán online,...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5561" y="4031093"/>
            <a:ext cx="28618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3. Hướng phát triển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5393" y="4456720"/>
            <a:ext cx="496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Có thêm mô tả sản phẩm đối với mỗi sản </a:t>
            </a:r>
            <a:r>
              <a:rPr lang="en-US" dirty="0" smtClean="0"/>
              <a:t>phẩm.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85393" y="4834822"/>
            <a:ext cx="475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Có tính năng trò chuyện realtime với quản </a:t>
            </a:r>
            <a:r>
              <a:rPr lang="en-US" dirty="0" smtClean="0"/>
              <a:t>trị.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3313" y="5218272"/>
            <a:ext cx="586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Tự động gửi mail tới khách hàng khi đặt hàng thành </a:t>
            </a:r>
            <a:r>
              <a:rPr lang="en-US" dirty="0" smtClean="0"/>
              <a:t>công.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85393" y="5638251"/>
            <a:ext cx="42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Triển khai thanh toán điện tử, bằng </a:t>
            </a:r>
            <a:r>
              <a:rPr lang="en-US" dirty="0" smtClean="0"/>
              <a:t>thẻ.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620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20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/>
          <p:nvPr/>
        </p:nvSpPr>
        <p:spPr>
          <a:xfrm>
            <a:off x="627032" y="2299990"/>
            <a:ext cx="10968355" cy="2292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996633"/>
                </a:solidFill>
                <a:effectLst/>
                <a:latin typeface="Calibri" panose="020F0502020204030204" charset="0"/>
                <a:ea typeface="Malgun Gothic" panose="020B0503020000020004" pitchFamily="50" charset="-127"/>
                <a:cs typeface="+mn-ea"/>
              </a:defRPr>
            </a:lvl1pPr>
          </a:lstStyle>
          <a:p>
            <a:r>
              <a:rPr lang="vi-VN" sz="6800" dirty="0">
                <a:solidFill>
                  <a:schemeClr val="accent4">
                    <a:lumMod val="50000"/>
                  </a:schemeClr>
                </a:solidFill>
              </a:rPr>
              <a:t>CẢM ƠN THẦY CÔ </a:t>
            </a:r>
            <a: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  <a:t>ĐÃ </a:t>
            </a:r>
            <a:r>
              <a:rPr lang="en-US" altLang="vi-VN" sz="6800" dirty="0">
                <a:solidFill>
                  <a:schemeClr val="accent4">
                    <a:lumMod val="50000"/>
                  </a:schemeClr>
                </a:solidFill>
              </a:rPr>
              <a:t>LẮNG </a:t>
            </a:r>
            <a: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  <a:t>NGHE</a:t>
            </a:r>
            <a:r>
              <a:rPr lang="vi-VN" sz="6800" dirty="0">
                <a:solidFill>
                  <a:schemeClr val="accent4">
                    <a:lumMod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374550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I. Lý do chọn đề tài, mục đích và yêu cầu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6061" y="1252180"/>
            <a:ext cx="22415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Lý do chọn đề tài: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061" y="1602656"/>
            <a:ext cx="4839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 khảo sát của năm 2021. Việt Nam có hơn 68</a:t>
            </a:r>
          </a:p>
          <a:p>
            <a:r>
              <a:rPr lang="en-US" dirty="0"/>
              <a:t>t</a:t>
            </a:r>
            <a:r>
              <a:rPr lang="en-US" dirty="0" smtClean="0"/>
              <a:t>riệu người sử dụng Internet, 72% trong số đó có</a:t>
            </a:r>
          </a:p>
          <a:p>
            <a:r>
              <a:rPr lang="en-US" dirty="0"/>
              <a:t>t</a:t>
            </a:r>
            <a:r>
              <a:rPr lang="en-US" dirty="0" smtClean="0"/>
              <a:t>ham gia mua săm trực tuyến...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6061" y="2661018"/>
            <a:ext cx="24802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Mục đích xây dựng: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599" y="4362834"/>
            <a:ext cx="1151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Yêu cầu: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427" y="4767978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Xây dựng Website chuyên nghiệp.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6109" y="5142893"/>
            <a:ext cx="431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Hỗ trợ đặt hàng trực tuyến trên Website.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6109" y="5505253"/>
            <a:ext cx="4463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Xây dựng nhiều tính năng dành cho người </a:t>
            </a:r>
          </a:p>
          <a:p>
            <a:r>
              <a:rPr lang="en-US" dirty="0" smtClean="0"/>
              <a:t>Dùng và quản trị viên.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6061" y="3091509"/>
            <a:ext cx="387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Xây dựng kênh bán hàng trực tuyến.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8815" y="3462256"/>
            <a:ext cx="26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Phát triển thương hiệu.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8815" y="3844155"/>
            <a:ext cx="325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Chăm sóc, hỗ trợ khách hàng.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25715" y="1329899"/>
            <a:ext cx="5174903" cy="4480966"/>
            <a:chOff x="5925715" y="1351517"/>
            <a:chExt cx="5174903" cy="4132312"/>
          </a:xfrm>
        </p:grpSpPr>
        <p:pic>
          <p:nvPicPr>
            <p:cNvPr id="1026" name="Picture 2" descr="https://static.vncdn.vn/agent/uploads/files/original/intenet_vietnam_202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715" y="1351517"/>
              <a:ext cx="5174903" cy="3485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543139" y="4837498"/>
              <a:ext cx="3940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1.1: Thống kê người dùng Internet </a:t>
              </a:r>
            </a:p>
            <a:p>
              <a:pPr algn="ctr"/>
              <a:r>
                <a:rPr lang="en-US" dirty="0" smtClean="0"/>
                <a:t>ở Việt Nam năm 2021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83556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II. Thiết kế hệ thống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6061" y="1573162"/>
            <a:ext cx="7050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1. Sơ đồ phân cấp chức năng trang quản trị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060" y="4147195"/>
            <a:ext cx="4578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Sơ đồ quản lý người dùng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060" y="2431173"/>
            <a:ext cx="6120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Sơ đồ hoạt động quá trình đăng ký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060" y="3289184"/>
            <a:ext cx="641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Sơ đồ hoạt động quá trình đăng nhập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273" y="5863217"/>
            <a:ext cx="3570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6. Sơ đồ cơ sở dữ liệu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060" y="5005206"/>
            <a:ext cx="49626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Sơ đồ tuần tự xử lý giỏ hàng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8588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1. Sơ đồ phân cấp chức năng trang quản trị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75307" y="1076439"/>
            <a:ext cx="10025311" cy="5750867"/>
            <a:chOff x="1004050" y="1094986"/>
            <a:chExt cx="7439025" cy="55677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7439025" cy="521017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402069" y="6305161"/>
              <a:ext cx="2642997" cy="357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2.1: Sơ đồ phân cấp chức năng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58207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2. Sơ đồ hoạt động quá trình đăng ký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97881" y="1094986"/>
            <a:ext cx="5308906" cy="5758197"/>
            <a:chOff x="4105275" y="785812"/>
            <a:chExt cx="3981450" cy="56840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275" y="785812"/>
              <a:ext cx="3981450" cy="528637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470118" y="6105291"/>
              <a:ext cx="3251761" cy="36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2.2: Sơ đồ hoạt động quá trình đăng ký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068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3. Sơ đồ hoạt động quá trình đăng nhập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41682" y="1049454"/>
            <a:ext cx="7103313" cy="5808546"/>
            <a:chOff x="2441682" y="1049454"/>
            <a:chExt cx="7103313" cy="5808546"/>
          </a:xfrm>
        </p:grpSpPr>
        <p:sp>
          <p:nvSpPr>
            <p:cNvPr id="14" name="TextBox 13"/>
            <p:cNvSpPr txBox="1"/>
            <p:nvPr/>
          </p:nvSpPr>
          <p:spPr>
            <a:xfrm>
              <a:off x="3750517" y="6488668"/>
              <a:ext cx="460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2.3: Sơ đồ hoạt động quá trình đăng nhập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682" y="1049454"/>
              <a:ext cx="7103313" cy="5485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5621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5. Sơ đồ quản lý người dùng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66522" y="1087897"/>
            <a:ext cx="8853634" cy="5770103"/>
            <a:chOff x="1072791" y="1094986"/>
            <a:chExt cx="6591201" cy="429562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791" y="1094986"/>
              <a:ext cx="6591201" cy="392629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617752" y="5021281"/>
              <a:ext cx="3501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2.4: Sơ đồ quản lý người dùng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6097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5. Sơ đồ tuần tự xử lý giỏ hàng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04050" y="1247774"/>
            <a:ext cx="10096568" cy="5456199"/>
            <a:chOff x="1004050" y="1247774"/>
            <a:chExt cx="10096568" cy="54561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247774"/>
              <a:ext cx="10096568" cy="508564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66317" y="6334641"/>
              <a:ext cx="3731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Hình </a:t>
              </a:r>
              <a:r>
                <a:rPr lang="en-US" dirty="0" smtClean="0"/>
                <a:t>2.5: </a:t>
              </a:r>
              <a:r>
                <a:rPr lang="en-US" dirty="0"/>
                <a:t>Sơ đồ </a:t>
              </a:r>
              <a:r>
                <a:rPr lang="en-US" dirty="0" smtClean="0"/>
                <a:t>tuần tự xử lý giỏ hàng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436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36039432929_1_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620</TotalTime>
  <Words>914</Words>
  <Application>Microsoft Office PowerPoint</Application>
  <PresentationFormat>Widescreen</PresentationFormat>
  <Paragraphs>140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Malgun Gothic</vt:lpstr>
      <vt:lpstr>Arial</vt:lpstr>
      <vt:lpstr>Calibri</vt:lpstr>
      <vt:lpstr>Calibri Light</vt:lpstr>
      <vt:lpstr>Cambria</vt:lpstr>
      <vt:lpstr>굴림체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Trung</dc:creator>
  <cp:lastModifiedBy>Ngo Trung</cp:lastModifiedBy>
  <cp:revision>35</cp:revision>
  <dcterms:created xsi:type="dcterms:W3CDTF">2022-07-12T07:44:12Z</dcterms:created>
  <dcterms:modified xsi:type="dcterms:W3CDTF">2022-08-09T17:01:44Z</dcterms:modified>
</cp:coreProperties>
</file>