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08" autoAdjust="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05E6E-9268-4112-BA91-9B80BFCA0DFF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A7AB7-8AC3-452B-B49F-63CD1C4F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89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11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31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98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28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3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49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14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03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78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09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86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78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49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22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019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97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1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28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14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92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76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9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1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956D-72AD-45A2-8171-D780678DD726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C3CC-C910-47F1-A3B3-5F74216E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10463"/>
      </p:ext>
    </p:extLst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956D-72AD-45A2-8171-D780678DD726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C3CC-C910-47F1-A3B3-5F74216E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69502"/>
      </p:ext>
    </p:extLst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956D-72AD-45A2-8171-D780678DD726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C3CC-C910-47F1-A3B3-5F74216E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76893"/>
      </p:ext>
    </p:extLst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956D-72AD-45A2-8171-D780678DD726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C3CC-C910-47F1-A3B3-5F74216E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60782"/>
      </p:ext>
    </p:extLst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956D-72AD-45A2-8171-D780678DD726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C3CC-C910-47F1-A3B3-5F74216E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49549"/>
      </p:ext>
    </p:extLst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956D-72AD-45A2-8171-D780678DD726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C3CC-C910-47F1-A3B3-5F74216E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17104"/>
      </p:ext>
    </p:extLst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956D-72AD-45A2-8171-D780678DD726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C3CC-C910-47F1-A3B3-5F74216E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03233"/>
      </p:ext>
    </p:extLst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956D-72AD-45A2-8171-D780678DD726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C3CC-C910-47F1-A3B3-5F74216E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41068"/>
      </p:ext>
    </p:extLst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956D-72AD-45A2-8171-D780678DD726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C3CC-C910-47F1-A3B3-5F74216E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10084"/>
      </p:ext>
    </p:extLst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956D-72AD-45A2-8171-D780678DD726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C3CC-C910-47F1-A3B3-5F74216E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72315"/>
      </p:ext>
    </p:extLst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956D-72AD-45A2-8171-D780678DD726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C3CC-C910-47F1-A3B3-5F74216E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03531"/>
      </p:ext>
    </p:extLst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B956D-72AD-45A2-8171-D780678DD726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CC3CC-C910-47F1-A3B3-5F74216E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split orient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/>
          <p:cNvSpPr/>
          <p:nvPr/>
        </p:nvSpPr>
        <p:spPr>
          <a:xfrm>
            <a:off x="49192" y="-36686"/>
            <a:ext cx="12159615" cy="6324600"/>
          </a:xfrm>
          <a:prstGeom prst="flowChartOffpageConnector">
            <a:avLst/>
          </a:prstGeom>
          <a:solidFill>
            <a:srgbClr val="FEFFE0"/>
          </a:solidFill>
          <a:ln w="57150">
            <a:solidFill>
              <a:schemeClr val="accent4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85507" y="2271287"/>
            <a:ext cx="10613390" cy="3384482"/>
            <a:chOff x="1394" y="2973"/>
            <a:chExt cx="16714" cy="6178"/>
          </a:xfrm>
        </p:grpSpPr>
        <p:sp>
          <p:nvSpPr>
            <p:cNvPr id="7" name="Text Box 7"/>
            <p:cNvSpPr txBox="1"/>
            <p:nvPr/>
          </p:nvSpPr>
          <p:spPr>
            <a:xfrm>
              <a:off x="3917" y="2973"/>
              <a:ext cx="11869" cy="1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altLang="en-US" sz="3200" b="1" dirty="0">
                  <a:latin typeface="Cambria" panose="02040503050406030204" charset="0"/>
                  <a:cs typeface="Cambria" panose="02040503050406030204" charset="0"/>
                </a:rPr>
                <a:t>BÁO CÁO </a:t>
              </a:r>
              <a:r>
                <a:rPr lang="en-US" altLang="en-US" sz="3200" b="1" dirty="0" smtClean="0">
                  <a:latin typeface="Cambria" panose="02040503050406030204" charset="0"/>
                  <a:cs typeface="Cambria" panose="02040503050406030204" charset="0"/>
                </a:rPr>
                <a:t>KHÓA LUẬN TỐT NGHIỆP</a:t>
              </a:r>
              <a:endParaRPr lang="vi-VN" altLang="en-US" sz="3200" b="1" dirty="0">
                <a:latin typeface="Cambria" panose="02040503050406030204" charset="0"/>
                <a:cs typeface="Cambria" panose="02040503050406030204" charset="0"/>
              </a:endParaRPr>
            </a:p>
          </p:txBody>
        </p:sp>
        <p:sp>
          <p:nvSpPr>
            <p:cNvPr id="8" name="Text Box 8"/>
            <p:cNvSpPr txBox="1"/>
            <p:nvPr/>
          </p:nvSpPr>
          <p:spPr>
            <a:xfrm>
              <a:off x="1394" y="3775"/>
              <a:ext cx="16714" cy="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2600" b="1" dirty="0" smtClean="0">
                  <a:solidFill>
                    <a:srgbClr val="0070C0"/>
                  </a:solidFill>
                  <a:latin typeface="Cambria" panose="02040503050406030204" charset="0"/>
                  <a:cs typeface="Cambria" panose="02040503050406030204" charset="0"/>
                </a:rPr>
                <a:t>ĐỀ TÀI: THIẾT KẾ WEBSITE KINH DOANH MÁY VI TÍNH</a:t>
              </a:r>
              <a:endParaRPr lang="vi-VN" altLang="en-US" sz="2600" b="1" dirty="0">
                <a:solidFill>
                  <a:srgbClr val="0070C0"/>
                </a:solidFill>
                <a:latin typeface="Cambria" panose="02040503050406030204" charset="0"/>
                <a:cs typeface="Cambria" panose="02040503050406030204" charset="0"/>
              </a:endParaRPr>
            </a:p>
          </p:txBody>
        </p:sp>
        <p:sp>
          <p:nvSpPr>
            <p:cNvPr id="9" name="Text Box 11"/>
            <p:cNvSpPr txBox="1"/>
            <p:nvPr/>
          </p:nvSpPr>
          <p:spPr>
            <a:xfrm>
              <a:off x="3463" y="4657"/>
              <a:ext cx="12323" cy="4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2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cs typeface="Calibri" panose="020F0502020204030204" charset="0"/>
                </a:rPr>
                <a:t>GIÁO VIÊN HƯỚNG DẪN: NGUYỄN PHẠM ÁI HƯƠNG</a:t>
              </a:r>
            </a:p>
            <a:p>
              <a:r>
                <a:rPr lang="en-US" altLang="en-US" sz="2200" dirty="0" smtClean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cs typeface="Calibri" panose="020F0502020204030204" charset="0"/>
                </a:rPr>
                <a:t>HỌC </a:t>
              </a:r>
              <a:r>
                <a:rPr lang="en-US" altLang="en-US" sz="2200" dirty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cs typeface="Calibri" panose="020F0502020204030204" charset="0"/>
                </a:rPr>
                <a:t>SINH – SINH VIÊN THỰC HIỆN: </a:t>
              </a:r>
            </a:p>
            <a:p>
              <a:pPr algn="ctr"/>
              <a:r>
                <a:rPr lang="en-US" altLang="en-US" sz="2200" dirty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cs typeface="Calibri" panose="020F0502020204030204" charset="0"/>
                </a:rPr>
                <a:t>NGUYỄN VĂN VIỆT</a:t>
              </a:r>
            </a:p>
            <a:p>
              <a:pPr algn="ctr"/>
              <a:r>
                <a:rPr lang="en-US" altLang="en-US" sz="2200" dirty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cs typeface="Calibri" panose="020F0502020204030204" charset="0"/>
                </a:rPr>
                <a:t>NGÔ </a:t>
              </a:r>
              <a:r>
                <a:rPr lang="en-US" altLang="en-US" sz="2200" dirty="0" smtClean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cs typeface="Calibri" panose="020F0502020204030204" charset="0"/>
                </a:rPr>
                <a:t>XUÂN TRUNG</a:t>
              </a:r>
            </a:p>
            <a:p>
              <a:pPr algn="ctr"/>
              <a:r>
                <a:rPr lang="en-US" altLang="en-US" sz="2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cs typeface="Calibri" panose="020F0502020204030204" charset="0"/>
                </a:rPr>
                <a:t>NGUYỄN TÀI CHÁNH</a:t>
              </a:r>
            </a:p>
            <a:p>
              <a:r>
                <a:rPr lang="en-US" altLang="en-US" sz="2200" dirty="0" smtClean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cs typeface="Calibri" panose="020F0502020204030204" charset="0"/>
                </a:rPr>
                <a:t>LỚP: CD19CNTT2</a:t>
              </a:r>
            </a:p>
            <a:p>
              <a:endParaRPr lang="vi-VN" altLang="en-US" sz="2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endParaRPr>
            </a:p>
          </p:txBody>
        </p:sp>
      </p:grpSp>
      <p:sp>
        <p:nvSpPr>
          <p:cNvPr id="10" name="Text Box 12"/>
          <p:cNvSpPr txBox="1"/>
          <p:nvPr>
            <p:custDataLst>
              <p:tags r:id="rId1"/>
            </p:custDataLst>
          </p:nvPr>
        </p:nvSpPr>
        <p:spPr>
          <a:xfrm>
            <a:off x="3807460" y="5425440"/>
            <a:ext cx="47694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en-US" sz="2000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Bà Rịa - Vũng Tàu, tháng </a:t>
            </a:r>
            <a:r>
              <a:rPr lang="en-US" altLang="en-US" sz="2000" i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8</a:t>
            </a:r>
            <a:r>
              <a:rPr lang="vi-VN" altLang="en-US" sz="2000" i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vi-VN" altLang="en-US" sz="2000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năm </a:t>
            </a:r>
            <a:r>
              <a:rPr lang="vi-VN" altLang="en-US" sz="2000" i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202</a:t>
            </a:r>
            <a:r>
              <a:rPr lang="en-US" altLang="en-US" sz="2000" i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2</a:t>
            </a:r>
            <a:endParaRPr lang="vi-VN" altLang="en-US" sz="2000" i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199322" y="23722"/>
            <a:ext cx="7536815" cy="2084584"/>
            <a:chOff x="2199322" y="23722"/>
            <a:chExt cx="7536815" cy="208458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697725">
              <a:off x="5567917" y="1289942"/>
              <a:ext cx="799623" cy="818364"/>
            </a:xfrm>
            <a:prstGeom prst="rect">
              <a:avLst/>
            </a:prstGeom>
          </p:spPr>
        </p:pic>
        <p:sp>
          <p:nvSpPr>
            <p:cNvPr id="14" name="Text Box 7"/>
            <p:cNvSpPr txBox="1"/>
            <p:nvPr/>
          </p:nvSpPr>
          <p:spPr>
            <a:xfrm>
              <a:off x="2199322" y="23722"/>
              <a:ext cx="753681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2500" dirty="0" smtClean="0">
                  <a:latin typeface="Cambria" panose="02040503050406030204" charset="0"/>
                  <a:cs typeface="Cambria" panose="02040503050406030204" charset="0"/>
                </a:rPr>
                <a:t>BỘ GIÁO DỤC VÀ ĐÀO TẠO</a:t>
              </a:r>
            </a:p>
            <a:p>
              <a:pPr algn="ctr"/>
              <a:r>
                <a:rPr lang="en-US" altLang="en-US" sz="2500" b="1" dirty="0" smtClean="0">
                  <a:latin typeface="Cambria" panose="02040503050406030204" charset="0"/>
                  <a:cs typeface="Cambria" panose="02040503050406030204" charset="0"/>
                </a:rPr>
                <a:t>TRƯỜNG CAO ĐẲNG KỸ THUẬT CÔNG NGHỆ </a:t>
              </a:r>
            </a:p>
            <a:p>
              <a:pPr algn="ctr"/>
              <a:r>
                <a:rPr lang="en-US" altLang="en-US" sz="2500" b="1" dirty="0" smtClean="0">
                  <a:latin typeface="Cambria" panose="02040503050406030204" charset="0"/>
                  <a:cs typeface="Cambria" panose="02040503050406030204" charset="0"/>
                </a:rPr>
                <a:t>BÀ RỊA - VŨNG TÀU</a:t>
              </a:r>
            </a:p>
            <a:p>
              <a:pPr marL="342900" indent="-342900" algn="ctr">
                <a:buFont typeface="Wingdings" panose="05000000000000000000" pitchFamily="2" charset="2"/>
                <a:buChar char=""/>
              </a:pPr>
              <a:endParaRPr lang="vi-VN" altLang="en-US" sz="2500" b="1" dirty="0">
                <a:latin typeface="Cambria" panose="02040503050406030204" charset="0"/>
                <a:cs typeface="Cambria" panose="0204050305040603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185499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  <p:bldP spid="10" grpId="0"/>
      <p:bldP spid="1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4698661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III. Công cụ thực hiện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86061" y="1573162"/>
            <a:ext cx="8739720" cy="553998"/>
            <a:chOff x="886061" y="1573162"/>
            <a:chExt cx="8739720" cy="553998"/>
          </a:xfrm>
        </p:grpSpPr>
        <p:sp>
          <p:nvSpPr>
            <p:cNvPr id="8" name="TextBox 7"/>
            <p:cNvSpPr txBox="1"/>
            <p:nvPr/>
          </p:nvSpPr>
          <p:spPr>
            <a:xfrm>
              <a:off x="886061" y="1573162"/>
              <a:ext cx="825277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chemeClr val="accent2">
                      <a:lumMod val="75000"/>
                    </a:schemeClr>
                  </a:solidFill>
                </a:rPr>
                <a:t>1. Trình soạn thảo mã nguồn mở Visual Studio Code</a:t>
              </a:r>
              <a:endParaRPr lang="en-US" sz="3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8833" y="1640212"/>
              <a:ext cx="486948" cy="48694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886061" y="2344208"/>
            <a:ext cx="5019326" cy="553998"/>
            <a:chOff x="886061" y="2344208"/>
            <a:chExt cx="5019326" cy="553998"/>
          </a:xfrm>
        </p:grpSpPr>
        <p:sp>
          <p:nvSpPr>
            <p:cNvPr id="9" name="TextBox 8"/>
            <p:cNvSpPr txBox="1"/>
            <p:nvPr/>
          </p:nvSpPr>
          <p:spPr>
            <a:xfrm>
              <a:off x="886061" y="2344208"/>
              <a:ext cx="422641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sz="3000" dirty="0" smtClean="0">
                  <a:solidFill>
                    <a:schemeClr val="accent2">
                      <a:lumMod val="75000"/>
                    </a:schemeClr>
                  </a:solidFill>
                </a:rPr>
                <a:t>. Ngôn ngữ lập trình PHP</a:t>
              </a:r>
              <a:endParaRPr lang="en-US" sz="3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7430" y="2415901"/>
              <a:ext cx="807957" cy="435663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870671" y="3186948"/>
            <a:ext cx="5567530" cy="553998"/>
            <a:chOff x="870671" y="3186948"/>
            <a:chExt cx="5567530" cy="553998"/>
          </a:xfrm>
        </p:grpSpPr>
        <p:sp>
          <p:nvSpPr>
            <p:cNvPr id="10" name="TextBox 9"/>
            <p:cNvSpPr txBox="1"/>
            <p:nvPr/>
          </p:nvSpPr>
          <p:spPr>
            <a:xfrm>
              <a:off x="870671" y="3186948"/>
              <a:ext cx="510556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chemeClr val="accent2">
                      <a:lumMod val="75000"/>
                    </a:schemeClr>
                  </a:solidFill>
                </a:rPr>
                <a:t>3. Ngôn ngữ lập trình Javascript</a:t>
              </a:r>
              <a:endParaRPr lang="en-US" sz="3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6236" y="3258563"/>
              <a:ext cx="461965" cy="461965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870671" y="4086579"/>
            <a:ext cx="3488148" cy="573662"/>
            <a:chOff x="870671" y="4050378"/>
            <a:chExt cx="3488148" cy="573662"/>
          </a:xfrm>
        </p:grpSpPr>
        <p:sp>
          <p:nvSpPr>
            <p:cNvPr id="14" name="TextBox 13"/>
            <p:cNvSpPr txBox="1"/>
            <p:nvPr/>
          </p:nvSpPr>
          <p:spPr>
            <a:xfrm>
              <a:off x="870671" y="4070042"/>
              <a:ext cx="323176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chemeClr val="accent2">
                      <a:lumMod val="75000"/>
                    </a:schemeClr>
                  </a:solidFill>
                </a:rPr>
                <a:t>4. Ngôn ngữ HTML</a:t>
              </a:r>
              <a:endParaRPr lang="en-US" sz="3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7173" y="4050378"/>
              <a:ext cx="391646" cy="553199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870671" y="4875060"/>
            <a:ext cx="3149370" cy="612059"/>
            <a:chOff x="870671" y="4875060"/>
            <a:chExt cx="3149370" cy="612059"/>
          </a:xfrm>
        </p:grpSpPr>
        <p:sp>
          <p:nvSpPr>
            <p:cNvPr id="15" name="TextBox 14"/>
            <p:cNvSpPr txBox="1"/>
            <p:nvPr/>
          </p:nvSpPr>
          <p:spPr>
            <a:xfrm>
              <a:off x="870671" y="4933121"/>
              <a:ext cx="274363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chemeClr val="accent2">
                      <a:lumMod val="75000"/>
                    </a:schemeClr>
                  </a:solidFill>
                </a:rPr>
                <a:t>5. Ngôn ngữ CSS</a:t>
              </a:r>
              <a:endParaRPr lang="en-US" sz="3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4723" y="4875060"/>
              <a:ext cx="395318" cy="558465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886061" y="5775861"/>
            <a:ext cx="6515613" cy="553998"/>
            <a:chOff x="886061" y="5775861"/>
            <a:chExt cx="6515613" cy="553998"/>
          </a:xfrm>
        </p:grpSpPr>
        <p:sp>
          <p:nvSpPr>
            <p:cNvPr id="16" name="TextBox 15"/>
            <p:cNvSpPr txBox="1"/>
            <p:nvPr/>
          </p:nvSpPr>
          <p:spPr>
            <a:xfrm>
              <a:off x="886061" y="5775861"/>
              <a:ext cx="560121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chemeClr val="accent2">
                      <a:lumMod val="75000"/>
                    </a:schemeClr>
                  </a:solidFill>
                </a:rPr>
                <a:t>6. Hệ quản trị cơ sở dữ liệu MySQL</a:t>
              </a:r>
              <a:endParaRPr lang="en-US" sz="3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7274" y="5816080"/>
              <a:ext cx="914400" cy="5137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658562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IV. Kết quả chương trình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86062" y="1542064"/>
            <a:ext cx="391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1. Quản lý danh sách sản phẩm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057" y="2181273"/>
            <a:ext cx="391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2. Thêm, xóa, sửa được sản phẩm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6057" y="3468769"/>
            <a:ext cx="391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. Thêm, xóa, sửa được người dùng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6057" y="2825021"/>
            <a:ext cx="391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3. Quản lý danh sách người dùng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6057" y="4072081"/>
            <a:ext cx="391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5. Phân quyền được người dùng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6057" y="4782074"/>
            <a:ext cx="391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6. Quản lý danh sách đơn hàng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6057" y="5497207"/>
            <a:ext cx="391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7. Duyệt được đơn hàng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92118" y="2143175"/>
            <a:ext cx="391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9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. Thống kê người dùng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92118" y="1527448"/>
            <a:ext cx="391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8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. Thống kê đơn hàng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92118" y="2758902"/>
            <a:ext cx="391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10. Thống kê sản phẩm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92118" y="3374629"/>
            <a:ext cx="413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11. Quá trình xử lý giỏ hàng, đặt hàng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92118" y="4072081"/>
            <a:ext cx="413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12. Tìm kiếm sản phẩm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687" y="1363480"/>
            <a:ext cx="550452" cy="55045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913" y="1992833"/>
            <a:ext cx="550452" cy="55045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917" y="2695518"/>
            <a:ext cx="550452" cy="55045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143" y="3349427"/>
            <a:ext cx="550452" cy="55045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753" y="3954493"/>
            <a:ext cx="550452" cy="55045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31" y="4635248"/>
            <a:ext cx="550452" cy="55045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92" y="5346865"/>
            <a:ext cx="550452" cy="55045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27" y="1391722"/>
            <a:ext cx="550452" cy="55045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669" y="2030931"/>
            <a:ext cx="550452" cy="55045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409" y="2660860"/>
            <a:ext cx="550452" cy="55045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835" y="3290873"/>
            <a:ext cx="550452" cy="5504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409" y="3979695"/>
            <a:ext cx="550452" cy="55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9852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5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Một số giao diện trang web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04049" y="1094986"/>
            <a:ext cx="10118383" cy="5439172"/>
            <a:chOff x="1004049" y="1094986"/>
            <a:chExt cx="10118383" cy="5439172"/>
          </a:xfrm>
        </p:grpSpPr>
        <p:pic>
          <p:nvPicPr>
            <p:cNvPr id="14" name="Picture 13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49" y="1094986"/>
              <a:ext cx="10118383" cy="506984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611390" y="6164826"/>
              <a:ext cx="2763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Hình 4.1: Giao diện đăng ký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055734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Một số giao diện trang web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04050" y="1094893"/>
            <a:ext cx="10096568" cy="5438309"/>
            <a:chOff x="1004050" y="1094893"/>
            <a:chExt cx="10096568" cy="5438309"/>
          </a:xfrm>
        </p:grpSpPr>
        <p:pic>
          <p:nvPicPr>
            <p:cNvPr id="14" name="Picture 13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50" y="1094893"/>
              <a:ext cx="10096568" cy="5068977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477539" y="6163870"/>
              <a:ext cx="3031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Hình 4.1: Giao diện đăng nhập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388607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Một số giao diện trang web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17667" y="1094986"/>
            <a:ext cx="10082951" cy="5529720"/>
            <a:chOff x="1017667" y="1094986"/>
            <a:chExt cx="10082951" cy="5529720"/>
          </a:xfrm>
        </p:grpSpPr>
        <p:pic>
          <p:nvPicPr>
            <p:cNvPr id="14" name="Picture 13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667" y="1094986"/>
              <a:ext cx="10082951" cy="512133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597812" y="6255374"/>
              <a:ext cx="2922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Hình 4.1: Giao diện trang chủ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685828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Một số giao diện trang web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04050" y="1078546"/>
            <a:ext cx="10096568" cy="5505418"/>
            <a:chOff x="1004050" y="1078546"/>
            <a:chExt cx="10096568" cy="5505418"/>
          </a:xfrm>
        </p:grpSpPr>
        <p:pic>
          <p:nvPicPr>
            <p:cNvPr id="8" name="Picture 7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50" y="1078546"/>
              <a:ext cx="10096568" cy="513608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752955" y="6214632"/>
              <a:ext cx="4480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Hình 4.1: Giao diện trang danh mục sản phẩm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707085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Một số giao diện trang web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04050" y="1094986"/>
            <a:ext cx="10096568" cy="5505418"/>
            <a:chOff x="1004050" y="1094986"/>
            <a:chExt cx="10096568" cy="5505418"/>
          </a:xfrm>
        </p:grpSpPr>
        <p:pic>
          <p:nvPicPr>
            <p:cNvPr id="8" name="Picture 7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50" y="1094986"/>
              <a:ext cx="10096568" cy="513608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477539" y="6231072"/>
              <a:ext cx="3647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Hình 4.1: Giao diện chi tiết sản phẩm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3164620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Một số giao diện trang web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04050" y="1094986"/>
            <a:ext cx="10096568" cy="5560891"/>
            <a:chOff x="1004050" y="1094986"/>
            <a:chExt cx="10096568" cy="5560891"/>
          </a:xfrm>
        </p:grpSpPr>
        <p:pic>
          <p:nvPicPr>
            <p:cNvPr id="8" name="Picture 7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50" y="1094986"/>
              <a:ext cx="10096568" cy="515845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477539" y="6286545"/>
              <a:ext cx="3381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Hình 4.1: Giao diện trang giỏ hàng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5872409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Một số giao diện trang web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45055" y="1094986"/>
            <a:ext cx="10096568" cy="5510847"/>
            <a:chOff x="945055" y="1094986"/>
            <a:chExt cx="10096568" cy="5510847"/>
          </a:xfrm>
        </p:grpSpPr>
        <p:pic>
          <p:nvPicPr>
            <p:cNvPr id="10" name="Picture 9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055" y="1094986"/>
              <a:ext cx="10096568" cy="5120426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477539" y="6236501"/>
              <a:ext cx="3616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Hình 4.1: Giao diện trang thanh toán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396305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Một số giao diện trang web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04050" y="1094986"/>
            <a:ext cx="10096568" cy="5077037"/>
            <a:chOff x="1004050" y="1094986"/>
            <a:chExt cx="10096568" cy="5077037"/>
          </a:xfrm>
        </p:grpSpPr>
        <p:pic>
          <p:nvPicPr>
            <p:cNvPr id="8" name="Picture 7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50" y="1094986"/>
              <a:ext cx="10096568" cy="470770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477539" y="5802691"/>
              <a:ext cx="3031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Hình 4.1: Giao diện dashboard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65790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46986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Nội dung khóa luận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86060" y="1552873"/>
            <a:ext cx="99994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. Lý do chọn đề tài, mục đích và yêu cầu của khóa luận 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6056" y="3405765"/>
            <a:ext cx="99994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III. Công cụ thực hiện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6059" y="2479319"/>
            <a:ext cx="99994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II. Thiết kế hệ thống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6055" y="4332211"/>
            <a:ext cx="99994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IV. Kết quả đạt được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6054" y="5258657"/>
            <a:ext cx="99994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. Tổng kết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81166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Một số giao diện trang web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04050" y="1094986"/>
            <a:ext cx="10096568" cy="5496019"/>
            <a:chOff x="1004050" y="1094986"/>
            <a:chExt cx="10096568" cy="5496019"/>
          </a:xfrm>
        </p:grpSpPr>
        <p:pic>
          <p:nvPicPr>
            <p:cNvPr id="8" name="Picture 7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50" y="1094986"/>
              <a:ext cx="10096568" cy="509358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153074" y="6221673"/>
              <a:ext cx="4496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Hình 4.1: Giao diện trang danh sách sản phẩm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258734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Một số giao diện trang web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04050" y="1061882"/>
            <a:ext cx="10096568" cy="5693011"/>
            <a:chOff x="1004050" y="1061882"/>
            <a:chExt cx="10096568" cy="5693011"/>
          </a:xfrm>
        </p:grpSpPr>
        <p:pic>
          <p:nvPicPr>
            <p:cNvPr id="8" name="Picture 7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50" y="1061882"/>
              <a:ext cx="10096568" cy="525747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477539" y="6385561"/>
              <a:ext cx="3887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Hình 4.1: Giao diện trang sửa sản phẩm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117701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Một số giao diện trang web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04050" y="1094985"/>
            <a:ext cx="10096568" cy="5670953"/>
            <a:chOff x="1004050" y="1094985"/>
            <a:chExt cx="10096568" cy="5670953"/>
          </a:xfrm>
        </p:grpSpPr>
        <p:pic>
          <p:nvPicPr>
            <p:cNvPr id="8" name="Picture 7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50" y="1094985"/>
              <a:ext cx="10096568" cy="530162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536534" y="6396606"/>
              <a:ext cx="4046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Hình 4.1: Giao diện trang thêm sản phẩm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0547012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V. Tổng kết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86061" y="1347020"/>
            <a:ext cx="39454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1. Những điểm đã đạt được</a:t>
            </a:r>
            <a:endParaRPr lang="en-US" sz="2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061" y="1822362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 smtClean="0"/>
              <a:t>Giao diện thân thiện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9647" y="2172010"/>
            <a:ext cx="5004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Website đã đáp ứng được yêu cầu xử lý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nghiệp vụ cơ bản của quá trình bán hàng như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quản lý sản phẩm, quản lý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người dùng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, quản lý đơn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 hàng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,...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9647" y="3342891"/>
            <a:ext cx="4595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Đầy đủ các tính năng: đăng ký, đăng nhập,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tìm kiếm, đặt hàng,...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80213" y="1414286"/>
            <a:ext cx="334418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. Những điểm hạn chế</a:t>
            </a:r>
            <a:endParaRPr lang="en-US" sz="2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90045" y="1836619"/>
            <a:ext cx="209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Code chưa tối ưu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77995" y="2214721"/>
            <a:ext cx="350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Giao </a:t>
            </a:r>
            <a:r>
              <a:rPr lang="en-US" dirty="0" smtClean="0"/>
              <a:t>diện </a:t>
            </a:r>
            <a:r>
              <a:rPr lang="en-US" dirty="0"/>
              <a:t>chưa responsive được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77995" y="2592823"/>
            <a:ext cx="43654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Nhiều tính năng chưa áp dụng </a:t>
            </a:r>
            <a:r>
              <a:rPr lang="en-US" dirty="0" smtClean="0"/>
              <a:t>được như:</a:t>
            </a:r>
          </a:p>
          <a:p>
            <a:r>
              <a:rPr lang="en-US" dirty="0"/>
              <a:t>g</a:t>
            </a:r>
            <a:r>
              <a:rPr lang="en-US" dirty="0" smtClean="0"/>
              <a:t>ửi mail thông báo, liên hệ với quản trị viên,</a:t>
            </a:r>
          </a:p>
          <a:p>
            <a:r>
              <a:rPr lang="en-US" dirty="0"/>
              <a:t>t</a:t>
            </a:r>
            <a:r>
              <a:rPr lang="en-US" dirty="0" smtClean="0"/>
              <a:t>hanh toán online,...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75561" y="4031093"/>
            <a:ext cx="28618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3. Hướng phát triển</a:t>
            </a:r>
            <a:endParaRPr lang="en-US" sz="2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85393" y="4456720"/>
            <a:ext cx="496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Có thêm mô tả sản phẩm đối với mỗi sản </a:t>
            </a:r>
            <a:r>
              <a:rPr lang="en-US" dirty="0" smtClean="0"/>
              <a:t>phẩm.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85393" y="4834822"/>
            <a:ext cx="475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Có tính năng trò chuyện realtime với quản </a:t>
            </a:r>
            <a:r>
              <a:rPr lang="en-US" dirty="0" smtClean="0"/>
              <a:t>trị.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03313" y="5218272"/>
            <a:ext cx="586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Tự động gửi mail tới khách hàng khi đặt hàng thành </a:t>
            </a:r>
            <a:r>
              <a:rPr lang="en-US" dirty="0" smtClean="0"/>
              <a:t>công.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985393" y="5638251"/>
            <a:ext cx="4209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Triển khai thanh toán điện tử, bằng </a:t>
            </a:r>
            <a:r>
              <a:rPr lang="en-US" dirty="0" smtClean="0"/>
              <a:t>thẻ.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6202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4" grpId="0"/>
      <p:bldP spid="15" grpId="0"/>
      <p:bldP spid="16" grpId="0"/>
      <p:bldP spid="17" grpId="0"/>
      <p:bldP spid="18" grpId="0"/>
      <p:bldP spid="20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/>
          <p:nvPr/>
        </p:nvSpPr>
        <p:spPr>
          <a:xfrm>
            <a:off x="627032" y="2299990"/>
            <a:ext cx="10968355" cy="2292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굴림체" pitchFamily="49" charset="-127"/>
              <a:buNone/>
              <a:defRPr lang="ko-KR" altLang="en-US" sz="7000" kern="1200" baseline="0" dirty="0">
                <a:solidFill>
                  <a:srgbClr val="996633"/>
                </a:solidFill>
                <a:effectLst/>
                <a:latin typeface="Calibri" panose="020F0502020204030204" charset="0"/>
                <a:ea typeface="Malgun Gothic" panose="020B0503020000020004" pitchFamily="50" charset="-127"/>
                <a:cs typeface="+mn-ea"/>
              </a:defRPr>
            </a:lvl1pPr>
          </a:lstStyle>
          <a:p>
            <a:r>
              <a:rPr lang="vi-VN" sz="6800" dirty="0">
                <a:solidFill>
                  <a:schemeClr val="accent4">
                    <a:lumMod val="50000"/>
                  </a:schemeClr>
                </a:solidFill>
              </a:rPr>
              <a:t>CẢM ƠN THẦY CÔ </a:t>
            </a:r>
            <a:r>
              <a:rPr lang="en-US" altLang="vi-VN" sz="6800" dirty="0" smtClean="0">
                <a:solidFill>
                  <a:schemeClr val="accent4">
                    <a:lumMod val="50000"/>
                  </a:schemeClr>
                </a:solidFill>
              </a:rPr>
              <a:t>ĐÃ </a:t>
            </a:r>
            <a:r>
              <a:rPr lang="en-US" altLang="vi-VN" sz="6800" dirty="0">
                <a:solidFill>
                  <a:schemeClr val="accent4">
                    <a:lumMod val="50000"/>
                  </a:schemeClr>
                </a:solidFill>
              </a:rPr>
              <a:t>LẮNG </a:t>
            </a:r>
            <a:r>
              <a:rPr lang="en-US" altLang="vi-VN" sz="68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vi-VN" sz="68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altLang="vi-VN" sz="6800" dirty="0" smtClean="0">
                <a:solidFill>
                  <a:schemeClr val="accent4">
                    <a:lumMod val="50000"/>
                  </a:schemeClr>
                </a:solidFill>
              </a:rPr>
              <a:t>NGHE</a:t>
            </a:r>
            <a:r>
              <a:rPr lang="vi-VN" sz="6800" dirty="0">
                <a:solidFill>
                  <a:schemeClr val="accent4">
                    <a:lumMod val="5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3745503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I. Lý do chọn đề tài, mục đích và yêu cầu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86061" y="1252180"/>
            <a:ext cx="22415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</a:rPr>
              <a:t>Lý do chọn đề tài:</a:t>
            </a:r>
            <a:endParaRPr lang="en-US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6061" y="1602656"/>
            <a:ext cx="4839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Theo khảo sát của năm 2021. Việt Nam có hơn 68</a:t>
            </a:r>
          </a:p>
          <a:p>
            <a:r>
              <a:rPr lang="en-US" dirty="0"/>
              <a:t>t</a:t>
            </a:r>
            <a:r>
              <a:rPr lang="en-US" dirty="0" smtClean="0"/>
              <a:t>riệu người sử dụng Internet, 72% trong số đó có</a:t>
            </a:r>
          </a:p>
          <a:p>
            <a:r>
              <a:rPr lang="en-US" dirty="0"/>
              <a:t>t</a:t>
            </a:r>
            <a:r>
              <a:rPr lang="en-US" dirty="0" smtClean="0"/>
              <a:t>ham gia mua săm trực tuyến...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6061" y="2661018"/>
            <a:ext cx="24802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</a:rPr>
              <a:t>Mục đích xây dựng:</a:t>
            </a:r>
            <a:endParaRPr lang="en-US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4599" y="4362834"/>
            <a:ext cx="11510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</a:rPr>
              <a:t>Yêu cầu:</a:t>
            </a:r>
            <a:endParaRPr lang="en-US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7427" y="4767978"/>
            <a:ext cx="365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Xây dựng Website chuyên nghiệp.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96109" y="5142893"/>
            <a:ext cx="431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Hỗ trợ đặt hàng trực tuyến trên Website.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96109" y="5505253"/>
            <a:ext cx="4463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Xây dựng nhiều tính năng dành cho người </a:t>
            </a:r>
          </a:p>
          <a:p>
            <a:r>
              <a:rPr lang="en-US" dirty="0" smtClean="0"/>
              <a:t>Dùng và quản trị viên.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86061" y="3091509"/>
            <a:ext cx="387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Xây dựng kênh bán hàng trực tuyến.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48815" y="3462256"/>
            <a:ext cx="26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Phát triển thương hiệu.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48815" y="3844155"/>
            <a:ext cx="325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Chăm sóc, hỗ trợ khách hàng.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925715" y="1329899"/>
            <a:ext cx="5174903" cy="4480966"/>
            <a:chOff x="5925715" y="1351517"/>
            <a:chExt cx="5174903" cy="4132312"/>
          </a:xfrm>
        </p:grpSpPr>
        <p:pic>
          <p:nvPicPr>
            <p:cNvPr id="1026" name="Picture 2" descr="https://static.vncdn.vn/agent/uploads/files/original/intenet_vietnam_202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5715" y="1351517"/>
              <a:ext cx="5174903" cy="3485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6543139" y="4837498"/>
              <a:ext cx="39400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Hình 1.1: Thống kê người dùng Internet </a:t>
              </a:r>
            </a:p>
            <a:p>
              <a:pPr algn="ctr"/>
              <a:r>
                <a:rPr lang="en-US" dirty="0" smtClean="0"/>
                <a:t>ở Việt Nam năm 2021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835568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II. Thiết kế hệ thống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86061" y="1573162"/>
            <a:ext cx="70508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1. Sơ đồ phân cấp chức năng trang quản trị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6060" y="4599685"/>
            <a:ext cx="47195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. Sơ đồ quản lý người dùng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060" y="2582003"/>
            <a:ext cx="61202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. Sơ đồ hoạt động quá trình đăng ký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6060" y="3590844"/>
            <a:ext cx="65626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. Sơ đồ hoạt động quá trình đăng nhập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6060" y="5608526"/>
            <a:ext cx="35702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6. Sơ đồ cơ sở dữ liệu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68588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1. Sơ đồ phân cấp chức năng trang quản trị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75307" y="1076439"/>
            <a:ext cx="10025311" cy="5763014"/>
            <a:chOff x="1004050" y="1094986"/>
            <a:chExt cx="7439025" cy="557950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50" y="1094986"/>
              <a:ext cx="7439025" cy="521017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942631" y="6305161"/>
              <a:ext cx="3561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Hình 2.4: Sơ đồ </a:t>
              </a:r>
              <a:r>
                <a:rPr lang="en-US" dirty="0" smtClean="0"/>
                <a:t>phân cấp chức năng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1582073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2. Sơ đồ hoạt động quá trình đăng ký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61546" y="1094986"/>
            <a:ext cx="5781575" cy="5763014"/>
            <a:chOff x="3928034" y="785812"/>
            <a:chExt cx="4335931" cy="568881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5275" y="785812"/>
              <a:ext cx="3981450" cy="528637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928034" y="6105291"/>
              <a:ext cx="4335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Hình 2.4: Sơ đồ </a:t>
              </a:r>
              <a:r>
                <a:rPr lang="en-US" dirty="0" smtClean="0"/>
                <a:t>hoạt động quá trình đăng ký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050684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3. Sơ đồ hoạt động quá trình đăng nhập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41682" y="1049454"/>
            <a:ext cx="7103313" cy="5808546"/>
            <a:chOff x="2441682" y="1049454"/>
            <a:chExt cx="7103313" cy="5808546"/>
          </a:xfrm>
        </p:grpSpPr>
        <p:sp>
          <p:nvSpPr>
            <p:cNvPr id="14" name="TextBox 13"/>
            <p:cNvSpPr txBox="1"/>
            <p:nvPr/>
          </p:nvSpPr>
          <p:spPr>
            <a:xfrm>
              <a:off x="3750517" y="6488668"/>
              <a:ext cx="4603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Hình 2.4: Sơ đồ </a:t>
              </a:r>
              <a:r>
                <a:rPr lang="en-US" dirty="0" smtClean="0"/>
                <a:t>hoạt động quá trình đăng nhập</a:t>
              </a:r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1682" y="1049454"/>
              <a:ext cx="7103313" cy="54850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656219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5. Sơ đồ quản lý người dùng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566522" y="1087897"/>
            <a:ext cx="8853634" cy="5770103"/>
            <a:chOff x="1072791" y="1094986"/>
            <a:chExt cx="6591201" cy="429562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791" y="1094986"/>
              <a:ext cx="6591201" cy="392629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617755" y="5021281"/>
              <a:ext cx="3501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Hình 2.4: Sơ đồ </a:t>
              </a:r>
              <a:r>
                <a:rPr lang="en-US" dirty="0" smtClean="0"/>
                <a:t>quản lý người dùng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760970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6. Sơ đồ cơ sở dữ liệu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04050" y="1061882"/>
            <a:ext cx="10096568" cy="5640576"/>
            <a:chOff x="1004050" y="1061882"/>
            <a:chExt cx="10096568" cy="513286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50" y="1061882"/>
              <a:ext cx="10096568" cy="4726176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464957" y="5825415"/>
              <a:ext cx="2893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Hình 2.4: Sơ đồ </a:t>
              </a:r>
              <a:r>
                <a:rPr lang="en-US" dirty="0" smtClean="0"/>
                <a:t>cơ sở dữ liệu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924660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36039432929_1_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613</TotalTime>
  <Words>882</Words>
  <Application>Microsoft Office PowerPoint</Application>
  <PresentationFormat>Widescreen</PresentationFormat>
  <Paragraphs>136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Malgun Gothic</vt:lpstr>
      <vt:lpstr>Arial</vt:lpstr>
      <vt:lpstr>Calibri</vt:lpstr>
      <vt:lpstr>Calibri Light</vt:lpstr>
      <vt:lpstr>Cambria</vt:lpstr>
      <vt:lpstr>굴림체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 Trung</dc:creator>
  <cp:lastModifiedBy>Ngo Trung</cp:lastModifiedBy>
  <cp:revision>33</cp:revision>
  <dcterms:created xsi:type="dcterms:W3CDTF">2022-07-12T07:44:12Z</dcterms:created>
  <dcterms:modified xsi:type="dcterms:W3CDTF">2022-07-23T16:52:40Z</dcterms:modified>
</cp:coreProperties>
</file>