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74" r:id="rId8"/>
    <p:sldId id="263" r:id="rId9"/>
    <p:sldId id="265" r:id="rId10"/>
    <p:sldId id="275" r:id="rId11"/>
    <p:sldId id="276" r:id="rId12"/>
    <p:sldId id="266" r:id="rId13"/>
    <p:sldId id="267" r:id="rId14"/>
    <p:sldId id="277" r:id="rId15"/>
    <p:sldId id="278" r:id="rId16"/>
    <p:sldId id="268" r:id="rId17"/>
    <p:sldId id="279" r:id="rId18"/>
    <p:sldId id="269" r:id="rId19"/>
    <p:sldId id="271" r:id="rId20"/>
    <p:sldId id="273" r:id="rId21"/>
  </p:sldIdLst>
  <p:sldSz cx="18288000" cy="10287000"/>
  <p:notesSz cx="6858000" cy="9144000"/>
  <p:embeddedFontLst>
    <p:embeddedFont>
      <p:font typeface="Arimo" panose="020B0604020202020204" charset="0"/>
      <p:regular r:id="rId23"/>
    </p:embeddedFont>
    <p:embeddedFont>
      <p:font typeface="Arimo Bold" panose="020B0604020202020204" charset="0"/>
      <p:regular r:id="rId24"/>
    </p:embeddedFont>
    <p:embeddedFont>
      <p:font typeface="Times New Roman" panose="02020603050405020304" pitchFamily="18"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357979-F53B-47E3-8BBD-79DB27385933}">
          <p14:sldIdLst>
            <p14:sldId id="256"/>
            <p14:sldId id="257"/>
            <p14:sldId id="258"/>
            <p14:sldId id="259"/>
            <p14:sldId id="260"/>
            <p14:sldId id="262"/>
            <p14:sldId id="274"/>
          </p14:sldIdLst>
        </p14:section>
        <p14:section name="Untitled Section" id="{AD85D198-D3BF-4FF5-8F92-819EEB2948A1}">
          <p14:sldIdLst>
            <p14:sldId id="263"/>
            <p14:sldId id="265"/>
            <p14:sldId id="275"/>
            <p14:sldId id="276"/>
            <p14:sldId id="266"/>
            <p14:sldId id="267"/>
            <p14:sldId id="277"/>
            <p14:sldId id="278"/>
            <p14:sldId id="268"/>
            <p14:sldId id="279"/>
            <p14:sldId id="269"/>
            <p14:sldId id="271"/>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 do" initials="hd" lastIdx="2" clrIdx="0">
    <p:extLst>
      <p:ext uri="{19B8F6BF-5375-455C-9EA6-DF929625EA0E}">
        <p15:presenceInfo xmlns:p15="http://schemas.microsoft.com/office/powerpoint/2012/main" userId="10f1f5d4dfde3d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93741"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10T12:23:07.974"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622B6-F93A-4867-A9E5-835EDCB81BF8}" type="datetimeFigureOut">
              <a:rPr lang="en-US" smtClean="0"/>
              <a:t>11-Jan-24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4E1E0-82F8-428E-9B77-605092A270CC}" type="slidenum">
              <a:rPr lang="en-US" smtClean="0"/>
              <a:t>‹#›</a:t>
            </a:fld>
            <a:endParaRPr lang="en-US"/>
          </a:p>
        </p:txBody>
      </p:sp>
    </p:spTree>
    <p:extLst>
      <p:ext uri="{BB962C8B-B14F-4D97-AF65-F5344CB8AC3E}">
        <p14:creationId xmlns:p14="http://schemas.microsoft.com/office/powerpoint/2010/main" val="249177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54E1E0-82F8-428E-9B77-605092A270CC}" type="slidenum">
              <a:rPr lang="en-US" smtClean="0"/>
              <a:t>2</a:t>
            </a:fld>
            <a:endParaRPr lang="en-US"/>
          </a:p>
        </p:txBody>
      </p:sp>
    </p:spTree>
    <p:extLst>
      <p:ext uri="{BB962C8B-B14F-4D97-AF65-F5344CB8AC3E}">
        <p14:creationId xmlns:p14="http://schemas.microsoft.com/office/powerpoint/2010/main" val="1557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54E1E0-82F8-428E-9B77-605092A270CC}" type="slidenum">
              <a:rPr lang="en-US" smtClean="0"/>
              <a:t>8</a:t>
            </a:fld>
            <a:endParaRPr lang="en-US"/>
          </a:p>
        </p:txBody>
      </p:sp>
    </p:spTree>
    <p:extLst>
      <p:ext uri="{BB962C8B-B14F-4D97-AF65-F5344CB8AC3E}">
        <p14:creationId xmlns:p14="http://schemas.microsoft.com/office/powerpoint/2010/main" val="17105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11-Jan-24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1.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image" Target="../media/image8.svg"/><Relationship Id="rId4" Type="http://schemas.openxmlformats.org/officeDocument/2006/relationships/image" Target="../media/image3.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24200" y="-11910"/>
            <a:ext cx="14737439" cy="1638847"/>
          </a:xfrm>
          <a:prstGeom prst="rect">
            <a:avLst/>
          </a:prstGeom>
        </p:spPr>
        <p:txBody>
          <a:bodyPr lIns="0" tIns="0" rIns="0" bIns="0" rtlCol="0" anchor="t">
            <a:spAutoFit/>
          </a:bodyPr>
          <a:lstStyle/>
          <a:p>
            <a:pPr algn="ctr">
              <a:lnSpc>
                <a:spcPts val="6748"/>
              </a:lnSpc>
            </a:pPr>
            <a:r>
              <a:rPr lang="en-US" sz="4498" dirty="0">
                <a:solidFill>
                  <a:srgbClr val="FF0D00"/>
                </a:solidFill>
                <a:latin typeface="Times New Roman" panose="02020603050405020304" pitchFamily="18" charset="0"/>
                <a:cs typeface="Times New Roman" panose="02020603050405020304" pitchFamily="18" charset="0"/>
              </a:rPr>
              <a:t>HỌC VIỆN CÔNG NGHỆ BƯU CHÍNH VIỄN THÔNG</a:t>
            </a:r>
          </a:p>
          <a:p>
            <a:pPr algn="ctr">
              <a:lnSpc>
                <a:spcPts val="6748"/>
              </a:lnSpc>
            </a:pPr>
            <a:r>
              <a:rPr lang="en-US" sz="4498" dirty="0">
                <a:solidFill>
                  <a:srgbClr val="FF0D00"/>
                </a:solidFill>
                <a:latin typeface="Times New Roman" panose="02020603050405020304" pitchFamily="18" charset="0"/>
                <a:cs typeface="Times New Roman" panose="02020603050405020304" pitchFamily="18" charset="0"/>
              </a:rPr>
              <a:t>KHOA VIỄN THÔNG I</a:t>
            </a:r>
          </a:p>
        </p:txBody>
      </p:sp>
      <p:sp>
        <p:nvSpPr>
          <p:cNvPr id="3" name="Freeform 3"/>
          <p:cNvSpPr/>
          <p:nvPr/>
        </p:nvSpPr>
        <p:spPr>
          <a:xfrm>
            <a:off x="426362" y="419101"/>
            <a:ext cx="3048000" cy="3048000"/>
          </a:xfrm>
          <a:custGeom>
            <a:avLst/>
            <a:gdLst/>
            <a:ahLst/>
            <a:cxnLst/>
            <a:rect l="l" t="t" r="r" b="b"/>
            <a:pathLst>
              <a:path w="3048000" h="3048000">
                <a:moveTo>
                  <a:pt x="0" y="0"/>
                </a:moveTo>
                <a:lnTo>
                  <a:pt x="3048000" y="0"/>
                </a:lnTo>
                <a:lnTo>
                  <a:pt x="3048000" y="3048000"/>
                </a:lnTo>
                <a:lnTo>
                  <a:pt x="0" y="3048000"/>
                </a:lnTo>
                <a:lnTo>
                  <a:pt x="0" y="0"/>
                </a:lnTo>
                <a:close/>
              </a:path>
            </a:pathLst>
          </a:custGeom>
          <a:blipFill>
            <a:blip r:embed="rId2"/>
            <a:stretch>
              <a:fillRect/>
            </a:stretch>
          </a:blipFill>
        </p:spPr>
      </p:sp>
      <p:sp>
        <p:nvSpPr>
          <p:cNvPr id="4" name="TextBox 4"/>
          <p:cNvSpPr txBox="1"/>
          <p:nvPr/>
        </p:nvSpPr>
        <p:spPr>
          <a:xfrm>
            <a:off x="2436077" y="4115267"/>
            <a:ext cx="14283975" cy="1463286"/>
          </a:xfrm>
          <a:prstGeom prst="rect">
            <a:avLst/>
          </a:prstGeom>
        </p:spPr>
        <p:txBody>
          <a:bodyPr lIns="0" tIns="0" rIns="0" bIns="0" rtlCol="0" anchor="t">
            <a:spAutoFit/>
          </a:bodyPr>
          <a:lstStyle/>
          <a:p>
            <a:pPr algn="ctr">
              <a:lnSpc>
                <a:spcPts val="5998"/>
              </a:lnSpc>
            </a:pPr>
            <a:r>
              <a:rPr lang="en-US" sz="3999" dirty="0">
                <a:solidFill>
                  <a:srgbClr val="000000"/>
                </a:solidFill>
                <a:latin typeface="Times New Roman" panose="02020603050405020304" pitchFamily="18" charset="0"/>
                <a:cs typeface="Times New Roman" panose="02020603050405020304" pitchFamily="18" charset="0"/>
              </a:rPr>
              <a:t>ĐỀ TÀI: " KIẾN TRÚC RESTFUL API VÀ ỨNG DỤNG TRONG HỆ THỐNG IOT"</a:t>
            </a:r>
          </a:p>
        </p:txBody>
      </p:sp>
      <p:sp>
        <p:nvSpPr>
          <p:cNvPr id="5" name="TextBox 5"/>
          <p:cNvSpPr txBox="1"/>
          <p:nvPr/>
        </p:nvSpPr>
        <p:spPr>
          <a:xfrm>
            <a:off x="1735592" y="2519124"/>
            <a:ext cx="17026921" cy="1029513"/>
          </a:xfrm>
          <a:prstGeom prst="rect">
            <a:avLst/>
          </a:prstGeom>
        </p:spPr>
        <p:txBody>
          <a:bodyPr lIns="0" tIns="0" rIns="0" bIns="0" rtlCol="0" anchor="t">
            <a:spAutoFit/>
          </a:bodyPr>
          <a:lstStyle/>
          <a:p>
            <a:pPr algn="ctr">
              <a:lnSpc>
                <a:spcPts val="8463"/>
              </a:lnSpc>
            </a:pPr>
            <a:r>
              <a:rPr lang="en-US" sz="7052" dirty="0">
                <a:solidFill>
                  <a:srgbClr val="FF0D00"/>
                </a:solidFill>
                <a:latin typeface="Times New Roman" panose="02020603050405020304" pitchFamily="18" charset="0"/>
                <a:cs typeface="Times New Roman" panose="02020603050405020304" pitchFamily="18" charset="0"/>
              </a:rPr>
              <a:t>ĐỒ ÁN TỐT NGHIỆP</a:t>
            </a:r>
          </a:p>
        </p:txBody>
      </p:sp>
      <p:sp>
        <p:nvSpPr>
          <p:cNvPr id="6" name="TextBox 6"/>
          <p:cNvSpPr txBox="1"/>
          <p:nvPr/>
        </p:nvSpPr>
        <p:spPr>
          <a:xfrm>
            <a:off x="5730658" y="6928952"/>
            <a:ext cx="7694814" cy="589777"/>
          </a:xfrm>
          <a:prstGeom prst="rect">
            <a:avLst/>
          </a:prstGeom>
        </p:spPr>
        <p:txBody>
          <a:bodyPr lIns="0" tIns="0" rIns="0" bIns="0" rtlCol="0" anchor="t">
            <a:spAutoFit/>
          </a:bodyPr>
          <a:lstStyle/>
          <a:p>
            <a:pPr algn="ctr">
              <a:lnSpc>
                <a:spcPts val="5100"/>
              </a:lnSpc>
            </a:pPr>
            <a:endParaRPr lang="en-US" sz="3400" dirty="0">
              <a:solidFill>
                <a:srgbClr val="000000"/>
              </a:solidFill>
              <a:latin typeface="Times New Roman" panose="02020603050405020304" pitchFamily="18" charset="0"/>
              <a:cs typeface="Times New Roman" panose="02020603050405020304" pitchFamily="18" charset="0"/>
            </a:endParaRPr>
          </a:p>
        </p:txBody>
      </p:sp>
      <p:sp>
        <p:nvSpPr>
          <p:cNvPr id="7" name="TextBox 7"/>
          <p:cNvSpPr txBox="1"/>
          <p:nvPr/>
        </p:nvSpPr>
        <p:spPr>
          <a:xfrm>
            <a:off x="4038600" y="7614751"/>
            <a:ext cx="13487400" cy="1900713"/>
          </a:xfrm>
          <a:prstGeom prst="rect">
            <a:avLst/>
          </a:prstGeom>
        </p:spPr>
        <p:txBody>
          <a:bodyPr wrap="square" lIns="0" tIns="0" rIns="0" bIns="0" rtlCol="0" anchor="t">
            <a:spAutoFit/>
          </a:bodyPr>
          <a:lstStyle/>
          <a:p>
            <a:pPr>
              <a:lnSpc>
                <a:spcPts val="5098"/>
              </a:lnSpc>
            </a:pPr>
            <a:r>
              <a:rPr lang="en-US" sz="3399" dirty="0">
                <a:solidFill>
                  <a:srgbClr val="000000"/>
                </a:solidFill>
                <a:latin typeface="Times New Roman" panose="02020603050405020304" pitchFamily="18" charset="0"/>
                <a:cs typeface="Times New Roman" panose="02020603050405020304" pitchFamily="18" charset="0"/>
              </a:rPr>
              <a:t>Sinh </a:t>
            </a:r>
            <a:r>
              <a:rPr lang="en-US" sz="3399" dirty="0" err="1">
                <a:solidFill>
                  <a:srgbClr val="000000"/>
                </a:solidFill>
                <a:latin typeface="Times New Roman" panose="02020603050405020304" pitchFamily="18" charset="0"/>
                <a:cs typeface="Times New Roman" panose="02020603050405020304" pitchFamily="18" charset="0"/>
              </a:rPr>
              <a:t>viên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thực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hiện</a:t>
            </a: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Đỗ</a:t>
            </a:r>
            <a:r>
              <a:rPr lang="en-US" sz="3399" dirty="0">
                <a:solidFill>
                  <a:srgbClr val="000000"/>
                </a:solidFill>
                <a:latin typeface="Times New Roman" panose="02020603050405020304" pitchFamily="18" charset="0"/>
                <a:cs typeface="Times New Roman" panose="02020603050405020304" pitchFamily="18" charset="0"/>
              </a:rPr>
              <a:t> Trung </a:t>
            </a:r>
            <a:r>
              <a:rPr lang="en-US" sz="3399" dirty="0" err="1">
                <a:solidFill>
                  <a:srgbClr val="000000"/>
                </a:solidFill>
                <a:latin typeface="Times New Roman" panose="02020603050405020304" pitchFamily="18" charset="0"/>
                <a:cs typeface="Times New Roman" panose="02020603050405020304" pitchFamily="18" charset="0"/>
              </a:rPr>
              <a:t>Đạt</a:t>
            </a:r>
            <a:endParaRPr lang="en-US" sz="3399" dirty="0">
              <a:solidFill>
                <a:srgbClr val="000000"/>
              </a:solidFill>
              <a:latin typeface="Times New Roman" panose="02020603050405020304" pitchFamily="18" charset="0"/>
              <a:cs typeface="Times New Roman" panose="02020603050405020304" pitchFamily="18" charset="0"/>
            </a:endParaRPr>
          </a:p>
          <a:p>
            <a:pPr>
              <a:lnSpc>
                <a:spcPts val="5098"/>
              </a:lnSpc>
            </a:pPr>
            <a:r>
              <a:rPr lang="en-US" sz="3399" dirty="0" err="1">
                <a:solidFill>
                  <a:srgbClr val="000000"/>
                </a:solidFill>
                <a:latin typeface="Times New Roman" panose="02020603050405020304" pitchFamily="18" charset="0"/>
                <a:cs typeface="Times New Roman" panose="02020603050405020304" pitchFamily="18" charset="0"/>
              </a:rPr>
              <a:t>Mã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sinh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viên</a:t>
            </a:r>
            <a:r>
              <a:rPr lang="en-US" sz="3399" dirty="0">
                <a:solidFill>
                  <a:srgbClr val="000000"/>
                </a:solidFill>
                <a:latin typeface="Times New Roman" panose="02020603050405020304" pitchFamily="18" charset="0"/>
                <a:cs typeface="Times New Roman" panose="02020603050405020304" pitchFamily="18" charset="0"/>
              </a:rPr>
              <a:t>                       :   B19DCVT077</a:t>
            </a:r>
          </a:p>
          <a:p>
            <a:pPr>
              <a:lnSpc>
                <a:spcPts val="5098"/>
              </a:lnSpc>
            </a:pPr>
            <a:r>
              <a:rPr lang="en-US" sz="3399" dirty="0" err="1">
                <a:solidFill>
                  <a:srgbClr val="000000"/>
                </a:solidFill>
                <a:latin typeface="Times New Roman" panose="02020603050405020304" pitchFamily="18" charset="0"/>
                <a:cs typeface="Times New Roman" panose="02020603050405020304" pitchFamily="18" charset="0"/>
              </a:rPr>
              <a:t>Giáo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hướng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dẫn</a:t>
            </a:r>
            <a:r>
              <a:rPr lang="en-US" sz="3399" dirty="0">
                <a:solidFill>
                  <a:srgbClr val="000000"/>
                </a:solidFill>
                <a:latin typeface="Times New Roman" panose="02020603050405020304" pitchFamily="18" charset="0"/>
                <a:cs typeface="Times New Roman" panose="02020603050405020304" pitchFamily="18" charset="0"/>
              </a:rPr>
              <a:t>          :   TS. </a:t>
            </a:r>
            <a:r>
              <a:rPr lang="en-US" sz="3399" dirty="0" err="1">
                <a:solidFill>
                  <a:srgbClr val="000000"/>
                </a:solidFill>
                <a:latin typeface="Times New Roman" panose="02020603050405020304" pitchFamily="18" charset="0"/>
                <a:cs typeface="Times New Roman" panose="02020603050405020304" pitchFamily="18" charset="0"/>
              </a:rPr>
              <a:t>Nguyễn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Trọng</a:t>
            </a:r>
            <a:r>
              <a:rPr lang="en-US" sz="3399" dirty="0">
                <a:solidFill>
                  <a:srgbClr val="000000"/>
                </a:solidFill>
                <a:latin typeface="Times New Roman" panose="02020603050405020304" pitchFamily="18" charset="0"/>
                <a:cs typeface="Times New Roman" panose="02020603050405020304" pitchFamily="18" charset="0"/>
              </a:rPr>
              <a:t> Trung Anh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891" y="15797"/>
            <a:ext cx="10382709"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57393" y="9504247"/>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20095" y="234384"/>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182600" y="9409822"/>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07842" y="9409824"/>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2200551" y="974880"/>
            <a:ext cx="9240555"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sp>
        <p:nvSpPr>
          <p:cNvPr id="14" name="TextBox 13">
            <a:extLst>
              <a:ext uri="{FF2B5EF4-FFF2-40B4-BE49-F238E27FC236}">
                <a16:creationId xmlns:a16="http://schemas.microsoft.com/office/drawing/2014/main" id="{659B7284-D195-46E6-A173-09DA51DB20E6}"/>
              </a:ext>
            </a:extLst>
          </p:cNvPr>
          <p:cNvSpPr txBox="1"/>
          <p:nvPr/>
        </p:nvSpPr>
        <p:spPr>
          <a:xfrm>
            <a:off x="1857738" y="2457089"/>
            <a:ext cx="6019800" cy="6694140"/>
          </a:xfrm>
          <a:prstGeom prst="rect">
            <a:avLst/>
          </a:prstGeom>
          <a:noFill/>
        </p:spPr>
        <p:txBody>
          <a:bodyPr wrap="square" rtlCol="0">
            <a:spAutoFit/>
          </a:bodyPr>
          <a:lstStyle/>
          <a:p>
            <a:r>
              <a:rPr lang="en-US" sz="3200" dirty="0" err="1">
                <a:solidFill>
                  <a:srgbClr val="FF0000"/>
                </a:solidFill>
                <a:latin typeface="Times New Roman" panose="02020603050405020304" pitchFamily="18" charset="0"/>
                <a:cs typeface="Times New Roman" panose="02020603050405020304" pitchFamily="18" charset="0"/>
              </a:rPr>
              <a:t>Thiết</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kế</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endParaRPr lang="en-US" sz="3000" dirty="0">
              <a:solidFill>
                <a:srgbClr val="000000"/>
              </a:solidFill>
              <a:latin typeface="Times New Roman" panose="02020603050405020304" pitchFamily="18" charset="0"/>
              <a:cs typeface="Times New Roman" panose="02020603050405020304" pitchFamily="18" charset="0"/>
            </a:endParaRPr>
          </a:p>
          <a:p>
            <a:pPr marL="819150" lvl="2" indent="-273050">
              <a:lnSpc>
                <a:spcPts val="5400"/>
              </a:lnSpc>
              <a:buFont typeface="Arial"/>
              <a:buChar char="⚬"/>
            </a:pPr>
            <a:r>
              <a:rPr lang="en-US" sz="3000" dirty="0">
                <a:solidFill>
                  <a:srgbClr val="000000"/>
                </a:solidFill>
                <a:latin typeface="Times New Roman" panose="02020603050405020304" pitchFamily="18" charset="0"/>
                <a:cs typeface="Times New Roman" panose="02020603050405020304" pitchFamily="18" charset="0"/>
              </a:rPr>
              <a:t>Database.</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F42E782-697D-D818-936F-819C9BFEDFE6}"/>
              </a:ext>
            </a:extLst>
          </p:cNvPr>
          <p:cNvPicPr>
            <a:picLocks noChangeAspect="1"/>
          </p:cNvPicPr>
          <p:nvPr/>
        </p:nvPicPr>
        <p:blipFill>
          <a:blip r:embed="rId5"/>
          <a:stretch>
            <a:fillRect/>
          </a:stretch>
        </p:blipFill>
        <p:spPr>
          <a:xfrm>
            <a:off x="8839200" y="2472444"/>
            <a:ext cx="7780895" cy="5434879"/>
          </a:xfrm>
          <a:prstGeom prst="rect">
            <a:avLst/>
          </a:prstGeom>
        </p:spPr>
      </p:pic>
      <p:sp>
        <p:nvSpPr>
          <p:cNvPr id="11" name="TextBox 10">
            <a:extLst>
              <a:ext uri="{FF2B5EF4-FFF2-40B4-BE49-F238E27FC236}">
                <a16:creationId xmlns:a16="http://schemas.microsoft.com/office/drawing/2014/main" id="{765316A6-E700-1D13-32E7-A7FFFD405780}"/>
              </a:ext>
            </a:extLst>
          </p:cNvPr>
          <p:cNvSpPr txBox="1"/>
          <p:nvPr/>
        </p:nvSpPr>
        <p:spPr>
          <a:xfrm>
            <a:off x="17354307" y="9051698"/>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5227883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891" y="15797"/>
            <a:ext cx="10382709"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57393" y="9504247"/>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20095" y="234384"/>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182600" y="9409822"/>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07842" y="9409824"/>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2200551" y="974880"/>
            <a:ext cx="9240555"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sp>
        <p:nvSpPr>
          <p:cNvPr id="14" name="TextBox 13">
            <a:extLst>
              <a:ext uri="{FF2B5EF4-FFF2-40B4-BE49-F238E27FC236}">
                <a16:creationId xmlns:a16="http://schemas.microsoft.com/office/drawing/2014/main" id="{659B7284-D195-46E6-A173-09DA51DB20E6}"/>
              </a:ext>
            </a:extLst>
          </p:cNvPr>
          <p:cNvSpPr txBox="1"/>
          <p:nvPr/>
        </p:nvSpPr>
        <p:spPr>
          <a:xfrm>
            <a:off x="1857738" y="2457089"/>
            <a:ext cx="6019800" cy="6201698"/>
          </a:xfrm>
          <a:prstGeom prst="rect">
            <a:avLst/>
          </a:prstGeom>
          <a:noFill/>
        </p:spPr>
        <p:txBody>
          <a:bodyPr wrap="square" rtlCol="0">
            <a:spAutoFit/>
          </a:bodyPr>
          <a:lstStyle/>
          <a:p>
            <a:pPr marL="819150" lvl="2" indent="-273050">
              <a:lnSpc>
                <a:spcPts val="5400"/>
              </a:lnSpc>
              <a:buFont typeface="Arial"/>
              <a:buChar char="⚬"/>
            </a:pPr>
            <a:r>
              <a:rPr lang="en-US" sz="3000" dirty="0">
                <a:solidFill>
                  <a:srgbClr val="000000"/>
                </a:solidFill>
                <a:latin typeface="Times New Roman" panose="02020603050405020304" pitchFamily="18" charset="0"/>
                <a:cs typeface="Times New Roman" panose="02020603050405020304" pitchFamily="18" charset="0"/>
              </a:rPr>
              <a:t>Giao </a:t>
            </a:r>
            <a:r>
              <a:rPr lang="en-US" sz="3000" dirty="0" err="1">
                <a:solidFill>
                  <a:srgbClr val="000000"/>
                </a:solidFill>
                <a:latin typeface="Times New Roman" panose="02020603050405020304" pitchFamily="18" charset="0"/>
                <a:cs typeface="Times New Roman" panose="02020603050405020304" pitchFamily="18" charset="0"/>
              </a:rPr>
              <a:t>diện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người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dùng</a:t>
            </a:r>
            <a:r>
              <a:rPr lang="en-US" sz="3000" dirty="0">
                <a:solidFill>
                  <a:srgbClr val="000000"/>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6832345-37F6-8051-7FEF-25DE784ECEB8}"/>
              </a:ext>
            </a:extLst>
          </p:cNvPr>
          <p:cNvPicPr>
            <a:picLocks noChangeAspect="1"/>
          </p:cNvPicPr>
          <p:nvPr/>
        </p:nvPicPr>
        <p:blipFill>
          <a:blip r:embed="rId5"/>
          <a:stretch>
            <a:fillRect/>
          </a:stretch>
        </p:blipFill>
        <p:spPr>
          <a:xfrm>
            <a:off x="8892638" y="2543334"/>
            <a:ext cx="8305799" cy="5434879"/>
          </a:xfrm>
          <a:prstGeom prst="rect">
            <a:avLst/>
          </a:prstGeom>
        </p:spPr>
      </p:pic>
      <p:sp>
        <p:nvSpPr>
          <p:cNvPr id="11" name="TextBox 10">
            <a:extLst>
              <a:ext uri="{FF2B5EF4-FFF2-40B4-BE49-F238E27FC236}">
                <a16:creationId xmlns:a16="http://schemas.microsoft.com/office/drawing/2014/main" id="{765316A6-E700-1D13-32E7-A7FFFD405780}"/>
              </a:ext>
            </a:extLst>
          </p:cNvPr>
          <p:cNvSpPr txBox="1"/>
          <p:nvPr/>
        </p:nvSpPr>
        <p:spPr>
          <a:xfrm>
            <a:off x="17354307" y="9051698"/>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60704634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891" y="15797"/>
            <a:ext cx="10382709"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57393" y="9504247"/>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20095" y="234384"/>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182600" y="9409822"/>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07842" y="9409824"/>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2200551" y="974880"/>
            <a:ext cx="9240555"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sp>
        <p:nvSpPr>
          <p:cNvPr id="14" name="TextBox 13">
            <a:extLst>
              <a:ext uri="{FF2B5EF4-FFF2-40B4-BE49-F238E27FC236}">
                <a16:creationId xmlns:a16="http://schemas.microsoft.com/office/drawing/2014/main" id="{659B7284-D195-46E6-A173-09DA51DB20E6}"/>
              </a:ext>
            </a:extLst>
          </p:cNvPr>
          <p:cNvSpPr txBox="1"/>
          <p:nvPr/>
        </p:nvSpPr>
        <p:spPr>
          <a:xfrm>
            <a:off x="1770129" y="2454733"/>
            <a:ext cx="6019800" cy="6201698"/>
          </a:xfrm>
          <a:prstGeom prst="rect">
            <a:avLst/>
          </a:prstGeom>
          <a:noFill/>
        </p:spPr>
        <p:txBody>
          <a:bodyPr wrap="square" rtlCol="0">
            <a:spAutoFit/>
          </a:bodyPr>
          <a:lstStyle/>
          <a:p>
            <a:pPr marL="819150" lvl="2" indent="-273050">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Luồng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hoạt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động</a:t>
            </a:r>
            <a:r>
              <a:rPr lang="en-US" sz="3000" dirty="0">
                <a:solidFill>
                  <a:srgbClr val="000000"/>
                </a:solidFill>
                <a:latin typeface="Times New Roman" panose="02020603050405020304" pitchFamily="18" charset="0"/>
                <a:cs typeface="Times New Roman" panose="02020603050405020304" pitchFamily="18" charset="0"/>
              </a:rPr>
              <a:t>.</a:t>
            </a:r>
            <a:endParaRPr lang="pt-BR" sz="32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7647A59-A7CD-BAD1-D6F6-2B75175D62B4}"/>
              </a:ext>
            </a:extLst>
          </p:cNvPr>
          <p:cNvPicPr>
            <a:picLocks noChangeAspect="1"/>
          </p:cNvPicPr>
          <p:nvPr/>
        </p:nvPicPr>
        <p:blipFill>
          <a:blip r:embed="rId5"/>
          <a:stretch>
            <a:fillRect/>
          </a:stretch>
        </p:blipFill>
        <p:spPr>
          <a:xfrm>
            <a:off x="7630555" y="2361177"/>
            <a:ext cx="10210800" cy="6705600"/>
          </a:xfrm>
          <a:prstGeom prst="rect">
            <a:avLst/>
          </a:prstGeom>
        </p:spPr>
      </p:pic>
      <p:sp>
        <p:nvSpPr>
          <p:cNvPr id="11" name="TextBox 10">
            <a:extLst>
              <a:ext uri="{FF2B5EF4-FFF2-40B4-BE49-F238E27FC236}">
                <a16:creationId xmlns:a16="http://schemas.microsoft.com/office/drawing/2014/main" id="{765316A6-E700-1D13-32E7-A7FFFD405780}"/>
              </a:ext>
            </a:extLst>
          </p:cNvPr>
          <p:cNvSpPr txBox="1"/>
          <p:nvPr/>
        </p:nvSpPr>
        <p:spPr>
          <a:xfrm>
            <a:off x="17354307" y="9051698"/>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11</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51" y="-70263"/>
            <a:ext cx="10199649"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58741" y="314253"/>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157912" y="9409824"/>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81000" y="9409824"/>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1905000" y="684339"/>
            <a:ext cx="8888361"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sp>
        <p:nvSpPr>
          <p:cNvPr id="10" name="TextBox 10"/>
          <p:cNvSpPr txBox="1"/>
          <p:nvPr/>
        </p:nvSpPr>
        <p:spPr>
          <a:xfrm>
            <a:off x="1044442" y="2017968"/>
            <a:ext cx="5461000" cy="4567725"/>
          </a:xfrm>
          <a:prstGeom prst="rect">
            <a:avLst/>
          </a:prstGeom>
        </p:spPr>
        <p:txBody>
          <a:bodyPr lIns="0" tIns="0" rIns="0" bIns="0" rtlCol="0" anchor="t">
            <a:spAutoFit/>
          </a:bodyPr>
          <a:lstStyle/>
          <a:p>
            <a:r>
              <a:rPr lang="en-US" sz="3200" dirty="0" err="1">
                <a:solidFill>
                  <a:srgbClr val="FF0000"/>
                </a:solidFill>
              </a:rPr>
              <a:t>Lập</a:t>
            </a:r>
            <a:r>
              <a:rPr lang="en-US" sz="3200" dirty="0">
                <a:solidFill>
                  <a:srgbClr val="FF0000"/>
                </a:solidFill>
              </a:rPr>
              <a:t> </a:t>
            </a:r>
            <a:r>
              <a:rPr lang="en-US" sz="3200" dirty="0" err="1">
                <a:solidFill>
                  <a:srgbClr val="FF0000"/>
                </a:solidFill>
              </a:rPr>
              <a:t>trình</a:t>
            </a:r>
            <a:r>
              <a:rPr lang="en-US" sz="3200" dirty="0">
                <a:solidFill>
                  <a:srgbClr val="FF0000"/>
                </a:solidFill>
              </a:rPr>
              <a:t> </a:t>
            </a:r>
            <a:r>
              <a:rPr lang="en-US" sz="3200" dirty="0"/>
              <a:t>:</a:t>
            </a:r>
          </a:p>
          <a:p>
            <a:pPr marL="819150" lvl="2" indent="-273050">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Những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hàm</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xử</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lý</a:t>
            </a:r>
            <a:r>
              <a:rPr lang="en-US" sz="3000" dirty="0">
                <a:solidFill>
                  <a:srgbClr val="000000"/>
                </a:solidFill>
                <a:latin typeface="Times New Roman" panose="02020603050405020304" pitchFamily="18" charset="0"/>
                <a:cs typeface="Times New Roman" panose="02020603050405020304" pitchFamily="18" charset="0"/>
              </a:rPr>
              <a:t> logic.</a:t>
            </a:r>
          </a:p>
          <a:p>
            <a:pPr marL="546100" lvl="2">
              <a:lnSpc>
                <a:spcPts val="5400"/>
              </a:lnSpc>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pt-BR" sz="3200" dirty="0">
              <a:solidFill>
                <a:srgbClr val="000000"/>
              </a:solidFill>
              <a:latin typeface="Arimo" panose="020B0604020202020204" charset="0"/>
              <a:ea typeface="Arimo" panose="020B0604020202020204" charset="0"/>
              <a:cs typeface="Arimo" panose="020B0604020202020204" charset="0"/>
            </a:endParaRPr>
          </a:p>
        </p:txBody>
      </p:sp>
      <p:pic>
        <p:nvPicPr>
          <p:cNvPr id="13" name="Picture 12">
            <a:extLst>
              <a:ext uri="{FF2B5EF4-FFF2-40B4-BE49-F238E27FC236}">
                <a16:creationId xmlns:a16="http://schemas.microsoft.com/office/drawing/2014/main" id="{4DFD5BC0-913E-7FD7-85F1-EFF27F1CC517}"/>
              </a:ext>
            </a:extLst>
          </p:cNvPr>
          <p:cNvPicPr>
            <a:picLocks noChangeAspect="1"/>
          </p:cNvPicPr>
          <p:nvPr/>
        </p:nvPicPr>
        <p:blipFill>
          <a:blip r:embed="rId5"/>
          <a:stretch>
            <a:fillRect/>
          </a:stretch>
        </p:blipFill>
        <p:spPr>
          <a:xfrm>
            <a:off x="8092698" y="2089755"/>
            <a:ext cx="8668065" cy="5949345"/>
          </a:xfrm>
          <a:prstGeom prst="rect">
            <a:avLst/>
          </a:prstGeom>
        </p:spPr>
      </p:pic>
      <p:sp>
        <p:nvSpPr>
          <p:cNvPr id="8" name="TextBox 7">
            <a:extLst>
              <a:ext uri="{FF2B5EF4-FFF2-40B4-BE49-F238E27FC236}">
                <a16:creationId xmlns:a16="http://schemas.microsoft.com/office/drawing/2014/main" id="{6D91C771-D4D6-5D22-A685-F1236A13A476}"/>
              </a:ext>
            </a:extLst>
          </p:cNvPr>
          <p:cNvSpPr txBox="1"/>
          <p:nvPr/>
        </p:nvSpPr>
        <p:spPr>
          <a:xfrm>
            <a:off x="17269371" y="9044350"/>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12</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51" y="-70263"/>
            <a:ext cx="10199649"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58741" y="314253"/>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157912" y="9409824"/>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81000" y="9409824"/>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1905000" y="684339"/>
            <a:ext cx="8888361"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sp>
        <p:nvSpPr>
          <p:cNvPr id="10" name="TextBox 10"/>
          <p:cNvSpPr txBox="1"/>
          <p:nvPr/>
        </p:nvSpPr>
        <p:spPr>
          <a:xfrm>
            <a:off x="1018629" y="2067375"/>
            <a:ext cx="5461000" cy="4536948"/>
          </a:xfrm>
          <a:prstGeom prst="rect">
            <a:avLst/>
          </a:prstGeom>
        </p:spPr>
        <p:txBody>
          <a:bodyPr lIns="0" tIns="0" rIns="0" bIns="0" rtlCol="0" anchor="t">
            <a:spAutoFit/>
          </a:bodyPr>
          <a:lstStyle/>
          <a:p>
            <a:pPr marL="819150" lvl="2" indent="-273050">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API.</a:t>
            </a:r>
          </a:p>
          <a:p>
            <a:endParaRPr lang="en-US" sz="3000" dirty="0">
              <a:solidFill>
                <a:srgbClr val="000000"/>
              </a:solidFill>
              <a:latin typeface="Times New Roman" panose="02020603050405020304" pitchFamily="18" charset="0"/>
              <a:cs typeface="Times New Roman" panose="02020603050405020304" pitchFamily="18" charset="0"/>
            </a:endParaRPr>
          </a:p>
          <a:p>
            <a:pPr marL="546100" lvl="2">
              <a:lnSpc>
                <a:spcPts val="5400"/>
              </a:lnSpc>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pt-BR" sz="3200" dirty="0">
              <a:solidFill>
                <a:srgbClr val="000000"/>
              </a:solidFill>
              <a:latin typeface="Arimo" panose="020B0604020202020204" charset="0"/>
              <a:ea typeface="Arimo" panose="020B0604020202020204" charset="0"/>
              <a:cs typeface="Arimo" panose="020B0604020202020204" charset="0"/>
            </a:endParaRPr>
          </a:p>
        </p:txBody>
      </p:sp>
      <p:pic>
        <p:nvPicPr>
          <p:cNvPr id="14" name="Picture 13">
            <a:extLst>
              <a:ext uri="{FF2B5EF4-FFF2-40B4-BE49-F238E27FC236}">
                <a16:creationId xmlns:a16="http://schemas.microsoft.com/office/drawing/2014/main" id="{092C5FA7-BE5B-8CFC-8F7F-7E0480A93494}"/>
              </a:ext>
            </a:extLst>
          </p:cNvPr>
          <p:cNvPicPr>
            <a:picLocks noChangeAspect="1"/>
          </p:cNvPicPr>
          <p:nvPr/>
        </p:nvPicPr>
        <p:blipFill>
          <a:blip r:embed="rId5"/>
          <a:stretch>
            <a:fillRect/>
          </a:stretch>
        </p:blipFill>
        <p:spPr>
          <a:xfrm>
            <a:off x="7620000" y="2099017"/>
            <a:ext cx="9372600" cy="5560738"/>
          </a:xfrm>
          <a:prstGeom prst="rect">
            <a:avLst/>
          </a:prstGeom>
        </p:spPr>
      </p:pic>
      <p:sp>
        <p:nvSpPr>
          <p:cNvPr id="8" name="TextBox 7">
            <a:extLst>
              <a:ext uri="{FF2B5EF4-FFF2-40B4-BE49-F238E27FC236}">
                <a16:creationId xmlns:a16="http://schemas.microsoft.com/office/drawing/2014/main" id="{6D91C771-D4D6-5D22-A685-F1236A13A476}"/>
              </a:ext>
            </a:extLst>
          </p:cNvPr>
          <p:cNvSpPr txBox="1"/>
          <p:nvPr/>
        </p:nvSpPr>
        <p:spPr>
          <a:xfrm>
            <a:off x="17269371" y="9044350"/>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34236847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51" y="-70263"/>
            <a:ext cx="10199649"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58741" y="314253"/>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157912" y="9409824"/>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81000" y="9409824"/>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1905000" y="684339"/>
            <a:ext cx="8888361"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sp>
        <p:nvSpPr>
          <p:cNvPr id="10" name="TextBox 10"/>
          <p:cNvSpPr txBox="1"/>
          <p:nvPr/>
        </p:nvSpPr>
        <p:spPr>
          <a:xfrm>
            <a:off x="965200" y="1850003"/>
            <a:ext cx="5461000" cy="4536948"/>
          </a:xfrm>
          <a:prstGeom prst="rect">
            <a:avLst/>
          </a:prstGeom>
        </p:spPr>
        <p:txBody>
          <a:bodyPr lIns="0" tIns="0" rIns="0" bIns="0" rtlCol="0" anchor="t">
            <a:spAutoFit/>
          </a:bodyPr>
          <a:lstStyle/>
          <a:p>
            <a:pPr marL="819150" lvl="2" indent="-273050">
              <a:lnSpc>
                <a:spcPts val="5400"/>
              </a:lnSpc>
              <a:buFont typeface="Arial"/>
              <a:buChar char="⚬"/>
            </a:pPr>
            <a:r>
              <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rPr>
              <a:t>Giao </a:t>
            </a:r>
            <a:r>
              <a:rPr lang="en-US" sz="3000" dirty="0" err="1">
                <a:solidFill>
                  <a:srgbClr val="000000"/>
                </a:solidFill>
                <a:latin typeface="Times New Roman" panose="02020603050405020304" pitchFamily="18" charset="0"/>
                <a:ea typeface="Arimo" panose="020B0604020202020204" charset="0"/>
                <a:cs typeface="Times New Roman" panose="02020603050405020304" pitchFamily="18" charset="0"/>
              </a:rPr>
              <a:t>diện</a:t>
            </a:r>
            <a:r>
              <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rPr>
              <a:t> </a:t>
            </a:r>
            <a:r>
              <a:rPr lang="en-US" sz="3000" dirty="0" err="1">
                <a:solidFill>
                  <a:srgbClr val="000000"/>
                </a:solidFill>
                <a:latin typeface="Times New Roman" panose="02020603050405020304" pitchFamily="18" charset="0"/>
                <a:ea typeface="Arimo" panose="020B0604020202020204" charset="0"/>
                <a:cs typeface="Times New Roman" panose="02020603050405020304" pitchFamily="18" charset="0"/>
              </a:rPr>
              <a:t>người</a:t>
            </a:r>
            <a:r>
              <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rPr>
              <a:t> </a:t>
            </a:r>
            <a:r>
              <a:rPr lang="en-US" sz="3000" dirty="0" err="1">
                <a:solidFill>
                  <a:srgbClr val="000000"/>
                </a:solidFill>
                <a:latin typeface="Times New Roman" panose="02020603050405020304" pitchFamily="18" charset="0"/>
                <a:ea typeface="Arimo" panose="020B0604020202020204" charset="0"/>
                <a:cs typeface="Times New Roman" panose="02020603050405020304" pitchFamily="18" charset="0"/>
              </a:rPr>
              <a:t>dùng</a:t>
            </a:r>
            <a:r>
              <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rPr>
              <a:t>.</a:t>
            </a:r>
            <a:endParaRPr lang="pt-BR" sz="32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endParaRPr lang="en-US" sz="3000" dirty="0">
              <a:solidFill>
                <a:srgbClr val="000000"/>
              </a:solidFill>
              <a:latin typeface="Times New Roman" panose="02020603050405020304" pitchFamily="18" charset="0"/>
              <a:cs typeface="Times New Roman" panose="02020603050405020304" pitchFamily="18" charset="0"/>
            </a:endParaRPr>
          </a:p>
          <a:p>
            <a:pPr marL="546100" lvl="2">
              <a:lnSpc>
                <a:spcPts val="5400"/>
              </a:lnSpc>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pPr marL="819150" lvl="2" indent="-273050">
              <a:lnSpc>
                <a:spcPts val="5400"/>
              </a:lnSpc>
              <a:buFont typeface="Arial"/>
              <a:buChar char="⚬"/>
            </a:pPr>
            <a:endParaRPr lang="pt-BR" sz="3200" dirty="0">
              <a:solidFill>
                <a:srgbClr val="000000"/>
              </a:solidFill>
              <a:latin typeface="Arimo" panose="020B0604020202020204" charset="0"/>
              <a:ea typeface="Arimo" panose="020B0604020202020204" charset="0"/>
              <a:cs typeface="Arimo" panose="020B0604020202020204" charset="0"/>
            </a:endParaRPr>
          </a:p>
        </p:txBody>
      </p:sp>
      <p:pic>
        <p:nvPicPr>
          <p:cNvPr id="18" name="Picture 17">
            <a:extLst>
              <a:ext uri="{FF2B5EF4-FFF2-40B4-BE49-F238E27FC236}">
                <a16:creationId xmlns:a16="http://schemas.microsoft.com/office/drawing/2014/main" id="{5B11A942-2C7E-5637-A764-83AF3A4559D4}"/>
              </a:ext>
            </a:extLst>
          </p:cNvPr>
          <p:cNvPicPr>
            <a:picLocks noChangeAspect="1"/>
          </p:cNvPicPr>
          <p:nvPr/>
        </p:nvPicPr>
        <p:blipFill>
          <a:blip r:embed="rId5"/>
          <a:stretch>
            <a:fillRect/>
          </a:stretch>
        </p:blipFill>
        <p:spPr>
          <a:xfrm>
            <a:off x="6149893" y="2535690"/>
            <a:ext cx="11423817" cy="5707953"/>
          </a:xfrm>
          <a:prstGeom prst="rect">
            <a:avLst/>
          </a:prstGeom>
        </p:spPr>
      </p:pic>
      <p:sp>
        <p:nvSpPr>
          <p:cNvPr id="8" name="TextBox 7">
            <a:extLst>
              <a:ext uri="{FF2B5EF4-FFF2-40B4-BE49-F238E27FC236}">
                <a16:creationId xmlns:a16="http://schemas.microsoft.com/office/drawing/2014/main" id="{6D91C771-D4D6-5D22-A685-F1236A13A476}"/>
              </a:ext>
            </a:extLst>
          </p:cNvPr>
          <p:cNvSpPr txBox="1"/>
          <p:nvPr/>
        </p:nvSpPr>
        <p:spPr>
          <a:xfrm>
            <a:off x="17269371" y="9044350"/>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84032704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705"/>
            <a:ext cx="10363200"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20095" y="362311"/>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76199" y="9224787"/>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04800" y="9224787"/>
            <a:ext cx="4155942" cy="946957"/>
          </a:xfrm>
          <a:prstGeom prst="rect">
            <a:avLst/>
          </a:prstGeom>
        </p:spPr>
        <p:txBody>
          <a:bodyPr lIns="0" tIns="0" rIns="0" bIns="0" rtlCol="0" anchor="t">
            <a:spAutoFit/>
          </a:bodyPr>
          <a:lstStyle/>
          <a:p>
            <a:pPr algn="ctr">
              <a:lnSpc>
                <a:spcPts val="5999"/>
              </a:lnSpc>
            </a:pPr>
            <a:r>
              <a:rPr lang="en-US" sz="2600">
                <a:solidFill>
                  <a:srgbClr val="FF0D00"/>
                </a:solidFill>
                <a:latin typeface="Arimo"/>
              </a:rPr>
              <a:t>ĐỒ ÁN TỐT NGHIỆP</a:t>
            </a:r>
          </a:p>
        </p:txBody>
      </p:sp>
      <p:sp>
        <p:nvSpPr>
          <p:cNvPr id="7" name="TextBox 7"/>
          <p:cNvSpPr txBox="1"/>
          <p:nvPr/>
        </p:nvSpPr>
        <p:spPr>
          <a:xfrm>
            <a:off x="1676400" y="935603"/>
            <a:ext cx="9448800" cy="538481"/>
          </a:xfrm>
          <a:prstGeom prst="rect">
            <a:avLst/>
          </a:prstGeom>
        </p:spPr>
        <p:txBody>
          <a:bodyPr wrap="square" lIns="0" tIns="0" rIns="0" bIns="0" rtlCol="0" anchor="t">
            <a:spAutoFit/>
          </a:bodyPr>
          <a:lstStyle/>
          <a:p>
            <a:r>
              <a:rPr lang="en-US" sz="3499" dirty="0">
                <a:solidFill>
                  <a:srgbClr val="FF0D00"/>
                </a:solidFill>
                <a:latin typeface="Arimo Bold"/>
              </a:rPr>
              <a:t>   </a:t>
            </a:r>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sp>
        <p:nvSpPr>
          <p:cNvPr id="12" name="TextBox 11">
            <a:extLst>
              <a:ext uri="{FF2B5EF4-FFF2-40B4-BE49-F238E27FC236}">
                <a16:creationId xmlns:a16="http://schemas.microsoft.com/office/drawing/2014/main" id="{37D1173C-BEB5-4517-8243-89F9EB77DD04}"/>
              </a:ext>
            </a:extLst>
          </p:cNvPr>
          <p:cNvSpPr txBox="1"/>
          <p:nvPr/>
        </p:nvSpPr>
        <p:spPr>
          <a:xfrm>
            <a:off x="990600" y="1979907"/>
            <a:ext cx="3810000" cy="584775"/>
          </a:xfrm>
          <a:prstGeom prst="rect">
            <a:avLst/>
          </a:prstGeom>
          <a:noFill/>
        </p:spPr>
        <p:txBody>
          <a:bodyPr wrap="square" rtlCol="0">
            <a:spAutoFit/>
          </a:bodyPr>
          <a:lstStyle/>
          <a:p>
            <a:r>
              <a:rPr lang="en-US" sz="3200" dirty="0" err="1">
                <a:solidFill>
                  <a:srgbClr val="FF0000"/>
                </a:solidFill>
                <a:latin typeface="Times New Roman" panose="02020603050405020304" pitchFamily="18" charset="0"/>
                <a:cs typeface="Times New Roman" panose="02020603050405020304" pitchFamily="18" charset="0"/>
              </a:rPr>
              <a:t>Kiểm</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thử</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AEE8ED2F-A5CD-4572-E68E-B44514E54CA4}"/>
              </a:ext>
            </a:extLst>
          </p:cNvPr>
          <p:cNvPicPr>
            <a:picLocks noChangeAspect="1"/>
          </p:cNvPicPr>
          <p:nvPr/>
        </p:nvPicPr>
        <p:blipFill>
          <a:blip r:embed="rId5"/>
          <a:stretch>
            <a:fillRect/>
          </a:stretch>
        </p:blipFill>
        <p:spPr>
          <a:xfrm>
            <a:off x="334505" y="3142839"/>
            <a:ext cx="8494864" cy="5750109"/>
          </a:xfrm>
          <a:prstGeom prst="rect">
            <a:avLst/>
          </a:prstGeom>
        </p:spPr>
      </p:pic>
      <p:pic>
        <p:nvPicPr>
          <p:cNvPr id="10" name="Picture 9">
            <a:extLst>
              <a:ext uri="{FF2B5EF4-FFF2-40B4-BE49-F238E27FC236}">
                <a16:creationId xmlns:a16="http://schemas.microsoft.com/office/drawing/2014/main" id="{5519C7ED-A739-2FF8-26F6-1554C431F843}"/>
              </a:ext>
            </a:extLst>
          </p:cNvPr>
          <p:cNvPicPr>
            <a:picLocks noChangeAspect="1"/>
          </p:cNvPicPr>
          <p:nvPr/>
        </p:nvPicPr>
        <p:blipFill>
          <a:blip r:embed="rId6"/>
          <a:stretch>
            <a:fillRect/>
          </a:stretch>
        </p:blipFill>
        <p:spPr>
          <a:xfrm>
            <a:off x="8829369" y="2974851"/>
            <a:ext cx="9124126" cy="6110205"/>
          </a:xfrm>
          <a:prstGeom prst="rect">
            <a:avLst/>
          </a:prstGeom>
        </p:spPr>
      </p:pic>
      <p:sp>
        <p:nvSpPr>
          <p:cNvPr id="9" name="TextBox 8">
            <a:extLst>
              <a:ext uri="{FF2B5EF4-FFF2-40B4-BE49-F238E27FC236}">
                <a16:creationId xmlns:a16="http://schemas.microsoft.com/office/drawing/2014/main" id="{D99E269C-8FAB-3734-030C-142ADC957C80}"/>
              </a:ext>
            </a:extLst>
          </p:cNvPr>
          <p:cNvSpPr txBox="1"/>
          <p:nvPr/>
        </p:nvSpPr>
        <p:spPr>
          <a:xfrm>
            <a:off x="17310920" y="9044210"/>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15</a:t>
            </a:r>
          </a:p>
        </p:txBody>
      </p:sp>
      <p:sp>
        <p:nvSpPr>
          <p:cNvPr id="15" name="TextBox 14">
            <a:extLst>
              <a:ext uri="{FF2B5EF4-FFF2-40B4-BE49-F238E27FC236}">
                <a16:creationId xmlns:a16="http://schemas.microsoft.com/office/drawing/2014/main" id="{74DE8BC8-FD8C-0767-B635-148A0A433673}"/>
              </a:ext>
            </a:extLst>
          </p:cNvPr>
          <p:cNvSpPr txBox="1"/>
          <p:nvPr/>
        </p:nvSpPr>
        <p:spPr>
          <a:xfrm>
            <a:off x="3048000" y="2015877"/>
            <a:ext cx="9686440" cy="553998"/>
          </a:xfrm>
          <a:prstGeom prst="rect">
            <a:avLst/>
          </a:prstGeom>
          <a:noFill/>
        </p:spPr>
        <p:txBody>
          <a:bodyPr wrap="square">
            <a:spAutoFit/>
          </a:bodyPr>
          <a:lstStyle/>
          <a:p>
            <a:r>
              <a:rPr lang="en-US" sz="3000" dirty="0">
                <a:solidFill>
                  <a:srgbClr val="000000"/>
                </a:solidFill>
                <a:latin typeface="Times New Roman" panose="02020603050405020304" pitchFamily="18" charset="0"/>
                <a:cs typeface="Times New Roman" panose="02020603050405020304" pitchFamily="18" charset="0"/>
              </a:rPr>
              <a:t>API </a:t>
            </a:r>
            <a:r>
              <a:rPr lang="en-US" sz="3000" dirty="0" err="1">
                <a:solidFill>
                  <a:srgbClr val="000000"/>
                </a:solidFill>
                <a:latin typeface="Times New Roman" panose="02020603050405020304" pitchFamily="18" charset="0"/>
                <a:cs typeface="Times New Roman" panose="02020603050405020304" pitchFamily="18" charset="0"/>
              </a:rPr>
              <a:t>đã</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hoạt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động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đúng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theo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chuẩn</a:t>
            </a:r>
            <a:r>
              <a:rPr lang="en-US" sz="3000" dirty="0">
                <a:solidFill>
                  <a:srgbClr val="000000"/>
                </a:solidFill>
                <a:latin typeface="Times New Roman" panose="02020603050405020304" pitchFamily="18" charset="0"/>
                <a:cs typeface="Times New Roman" panose="02020603050405020304" pitchFamily="18" charset="0"/>
              </a:rPr>
              <a:t> REST.</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168"/>
            <a:ext cx="10363200"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20095" y="362311"/>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76199" y="9224787"/>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304800" y="9224787"/>
            <a:ext cx="4155942" cy="946957"/>
          </a:xfrm>
          <a:prstGeom prst="rect">
            <a:avLst/>
          </a:prstGeom>
        </p:spPr>
        <p:txBody>
          <a:bodyPr lIns="0" tIns="0" rIns="0" bIns="0" rtlCol="0" anchor="t">
            <a:spAutoFit/>
          </a:bodyPr>
          <a:lstStyle/>
          <a:p>
            <a:pPr algn="ctr">
              <a:lnSpc>
                <a:spcPts val="5999"/>
              </a:lnSpc>
            </a:pPr>
            <a:r>
              <a:rPr lang="en-US" sz="2600">
                <a:solidFill>
                  <a:srgbClr val="FF0D00"/>
                </a:solidFill>
                <a:latin typeface="Arimo"/>
              </a:rPr>
              <a:t>ĐỒ ÁN TỐT NGHIỆP</a:t>
            </a:r>
          </a:p>
        </p:txBody>
      </p:sp>
      <p:sp>
        <p:nvSpPr>
          <p:cNvPr id="7" name="TextBox 7"/>
          <p:cNvSpPr txBox="1"/>
          <p:nvPr/>
        </p:nvSpPr>
        <p:spPr>
          <a:xfrm>
            <a:off x="1676400" y="935603"/>
            <a:ext cx="9448800" cy="538481"/>
          </a:xfrm>
          <a:prstGeom prst="rect">
            <a:avLst/>
          </a:prstGeom>
        </p:spPr>
        <p:txBody>
          <a:bodyPr wrap="square" lIns="0" tIns="0" rIns="0" bIns="0" rtlCol="0" anchor="t">
            <a:spAutoFit/>
          </a:bodyPr>
          <a:lstStyle/>
          <a:p>
            <a:r>
              <a:rPr lang="en-US" sz="3499" dirty="0">
                <a:solidFill>
                  <a:srgbClr val="FF0D00"/>
                </a:solidFill>
                <a:latin typeface="Arimo Bold"/>
              </a:rPr>
              <a:t>   </a:t>
            </a:r>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pic>
        <p:nvPicPr>
          <p:cNvPr id="11" name="Picture 10">
            <a:extLst>
              <a:ext uri="{FF2B5EF4-FFF2-40B4-BE49-F238E27FC236}">
                <a16:creationId xmlns:a16="http://schemas.microsoft.com/office/drawing/2014/main" id="{8F6B0D90-7983-5247-63A7-E9CABF51F7B6}"/>
              </a:ext>
            </a:extLst>
          </p:cNvPr>
          <p:cNvPicPr>
            <a:picLocks noChangeAspect="1"/>
          </p:cNvPicPr>
          <p:nvPr/>
        </p:nvPicPr>
        <p:blipFill>
          <a:blip r:embed="rId5"/>
          <a:stretch>
            <a:fillRect/>
          </a:stretch>
        </p:blipFill>
        <p:spPr>
          <a:xfrm>
            <a:off x="7543801" y="3003964"/>
            <a:ext cx="11329220" cy="6081092"/>
          </a:xfrm>
          <a:prstGeom prst="rect">
            <a:avLst/>
          </a:prstGeom>
        </p:spPr>
      </p:pic>
      <p:pic>
        <p:nvPicPr>
          <p:cNvPr id="13" name="Picture 12">
            <a:extLst>
              <a:ext uri="{FF2B5EF4-FFF2-40B4-BE49-F238E27FC236}">
                <a16:creationId xmlns:a16="http://schemas.microsoft.com/office/drawing/2014/main" id="{89287895-C82A-7E5F-25D0-28827CE43585}"/>
              </a:ext>
            </a:extLst>
          </p:cNvPr>
          <p:cNvPicPr>
            <a:picLocks noChangeAspect="1"/>
          </p:cNvPicPr>
          <p:nvPr/>
        </p:nvPicPr>
        <p:blipFill>
          <a:blip r:embed="rId6"/>
          <a:stretch>
            <a:fillRect/>
          </a:stretch>
        </p:blipFill>
        <p:spPr>
          <a:xfrm>
            <a:off x="1" y="5030571"/>
            <a:ext cx="8077200" cy="4054485"/>
          </a:xfrm>
          <a:prstGeom prst="rect">
            <a:avLst/>
          </a:prstGeom>
        </p:spPr>
      </p:pic>
      <p:sp>
        <p:nvSpPr>
          <p:cNvPr id="9" name="TextBox 8">
            <a:extLst>
              <a:ext uri="{FF2B5EF4-FFF2-40B4-BE49-F238E27FC236}">
                <a16:creationId xmlns:a16="http://schemas.microsoft.com/office/drawing/2014/main" id="{D99E269C-8FAB-3734-030C-142ADC957C80}"/>
              </a:ext>
            </a:extLst>
          </p:cNvPr>
          <p:cNvSpPr txBox="1"/>
          <p:nvPr/>
        </p:nvSpPr>
        <p:spPr>
          <a:xfrm>
            <a:off x="17310920" y="9044210"/>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16</a:t>
            </a:r>
          </a:p>
        </p:txBody>
      </p:sp>
      <p:sp>
        <p:nvSpPr>
          <p:cNvPr id="15" name="TextBox 14">
            <a:extLst>
              <a:ext uri="{FF2B5EF4-FFF2-40B4-BE49-F238E27FC236}">
                <a16:creationId xmlns:a16="http://schemas.microsoft.com/office/drawing/2014/main" id="{68637A4A-D516-D47C-B8DA-8370D9557B56}"/>
              </a:ext>
            </a:extLst>
          </p:cNvPr>
          <p:cNvSpPr txBox="1"/>
          <p:nvPr/>
        </p:nvSpPr>
        <p:spPr>
          <a:xfrm>
            <a:off x="2514600" y="1713354"/>
            <a:ext cx="11506200" cy="701859"/>
          </a:xfrm>
          <a:prstGeom prst="rect">
            <a:avLst/>
          </a:prstGeom>
          <a:noFill/>
        </p:spPr>
        <p:txBody>
          <a:bodyPr wrap="square">
            <a:spAutoFit/>
          </a:bodyPr>
          <a:lstStyle/>
          <a:p>
            <a:pPr marL="1003300" lvl="2" indent="-457200">
              <a:lnSpc>
                <a:spcPts val="5400"/>
              </a:lnSpc>
              <a:buFont typeface="Arial" panose="020B0604020202020204" pitchFamily="34" charset="0"/>
              <a:buChar char="•"/>
            </a:pPr>
            <a:r>
              <a:rPr lang="en-US" sz="3000" dirty="0">
                <a:solidFill>
                  <a:srgbClr val="000000"/>
                </a:solidFill>
                <a:latin typeface="Times New Roman" panose="02020603050405020304" pitchFamily="18" charset="0"/>
                <a:cs typeface="Times New Roman" panose="02020603050405020304" pitchFamily="18" charset="0"/>
              </a:rPr>
              <a:t>Giao </a:t>
            </a:r>
            <a:r>
              <a:rPr lang="en-US" sz="3000" dirty="0" err="1">
                <a:solidFill>
                  <a:srgbClr val="000000"/>
                </a:solidFill>
                <a:latin typeface="Times New Roman" panose="02020603050405020304" pitchFamily="18" charset="0"/>
                <a:cs typeface="Times New Roman" panose="02020603050405020304" pitchFamily="18" charset="0"/>
              </a:rPr>
              <a:t>diện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hiển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thị</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chức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năng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cũng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đã</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đúng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theo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yêu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cầu</a:t>
            </a:r>
            <a:r>
              <a:rPr lang="en-US" sz="1800" dirty="0">
                <a:solidFill>
                  <a:srgbClr val="000000"/>
                </a:solidFill>
                <a:latin typeface="Times New Roman" panose="02020603050405020304" pitchFamily="18" charset="0"/>
                <a:cs typeface="Times New Roman" panose="02020603050405020304" pitchFamily="18" charset="0"/>
              </a:rPr>
              <a:t>.</a:t>
            </a:r>
            <a:endParaRPr lang="pt-BR" sz="1800" dirty="0">
              <a:solidFill>
                <a:srgbClr val="000000"/>
              </a:solidFill>
              <a:latin typeface="Times New Roman" panose="02020603050405020304" pitchFamily="18" charset="0"/>
              <a:ea typeface="Arimo" panose="020B0604020202020204" charset="0"/>
              <a:cs typeface="Times New Roman" panose="02020603050405020304" pitchFamily="18" charset="0"/>
            </a:endParaRPr>
          </a:p>
        </p:txBody>
      </p:sp>
    </p:spTree>
    <p:extLst>
      <p:ext uri="{BB962C8B-B14F-4D97-AF65-F5344CB8AC3E}">
        <p14:creationId xmlns:p14="http://schemas.microsoft.com/office/powerpoint/2010/main" val="4566990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4709"/>
            <a:ext cx="10363200"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20095" y="314253"/>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58800" y="9406714"/>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Times New Roman" panose="02020603050405020304" pitchFamily="18" charset="0"/>
                <a:cs typeface="Times New Roman" panose="02020603050405020304" pitchFamily="18" charset="0"/>
              </a:rPr>
              <a:t>ĐỖ TRUNG ĐẠT</a:t>
            </a:r>
          </a:p>
        </p:txBody>
      </p:sp>
      <p:sp>
        <p:nvSpPr>
          <p:cNvPr id="6" name="TextBox 6"/>
          <p:cNvSpPr txBox="1"/>
          <p:nvPr/>
        </p:nvSpPr>
        <p:spPr>
          <a:xfrm>
            <a:off x="-304800" y="9391915"/>
            <a:ext cx="4155942" cy="655244"/>
          </a:xfrm>
          <a:prstGeom prst="rect">
            <a:avLst/>
          </a:prstGeom>
        </p:spPr>
        <p:txBody>
          <a:bodyPr lIns="0" tIns="0" rIns="0" bIns="0" rtlCol="0" anchor="t">
            <a:spAutoFit/>
          </a:bodyPr>
          <a:lstStyle/>
          <a:p>
            <a:pPr algn="ctr">
              <a:lnSpc>
                <a:spcPts val="5999"/>
              </a:lnSpc>
            </a:pPr>
            <a:r>
              <a:rPr lang="en-US" sz="2600" dirty="0">
                <a:solidFill>
                  <a:srgbClr val="FF0D00"/>
                </a:solidFill>
                <a:latin typeface="Times New Roman" panose="02020603050405020304" pitchFamily="18" charset="0"/>
                <a:cs typeface="Times New Roman" panose="02020603050405020304" pitchFamily="18" charset="0"/>
              </a:rPr>
              <a:t>ĐỒ ÁN TỐT NGHIỆP</a:t>
            </a:r>
          </a:p>
        </p:txBody>
      </p:sp>
      <p:sp>
        <p:nvSpPr>
          <p:cNvPr id="7" name="TextBox 7"/>
          <p:cNvSpPr txBox="1"/>
          <p:nvPr/>
        </p:nvSpPr>
        <p:spPr>
          <a:xfrm>
            <a:off x="1981200" y="1067005"/>
            <a:ext cx="9580629"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grpSp>
        <p:nvGrpSpPr>
          <p:cNvPr id="8" name="Group 8"/>
          <p:cNvGrpSpPr/>
          <p:nvPr/>
        </p:nvGrpSpPr>
        <p:grpSpPr>
          <a:xfrm>
            <a:off x="1143000" y="1755205"/>
            <a:ext cx="3276600" cy="553998"/>
            <a:chOff x="0" y="0"/>
            <a:chExt cx="4368800" cy="738664"/>
          </a:xfrm>
        </p:grpSpPr>
        <p:sp>
          <p:nvSpPr>
            <p:cNvPr id="9" name="Freeform 9"/>
            <p:cNvSpPr/>
            <p:nvPr/>
          </p:nvSpPr>
          <p:spPr>
            <a:xfrm>
              <a:off x="0" y="0"/>
              <a:ext cx="4368800" cy="738664"/>
            </a:xfrm>
            <a:custGeom>
              <a:avLst/>
              <a:gdLst/>
              <a:ahLst/>
              <a:cxnLst/>
              <a:rect l="l" t="t" r="r" b="b"/>
              <a:pathLst>
                <a:path w="4368800" h="738664">
                  <a:moveTo>
                    <a:pt x="0" y="0"/>
                  </a:moveTo>
                  <a:lnTo>
                    <a:pt x="4368800" y="0"/>
                  </a:lnTo>
                  <a:lnTo>
                    <a:pt x="4368800" y="738664"/>
                  </a:lnTo>
                  <a:lnTo>
                    <a:pt x="0" y="738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21920" y="41910"/>
              <a:ext cx="4124960" cy="635794"/>
            </a:xfrm>
            <a:prstGeom prst="rect">
              <a:avLst/>
            </a:prstGeom>
          </p:spPr>
          <p:txBody>
            <a:bodyPr lIns="0" tIns="0" rIns="0" bIns="0" rtlCol="0" anchor="t">
              <a:spAutoFit/>
            </a:bodyPr>
            <a:lstStyle/>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p:txBody>
        </p:sp>
      </p:grpSp>
      <p:sp>
        <p:nvSpPr>
          <p:cNvPr id="17" name="TextBox 16">
            <a:extLst>
              <a:ext uri="{FF2B5EF4-FFF2-40B4-BE49-F238E27FC236}">
                <a16:creationId xmlns:a16="http://schemas.microsoft.com/office/drawing/2014/main" id="{5595CABA-0DDA-E4B5-F85C-1F7FB7570B6E}"/>
              </a:ext>
            </a:extLst>
          </p:cNvPr>
          <p:cNvSpPr txBox="1"/>
          <p:nvPr/>
        </p:nvSpPr>
        <p:spPr>
          <a:xfrm>
            <a:off x="1943746" y="2052205"/>
            <a:ext cx="5752454" cy="3785652"/>
          </a:xfrm>
          <a:prstGeom prst="rect">
            <a:avLst/>
          </a:prstGeom>
          <a:noFill/>
        </p:spPr>
        <p:txBody>
          <a:bodyPr wrap="square">
            <a:spAutoFit/>
          </a:bodyPr>
          <a:lstStyle/>
          <a:p>
            <a:r>
              <a:rPr lang="en-US" sz="3200" dirty="0" err="1">
                <a:solidFill>
                  <a:srgbClr val="FF0000"/>
                </a:solidFill>
                <a:latin typeface="Times New Roman" panose="02020603050405020304" pitchFamily="18" charset="0"/>
                <a:cs typeface="Times New Roman" panose="02020603050405020304" pitchFamily="18" charset="0"/>
              </a:rPr>
              <a:t>Triển</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khai</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và</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bảo</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trì</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en-US" sz="3200" dirty="0">
                <a:solidFill>
                  <a:srgbClr val="FF0000"/>
                </a:solidFill>
                <a:latin typeface="Times New Roman" panose="02020603050405020304" pitchFamily="18" charset="0"/>
                <a:cs typeface="Times New Roman" panose="02020603050405020304" pitchFamily="18" charset="0"/>
              </a:rPr>
              <a:t> </a:t>
            </a:r>
          </a:p>
          <a:p>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bàn</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Phía</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lòng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pic>
        <p:nvPicPr>
          <p:cNvPr id="2050" name="Picture 2" descr="Sự hài lòng của khách hàng là gì? Các phương pháp đánh giá sự hài lòng">
            <a:extLst>
              <a:ext uri="{FF2B5EF4-FFF2-40B4-BE49-F238E27FC236}">
                <a16:creationId xmlns:a16="http://schemas.microsoft.com/office/drawing/2014/main" id="{E920531A-9878-3E43-B0EA-753AB12CC4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1485" y="2308042"/>
            <a:ext cx="9144000" cy="587789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17FEF76-7721-62EE-EBAE-8A3E062EBA7C}"/>
              </a:ext>
            </a:extLst>
          </p:cNvPr>
          <p:cNvSpPr txBox="1"/>
          <p:nvPr/>
        </p:nvSpPr>
        <p:spPr>
          <a:xfrm>
            <a:off x="17256324" y="9085704"/>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17</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fade">
                                      <p:cBhvr>
                                        <p:cTn id="18"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9891"/>
            <a:ext cx="6235541" cy="1677739"/>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20095" y="314253"/>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58800" y="9409824"/>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174200" y="9409824"/>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15" name="TextBox 7">
            <a:extLst>
              <a:ext uri="{FF2B5EF4-FFF2-40B4-BE49-F238E27FC236}">
                <a16:creationId xmlns:a16="http://schemas.microsoft.com/office/drawing/2014/main" id="{6D0FB92C-511E-4193-A028-8BAAE5973F66}"/>
              </a:ext>
            </a:extLst>
          </p:cNvPr>
          <p:cNvSpPr txBox="1"/>
          <p:nvPr/>
        </p:nvSpPr>
        <p:spPr>
          <a:xfrm>
            <a:off x="304800" y="803736"/>
            <a:ext cx="6235541" cy="778483"/>
          </a:xfrm>
          <a:prstGeom prst="rect">
            <a:avLst/>
          </a:prstGeom>
        </p:spPr>
        <p:txBody>
          <a:bodyPr lIns="0" tIns="0" rIns="0" bIns="0" rtlCol="0" anchor="t">
            <a:spAutoFit/>
          </a:bodyPr>
          <a:lstStyle/>
          <a:p>
            <a:pPr algn="ctr">
              <a:lnSpc>
                <a:spcPts val="6998"/>
              </a:lnSpc>
            </a:pPr>
            <a:r>
              <a:rPr lang="en-US" sz="3499" b="1" dirty="0" err="1">
                <a:solidFill>
                  <a:srgbClr val="FF0D00"/>
                </a:solidFill>
                <a:latin typeface="Times New Roman" panose="02020603050405020304" pitchFamily="18" charset="0"/>
                <a:cs typeface="Times New Roman" panose="02020603050405020304" pitchFamily="18" charset="0"/>
              </a:rPr>
              <a:t>Kết</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luận</a:t>
            </a:r>
            <a:endParaRPr lang="en-US" sz="3499" b="1" dirty="0">
              <a:solidFill>
                <a:srgbClr val="FF0D00"/>
              </a:solidFill>
              <a:latin typeface="Times New Roman" panose="02020603050405020304" pitchFamily="18" charset="0"/>
              <a:cs typeface="Times New Roman" panose="02020603050405020304" pitchFamily="18" charset="0"/>
            </a:endParaRPr>
          </a:p>
        </p:txBody>
      </p:sp>
      <p:grpSp>
        <p:nvGrpSpPr>
          <p:cNvPr id="16" name="Group 8">
            <a:extLst>
              <a:ext uri="{FF2B5EF4-FFF2-40B4-BE49-F238E27FC236}">
                <a16:creationId xmlns:a16="http://schemas.microsoft.com/office/drawing/2014/main" id="{A2BC6C50-A753-415C-8373-F46D33BE25FF}"/>
              </a:ext>
            </a:extLst>
          </p:cNvPr>
          <p:cNvGrpSpPr/>
          <p:nvPr/>
        </p:nvGrpSpPr>
        <p:grpSpPr>
          <a:xfrm>
            <a:off x="3856033" y="2194480"/>
            <a:ext cx="9795209" cy="1703139"/>
            <a:chOff x="0" y="0"/>
            <a:chExt cx="13060279" cy="2270852"/>
          </a:xfrm>
        </p:grpSpPr>
        <p:sp>
          <p:nvSpPr>
            <p:cNvPr id="17" name="Freeform 9">
              <a:extLst>
                <a:ext uri="{FF2B5EF4-FFF2-40B4-BE49-F238E27FC236}">
                  <a16:creationId xmlns:a16="http://schemas.microsoft.com/office/drawing/2014/main" id="{0CD38D86-5C48-48BF-ACB5-6A615D4B1083}"/>
                </a:ext>
              </a:extLst>
            </p:cNvPr>
            <p:cNvSpPr/>
            <p:nvPr/>
          </p:nvSpPr>
          <p:spPr>
            <a:xfrm>
              <a:off x="16891" y="16891"/>
              <a:ext cx="13026390" cy="2237105"/>
            </a:xfrm>
            <a:custGeom>
              <a:avLst/>
              <a:gdLst/>
              <a:ahLst/>
              <a:cxnLst/>
              <a:rect l="l" t="t" r="r" b="b"/>
              <a:pathLst>
                <a:path w="13026390" h="2237105">
                  <a:moveTo>
                    <a:pt x="0" y="372872"/>
                  </a:moveTo>
                  <a:cubicBezTo>
                    <a:pt x="0" y="167005"/>
                    <a:pt x="169037" y="0"/>
                    <a:pt x="377444" y="0"/>
                  </a:cubicBezTo>
                  <a:lnTo>
                    <a:pt x="12648946" y="0"/>
                  </a:lnTo>
                  <a:cubicBezTo>
                    <a:pt x="12857480" y="0"/>
                    <a:pt x="13026390" y="166878"/>
                    <a:pt x="13026390" y="372872"/>
                  </a:cubicBezTo>
                  <a:lnTo>
                    <a:pt x="13026390" y="1864233"/>
                  </a:lnTo>
                  <a:cubicBezTo>
                    <a:pt x="13026390" y="2070100"/>
                    <a:pt x="12857353" y="2237105"/>
                    <a:pt x="12648946" y="2237105"/>
                  </a:cubicBezTo>
                  <a:lnTo>
                    <a:pt x="377571" y="2237105"/>
                  </a:lnTo>
                  <a:cubicBezTo>
                    <a:pt x="169037" y="2237105"/>
                    <a:pt x="127" y="2070227"/>
                    <a:pt x="127" y="1864233"/>
                  </a:cubicBezTo>
                  <a:close/>
                </a:path>
              </a:pathLst>
            </a:custGeom>
            <a:solidFill>
              <a:srgbClr val="FFFFFF"/>
            </a:solidFill>
          </p:spPr>
        </p:sp>
        <p:sp>
          <p:nvSpPr>
            <p:cNvPr id="18" name="Freeform 10">
              <a:extLst>
                <a:ext uri="{FF2B5EF4-FFF2-40B4-BE49-F238E27FC236}">
                  <a16:creationId xmlns:a16="http://schemas.microsoft.com/office/drawing/2014/main" id="{6E4525D6-2A60-4DC4-90FB-86F1536DC164}"/>
                </a:ext>
              </a:extLst>
            </p:cNvPr>
            <p:cNvSpPr/>
            <p:nvPr/>
          </p:nvSpPr>
          <p:spPr>
            <a:xfrm>
              <a:off x="0" y="0"/>
              <a:ext cx="13060299" cy="2270887"/>
            </a:xfrm>
            <a:custGeom>
              <a:avLst/>
              <a:gdLst/>
              <a:ahLst/>
              <a:cxnLst/>
              <a:rect l="l" t="t" r="r" b="b"/>
              <a:pathLst>
                <a:path w="13060299" h="2270887">
                  <a:moveTo>
                    <a:pt x="0" y="389763"/>
                  </a:moveTo>
                  <a:cubicBezTo>
                    <a:pt x="0" y="174371"/>
                    <a:pt x="176784" y="0"/>
                    <a:pt x="394462" y="0"/>
                  </a:cubicBezTo>
                  <a:lnTo>
                    <a:pt x="12665837" y="0"/>
                  </a:lnTo>
                  <a:lnTo>
                    <a:pt x="12665837" y="16891"/>
                  </a:lnTo>
                  <a:lnTo>
                    <a:pt x="12665837" y="0"/>
                  </a:lnTo>
                  <a:cubicBezTo>
                    <a:pt x="12883515" y="0"/>
                    <a:pt x="13060299" y="174371"/>
                    <a:pt x="13060299" y="389763"/>
                  </a:cubicBezTo>
                  <a:lnTo>
                    <a:pt x="13043408" y="389763"/>
                  </a:lnTo>
                  <a:lnTo>
                    <a:pt x="13060299" y="389763"/>
                  </a:lnTo>
                  <a:lnTo>
                    <a:pt x="13060299" y="1881124"/>
                  </a:lnTo>
                  <a:lnTo>
                    <a:pt x="13043408" y="1881124"/>
                  </a:lnTo>
                  <a:lnTo>
                    <a:pt x="13060299" y="1881124"/>
                  </a:lnTo>
                  <a:cubicBezTo>
                    <a:pt x="13060299" y="2096643"/>
                    <a:pt x="12883515" y="2270887"/>
                    <a:pt x="12665837" y="2270887"/>
                  </a:cubicBezTo>
                  <a:lnTo>
                    <a:pt x="12665837" y="2253996"/>
                  </a:lnTo>
                  <a:lnTo>
                    <a:pt x="12665837" y="2270887"/>
                  </a:lnTo>
                  <a:lnTo>
                    <a:pt x="394462" y="2270887"/>
                  </a:lnTo>
                  <a:lnTo>
                    <a:pt x="394462" y="2253996"/>
                  </a:lnTo>
                  <a:lnTo>
                    <a:pt x="394462" y="2270887"/>
                  </a:lnTo>
                  <a:cubicBezTo>
                    <a:pt x="176784" y="2270887"/>
                    <a:pt x="0" y="2096516"/>
                    <a:pt x="0" y="1881124"/>
                  </a:cubicBezTo>
                  <a:lnTo>
                    <a:pt x="0" y="389763"/>
                  </a:lnTo>
                  <a:lnTo>
                    <a:pt x="16891" y="389763"/>
                  </a:lnTo>
                  <a:lnTo>
                    <a:pt x="0" y="389763"/>
                  </a:lnTo>
                  <a:moveTo>
                    <a:pt x="33909" y="389763"/>
                  </a:moveTo>
                  <a:lnTo>
                    <a:pt x="33909" y="1881124"/>
                  </a:lnTo>
                  <a:lnTo>
                    <a:pt x="16891" y="1881124"/>
                  </a:lnTo>
                  <a:lnTo>
                    <a:pt x="33909" y="1881124"/>
                  </a:lnTo>
                  <a:cubicBezTo>
                    <a:pt x="33909" y="2077466"/>
                    <a:pt x="195199" y="2236978"/>
                    <a:pt x="394462" y="2236978"/>
                  </a:cubicBezTo>
                  <a:lnTo>
                    <a:pt x="12665837" y="2236978"/>
                  </a:lnTo>
                  <a:cubicBezTo>
                    <a:pt x="12865227" y="2236978"/>
                    <a:pt x="13026389" y="2077466"/>
                    <a:pt x="13026389" y="1881124"/>
                  </a:cubicBezTo>
                  <a:lnTo>
                    <a:pt x="13026389" y="389763"/>
                  </a:lnTo>
                  <a:cubicBezTo>
                    <a:pt x="13026389" y="193421"/>
                    <a:pt x="12865100" y="33909"/>
                    <a:pt x="12665837" y="33909"/>
                  </a:cubicBezTo>
                  <a:lnTo>
                    <a:pt x="394462" y="33909"/>
                  </a:lnTo>
                  <a:lnTo>
                    <a:pt x="394462" y="16891"/>
                  </a:lnTo>
                  <a:lnTo>
                    <a:pt x="394462" y="33909"/>
                  </a:lnTo>
                  <a:cubicBezTo>
                    <a:pt x="195072" y="33909"/>
                    <a:pt x="33909" y="193421"/>
                    <a:pt x="33909" y="389763"/>
                  </a:cubicBezTo>
                  <a:close/>
                </a:path>
              </a:pathLst>
            </a:custGeom>
            <a:solidFill>
              <a:srgbClr val="C0504D"/>
            </a:solidFill>
          </p:spPr>
        </p:sp>
        <p:sp>
          <p:nvSpPr>
            <p:cNvPr id="19" name="TextBox 11">
              <a:extLst>
                <a:ext uri="{FF2B5EF4-FFF2-40B4-BE49-F238E27FC236}">
                  <a16:creationId xmlns:a16="http://schemas.microsoft.com/office/drawing/2014/main" id="{0F9E1369-FC34-4167-B243-CA0D03C41BF0}"/>
                </a:ext>
              </a:extLst>
            </p:cNvPr>
            <p:cNvSpPr txBox="1"/>
            <p:nvPr/>
          </p:nvSpPr>
          <p:spPr>
            <a:xfrm>
              <a:off x="0" y="-28575"/>
              <a:ext cx="13060279" cy="2299427"/>
            </a:xfrm>
            <a:prstGeom prst="rect">
              <a:avLst/>
            </a:prstGeom>
          </p:spPr>
          <p:txBody>
            <a:bodyPr lIns="50800" tIns="50800" rIns="50800" bIns="50800" rtlCol="0" anchor="ctr"/>
            <a:lstStyle/>
            <a:p>
              <a:pPr algn="ctr">
                <a:lnSpc>
                  <a:spcPts val="4320"/>
                </a:lnSpc>
              </a:pPr>
              <a:r>
                <a:rPr lang="en-US" sz="3600" dirty="0">
                  <a:solidFill>
                    <a:srgbClr val="000000"/>
                  </a:solidFill>
                  <a:latin typeface="Arimo Bold"/>
                </a:rPr>
                <a:t>ĐỒ ÁN LÀM RÕ NHỮNG VẤN ĐỀ NHƯ SAU</a:t>
              </a:r>
            </a:p>
          </p:txBody>
        </p:sp>
      </p:grpSp>
      <p:sp>
        <p:nvSpPr>
          <p:cNvPr id="20" name="TextBox 12">
            <a:extLst>
              <a:ext uri="{FF2B5EF4-FFF2-40B4-BE49-F238E27FC236}">
                <a16:creationId xmlns:a16="http://schemas.microsoft.com/office/drawing/2014/main" id="{E75E8783-422E-4049-9AE0-B5B2184AD27B}"/>
              </a:ext>
            </a:extLst>
          </p:cNvPr>
          <p:cNvSpPr txBox="1"/>
          <p:nvPr/>
        </p:nvSpPr>
        <p:spPr>
          <a:xfrm>
            <a:off x="2901999" y="4488077"/>
            <a:ext cx="14904720" cy="1654299"/>
          </a:xfrm>
          <a:prstGeom prst="rect">
            <a:avLst/>
          </a:prstGeom>
        </p:spPr>
        <p:txBody>
          <a:bodyPr lIns="0" tIns="0" rIns="0" bIns="0" rtlCol="0" anchor="t">
            <a:spAutoFit/>
          </a:bodyPr>
          <a:lstStyle/>
          <a:p>
            <a:pPr algn="l">
              <a:lnSpc>
                <a:spcPts val="4320"/>
              </a:lnSpc>
            </a:pPr>
            <a:r>
              <a:rPr lang="en-US" sz="3600" dirty="0" err="1">
                <a:solidFill>
                  <a:srgbClr val="000000"/>
                </a:solidFill>
                <a:latin typeface="Arimo Bold"/>
              </a:rPr>
              <a:t>Tìm</a:t>
            </a:r>
            <a:r>
              <a:rPr lang="en-US" sz="3600" dirty="0">
                <a:solidFill>
                  <a:srgbClr val="000000"/>
                </a:solidFill>
                <a:latin typeface="Arimo Bold"/>
              </a:rPr>
              <a:t> </a:t>
            </a:r>
            <a:r>
              <a:rPr lang="en-US" sz="3600" dirty="0" err="1">
                <a:solidFill>
                  <a:srgbClr val="000000"/>
                </a:solidFill>
                <a:latin typeface="Arimo Bold"/>
              </a:rPr>
              <a:t>hiểu</a:t>
            </a:r>
            <a:r>
              <a:rPr lang="en-US" sz="3600" dirty="0">
                <a:solidFill>
                  <a:srgbClr val="000000"/>
                </a:solidFill>
                <a:latin typeface="Arimo Bold"/>
              </a:rPr>
              <a:t> </a:t>
            </a:r>
            <a:r>
              <a:rPr lang="en-US" sz="3600" dirty="0" err="1">
                <a:solidFill>
                  <a:srgbClr val="000000"/>
                </a:solidFill>
                <a:latin typeface="Arimo Bold"/>
              </a:rPr>
              <a:t>rõ</a:t>
            </a:r>
            <a:r>
              <a:rPr lang="en-US" sz="3600" dirty="0">
                <a:solidFill>
                  <a:srgbClr val="000000"/>
                </a:solidFill>
                <a:latin typeface="Arimo Bold"/>
              </a:rPr>
              <a:t> </a:t>
            </a:r>
            <a:r>
              <a:rPr lang="en-US" sz="3600" dirty="0" err="1">
                <a:solidFill>
                  <a:srgbClr val="000000"/>
                </a:solidFill>
                <a:latin typeface="Arimo Bold"/>
              </a:rPr>
              <a:t>về</a:t>
            </a:r>
            <a:r>
              <a:rPr lang="en-US" sz="3600" dirty="0">
                <a:solidFill>
                  <a:srgbClr val="000000"/>
                </a:solidFill>
                <a:latin typeface="Arimo Bold"/>
              </a:rPr>
              <a:t> </a:t>
            </a:r>
            <a:r>
              <a:rPr lang="en-US" sz="3600" dirty="0" err="1">
                <a:solidFill>
                  <a:srgbClr val="000000"/>
                </a:solidFill>
                <a:latin typeface="Arimo Bold"/>
              </a:rPr>
              <a:t>sự</a:t>
            </a:r>
            <a:r>
              <a:rPr lang="en-US" sz="3600" dirty="0">
                <a:solidFill>
                  <a:srgbClr val="000000"/>
                </a:solidFill>
                <a:latin typeface="Arimo Bold"/>
              </a:rPr>
              <a:t> </a:t>
            </a:r>
            <a:r>
              <a:rPr lang="en-US" sz="3600" dirty="0" err="1">
                <a:solidFill>
                  <a:srgbClr val="000000"/>
                </a:solidFill>
                <a:latin typeface="Arimo Bold"/>
              </a:rPr>
              <a:t>phát</a:t>
            </a:r>
            <a:r>
              <a:rPr lang="en-US" sz="3600" dirty="0">
                <a:solidFill>
                  <a:srgbClr val="000000"/>
                </a:solidFill>
                <a:latin typeface="Arimo Bold"/>
              </a:rPr>
              <a:t> </a:t>
            </a:r>
            <a:r>
              <a:rPr lang="en-US" sz="3600" dirty="0" err="1">
                <a:solidFill>
                  <a:srgbClr val="000000"/>
                </a:solidFill>
                <a:latin typeface="Arimo Bold"/>
              </a:rPr>
              <a:t>triển</a:t>
            </a:r>
            <a:r>
              <a:rPr lang="en-US" sz="3600" dirty="0">
                <a:solidFill>
                  <a:srgbClr val="000000"/>
                </a:solidFill>
                <a:latin typeface="Arimo Bold"/>
              </a:rPr>
              <a:t> </a:t>
            </a:r>
            <a:r>
              <a:rPr lang="en-US" sz="3600" dirty="0" err="1">
                <a:solidFill>
                  <a:srgbClr val="000000"/>
                </a:solidFill>
                <a:latin typeface="Arimo Bold"/>
              </a:rPr>
              <a:t>của</a:t>
            </a:r>
            <a:r>
              <a:rPr lang="en-US" sz="3600" dirty="0">
                <a:solidFill>
                  <a:srgbClr val="000000"/>
                </a:solidFill>
                <a:latin typeface="Arimo Bold"/>
              </a:rPr>
              <a:t> </a:t>
            </a:r>
            <a:r>
              <a:rPr lang="en-US" sz="3600" dirty="0" err="1">
                <a:solidFill>
                  <a:srgbClr val="000000"/>
                </a:solidFill>
                <a:latin typeface="Arimo Bold"/>
              </a:rPr>
              <a:t>phần</a:t>
            </a:r>
            <a:r>
              <a:rPr lang="en-US" sz="3600" dirty="0">
                <a:solidFill>
                  <a:srgbClr val="000000"/>
                </a:solidFill>
                <a:latin typeface="Arimo Bold"/>
              </a:rPr>
              <a:t> </a:t>
            </a:r>
            <a:r>
              <a:rPr lang="en-US" sz="3600" dirty="0" err="1">
                <a:solidFill>
                  <a:srgbClr val="000000"/>
                </a:solidFill>
                <a:latin typeface="Arimo Bold"/>
              </a:rPr>
              <a:t>mềm</a:t>
            </a:r>
            <a:r>
              <a:rPr lang="en-US" sz="3600" dirty="0">
                <a:solidFill>
                  <a:srgbClr val="000000"/>
                </a:solidFill>
                <a:latin typeface="Arimo Bold"/>
              </a:rPr>
              <a:t>, </a:t>
            </a:r>
            <a:r>
              <a:rPr lang="en-US" sz="3600" dirty="0" err="1">
                <a:solidFill>
                  <a:srgbClr val="000000"/>
                </a:solidFill>
                <a:latin typeface="Arimo Bold"/>
              </a:rPr>
              <a:t>các</a:t>
            </a:r>
            <a:r>
              <a:rPr lang="en-US" sz="3600" dirty="0">
                <a:solidFill>
                  <a:srgbClr val="000000"/>
                </a:solidFill>
                <a:latin typeface="Arimo Bold"/>
              </a:rPr>
              <a:t> </a:t>
            </a:r>
            <a:r>
              <a:rPr lang="en-US" sz="3600" dirty="0" err="1">
                <a:solidFill>
                  <a:srgbClr val="000000"/>
                </a:solidFill>
                <a:latin typeface="Arimo Bold"/>
              </a:rPr>
              <a:t>mô</a:t>
            </a:r>
            <a:r>
              <a:rPr lang="en-US" sz="3600" dirty="0">
                <a:solidFill>
                  <a:srgbClr val="000000"/>
                </a:solidFill>
                <a:latin typeface="Arimo Bold"/>
              </a:rPr>
              <a:t> </a:t>
            </a:r>
            <a:r>
              <a:rPr lang="en-US" sz="3600" dirty="0" err="1">
                <a:solidFill>
                  <a:srgbClr val="000000"/>
                </a:solidFill>
                <a:latin typeface="Arimo Bold"/>
              </a:rPr>
              <a:t>hình</a:t>
            </a:r>
            <a:r>
              <a:rPr lang="en-US" sz="3600" dirty="0">
                <a:solidFill>
                  <a:srgbClr val="000000"/>
                </a:solidFill>
                <a:latin typeface="Arimo Bold"/>
              </a:rPr>
              <a:t> </a:t>
            </a:r>
            <a:r>
              <a:rPr lang="en-US" sz="3600" dirty="0" err="1">
                <a:solidFill>
                  <a:srgbClr val="000000"/>
                </a:solidFill>
                <a:latin typeface="Arimo Bold"/>
              </a:rPr>
              <a:t>phát</a:t>
            </a:r>
            <a:r>
              <a:rPr lang="en-US" sz="3600" dirty="0">
                <a:solidFill>
                  <a:srgbClr val="000000"/>
                </a:solidFill>
                <a:latin typeface="Arimo Bold"/>
              </a:rPr>
              <a:t> </a:t>
            </a:r>
            <a:r>
              <a:rPr lang="en-US" sz="3600" dirty="0" err="1">
                <a:solidFill>
                  <a:srgbClr val="000000"/>
                </a:solidFill>
                <a:latin typeface="Arimo Bold"/>
              </a:rPr>
              <a:t>triển</a:t>
            </a:r>
            <a:r>
              <a:rPr lang="en-US" sz="3600" dirty="0">
                <a:solidFill>
                  <a:srgbClr val="000000"/>
                </a:solidFill>
                <a:latin typeface="Arimo Bold"/>
              </a:rPr>
              <a:t> </a:t>
            </a:r>
            <a:r>
              <a:rPr lang="en-US" sz="3600" dirty="0" err="1">
                <a:solidFill>
                  <a:srgbClr val="000000"/>
                </a:solidFill>
                <a:latin typeface="Arimo Bold"/>
              </a:rPr>
              <a:t>phần</a:t>
            </a:r>
            <a:r>
              <a:rPr lang="en-US" sz="3600" dirty="0">
                <a:solidFill>
                  <a:srgbClr val="000000"/>
                </a:solidFill>
                <a:latin typeface="Arimo Bold"/>
              </a:rPr>
              <a:t> </a:t>
            </a:r>
            <a:r>
              <a:rPr lang="en-US" sz="3600" dirty="0" err="1">
                <a:solidFill>
                  <a:srgbClr val="000000"/>
                </a:solidFill>
                <a:latin typeface="Arimo Bold"/>
              </a:rPr>
              <a:t>mềm</a:t>
            </a:r>
            <a:r>
              <a:rPr lang="en-US" sz="3600" dirty="0">
                <a:solidFill>
                  <a:srgbClr val="000000"/>
                </a:solidFill>
                <a:latin typeface="Arimo Bold"/>
              </a:rPr>
              <a:t> </a:t>
            </a:r>
            <a:r>
              <a:rPr lang="en-US" sz="3600" dirty="0" err="1">
                <a:solidFill>
                  <a:srgbClr val="000000"/>
                </a:solidFill>
                <a:latin typeface="Arimo Bold"/>
              </a:rPr>
              <a:t>và</a:t>
            </a:r>
            <a:r>
              <a:rPr lang="en-US" sz="3600" dirty="0">
                <a:solidFill>
                  <a:srgbClr val="000000"/>
                </a:solidFill>
                <a:latin typeface="Arimo Bold"/>
              </a:rPr>
              <a:t> </a:t>
            </a:r>
            <a:r>
              <a:rPr lang="en-US" sz="3600" dirty="0" err="1">
                <a:solidFill>
                  <a:srgbClr val="000000"/>
                </a:solidFill>
                <a:latin typeface="Arimo Bold"/>
              </a:rPr>
              <a:t>mẫu</a:t>
            </a:r>
            <a:r>
              <a:rPr lang="en-US" sz="3600" dirty="0">
                <a:solidFill>
                  <a:srgbClr val="000000"/>
                </a:solidFill>
                <a:latin typeface="Arimo Bold"/>
              </a:rPr>
              <a:t> </a:t>
            </a:r>
            <a:r>
              <a:rPr lang="en-US" sz="3600" dirty="0" err="1">
                <a:solidFill>
                  <a:srgbClr val="000000"/>
                </a:solidFill>
                <a:latin typeface="Arimo Bold"/>
              </a:rPr>
              <a:t>thiết</a:t>
            </a:r>
            <a:r>
              <a:rPr lang="en-US" sz="3600" dirty="0">
                <a:solidFill>
                  <a:srgbClr val="000000"/>
                </a:solidFill>
                <a:latin typeface="Arimo Bold"/>
              </a:rPr>
              <a:t> </a:t>
            </a:r>
            <a:r>
              <a:rPr lang="en-US" sz="3600" dirty="0" err="1">
                <a:solidFill>
                  <a:srgbClr val="000000"/>
                </a:solidFill>
                <a:latin typeface="Arimo Bold"/>
              </a:rPr>
              <a:t>kế</a:t>
            </a:r>
            <a:r>
              <a:rPr lang="en-US" sz="3600" dirty="0">
                <a:solidFill>
                  <a:srgbClr val="000000"/>
                </a:solidFill>
                <a:latin typeface="Arimo Bold"/>
              </a:rPr>
              <a:t> </a:t>
            </a:r>
            <a:r>
              <a:rPr lang="en-US" sz="3600" dirty="0" err="1">
                <a:solidFill>
                  <a:srgbClr val="000000"/>
                </a:solidFill>
                <a:latin typeface="Arimo Bold"/>
              </a:rPr>
              <a:t>phần</a:t>
            </a:r>
            <a:r>
              <a:rPr lang="en-US" sz="3600" dirty="0">
                <a:solidFill>
                  <a:srgbClr val="000000"/>
                </a:solidFill>
                <a:latin typeface="Arimo Bold"/>
              </a:rPr>
              <a:t> </a:t>
            </a:r>
            <a:r>
              <a:rPr lang="en-US" sz="3600" dirty="0" err="1">
                <a:solidFill>
                  <a:srgbClr val="000000"/>
                </a:solidFill>
                <a:latin typeface="Arimo Bold"/>
              </a:rPr>
              <a:t>mềm</a:t>
            </a:r>
            <a:r>
              <a:rPr lang="en-US" sz="3600" dirty="0">
                <a:solidFill>
                  <a:srgbClr val="000000"/>
                </a:solidFill>
                <a:latin typeface="Arimo Bold"/>
              </a:rPr>
              <a:t>.</a:t>
            </a:r>
          </a:p>
          <a:p>
            <a:pPr algn="l">
              <a:lnSpc>
                <a:spcPts val="4320"/>
              </a:lnSpc>
            </a:pPr>
            <a:endParaRPr lang="en-US" sz="3600" dirty="0">
              <a:solidFill>
                <a:srgbClr val="000000"/>
              </a:solidFill>
              <a:latin typeface="Arimo Bold"/>
            </a:endParaRPr>
          </a:p>
        </p:txBody>
      </p:sp>
      <p:sp>
        <p:nvSpPr>
          <p:cNvPr id="21" name="TextBox 22">
            <a:extLst>
              <a:ext uri="{FF2B5EF4-FFF2-40B4-BE49-F238E27FC236}">
                <a16:creationId xmlns:a16="http://schemas.microsoft.com/office/drawing/2014/main" id="{E55D212F-9B47-4B20-AA64-1C630D6D1672}"/>
              </a:ext>
            </a:extLst>
          </p:cNvPr>
          <p:cNvSpPr txBox="1"/>
          <p:nvPr/>
        </p:nvSpPr>
        <p:spPr>
          <a:xfrm>
            <a:off x="2894625" y="5831998"/>
            <a:ext cx="13150868" cy="1102866"/>
          </a:xfrm>
          <a:prstGeom prst="rect">
            <a:avLst/>
          </a:prstGeom>
        </p:spPr>
        <p:txBody>
          <a:bodyPr lIns="0" tIns="0" rIns="0" bIns="0" rtlCol="0" anchor="t">
            <a:spAutoFit/>
          </a:bodyPr>
          <a:lstStyle/>
          <a:p>
            <a:pPr algn="l">
              <a:lnSpc>
                <a:spcPts val="4320"/>
              </a:lnSpc>
            </a:pPr>
            <a:r>
              <a:rPr lang="en-US" sz="3600" dirty="0" err="1">
                <a:solidFill>
                  <a:srgbClr val="000000"/>
                </a:solidFill>
                <a:latin typeface="Arimo Bold"/>
              </a:rPr>
              <a:t>Phân</a:t>
            </a:r>
            <a:r>
              <a:rPr lang="en-US" sz="3600" dirty="0">
                <a:solidFill>
                  <a:srgbClr val="000000"/>
                </a:solidFill>
                <a:latin typeface="Arimo Bold"/>
              </a:rPr>
              <a:t> </a:t>
            </a:r>
            <a:r>
              <a:rPr lang="en-US" sz="3600" dirty="0" err="1">
                <a:solidFill>
                  <a:srgbClr val="000000"/>
                </a:solidFill>
                <a:latin typeface="Arimo Bold"/>
              </a:rPr>
              <a:t>tích</a:t>
            </a:r>
            <a:r>
              <a:rPr lang="en-US" sz="3600" dirty="0">
                <a:solidFill>
                  <a:srgbClr val="000000"/>
                </a:solidFill>
                <a:latin typeface="Arimo Bold"/>
              </a:rPr>
              <a:t> </a:t>
            </a:r>
            <a:r>
              <a:rPr lang="en-US" sz="3600" dirty="0" err="1">
                <a:solidFill>
                  <a:srgbClr val="000000"/>
                </a:solidFill>
                <a:latin typeface="Arimo Bold"/>
              </a:rPr>
              <a:t>rõ</a:t>
            </a:r>
            <a:r>
              <a:rPr lang="en-US" sz="3600" dirty="0">
                <a:solidFill>
                  <a:srgbClr val="000000"/>
                </a:solidFill>
                <a:latin typeface="Arimo Bold"/>
              </a:rPr>
              <a:t> </a:t>
            </a:r>
            <a:r>
              <a:rPr lang="en-US" sz="3600" dirty="0" err="1">
                <a:solidFill>
                  <a:srgbClr val="000000"/>
                </a:solidFill>
                <a:latin typeface="Arimo Bold"/>
              </a:rPr>
              <a:t>về</a:t>
            </a:r>
            <a:r>
              <a:rPr lang="en-US" sz="3600" dirty="0">
                <a:solidFill>
                  <a:srgbClr val="000000"/>
                </a:solidFill>
                <a:latin typeface="Arimo Bold"/>
              </a:rPr>
              <a:t> </a:t>
            </a:r>
            <a:r>
              <a:rPr lang="en-US" sz="3600" dirty="0" err="1">
                <a:solidFill>
                  <a:srgbClr val="000000"/>
                </a:solidFill>
                <a:latin typeface="Arimo Bold"/>
              </a:rPr>
              <a:t>kiến</a:t>
            </a:r>
            <a:r>
              <a:rPr lang="en-US" sz="3600" dirty="0">
                <a:solidFill>
                  <a:srgbClr val="000000"/>
                </a:solidFill>
                <a:latin typeface="Arimo Bold"/>
              </a:rPr>
              <a:t> </a:t>
            </a:r>
            <a:r>
              <a:rPr lang="en-US" sz="3600" dirty="0" err="1">
                <a:solidFill>
                  <a:srgbClr val="000000"/>
                </a:solidFill>
                <a:latin typeface="Arimo Bold"/>
              </a:rPr>
              <a:t>trúc</a:t>
            </a:r>
            <a:r>
              <a:rPr lang="en-US" sz="3600" dirty="0">
                <a:solidFill>
                  <a:srgbClr val="000000"/>
                </a:solidFill>
                <a:latin typeface="Arimo Bold"/>
              </a:rPr>
              <a:t> REST, </a:t>
            </a:r>
            <a:r>
              <a:rPr lang="en-US" sz="3600" dirty="0" err="1">
                <a:solidFill>
                  <a:srgbClr val="000000"/>
                </a:solidFill>
                <a:latin typeface="Arimo Bold"/>
              </a:rPr>
              <a:t>viết</a:t>
            </a:r>
            <a:r>
              <a:rPr lang="en-US" sz="3600" dirty="0">
                <a:solidFill>
                  <a:srgbClr val="000000"/>
                </a:solidFill>
                <a:latin typeface="Arimo Bold"/>
              </a:rPr>
              <a:t> API </a:t>
            </a:r>
            <a:r>
              <a:rPr lang="en-US" sz="3600" dirty="0" err="1">
                <a:solidFill>
                  <a:srgbClr val="000000"/>
                </a:solidFill>
                <a:latin typeface="Arimo Bold"/>
              </a:rPr>
              <a:t>theo</a:t>
            </a:r>
            <a:r>
              <a:rPr lang="en-US" sz="3600" dirty="0">
                <a:solidFill>
                  <a:srgbClr val="000000"/>
                </a:solidFill>
                <a:latin typeface="Arimo Bold"/>
              </a:rPr>
              <a:t> </a:t>
            </a:r>
            <a:r>
              <a:rPr lang="en-US" sz="3600" dirty="0" err="1">
                <a:solidFill>
                  <a:srgbClr val="000000"/>
                </a:solidFill>
                <a:latin typeface="Arimo Bold"/>
              </a:rPr>
              <a:t>chuẩn</a:t>
            </a:r>
            <a:r>
              <a:rPr lang="en-US" sz="3600" dirty="0">
                <a:solidFill>
                  <a:srgbClr val="000000"/>
                </a:solidFill>
                <a:latin typeface="Arimo Bold"/>
              </a:rPr>
              <a:t> REST </a:t>
            </a:r>
            <a:r>
              <a:rPr lang="en-US" sz="3600" dirty="0" err="1">
                <a:solidFill>
                  <a:srgbClr val="000000"/>
                </a:solidFill>
                <a:latin typeface="Arimo Bold"/>
              </a:rPr>
              <a:t>để</a:t>
            </a:r>
            <a:r>
              <a:rPr lang="en-US" sz="3600" dirty="0">
                <a:solidFill>
                  <a:srgbClr val="000000"/>
                </a:solidFill>
                <a:latin typeface="Arimo Bold"/>
              </a:rPr>
              <a:t> </a:t>
            </a:r>
            <a:r>
              <a:rPr lang="en-US" sz="3600" dirty="0" err="1">
                <a:solidFill>
                  <a:srgbClr val="000000"/>
                </a:solidFill>
                <a:latin typeface="Arimo Bold"/>
              </a:rPr>
              <a:t>xây</a:t>
            </a:r>
            <a:r>
              <a:rPr lang="en-US" sz="3600" dirty="0">
                <a:solidFill>
                  <a:srgbClr val="000000"/>
                </a:solidFill>
                <a:latin typeface="Arimo Bold"/>
              </a:rPr>
              <a:t> </a:t>
            </a:r>
            <a:r>
              <a:rPr lang="en-US" sz="3600" dirty="0" err="1">
                <a:solidFill>
                  <a:srgbClr val="000000"/>
                </a:solidFill>
                <a:latin typeface="Arimo Bold"/>
              </a:rPr>
              <a:t>dựng</a:t>
            </a:r>
            <a:r>
              <a:rPr lang="en-US" sz="3600" dirty="0">
                <a:solidFill>
                  <a:srgbClr val="000000"/>
                </a:solidFill>
                <a:latin typeface="Arimo Bold"/>
              </a:rPr>
              <a:t> RESTful API .</a:t>
            </a:r>
          </a:p>
        </p:txBody>
      </p:sp>
      <p:sp>
        <p:nvSpPr>
          <p:cNvPr id="22" name="TextBox 23">
            <a:extLst>
              <a:ext uri="{FF2B5EF4-FFF2-40B4-BE49-F238E27FC236}">
                <a16:creationId xmlns:a16="http://schemas.microsoft.com/office/drawing/2014/main" id="{794E1853-0C21-4C1E-85C1-D8A924199DEA}"/>
              </a:ext>
            </a:extLst>
          </p:cNvPr>
          <p:cNvSpPr txBox="1"/>
          <p:nvPr/>
        </p:nvSpPr>
        <p:spPr>
          <a:xfrm>
            <a:off x="2364292" y="7811166"/>
            <a:ext cx="14904720" cy="1654299"/>
          </a:xfrm>
          <a:prstGeom prst="rect">
            <a:avLst/>
          </a:prstGeom>
        </p:spPr>
        <p:txBody>
          <a:bodyPr lIns="0" tIns="0" rIns="0" bIns="0" rtlCol="0" anchor="t">
            <a:spAutoFit/>
          </a:bodyPr>
          <a:lstStyle/>
          <a:p>
            <a:pPr algn="l">
              <a:lnSpc>
                <a:spcPts val="4320"/>
              </a:lnSpc>
            </a:pPr>
            <a:r>
              <a:rPr lang="en-US" sz="3600" dirty="0" err="1">
                <a:solidFill>
                  <a:srgbClr val="000000"/>
                </a:solidFill>
                <a:latin typeface="Arimo Bold"/>
              </a:rPr>
              <a:t>Ứng</a:t>
            </a:r>
            <a:r>
              <a:rPr lang="en-US" sz="3600" dirty="0">
                <a:solidFill>
                  <a:srgbClr val="000000"/>
                </a:solidFill>
                <a:latin typeface="Arimo Bold"/>
              </a:rPr>
              <a:t> </a:t>
            </a:r>
            <a:r>
              <a:rPr lang="en-US" sz="3600" dirty="0" err="1">
                <a:solidFill>
                  <a:srgbClr val="000000"/>
                </a:solidFill>
                <a:latin typeface="Arimo Bold"/>
              </a:rPr>
              <a:t>dụng</a:t>
            </a:r>
            <a:r>
              <a:rPr lang="en-US" sz="3600" dirty="0">
                <a:solidFill>
                  <a:srgbClr val="000000"/>
                </a:solidFill>
                <a:latin typeface="Arimo Bold"/>
              </a:rPr>
              <a:t> RESTful API </a:t>
            </a:r>
            <a:r>
              <a:rPr lang="en-US" sz="3600" dirty="0" err="1">
                <a:solidFill>
                  <a:srgbClr val="000000"/>
                </a:solidFill>
                <a:latin typeface="Arimo Bold"/>
              </a:rPr>
              <a:t>cho</a:t>
            </a:r>
            <a:r>
              <a:rPr lang="en-US" sz="3600" dirty="0">
                <a:solidFill>
                  <a:srgbClr val="000000"/>
                </a:solidFill>
                <a:latin typeface="Arimo Bold"/>
              </a:rPr>
              <a:t> </a:t>
            </a:r>
            <a:r>
              <a:rPr lang="en-US" sz="3600" dirty="0" err="1">
                <a:solidFill>
                  <a:srgbClr val="000000"/>
                </a:solidFill>
                <a:latin typeface="Arimo Bold"/>
              </a:rPr>
              <a:t>dữ</a:t>
            </a:r>
            <a:r>
              <a:rPr lang="en-US" sz="3600" dirty="0">
                <a:solidFill>
                  <a:srgbClr val="000000"/>
                </a:solidFill>
                <a:latin typeface="Arimo Bold"/>
              </a:rPr>
              <a:t> </a:t>
            </a:r>
            <a:r>
              <a:rPr lang="en-US" sz="3600" dirty="0" err="1">
                <a:solidFill>
                  <a:srgbClr val="000000"/>
                </a:solidFill>
                <a:latin typeface="Arimo Bold"/>
              </a:rPr>
              <a:t>liệu</a:t>
            </a:r>
            <a:r>
              <a:rPr lang="en-US" sz="3600" dirty="0">
                <a:solidFill>
                  <a:srgbClr val="000000"/>
                </a:solidFill>
                <a:latin typeface="Arimo Bold"/>
              </a:rPr>
              <a:t> IoT, </a:t>
            </a:r>
            <a:r>
              <a:rPr lang="en-US" sz="3600" dirty="0" err="1">
                <a:solidFill>
                  <a:srgbClr val="000000"/>
                </a:solidFill>
                <a:latin typeface="Arimo Bold"/>
              </a:rPr>
              <a:t>cụ</a:t>
            </a:r>
            <a:r>
              <a:rPr lang="en-US" sz="3600" dirty="0">
                <a:solidFill>
                  <a:srgbClr val="000000"/>
                </a:solidFill>
                <a:latin typeface="Arimo Bold"/>
              </a:rPr>
              <a:t> </a:t>
            </a:r>
            <a:r>
              <a:rPr lang="en-US" sz="3600" dirty="0" err="1">
                <a:solidFill>
                  <a:srgbClr val="000000"/>
                </a:solidFill>
                <a:latin typeface="Arimo Bold"/>
              </a:rPr>
              <a:t>thể</a:t>
            </a:r>
            <a:r>
              <a:rPr lang="en-US" sz="3600" dirty="0">
                <a:solidFill>
                  <a:srgbClr val="000000"/>
                </a:solidFill>
                <a:latin typeface="Arimo Bold"/>
              </a:rPr>
              <a:t> </a:t>
            </a:r>
            <a:r>
              <a:rPr lang="en-US" sz="3600" dirty="0" err="1">
                <a:solidFill>
                  <a:srgbClr val="000000"/>
                </a:solidFill>
                <a:latin typeface="Arimo Bold"/>
              </a:rPr>
              <a:t>là</a:t>
            </a:r>
            <a:r>
              <a:rPr lang="en-US" sz="3600" dirty="0">
                <a:solidFill>
                  <a:srgbClr val="000000"/>
                </a:solidFill>
                <a:latin typeface="Arimo Bold"/>
              </a:rPr>
              <a:t> </a:t>
            </a:r>
            <a:r>
              <a:rPr lang="en-US" sz="3600" dirty="0" err="1">
                <a:solidFill>
                  <a:srgbClr val="000000"/>
                </a:solidFill>
                <a:latin typeface="Arimo Bold"/>
              </a:rPr>
              <a:t>phần</a:t>
            </a:r>
            <a:r>
              <a:rPr lang="en-US" sz="3600" dirty="0">
                <a:solidFill>
                  <a:srgbClr val="000000"/>
                </a:solidFill>
                <a:latin typeface="Arimo Bold"/>
              </a:rPr>
              <a:t> </a:t>
            </a:r>
            <a:r>
              <a:rPr lang="en-US" sz="3600" dirty="0" err="1">
                <a:solidFill>
                  <a:srgbClr val="000000"/>
                </a:solidFill>
                <a:latin typeface="Arimo Bold"/>
              </a:rPr>
              <a:t>mềm</a:t>
            </a:r>
            <a:r>
              <a:rPr lang="en-US" sz="3600" dirty="0">
                <a:solidFill>
                  <a:srgbClr val="000000"/>
                </a:solidFill>
                <a:latin typeface="Arimo Bold"/>
              </a:rPr>
              <a:t> </a:t>
            </a:r>
            <a:r>
              <a:rPr lang="en-US" sz="3600" dirty="0" err="1">
                <a:solidFill>
                  <a:srgbClr val="000000"/>
                </a:solidFill>
                <a:latin typeface="Arimo Bold"/>
              </a:rPr>
              <a:t>quản</a:t>
            </a:r>
            <a:r>
              <a:rPr lang="en-US" sz="3600" dirty="0">
                <a:solidFill>
                  <a:srgbClr val="000000"/>
                </a:solidFill>
                <a:latin typeface="Arimo Bold"/>
              </a:rPr>
              <a:t> </a:t>
            </a:r>
            <a:r>
              <a:rPr lang="en-US" sz="3600" dirty="0" err="1">
                <a:solidFill>
                  <a:srgbClr val="000000"/>
                </a:solidFill>
                <a:latin typeface="Arimo Bold"/>
              </a:rPr>
              <a:t>lý</a:t>
            </a:r>
            <a:r>
              <a:rPr lang="en-US" sz="3600" dirty="0">
                <a:solidFill>
                  <a:srgbClr val="000000"/>
                </a:solidFill>
                <a:latin typeface="Arimo Bold"/>
              </a:rPr>
              <a:t> </a:t>
            </a:r>
            <a:r>
              <a:rPr lang="en-US" sz="3600" dirty="0" err="1">
                <a:solidFill>
                  <a:srgbClr val="000000"/>
                </a:solidFill>
                <a:latin typeface="Arimo Bold"/>
              </a:rPr>
              <a:t>kho</a:t>
            </a:r>
            <a:r>
              <a:rPr lang="en-US" sz="3600" dirty="0">
                <a:solidFill>
                  <a:srgbClr val="000000"/>
                </a:solidFill>
                <a:latin typeface="Arimo Bold"/>
              </a:rPr>
              <a:t> </a:t>
            </a:r>
            <a:r>
              <a:rPr lang="en-US" sz="3600" dirty="0" err="1">
                <a:solidFill>
                  <a:srgbClr val="000000"/>
                </a:solidFill>
                <a:latin typeface="Arimo Bold"/>
              </a:rPr>
              <a:t>lạnh</a:t>
            </a:r>
            <a:r>
              <a:rPr lang="en-US" sz="3600" dirty="0">
                <a:solidFill>
                  <a:srgbClr val="000000"/>
                </a:solidFill>
                <a:latin typeface="Arimo Bold"/>
              </a:rPr>
              <a:t>.</a:t>
            </a:r>
          </a:p>
          <a:p>
            <a:pPr algn="l">
              <a:lnSpc>
                <a:spcPts val="4320"/>
              </a:lnSpc>
            </a:pPr>
            <a:endParaRPr lang="en-US" sz="3600" dirty="0">
              <a:solidFill>
                <a:srgbClr val="000000"/>
              </a:solidFill>
              <a:latin typeface="Arimo Bold"/>
            </a:endParaRPr>
          </a:p>
        </p:txBody>
      </p:sp>
      <p:sp>
        <p:nvSpPr>
          <p:cNvPr id="7" name="TextBox 6">
            <a:extLst>
              <a:ext uri="{FF2B5EF4-FFF2-40B4-BE49-F238E27FC236}">
                <a16:creationId xmlns:a16="http://schemas.microsoft.com/office/drawing/2014/main" id="{EE52B0DD-3DC5-9BCF-7B93-970161E26AA7}"/>
              </a:ext>
            </a:extLst>
          </p:cNvPr>
          <p:cNvSpPr txBox="1"/>
          <p:nvPr/>
        </p:nvSpPr>
        <p:spPr>
          <a:xfrm>
            <a:off x="17269012" y="9023525"/>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18</a:t>
            </a: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28586" y="860897"/>
            <a:ext cx="768554" cy="771999"/>
          </a:xfrm>
          <a:custGeom>
            <a:avLst/>
            <a:gdLst/>
            <a:ahLst/>
            <a:cxnLst/>
            <a:rect l="l" t="t" r="r" b="b"/>
            <a:pathLst>
              <a:path w="768554" h="771999">
                <a:moveTo>
                  <a:pt x="0" y="0"/>
                </a:moveTo>
                <a:lnTo>
                  <a:pt x="768555" y="0"/>
                </a:lnTo>
                <a:lnTo>
                  <a:pt x="768555" y="771999"/>
                </a:lnTo>
                <a:lnTo>
                  <a:pt x="0" y="7719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7131570" y="2703968"/>
            <a:ext cx="768554" cy="771999"/>
          </a:xfrm>
          <a:custGeom>
            <a:avLst/>
            <a:gdLst/>
            <a:ahLst/>
            <a:cxnLst/>
            <a:rect l="l" t="t" r="r" b="b"/>
            <a:pathLst>
              <a:path w="768554" h="771999">
                <a:moveTo>
                  <a:pt x="0" y="0"/>
                </a:moveTo>
                <a:lnTo>
                  <a:pt x="768555" y="0"/>
                </a:lnTo>
                <a:lnTo>
                  <a:pt x="768555" y="771999"/>
                </a:lnTo>
                <a:lnTo>
                  <a:pt x="0" y="7719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7131570" y="6490804"/>
            <a:ext cx="768554" cy="747481"/>
          </a:xfrm>
          <a:custGeom>
            <a:avLst/>
            <a:gdLst/>
            <a:ahLst/>
            <a:cxnLst/>
            <a:rect l="l" t="t" r="r" b="b"/>
            <a:pathLst>
              <a:path w="768554" h="747481">
                <a:moveTo>
                  <a:pt x="0" y="0"/>
                </a:moveTo>
                <a:lnTo>
                  <a:pt x="768555" y="0"/>
                </a:lnTo>
                <a:lnTo>
                  <a:pt x="768555" y="747481"/>
                </a:lnTo>
                <a:lnTo>
                  <a:pt x="0" y="74748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7790175" y="4675417"/>
            <a:ext cx="768554" cy="771999"/>
          </a:xfrm>
          <a:custGeom>
            <a:avLst/>
            <a:gdLst/>
            <a:ahLst/>
            <a:cxnLst/>
            <a:rect l="l" t="t" r="r" b="b"/>
            <a:pathLst>
              <a:path w="768554" h="771999">
                <a:moveTo>
                  <a:pt x="0" y="0"/>
                </a:moveTo>
                <a:lnTo>
                  <a:pt x="768555" y="0"/>
                </a:lnTo>
                <a:lnTo>
                  <a:pt x="768555" y="771999"/>
                </a:lnTo>
                <a:lnTo>
                  <a:pt x="0" y="7719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428586" y="8332637"/>
            <a:ext cx="768554" cy="771999"/>
          </a:xfrm>
          <a:custGeom>
            <a:avLst/>
            <a:gdLst/>
            <a:ahLst/>
            <a:cxnLst/>
            <a:rect l="l" t="t" r="r" b="b"/>
            <a:pathLst>
              <a:path w="768554" h="771999">
                <a:moveTo>
                  <a:pt x="0" y="0"/>
                </a:moveTo>
                <a:lnTo>
                  <a:pt x="768555" y="0"/>
                </a:lnTo>
                <a:lnTo>
                  <a:pt x="768555" y="771999"/>
                </a:lnTo>
                <a:lnTo>
                  <a:pt x="0" y="7719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6442885" y="736096"/>
            <a:ext cx="7322748" cy="775405"/>
          </a:xfrm>
          <a:prstGeom prst="rect">
            <a:avLst/>
          </a:prstGeom>
        </p:spPr>
        <p:txBody>
          <a:bodyPr wrap="square" lIns="0" tIns="0" rIns="0" bIns="0" rtlCol="0" anchor="t">
            <a:spAutoFit/>
          </a:bodyPr>
          <a:lstStyle/>
          <a:p>
            <a:pPr algn="l">
              <a:lnSpc>
                <a:spcPts val="6998"/>
              </a:lnSpc>
            </a:pPr>
            <a:r>
              <a:rPr lang="en-US" sz="3499" dirty="0">
                <a:solidFill>
                  <a:srgbClr val="000000"/>
                </a:solidFill>
                <a:latin typeface="Times New Roman" panose="02020603050405020304" pitchFamily="18" charset="0"/>
                <a:cs typeface="Times New Roman" panose="02020603050405020304" pitchFamily="18" charset="0"/>
              </a:rPr>
              <a:t>MỞ ĐẦU</a:t>
            </a:r>
          </a:p>
        </p:txBody>
      </p:sp>
      <p:sp>
        <p:nvSpPr>
          <p:cNvPr id="10" name="TextBox 10"/>
          <p:cNvSpPr txBox="1"/>
          <p:nvPr/>
        </p:nvSpPr>
        <p:spPr>
          <a:xfrm>
            <a:off x="5540258" y="849605"/>
            <a:ext cx="545211" cy="656398"/>
          </a:xfrm>
          <a:prstGeom prst="rect">
            <a:avLst/>
          </a:prstGeom>
        </p:spPr>
        <p:txBody>
          <a:bodyPr lIns="0" tIns="0" rIns="0" bIns="0" rtlCol="0" anchor="t">
            <a:spAutoFit/>
          </a:bodyPr>
          <a:lstStyle/>
          <a:p>
            <a:pPr algn="ctr">
              <a:lnSpc>
                <a:spcPts val="5652"/>
              </a:lnSpc>
            </a:pPr>
            <a:r>
              <a:rPr lang="en-US" sz="3600" dirty="0">
                <a:solidFill>
                  <a:srgbClr val="FFFFFF"/>
                </a:solidFill>
                <a:latin typeface="Times New Roman" panose="02020603050405020304" pitchFamily="18" charset="0"/>
                <a:cs typeface="Times New Roman" panose="02020603050405020304" pitchFamily="18" charset="0"/>
              </a:rPr>
              <a:t>1</a:t>
            </a:r>
          </a:p>
        </p:txBody>
      </p:sp>
      <p:sp>
        <p:nvSpPr>
          <p:cNvPr id="11" name="TextBox 11"/>
          <p:cNvSpPr txBox="1"/>
          <p:nvPr/>
        </p:nvSpPr>
        <p:spPr>
          <a:xfrm>
            <a:off x="7923179" y="2554354"/>
            <a:ext cx="9638385" cy="775405"/>
          </a:xfrm>
          <a:prstGeom prst="rect">
            <a:avLst/>
          </a:prstGeom>
        </p:spPr>
        <p:txBody>
          <a:bodyPr wrap="square" lIns="0" tIns="0" rIns="0" bIns="0" rtlCol="0" anchor="t">
            <a:spAutoFit/>
          </a:bodyPr>
          <a:lstStyle/>
          <a:p>
            <a:pPr algn="l">
              <a:lnSpc>
                <a:spcPts val="6998"/>
              </a:lnSpc>
            </a:pPr>
            <a:r>
              <a:rPr lang="en-US" sz="3499" dirty="0">
                <a:solidFill>
                  <a:srgbClr val="000000"/>
                </a:solidFill>
                <a:latin typeface="Times New Roman" panose="02020603050405020304" pitchFamily="18" charset="0"/>
                <a:cs typeface="Times New Roman" panose="02020603050405020304" pitchFamily="18" charset="0"/>
              </a:rPr>
              <a:t> I. TỔNG QUAN VỀ PHÁT TRIỂN PHẦN MỀM</a:t>
            </a:r>
          </a:p>
        </p:txBody>
      </p:sp>
      <p:sp>
        <p:nvSpPr>
          <p:cNvPr id="12" name="TextBox 12"/>
          <p:cNvSpPr txBox="1"/>
          <p:nvPr/>
        </p:nvSpPr>
        <p:spPr>
          <a:xfrm>
            <a:off x="7198072" y="2643411"/>
            <a:ext cx="658605" cy="656398"/>
          </a:xfrm>
          <a:prstGeom prst="rect">
            <a:avLst/>
          </a:prstGeom>
        </p:spPr>
        <p:txBody>
          <a:bodyPr lIns="0" tIns="0" rIns="0" bIns="0" rtlCol="0" anchor="t">
            <a:spAutoFit/>
          </a:bodyPr>
          <a:lstStyle/>
          <a:p>
            <a:pPr algn="ctr">
              <a:lnSpc>
                <a:spcPts val="5652"/>
              </a:lnSpc>
            </a:pPr>
            <a:r>
              <a:rPr lang="en-US" sz="3600" dirty="0">
                <a:solidFill>
                  <a:srgbClr val="FFFFFF"/>
                </a:solidFill>
                <a:latin typeface="Times New Roman" panose="02020603050405020304" pitchFamily="18" charset="0"/>
                <a:cs typeface="Times New Roman" panose="02020603050405020304" pitchFamily="18" charset="0"/>
              </a:rPr>
              <a:t>2</a:t>
            </a:r>
          </a:p>
        </p:txBody>
      </p:sp>
      <p:sp>
        <p:nvSpPr>
          <p:cNvPr id="13" name="TextBox 13"/>
          <p:cNvSpPr txBox="1"/>
          <p:nvPr/>
        </p:nvSpPr>
        <p:spPr>
          <a:xfrm>
            <a:off x="7939257" y="6442110"/>
            <a:ext cx="10153301" cy="775405"/>
          </a:xfrm>
          <a:prstGeom prst="rect">
            <a:avLst/>
          </a:prstGeom>
        </p:spPr>
        <p:txBody>
          <a:bodyPr wrap="square" lIns="0" tIns="0" rIns="0" bIns="0" rtlCol="0" anchor="t">
            <a:spAutoFit/>
          </a:bodyPr>
          <a:lstStyle/>
          <a:p>
            <a:pPr algn="l">
              <a:lnSpc>
                <a:spcPts val="6998"/>
              </a:lnSpc>
            </a:pPr>
            <a:r>
              <a:rPr lang="en-US" sz="3499" dirty="0">
                <a:solidFill>
                  <a:srgbClr val="000000"/>
                </a:solidFill>
                <a:latin typeface="Times New Roman" panose="02020603050405020304" pitchFamily="18" charset="0"/>
                <a:cs typeface="Times New Roman" panose="02020603050405020304" pitchFamily="18" charset="0"/>
              </a:rPr>
              <a:t>III.  ỨNG DỤNG RESTFUL API CHO DỮ LIỆU IOT</a:t>
            </a:r>
          </a:p>
        </p:txBody>
      </p:sp>
      <p:sp>
        <p:nvSpPr>
          <p:cNvPr id="14" name="TextBox 14"/>
          <p:cNvSpPr txBox="1"/>
          <p:nvPr/>
        </p:nvSpPr>
        <p:spPr>
          <a:xfrm>
            <a:off x="7198072" y="6477669"/>
            <a:ext cx="545211" cy="656398"/>
          </a:xfrm>
          <a:prstGeom prst="rect">
            <a:avLst/>
          </a:prstGeom>
        </p:spPr>
        <p:txBody>
          <a:bodyPr lIns="0" tIns="0" rIns="0" bIns="0" rtlCol="0" anchor="t">
            <a:spAutoFit/>
          </a:bodyPr>
          <a:lstStyle/>
          <a:p>
            <a:pPr algn="ctr">
              <a:lnSpc>
                <a:spcPts val="5652"/>
              </a:lnSpc>
            </a:pPr>
            <a:r>
              <a:rPr lang="en-US" sz="3600" dirty="0">
                <a:solidFill>
                  <a:srgbClr val="FFFFFF"/>
                </a:solidFill>
                <a:latin typeface="Times New Roman" panose="02020603050405020304" pitchFamily="18" charset="0"/>
                <a:cs typeface="Times New Roman" panose="02020603050405020304" pitchFamily="18" charset="0"/>
              </a:rPr>
              <a:t>4</a:t>
            </a:r>
          </a:p>
        </p:txBody>
      </p:sp>
      <p:sp>
        <p:nvSpPr>
          <p:cNvPr id="15" name="TextBox 15"/>
          <p:cNvSpPr txBox="1"/>
          <p:nvPr/>
        </p:nvSpPr>
        <p:spPr>
          <a:xfrm>
            <a:off x="8743375" y="4494860"/>
            <a:ext cx="8071404" cy="775405"/>
          </a:xfrm>
          <a:prstGeom prst="rect">
            <a:avLst/>
          </a:prstGeom>
        </p:spPr>
        <p:txBody>
          <a:bodyPr lIns="0" tIns="0" rIns="0" bIns="0" rtlCol="0" anchor="t">
            <a:spAutoFit/>
          </a:bodyPr>
          <a:lstStyle/>
          <a:p>
            <a:pPr algn="l">
              <a:lnSpc>
                <a:spcPts val="6998"/>
              </a:lnSpc>
            </a:pPr>
            <a:r>
              <a:rPr lang="en-US" sz="3499" dirty="0">
                <a:solidFill>
                  <a:srgbClr val="000000"/>
                </a:solidFill>
                <a:latin typeface="Times New Roman" panose="02020603050405020304" pitchFamily="18" charset="0"/>
                <a:cs typeface="Times New Roman" panose="02020603050405020304" pitchFamily="18" charset="0"/>
              </a:rPr>
              <a:t>II. KIẾN TRÚC REST VÀ RESTFUL API</a:t>
            </a:r>
          </a:p>
        </p:txBody>
      </p:sp>
      <p:sp>
        <p:nvSpPr>
          <p:cNvPr id="16" name="TextBox 16"/>
          <p:cNvSpPr txBox="1"/>
          <p:nvPr/>
        </p:nvSpPr>
        <p:spPr>
          <a:xfrm>
            <a:off x="7911262" y="4639732"/>
            <a:ext cx="545211" cy="656398"/>
          </a:xfrm>
          <a:prstGeom prst="rect">
            <a:avLst/>
          </a:prstGeom>
        </p:spPr>
        <p:txBody>
          <a:bodyPr lIns="0" tIns="0" rIns="0" bIns="0" rtlCol="0" anchor="t">
            <a:spAutoFit/>
          </a:bodyPr>
          <a:lstStyle/>
          <a:p>
            <a:pPr algn="ctr">
              <a:lnSpc>
                <a:spcPts val="5652"/>
              </a:lnSpc>
            </a:pPr>
            <a:r>
              <a:rPr lang="en-US" sz="3600" dirty="0">
                <a:solidFill>
                  <a:srgbClr val="FFFFFF"/>
                </a:solidFill>
                <a:latin typeface="Times New Roman" panose="02020603050405020304" pitchFamily="18" charset="0"/>
                <a:cs typeface="Times New Roman" panose="02020603050405020304" pitchFamily="18" charset="0"/>
              </a:rPr>
              <a:t>3</a:t>
            </a:r>
          </a:p>
        </p:txBody>
      </p:sp>
      <p:sp>
        <p:nvSpPr>
          <p:cNvPr id="17" name="TextBox 17"/>
          <p:cNvSpPr txBox="1"/>
          <p:nvPr/>
        </p:nvSpPr>
        <p:spPr>
          <a:xfrm>
            <a:off x="6442885" y="8199662"/>
            <a:ext cx="7322748" cy="778483"/>
          </a:xfrm>
          <a:prstGeom prst="rect">
            <a:avLst/>
          </a:prstGeom>
        </p:spPr>
        <p:txBody>
          <a:bodyPr lIns="0" tIns="0" rIns="0" bIns="0" rtlCol="0" anchor="t">
            <a:spAutoFit/>
          </a:bodyPr>
          <a:lstStyle/>
          <a:p>
            <a:pPr algn="l">
              <a:lnSpc>
                <a:spcPts val="6998"/>
              </a:lnSpc>
            </a:pPr>
            <a:r>
              <a:rPr lang="en-US" sz="3499" dirty="0">
                <a:solidFill>
                  <a:srgbClr val="000000"/>
                </a:solidFill>
                <a:latin typeface="Times New Roman" panose="02020603050405020304" pitchFamily="18" charset="0"/>
                <a:cs typeface="Times New Roman" panose="02020603050405020304" pitchFamily="18" charset="0"/>
              </a:rPr>
              <a:t>KẾT LUẬN</a:t>
            </a:r>
          </a:p>
        </p:txBody>
      </p:sp>
      <p:sp>
        <p:nvSpPr>
          <p:cNvPr id="18" name="TextBox 18"/>
          <p:cNvSpPr txBox="1"/>
          <p:nvPr/>
        </p:nvSpPr>
        <p:spPr>
          <a:xfrm>
            <a:off x="5581634" y="8332637"/>
            <a:ext cx="436796" cy="653320"/>
          </a:xfrm>
          <a:prstGeom prst="rect">
            <a:avLst/>
          </a:prstGeom>
        </p:spPr>
        <p:txBody>
          <a:bodyPr wrap="square" lIns="0" tIns="0" rIns="0" bIns="0" rtlCol="0" anchor="t">
            <a:spAutoFit/>
          </a:bodyPr>
          <a:lstStyle/>
          <a:p>
            <a:pPr algn="ctr">
              <a:lnSpc>
                <a:spcPts val="5652"/>
              </a:lnSpc>
            </a:pPr>
            <a:r>
              <a:rPr lang="en-US" sz="3600" dirty="0">
                <a:solidFill>
                  <a:srgbClr val="FFFFFF"/>
                </a:solidFill>
                <a:latin typeface="Times New Roman" panose="02020603050405020304" pitchFamily="18" charset="0"/>
                <a:cs typeface="Times New Roman" panose="02020603050405020304" pitchFamily="18" charset="0"/>
              </a:rPr>
              <a:t>5</a:t>
            </a:r>
          </a:p>
        </p:txBody>
      </p:sp>
      <p:sp>
        <p:nvSpPr>
          <p:cNvPr id="19" name="Freeform 19"/>
          <p:cNvSpPr/>
          <p:nvPr/>
        </p:nvSpPr>
        <p:spPr>
          <a:xfrm>
            <a:off x="16611600" y="217167"/>
            <a:ext cx="1267602" cy="1267602"/>
          </a:xfrm>
          <a:custGeom>
            <a:avLst/>
            <a:gdLst/>
            <a:ahLst/>
            <a:cxnLst/>
            <a:rect l="l" t="t" r="r" b="b"/>
            <a:pathLst>
              <a:path w="1267602" h="1267602">
                <a:moveTo>
                  <a:pt x="0" y="0"/>
                </a:moveTo>
                <a:lnTo>
                  <a:pt x="1267602" y="0"/>
                </a:lnTo>
                <a:lnTo>
                  <a:pt x="1267602" y="1267602"/>
                </a:lnTo>
                <a:lnTo>
                  <a:pt x="0" y="1267602"/>
                </a:lnTo>
                <a:lnTo>
                  <a:pt x="0" y="0"/>
                </a:lnTo>
                <a:close/>
              </a:path>
            </a:pathLst>
          </a:custGeom>
          <a:blipFill>
            <a:blip r:embed="rId7"/>
            <a:stretch>
              <a:fillRect/>
            </a:stretch>
          </a:blipFill>
        </p:spPr>
      </p:sp>
      <p:sp>
        <p:nvSpPr>
          <p:cNvPr id="20" name="Freeform 20"/>
          <p:cNvSpPr/>
          <p:nvPr/>
        </p:nvSpPr>
        <p:spPr>
          <a:xfrm>
            <a:off x="17631" y="9596462"/>
            <a:ext cx="18288000" cy="711817"/>
          </a:xfrm>
          <a:custGeom>
            <a:avLst/>
            <a:gdLst/>
            <a:ahLst/>
            <a:cxnLst/>
            <a:rect l="l" t="t" r="r" b="b"/>
            <a:pathLst>
              <a:path w="18288000" h="711817">
                <a:moveTo>
                  <a:pt x="0" y="0"/>
                </a:moveTo>
                <a:lnTo>
                  <a:pt x="18288000" y="0"/>
                </a:lnTo>
                <a:lnTo>
                  <a:pt x="18288000" y="711817"/>
                </a:lnTo>
                <a:lnTo>
                  <a:pt x="0" y="711817"/>
                </a:lnTo>
                <a:lnTo>
                  <a:pt x="0" y="0"/>
                </a:lnTo>
                <a:close/>
              </a:path>
            </a:pathLst>
          </a:custGeom>
          <a:blipFill>
            <a:blip r:embed="rId8"/>
            <a:stretch>
              <a:fillRect t="-16392" b="-162104"/>
            </a:stretch>
          </a:blipFill>
        </p:spPr>
      </p:sp>
      <p:sp>
        <p:nvSpPr>
          <p:cNvPr id="21" name="TextBox 21"/>
          <p:cNvSpPr txBox="1"/>
          <p:nvPr/>
        </p:nvSpPr>
        <p:spPr>
          <a:xfrm>
            <a:off x="-228600" y="9478891"/>
            <a:ext cx="3972232" cy="655244"/>
          </a:xfrm>
          <a:prstGeom prst="rect">
            <a:avLst/>
          </a:prstGeom>
        </p:spPr>
        <p:txBody>
          <a:bodyPr lIns="0" tIns="0" rIns="0" bIns="0" rtlCol="0" anchor="t">
            <a:spAutoFit/>
          </a:bodyPr>
          <a:lstStyle/>
          <a:p>
            <a:pPr algn="ctr">
              <a:lnSpc>
                <a:spcPts val="5999"/>
              </a:lnSpc>
            </a:pPr>
            <a:r>
              <a:rPr lang="en-US" sz="2600" dirty="0">
                <a:solidFill>
                  <a:srgbClr val="FF0D00"/>
                </a:solidFill>
                <a:latin typeface="Times New Roman" panose="02020603050405020304" pitchFamily="18" charset="0"/>
                <a:cs typeface="Times New Roman" panose="02020603050405020304" pitchFamily="18" charset="0"/>
              </a:rPr>
              <a:t> ĐỒ ÁN TỐT NGHIỆP</a:t>
            </a:r>
          </a:p>
        </p:txBody>
      </p:sp>
      <p:sp>
        <p:nvSpPr>
          <p:cNvPr id="22" name="TextBox 22"/>
          <p:cNvSpPr txBox="1"/>
          <p:nvPr/>
        </p:nvSpPr>
        <p:spPr>
          <a:xfrm>
            <a:off x="13233379" y="9480293"/>
            <a:ext cx="3581400"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Times New Roman" panose="02020603050405020304" pitchFamily="18" charset="0"/>
                <a:cs typeface="Times New Roman" panose="02020603050405020304" pitchFamily="18" charset="0"/>
              </a:rPr>
              <a:t>ĐỖ TRUNG ĐẠT</a:t>
            </a:r>
          </a:p>
        </p:txBody>
      </p:sp>
      <p:sp>
        <p:nvSpPr>
          <p:cNvPr id="23" name="Freeform 8">
            <a:extLst>
              <a:ext uri="{FF2B5EF4-FFF2-40B4-BE49-F238E27FC236}">
                <a16:creationId xmlns:a16="http://schemas.microsoft.com/office/drawing/2014/main" id="{0FFA81EB-F687-A064-84EE-5700710D9776}"/>
              </a:ext>
            </a:extLst>
          </p:cNvPr>
          <p:cNvSpPr/>
          <p:nvPr/>
        </p:nvSpPr>
        <p:spPr>
          <a:xfrm rot="5400000">
            <a:off x="1361367" y="3079210"/>
            <a:ext cx="8161016" cy="3724391"/>
          </a:xfrm>
          <a:custGeom>
            <a:avLst/>
            <a:gdLst/>
            <a:ahLst/>
            <a:cxnLst/>
            <a:rect l="l" t="t" r="r" b="b"/>
            <a:pathLst>
              <a:path w="8161016" h="3724391">
                <a:moveTo>
                  <a:pt x="0" y="0"/>
                </a:moveTo>
                <a:lnTo>
                  <a:pt x="8161016" y="0"/>
                </a:lnTo>
                <a:lnTo>
                  <a:pt x="8161016" y="3724391"/>
                </a:lnTo>
                <a:lnTo>
                  <a:pt x="0" y="3724391"/>
                </a:lnTo>
                <a:lnTo>
                  <a:pt x="0" y="0"/>
                </a:lnTo>
                <a:close/>
              </a:path>
            </a:pathLst>
          </a:custGeom>
          <a:blipFill>
            <a:blip r:embed="rId9">
              <a:extLst>
                <a:ext uri="{96DAC541-7B7A-43D3-8B79-37D633B846F1}">
                  <asvg:svgBlip xmlns:asvg="http://schemas.microsoft.com/office/drawing/2016/SVG/main" r:embed="rId10"/>
                </a:ext>
              </a:extLst>
            </a:blip>
            <a:stretch>
              <a:fillRect b="-229"/>
            </a:stretch>
          </a:blipFill>
        </p:spPr>
        <p:txBody>
          <a:bodyPr/>
          <a:lstStyle/>
          <a:p>
            <a:endParaRPr lang="vi-VN" dirty="0">
              <a:latin typeface="Times New Roman" panose="02020603050405020304" pitchFamily="18" charset="0"/>
              <a:cs typeface="Times New Roman" panose="02020603050405020304" pitchFamily="18" charset="0"/>
            </a:endParaRPr>
          </a:p>
        </p:txBody>
      </p:sp>
      <p:sp>
        <p:nvSpPr>
          <p:cNvPr id="24" name="Flowchart: Connector 23">
            <a:extLst>
              <a:ext uri="{FF2B5EF4-FFF2-40B4-BE49-F238E27FC236}">
                <a16:creationId xmlns:a16="http://schemas.microsoft.com/office/drawing/2014/main" id="{967E8572-4DEB-69FC-DC1D-1DC9BB4E0CA0}"/>
              </a:ext>
            </a:extLst>
          </p:cNvPr>
          <p:cNvSpPr/>
          <p:nvPr/>
        </p:nvSpPr>
        <p:spPr>
          <a:xfrm>
            <a:off x="1302875" y="3359920"/>
            <a:ext cx="3581400" cy="3162969"/>
          </a:xfrm>
          <a:prstGeom prst="flowChartConnector">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latin typeface="Times New Roman" panose="02020603050405020304" pitchFamily="18" charset="0"/>
                <a:ea typeface="Arimo Bold" panose="020B0604020202020204" charset="0"/>
                <a:cs typeface="Times New Roman" panose="02020603050405020304" pitchFamily="18" charset="0"/>
              </a:rPr>
              <a:t>NỘI DUNG</a:t>
            </a:r>
          </a:p>
        </p:txBody>
      </p:sp>
      <p:sp>
        <p:nvSpPr>
          <p:cNvPr id="7" name="TextBox 6">
            <a:extLst>
              <a:ext uri="{FF2B5EF4-FFF2-40B4-BE49-F238E27FC236}">
                <a16:creationId xmlns:a16="http://schemas.microsoft.com/office/drawing/2014/main" id="{D2B5FA90-0CF4-5F89-3EF5-CADCF42F4C1A}"/>
              </a:ext>
            </a:extLst>
          </p:cNvPr>
          <p:cNvSpPr txBox="1"/>
          <p:nvPr/>
        </p:nvSpPr>
        <p:spPr>
          <a:xfrm>
            <a:off x="17298457" y="9145059"/>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103371"/>
            <a:ext cx="18288000" cy="1075530"/>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2"/>
            <a:stretch>
              <a:fillRect t="-15391" b="-146100"/>
            </a:stretch>
          </a:blipFill>
        </p:spPr>
      </p:sp>
      <p:sp>
        <p:nvSpPr>
          <p:cNvPr id="3" name="Freeform 3"/>
          <p:cNvSpPr/>
          <p:nvPr/>
        </p:nvSpPr>
        <p:spPr>
          <a:xfrm>
            <a:off x="16611600" y="342900"/>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3"/>
            <a:stretch>
              <a:fillRect/>
            </a:stretch>
          </a:blipFill>
        </p:spPr>
      </p:sp>
      <p:sp>
        <p:nvSpPr>
          <p:cNvPr id="4" name="TextBox 4"/>
          <p:cNvSpPr txBox="1"/>
          <p:nvPr/>
        </p:nvSpPr>
        <p:spPr>
          <a:xfrm>
            <a:off x="13167551" y="9077465"/>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5" name="TextBox 5"/>
          <p:cNvSpPr txBox="1"/>
          <p:nvPr/>
        </p:nvSpPr>
        <p:spPr>
          <a:xfrm>
            <a:off x="-152400" y="9077465"/>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6" name="TextBox 6"/>
          <p:cNvSpPr txBox="1"/>
          <p:nvPr/>
        </p:nvSpPr>
        <p:spPr>
          <a:xfrm>
            <a:off x="2872098" y="1417320"/>
            <a:ext cx="12089130" cy="1893924"/>
          </a:xfrm>
          <a:prstGeom prst="rect">
            <a:avLst/>
          </a:prstGeom>
        </p:spPr>
        <p:txBody>
          <a:bodyPr lIns="0" tIns="0" rIns="0" bIns="0" rtlCol="0" anchor="t">
            <a:spAutoFit/>
          </a:bodyPr>
          <a:lstStyle/>
          <a:p>
            <a:pPr algn="ctr">
              <a:lnSpc>
                <a:spcPts val="7350"/>
              </a:lnSpc>
            </a:pPr>
            <a:r>
              <a:rPr lang="en-US" sz="6000" spc="122">
                <a:solidFill>
                  <a:srgbClr val="000000"/>
                </a:solidFill>
                <a:latin typeface="Arimo Bold"/>
              </a:rPr>
              <a:t>Cảm ơn quý thầy cô và các bạn đã chú ý lắng nghe!</a:t>
            </a:r>
          </a:p>
        </p:txBody>
      </p:sp>
      <p:sp>
        <p:nvSpPr>
          <p:cNvPr id="7" name="Freeform 7"/>
          <p:cNvSpPr/>
          <p:nvPr/>
        </p:nvSpPr>
        <p:spPr>
          <a:xfrm>
            <a:off x="5982963" y="3771900"/>
            <a:ext cx="5867400" cy="4377983"/>
          </a:xfrm>
          <a:custGeom>
            <a:avLst/>
            <a:gdLst/>
            <a:ahLst/>
            <a:cxnLst/>
            <a:rect l="l" t="t" r="r" b="b"/>
            <a:pathLst>
              <a:path w="5867400" h="4377983">
                <a:moveTo>
                  <a:pt x="0" y="0"/>
                </a:moveTo>
                <a:lnTo>
                  <a:pt x="5867400" y="0"/>
                </a:lnTo>
                <a:lnTo>
                  <a:pt x="5867400" y="4377983"/>
                </a:lnTo>
                <a:lnTo>
                  <a:pt x="0" y="4377983"/>
                </a:lnTo>
                <a:lnTo>
                  <a:pt x="0" y="0"/>
                </a:lnTo>
                <a:close/>
              </a:path>
            </a:pathLst>
          </a:custGeom>
          <a:blipFill>
            <a:blip r:embed="rId4"/>
            <a:stretch>
              <a:fillRect/>
            </a:stretch>
          </a:blipFill>
        </p:spPr>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31609"/>
            <a:ext cx="4648200" cy="1677739"/>
          </a:xfrm>
          <a:custGeom>
            <a:avLst/>
            <a:gdLst/>
            <a:ahLst/>
            <a:cxnLst/>
            <a:rect l="l" t="t" r="r" b="b"/>
            <a:pathLst>
              <a:path w="4648200" h="1677739">
                <a:moveTo>
                  <a:pt x="0" y="0"/>
                </a:moveTo>
                <a:lnTo>
                  <a:pt x="4648200" y="0"/>
                </a:lnTo>
                <a:lnTo>
                  <a:pt x="4648200" y="1677739"/>
                </a:lnTo>
                <a:lnTo>
                  <a:pt x="0" y="1677739"/>
                </a:lnTo>
                <a:lnTo>
                  <a:pt x="0" y="0"/>
                </a:lnTo>
                <a:close/>
              </a:path>
            </a:pathLst>
          </a:custGeom>
          <a:blipFill>
            <a:blip r:embed="rId2"/>
            <a:stretch>
              <a:fillRect l="-2742" t="-1323" r="-49896" b="-2713"/>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87800" y="228239"/>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58800" y="9372270"/>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Times New Roman" panose="02020603050405020304" pitchFamily="18" charset="0"/>
                <a:cs typeface="Times New Roman" panose="02020603050405020304" pitchFamily="18" charset="0"/>
              </a:rPr>
              <a:t>ĐỖ TRUNG ĐẠT</a:t>
            </a:r>
          </a:p>
        </p:txBody>
      </p:sp>
      <p:sp>
        <p:nvSpPr>
          <p:cNvPr id="6" name="TextBox 6"/>
          <p:cNvSpPr txBox="1"/>
          <p:nvPr/>
        </p:nvSpPr>
        <p:spPr>
          <a:xfrm>
            <a:off x="-381000" y="9347345"/>
            <a:ext cx="4155942" cy="655244"/>
          </a:xfrm>
          <a:prstGeom prst="rect">
            <a:avLst/>
          </a:prstGeom>
        </p:spPr>
        <p:txBody>
          <a:bodyPr lIns="0" tIns="0" rIns="0" bIns="0" rtlCol="0" anchor="t">
            <a:spAutoFit/>
          </a:bodyPr>
          <a:lstStyle/>
          <a:p>
            <a:pPr algn="ctr">
              <a:lnSpc>
                <a:spcPts val="5999"/>
              </a:lnSpc>
            </a:pPr>
            <a:r>
              <a:rPr lang="en-US" sz="2600" dirty="0">
                <a:solidFill>
                  <a:srgbClr val="FF0D00"/>
                </a:solidFill>
                <a:latin typeface="Times New Roman" panose="02020603050405020304" pitchFamily="18" charset="0"/>
                <a:cs typeface="Times New Roman" panose="02020603050405020304" pitchFamily="18" charset="0"/>
              </a:rPr>
              <a:t>ĐỒ ÁN TỐT NGHIỆP</a:t>
            </a:r>
          </a:p>
        </p:txBody>
      </p:sp>
      <p:sp>
        <p:nvSpPr>
          <p:cNvPr id="7" name="TextBox 7"/>
          <p:cNvSpPr txBox="1"/>
          <p:nvPr/>
        </p:nvSpPr>
        <p:spPr>
          <a:xfrm>
            <a:off x="-685800" y="652571"/>
            <a:ext cx="6235541" cy="778483"/>
          </a:xfrm>
          <a:prstGeom prst="rect">
            <a:avLst/>
          </a:prstGeom>
        </p:spPr>
        <p:txBody>
          <a:bodyPr lIns="0" tIns="0" rIns="0" bIns="0" rtlCol="0" anchor="t">
            <a:spAutoFit/>
          </a:bodyPr>
          <a:lstStyle/>
          <a:p>
            <a:pPr algn="ctr">
              <a:lnSpc>
                <a:spcPts val="6998"/>
              </a:lnSpc>
            </a:pPr>
            <a:r>
              <a:rPr lang="en-US" sz="3499" b="1" dirty="0" err="1">
                <a:solidFill>
                  <a:srgbClr val="FF0D00"/>
                </a:solidFill>
                <a:latin typeface="Times New Roman" panose="02020603050405020304" pitchFamily="18" charset="0"/>
                <a:cs typeface="Times New Roman" panose="02020603050405020304" pitchFamily="18" charset="0"/>
              </a:rPr>
              <a:t>Mở</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đầu</a:t>
            </a:r>
            <a:endParaRPr lang="en-US" sz="3499" b="1" dirty="0">
              <a:solidFill>
                <a:srgbClr val="FF0D00"/>
              </a:solidFill>
              <a:latin typeface="Times New Roman" panose="02020603050405020304" pitchFamily="18" charset="0"/>
              <a:cs typeface="Times New Roman" panose="02020603050405020304" pitchFamily="18" charset="0"/>
            </a:endParaRPr>
          </a:p>
        </p:txBody>
      </p:sp>
      <p:sp>
        <p:nvSpPr>
          <p:cNvPr id="27" name="TextBox 27"/>
          <p:cNvSpPr txBox="1"/>
          <p:nvPr/>
        </p:nvSpPr>
        <p:spPr>
          <a:xfrm>
            <a:off x="1441847" y="1969488"/>
            <a:ext cx="15087600" cy="6001643"/>
          </a:xfrm>
          <a:prstGeom prst="rect">
            <a:avLst/>
          </a:prstGeom>
        </p:spPr>
        <p:txBody>
          <a:bodyPr wrap="square" lIns="0" tIns="0" rIns="0" bIns="0" rtlCol="0" anchor="t">
            <a:spAutoFit/>
          </a:bodyPr>
          <a:lstStyle/>
          <a:p>
            <a:pPr marL="361950" lvl="1" indent="-180975">
              <a:lnSpc>
                <a:spcPts val="3600"/>
              </a:lnSpc>
              <a:buFont typeface="Arial"/>
              <a:buChar char="•"/>
            </a:pP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Interner</a:t>
            </a:r>
            <a:r>
              <a:rPr lang="en-US" sz="3000" dirty="0">
                <a:latin typeface="Times New Roman" panose="02020603050405020304" pitchFamily="18" charset="0"/>
                <a:cs typeface="Times New Roman" panose="02020603050405020304" pitchFamily="18" charset="0"/>
              </a:rPr>
              <a:t> of Things(IoT)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giữa</a:t>
            </a:r>
            <a:r>
              <a:rPr lang="en-US" sz="3000" dirty="0">
                <a:latin typeface="Times New Roman" panose="02020603050405020304" pitchFamily="18" charset="0"/>
                <a:cs typeface="Times New Roman" panose="02020603050405020304" pitchFamily="18" charset="0"/>
              </a:rPr>
              <a:t> con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xa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qua Internet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RESTful API đã trở thành một trong những cách phổ biến nhất để kết nối và tương tác giữa các thiết bị IoT với nhau và với các ứng dụng khác thông qua internet.</a:t>
            </a:r>
            <a:r>
              <a:rPr lang="en-US" sz="3000" dirty="0">
                <a:latin typeface="Times New Roman" panose="02020603050405020304" pitchFamily="18" charset="0"/>
                <a:cs typeface="Times New Roman" panose="02020603050405020304" pitchFamily="18" charset="0"/>
              </a:rPr>
              <a:t> </a:t>
            </a:r>
          </a:p>
          <a:p>
            <a:pPr marL="180975" lvl="1">
              <a:lnSpc>
                <a:spcPts val="3600"/>
              </a:lnSpc>
            </a:pPr>
            <a:endParaRPr lang="en-US" sz="3000" dirty="0">
              <a:latin typeface="Times New Roman" panose="02020603050405020304" pitchFamily="18" charset="0"/>
              <a:cs typeface="Times New Roman" panose="02020603050405020304" pitchFamily="18" charset="0"/>
            </a:endParaRPr>
          </a:p>
          <a:p>
            <a:pPr marL="361950" lvl="1" indent="-180975">
              <a:lnSpc>
                <a:spcPts val="3600"/>
              </a:lnSpc>
              <a:buFont typeface="Arial"/>
              <a:buChar char="•"/>
            </a:pPr>
            <a:r>
              <a:rPr lang="en-US" sz="3000" dirty="0">
                <a:latin typeface="Times New Roman" panose="02020603050405020304" pitchFamily="18" charset="0"/>
                <a:cs typeface="Times New Roman" panose="02020603050405020304" pitchFamily="18" charset="0"/>
              </a:rPr>
              <a:t> RESTful API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phép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IoT </a:t>
            </a:r>
            <a:r>
              <a:rPr lang="en-US" sz="3000" dirty="0" err="1">
                <a:latin typeface="Times New Roman" panose="02020603050405020304" pitchFamily="18" charset="0"/>
                <a:cs typeface="Times New Roman" panose="02020603050405020304" pitchFamily="18" charset="0"/>
              </a:rPr>
              <a:t>giao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chia </a:t>
            </a:r>
            <a:r>
              <a:rPr lang="en-US" sz="3000" dirty="0" err="1">
                <a:latin typeface="Times New Roman" panose="02020603050405020304" pitchFamily="18" charset="0"/>
                <a:cs typeface="Times New Roman" panose="02020603050405020304" pitchFamily="18" charset="0"/>
              </a:rPr>
              <a:t>sẻ</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qua </a:t>
            </a:r>
            <a:r>
              <a:rPr lang="en-US" sz="3000" dirty="0" err="1">
                <a:latin typeface="Times New Roman" panose="02020603050405020304" pitchFamily="18" charset="0"/>
                <a:cs typeface="Times New Roman" panose="02020603050405020304" pitchFamily="18" charset="0"/>
              </a:rPr>
              <a:t>giao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HTTP. </a:t>
            </a:r>
            <a:r>
              <a:rPr lang="en-US" sz="3000" dirty="0" err="1">
                <a:latin typeface="Times New Roman" panose="02020603050405020304" pitchFamily="18" charset="0"/>
                <a:cs typeface="Times New Roman" panose="02020603050405020304" pitchFamily="18" charset="0"/>
              </a:rPr>
              <a:t>Nhờ</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gửi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yêu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máy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dễ</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dàng</a:t>
            </a:r>
            <a:r>
              <a:rPr lang="en-US" sz="3000" dirty="0">
                <a:latin typeface="Times New Roman" panose="02020603050405020304" pitchFamily="18" charset="0"/>
                <a:cs typeface="Times New Roman" panose="02020603050405020304" pitchFamily="18" charset="0"/>
              </a:rPr>
              <a:t>.</a:t>
            </a:r>
          </a:p>
          <a:p>
            <a:pPr marL="180975" lvl="1">
              <a:lnSpc>
                <a:spcPts val="3600"/>
              </a:lnSpc>
            </a:pPr>
            <a:endParaRPr lang="en-US" sz="3000" dirty="0">
              <a:latin typeface="Times New Roman" panose="02020603050405020304" pitchFamily="18" charset="0"/>
              <a:cs typeface="Times New Roman" panose="02020603050405020304" pitchFamily="18" charset="0"/>
            </a:endParaRPr>
          </a:p>
          <a:p>
            <a:pPr marL="361950" lvl="1" indent="-180975">
              <a:lnSpc>
                <a:spcPts val="3600"/>
              </a:lnSpc>
              <a:buFont typeface="Arial"/>
              <a:buChar char="•"/>
            </a:pPr>
            <a:r>
              <a:rPr lang="vi-VN" sz="3000" dirty="0">
                <a:latin typeface="Times New Roman" panose="02020603050405020304" pitchFamily="18" charset="0"/>
                <a:cs typeface="Times New Roman" panose="02020603050405020304" pitchFamily="18" charset="0"/>
              </a:rPr>
              <a:t>Sự kết hợp giữa IoT và RESTful API không chỉ mở rộng khả năng kết nối mà còn tạo ra nền tảng cho việc phát triển các ứng dụng mới, từ các hệ thống nhà thông minh đến các giải pháp công nghiệp tiên tiến. Điều này đem lại lợi ích lớn cho việc tối ưu hóa và tự động hóa các quy trình, từ quản lý năng lượng đến sản xuất</a:t>
            </a:r>
            <a:r>
              <a:rPr lang="en-US" sz="3000"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DA4C6368-6515-08E6-0E98-4A83D7FBA7C9}"/>
              </a:ext>
            </a:extLst>
          </p:cNvPr>
          <p:cNvSpPr txBox="1"/>
          <p:nvPr/>
        </p:nvSpPr>
        <p:spPr>
          <a:xfrm>
            <a:off x="17298430" y="9075886"/>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 calcmode="lin" valueType="num">
                                      <p:cBhvr additive="base">
                                        <p:cTn id="12"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7">
                                            <p:txEl>
                                              <p:pRg st="2" end="2"/>
                                            </p:txEl>
                                          </p:spTgt>
                                        </p:tgtEl>
                                        <p:attrNameLst>
                                          <p:attrName>style.visibility</p:attrName>
                                        </p:attrNameLst>
                                      </p:cBhvr>
                                      <p:to>
                                        <p:strVal val="visible"/>
                                      </p:to>
                                    </p:set>
                                    <p:animEffect transition="in" filter="fade">
                                      <p:cBhvr>
                                        <p:cTn id="18" dur="1000"/>
                                        <p:tgtEl>
                                          <p:spTgt spid="27">
                                            <p:txEl>
                                              <p:pRg st="2" end="2"/>
                                            </p:txEl>
                                          </p:spTgt>
                                        </p:tgtEl>
                                      </p:cBhvr>
                                    </p:animEffect>
                                    <p:anim calcmode="lin" valueType="num">
                                      <p:cBhvr>
                                        <p:cTn id="19" dur="10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xEl>
                                              <p:pRg st="4" end="4"/>
                                            </p:txEl>
                                          </p:spTgt>
                                        </p:tgtEl>
                                        <p:attrNameLst>
                                          <p:attrName>style.visibility</p:attrName>
                                        </p:attrNameLst>
                                      </p:cBhvr>
                                      <p:to>
                                        <p:strVal val="visible"/>
                                      </p:to>
                                    </p:set>
                                    <p:anim calcmode="lin" valueType="num">
                                      <p:cBhvr additive="base">
                                        <p:cTn id="25"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630" y="0"/>
            <a:ext cx="9450271" cy="1677739"/>
          </a:xfrm>
          <a:custGeom>
            <a:avLst/>
            <a:gdLst/>
            <a:ahLst/>
            <a:cxnLst/>
            <a:rect l="l" t="t" r="r" b="b"/>
            <a:pathLst>
              <a:path w="8305800" h="1677739">
                <a:moveTo>
                  <a:pt x="0" y="0"/>
                </a:moveTo>
                <a:lnTo>
                  <a:pt x="8305800" y="0"/>
                </a:lnTo>
                <a:lnTo>
                  <a:pt x="8305800" y="1677739"/>
                </a:lnTo>
                <a:lnTo>
                  <a:pt x="0" y="1677739"/>
                </a:lnTo>
                <a:lnTo>
                  <a:pt x="0" y="0"/>
                </a:lnTo>
                <a:close/>
              </a:path>
            </a:pathLst>
          </a:custGeom>
          <a:blipFill>
            <a:blip r:embed="rId2"/>
            <a:stretch>
              <a:fillRect l="-1829" t="-1577" b="-22442"/>
            </a:stretch>
          </a:blipFill>
        </p:spPr>
        <p:txBody>
          <a:bodyPr/>
          <a:lstStyle/>
          <a:p>
            <a:endParaRPr lang="en-US" dirty="0"/>
          </a:p>
        </p:txBody>
      </p:sp>
      <p:sp>
        <p:nvSpPr>
          <p:cNvPr id="3" name="Freeform 3"/>
          <p:cNvSpPr/>
          <p:nvPr/>
        </p:nvSpPr>
        <p:spPr>
          <a:xfrm>
            <a:off x="0" y="9526552"/>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87800" y="313493"/>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58991" y="9373189"/>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249171" y="9406908"/>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1600200" y="895183"/>
            <a:ext cx="8464631"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 </a:t>
            </a:r>
            <a:r>
              <a:rPr lang="en-US" sz="3499" b="1" dirty="0" err="1">
                <a:solidFill>
                  <a:srgbClr val="FF0D00"/>
                </a:solidFill>
                <a:latin typeface="Times New Roman" panose="02020603050405020304" pitchFamily="18" charset="0"/>
                <a:cs typeface="Times New Roman" panose="02020603050405020304" pitchFamily="18" charset="0"/>
              </a:rPr>
              <a:t>Tổng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quan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về</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phát</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triển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phần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mềm</a:t>
            </a:r>
            <a:endParaRPr lang="en-US" sz="3499" b="1" dirty="0">
              <a:solidFill>
                <a:srgbClr val="FF0D00"/>
              </a:solidFill>
              <a:latin typeface="Times New Roman" panose="02020603050405020304" pitchFamily="18" charset="0"/>
              <a:cs typeface="Times New Roman" panose="02020603050405020304" pitchFamily="18" charset="0"/>
            </a:endParaRPr>
          </a:p>
        </p:txBody>
      </p:sp>
      <p:sp>
        <p:nvSpPr>
          <p:cNvPr id="12" name="TextBox 12"/>
          <p:cNvSpPr txBox="1"/>
          <p:nvPr/>
        </p:nvSpPr>
        <p:spPr>
          <a:xfrm>
            <a:off x="1066800" y="2044582"/>
            <a:ext cx="7670679" cy="7303666"/>
          </a:xfrm>
          <a:prstGeom prst="rect">
            <a:avLst/>
          </a:prstGeom>
        </p:spPr>
        <p:txBody>
          <a:bodyPr lIns="0" tIns="0" rIns="0" bIns="0" rtlCol="0" anchor="t">
            <a:spAutoFit/>
          </a:bodyPr>
          <a:lstStyle/>
          <a:p>
            <a:pPr algn="l">
              <a:lnSpc>
                <a:spcPts val="3600"/>
              </a:lnSpc>
            </a:pPr>
            <a:r>
              <a:rPr lang="en-US" sz="3000" dirty="0" err="1">
                <a:solidFill>
                  <a:srgbClr val="FF0000"/>
                </a:solidFill>
                <a:latin typeface="Times New Roman" panose="02020603050405020304" pitchFamily="18" charset="0"/>
                <a:cs typeface="Times New Roman" panose="02020603050405020304" pitchFamily="18" charset="0"/>
              </a:rPr>
              <a:t>Khái</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niệm</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tập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hợp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dữ</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liệu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hoặc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câu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lệnh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hướng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dẫn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điều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khiển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máy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tính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để</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máy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tính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có</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thể</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làm</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việc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theo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bạn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muốn</a:t>
            </a:r>
            <a:r>
              <a:rPr lang="en-US" sz="3000" dirty="0">
                <a:solidFill>
                  <a:srgbClr val="000000"/>
                </a:solidFill>
                <a:latin typeface="Times New Roman" panose="02020603050405020304" pitchFamily="18" charset="0"/>
                <a:cs typeface="Times New Roman" panose="02020603050405020304" pitchFamily="18" charset="0"/>
              </a:rPr>
              <a:t>.</a:t>
            </a: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r>
              <a:rPr lang="en-US" sz="3000" dirty="0">
                <a:solidFill>
                  <a:srgbClr val="FF0000"/>
                </a:solidFill>
                <a:latin typeface="Times New Roman" panose="02020603050405020304" pitchFamily="18" charset="0"/>
                <a:cs typeface="Times New Roman" panose="02020603050405020304" pitchFamily="18" charset="0"/>
              </a:rPr>
              <a:t>Quy </a:t>
            </a:r>
            <a:r>
              <a:rPr lang="en-US" sz="3000" dirty="0" err="1">
                <a:solidFill>
                  <a:srgbClr val="FF0000"/>
                </a:solidFill>
                <a:latin typeface="Times New Roman" panose="02020603050405020304" pitchFamily="18" charset="0"/>
                <a:cs typeface="Times New Roman" panose="02020603050405020304" pitchFamily="18" charset="0"/>
              </a:rPr>
              <a:t>trình</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phát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triển</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phần</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mềm</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toàn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bộ</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quá</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trình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xây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dựng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lên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sản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phẩm</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đáp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ứng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thông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số</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kỹ</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thuật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yêu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cầu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của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người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dùng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gồm</a:t>
            </a:r>
            <a:r>
              <a:rPr lang="en-US" sz="3000" dirty="0">
                <a:solidFill>
                  <a:srgbClr val="000000"/>
                </a:solidFill>
                <a:latin typeface="Times New Roman" panose="02020603050405020304" pitchFamily="18" charset="0"/>
                <a:cs typeface="Times New Roman" panose="02020603050405020304" pitchFamily="18" charset="0"/>
              </a:rPr>
              <a:t> 6 </a:t>
            </a:r>
            <a:r>
              <a:rPr lang="en-US" sz="3000" dirty="0" err="1">
                <a:solidFill>
                  <a:srgbClr val="000000"/>
                </a:solidFill>
                <a:latin typeface="Times New Roman" panose="02020603050405020304" pitchFamily="18" charset="0"/>
                <a:cs typeface="Times New Roman" panose="02020603050405020304" pitchFamily="18" charset="0"/>
              </a:rPr>
              <a:t>giai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đoạn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chính</a:t>
            </a:r>
            <a:r>
              <a:rPr lang="en-US" sz="3000" dirty="0">
                <a:solidFill>
                  <a:srgbClr val="000000"/>
                </a:solidFill>
                <a:latin typeface="Times New Roman" panose="02020603050405020304" pitchFamily="18" charset="0"/>
                <a:cs typeface="Times New Roman" panose="02020603050405020304" pitchFamily="18" charset="0"/>
              </a:rPr>
              <a:t>.</a:t>
            </a: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r>
              <a:rPr lang="en-US" sz="3000" dirty="0" err="1">
                <a:solidFill>
                  <a:srgbClr val="FF0000"/>
                </a:solidFill>
                <a:latin typeface="Times New Roman" panose="02020603050405020304" pitchFamily="18" charset="0"/>
                <a:cs typeface="Times New Roman" panose="02020603050405020304" pitchFamily="18" charset="0"/>
              </a:rPr>
              <a:t>Một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số</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mô</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hình</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phát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triển</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nổi</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tiếng</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r>
              <a:rPr lang="en-US" sz="3000" dirty="0">
                <a:solidFill>
                  <a:srgbClr val="FF0000"/>
                </a:solidFill>
                <a:latin typeface="Times New Roman" panose="02020603050405020304" pitchFamily="18" charset="0"/>
                <a:cs typeface="Times New Roman" panose="02020603050405020304" pitchFamily="18" charset="0"/>
              </a:rPr>
              <a:t> </a:t>
            </a:r>
          </a:p>
          <a:p>
            <a:pPr marL="819150" lvl="2" indent="-273050" algn="l">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nước</a:t>
            </a:r>
            <a:r>
              <a:rPr lang="en-US" sz="3000" dirty="0">
                <a:solidFill>
                  <a:srgbClr val="000000"/>
                </a:solidFill>
                <a:latin typeface="Times New Roman" panose="02020603050405020304" pitchFamily="18" charset="0"/>
                <a:cs typeface="Times New Roman" panose="02020603050405020304" pitchFamily="18" charset="0"/>
              </a:rPr>
              <a:t>(Waterfall Model)</a:t>
            </a:r>
          </a:p>
          <a:p>
            <a:pPr marL="819150" lvl="2" indent="-273050" algn="l">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r>
              <a:rPr lang="en-US" sz="3000" dirty="0">
                <a:solidFill>
                  <a:srgbClr val="000000"/>
                </a:solidFill>
                <a:latin typeface="Times New Roman" panose="02020603050405020304" pitchFamily="18" charset="0"/>
                <a:cs typeface="Times New Roman" panose="02020603050405020304" pitchFamily="18" charset="0"/>
              </a:rPr>
              <a:t> RAD.</a:t>
            </a:r>
          </a:p>
          <a:p>
            <a:pPr marL="819150" lvl="2" indent="-273050" algn="l">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r>
              <a:rPr lang="en-US" sz="3000" dirty="0">
                <a:solidFill>
                  <a:srgbClr val="000000"/>
                </a:solidFill>
                <a:latin typeface="Times New Roman" panose="02020603050405020304" pitchFamily="18" charset="0"/>
                <a:cs typeface="Times New Roman" panose="02020603050405020304" pitchFamily="18" charset="0"/>
              </a:rPr>
              <a:t> Agile.</a:t>
            </a:r>
          </a:p>
          <a:p>
            <a:pPr marL="819150" lvl="2" indent="-273050" algn="l">
              <a:lnSpc>
                <a:spcPts val="5400"/>
              </a:lnSpc>
              <a:buFont typeface="Arial"/>
              <a:buChar char="⚬"/>
            </a:pPr>
            <a:endParaRPr lang="en-US" sz="3000" dirty="0">
              <a:solidFill>
                <a:srgbClr val="00000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647DB48-969A-8D7C-E280-94B02F7B0D69}"/>
              </a:ext>
            </a:extLst>
          </p:cNvPr>
          <p:cNvPicPr>
            <a:picLocks noChangeAspect="1"/>
          </p:cNvPicPr>
          <p:nvPr/>
        </p:nvPicPr>
        <p:blipFill>
          <a:blip r:embed="rId5"/>
          <a:stretch>
            <a:fillRect/>
          </a:stretch>
        </p:blipFill>
        <p:spPr>
          <a:xfrm>
            <a:off x="10578098" y="2677552"/>
            <a:ext cx="6019800" cy="5094474"/>
          </a:xfrm>
          <a:prstGeom prst="rect">
            <a:avLst/>
          </a:prstGeom>
        </p:spPr>
      </p:pic>
      <p:sp>
        <p:nvSpPr>
          <p:cNvPr id="8" name="TextBox 7">
            <a:extLst>
              <a:ext uri="{FF2B5EF4-FFF2-40B4-BE49-F238E27FC236}">
                <a16:creationId xmlns:a16="http://schemas.microsoft.com/office/drawing/2014/main" id="{320178D6-059F-C0F1-46BF-FA1E5D726F78}"/>
              </a:ext>
            </a:extLst>
          </p:cNvPr>
          <p:cNvSpPr txBox="1"/>
          <p:nvPr/>
        </p:nvSpPr>
        <p:spPr>
          <a:xfrm>
            <a:off x="17298430" y="9086638"/>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1000"/>
                                        <p:tgtEl>
                                          <p:spTgt spid="12">
                                            <p:txEl>
                                              <p:pRg st="0" end="0"/>
                                            </p:txEl>
                                          </p:spTgt>
                                        </p:tgtEl>
                                      </p:cBhvr>
                                    </p:animEffect>
                                    <p:anim calcmode="lin" valueType="num">
                                      <p:cBhvr>
                                        <p:cTn id="21"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 calcmode="lin" valueType="num">
                                      <p:cBhvr additive="base">
                                        <p:cTn id="2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 calcmode="lin" valueType="num">
                                      <p:cBhvr additive="base">
                                        <p:cTn id="3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anim calcmode="lin" valueType="num">
                                      <p:cBhvr additive="base">
                                        <p:cTn id="4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xEl>
                                              <p:pRg st="6" end="6"/>
                                            </p:txEl>
                                          </p:spTgt>
                                        </p:tgtEl>
                                        <p:attrNameLst>
                                          <p:attrName>style.visibility</p:attrName>
                                        </p:attrNameLst>
                                      </p:cBhvr>
                                      <p:to>
                                        <p:strVal val="visible"/>
                                      </p:to>
                                    </p:set>
                                    <p:anim calcmode="lin" valueType="num">
                                      <p:cBhvr additive="base">
                                        <p:cTn id="4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xEl>
                                              <p:pRg st="7" end="7"/>
                                            </p:txEl>
                                          </p:spTgt>
                                        </p:tgtEl>
                                        <p:attrNameLst>
                                          <p:attrName>style.visibility</p:attrName>
                                        </p:attrNameLst>
                                      </p:cBhvr>
                                      <p:to>
                                        <p:strVal val="visible"/>
                                      </p:to>
                                    </p:set>
                                    <p:anim calcmode="lin" valueType="num">
                                      <p:cBhvr additive="base">
                                        <p:cTn id="51"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0101"/>
            <a:ext cx="8915400" cy="1624453"/>
          </a:xfrm>
          <a:custGeom>
            <a:avLst/>
            <a:gdLst/>
            <a:ahLst/>
            <a:cxnLst/>
            <a:rect l="l" t="t" r="r" b="b"/>
            <a:pathLst>
              <a:path w="8305800" h="1677739">
                <a:moveTo>
                  <a:pt x="0" y="0"/>
                </a:moveTo>
                <a:lnTo>
                  <a:pt x="8305800" y="0"/>
                </a:lnTo>
                <a:lnTo>
                  <a:pt x="8305800" y="1677739"/>
                </a:lnTo>
                <a:lnTo>
                  <a:pt x="0" y="1677739"/>
                </a:lnTo>
                <a:lnTo>
                  <a:pt x="0" y="0"/>
                </a:lnTo>
                <a:close/>
              </a:path>
            </a:pathLst>
          </a:custGeom>
          <a:blipFill>
            <a:blip r:embed="rId2"/>
            <a:stretch>
              <a:fillRect l="-1829" t="-1577" b="-22442"/>
            </a:stretch>
          </a:blipFill>
        </p:spPr>
        <p:txBody>
          <a:bodyPr/>
          <a:lstStyle/>
          <a:p>
            <a:endParaRPr lang="vi-VN">
              <a:latin typeface="+mj-lt"/>
            </a:endParaRPr>
          </a:p>
        </p:txBody>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txBody>
          <a:bodyPr/>
          <a:lstStyle/>
          <a:p>
            <a:endParaRPr lang="en-US" dirty="0"/>
          </a:p>
        </p:txBody>
      </p:sp>
      <p:sp>
        <p:nvSpPr>
          <p:cNvPr id="4" name="Freeform 4"/>
          <p:cNvSpPr/>
          <p:nvPr/>
        </p:nvSpPr>
        <p:spPr>
          <a:xfrm>
            <a:off x="16687800" y="311698"/>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335000" y="9385621"/>
            <a:ext cx="3587353" cy="665054"/>
          </a:xfrm>
          <a:prstGeom prst="rect">
            <a:avLst/>
          </a:prstGeom>
        </p:spPr>
        <p:txBody>
          <a:bodyPr lIns="0" tIns="0" rIns="0" bIns="0" rtlCol="0" anchor="t">
            <a:spAutoFit/>
          </a:bodyPr>
          <a:lstStyle/>
          <a:p>
            <a:pPr algn="ctr">
              <a:lnSpc>
                <a:spcPts val="5999"/>
              </a:lnSpc>
            </a:pPr>
            <a:r>
              <a:rPr lang="en-US" sz="2600" dirty="0">
                <a:solidFill>
                  <a:srgbClr val="FF0D00"/>
                </a:solidFill>
                <a:latin typeface="Arimo" panose="020B0604020202020204" charset="0"/>
                <a:ea typeface="Arimo" panose="020B0604020202020204" charset="0"/>
                <a:cs typeface="Arimo" panose="020B0604020202020204" charset="0"/>
              </a:rPr>
              <a:t>ĐỖ TRUNG ĐẠT</a:t>
            </a:r>
          </a:p>
        </p:txBody>
      </p:sp>
      <p:sp>
        <p:nvSpPr>
          <p:cNvPr id="6" name="TextBox 6"/>
          <p:cNvSpPr txBox="1"/>
          <p:nvPr/>
        </p:nvSpPr>
        <p:spPr>
          <a:xfrm>
            <a:off x="-249171" y="9409824"/>
            <a:ext cx="4155942" cy="665054"/>
          </a:xfrm>
          <a:prstGeom prst="rect">
            <a:avLst/>
          </a:prstGeom>
        </p:spPr>
        <p:txBody>
          <a:bodyPr lIns="0" tIns="0" rIns="0" bIns="0" rtlCol="0" anchor="t">
            <a:spAutoFit/>
          </a:bodyPr>
          <a:lstStyle/>
          <a:p>
            <a:pPr algn="ctr">
              <a:lnSpc>
                <a:spcPts val="5999"/>
              </a:lnSpc>
            </a:pPr>
            <a:r>
              <a:rPr lang="en-US" sz="2600" dirty="0">
                <a:solidFill>
                  <a:srgbClr val="FF0D00"/>
                </a:solidFill>
                <a:latin typeface="+mj-lt"/>
              </a:rPr>
              <a:t>ĐỒ ÁN TỐT NGHIỆP</a:t>
            </a:r>
          </a:p>
        </p:txBody>
      </p:sp>
      <p:sp>
        <p:nvSpPr>
          <p:cNvPr id="7" name="TextBox 7"/>
          <p:cNvSpPr txBox="1"/>
          <p:nvPr/>
        </p:nvSpPr>
        <p:spPr>
          <a:xfrm>
            <a:off x="1676400" y="893364"/>
            <a:ext cx="7858097"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 </a:t>
            </a:r>
            <a:r>
              <a:rPr lang="en-US" sz="3499" b="1" dirty="0" err="1">
                <a:solidFill>
                  <a:srgbClr val="FF0D00"/>
                </a:solidFill>
                <a:latin typeface="Times New Roman" panose="02020603050405020304" pitchFamily="18" charset="0"/>
                <a:cs typeface="Times New Roman" panose="02020603050405020304" pitchFamily="18" charset="0"/>
              </a:rPr>
              <a:t>Tổng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quan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về</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phát</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triển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phần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mềm</a:t>
            </a:r>
            <a:endParaRPr lang="en-US" sz="3499" b="1" dirty="0">
              <a:solidFill>
                <a:srgbClr val="FF0D00"/>
              </a:solidFill>
              <a:latin typeface="Times New Roman" panose="02020603050405020304" pitchFamily="18" charset="0"/>
              <a:cs typeface="Times New Roman" panose="02020603050405020304" pitchFamily="18" charset="0"/>
            </a:endParaRPr>
          </a:p>
        </p:txBody>
      </p:sp>
      <p:sp>
        <p:nvSpPr>
          <p:cNvPr id="10" name="TextBox 10"/>
          <p:cNvSpPr txBox="1"/>
          <p:nvPr/>
        </p:nvSpPr>
        <p:spPr>
          <a:xfrm>
            <a:off x="1700980" y="2744939"/>
            <a:ext cx="8559718" cy="461665"/>
          </a:xfrm>
          <a:prstGeom prst="rect">
            <a:avLst/>
          </a:prstGeom>
        </p:spPr>
        <p:txBody>
          <a:bodyPr wrap="square" lIns="0" tIns="0" rIns="0" bIns="0" rtlCol="0" anchor="t">
            <a:spAutoFit/>
          </a:bodyPr>
          <a:lstStyle/>
          <a:p>
            <a:pPr algn="l">
              <a:lnSpc>
                <a:spcPts val="3600"/>
              </a:lnSpc>
            </a:pPr>
            <a:endParaRPr lang="en-US" sz="3000" dirty="0">
              <a:solidFill>
                <a:srgbClr val="000000"/>
              </a:solidFill>
              <a:latin typeface="+mj-lt"/>
            </a:endParaRPr>
          </a:p>
        </p:txBody>
      </p:sp>
      <p:sp>
        <p:nvSpPr>
          <p:cNvPr id="53" name="TextBox 52">
            <a:extLst>
              <a:ext uri="{FF2B5EF4-FFF2-40B4-BE49-F238E27FC236}">
                <a16:creationId xmlns:a16="http://schemas.microsoft.com/office/drawing/2014/main" id="{336A560A-6A02-2E66-78E0-243B4EC54242}"/>
              </a:ext>
            </a:extLst>
          </p:cNvPr>
          <p:cNvSpPr txBox="1"/>
          <p:nvPr/>
        </p:nvSpPr>
        <p:spPr>
          <a:xfrm>
            <a:off x="1523999" y="2214960"/>
            <a:ext cx="10158667" cy="7478970"/>
          </a:xfrm>
          <a:prstGeom prst="rect">
            <a:avLst/>
          </a:prstGeom>
          <a:noFill/>
        </p:spPr>
        <p:txBody>
          <a:bodyPr wrap="square">
            <a:spAutoFit/>
          </a:bodyPr>
          <a:lstStyle/>
          <a:p>
            <a:pPr algn="l">
              <a:lnSpc>
                <a:spcPts val="3600"/>
              </a:lnSpc>
            </a:pPr>
            <a:r>
              <a:rPr lang="en-US" sz="3000" dirty="0" err="1">
                <a:solidFill>
                  <a:srgbClr val="FF0000"/>
                </a:solidFill>
                <a:latin typeface="Times New Roman" panose="02020603050405020304" pitchFamily="18" charset="0"/>
                <a:cs typeface="Times New Roman" panose="02020603050405020304" pitchFamily="18" charset="0"/>
              </a:rPr>
              <a:t>Mẫu</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thiết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kế</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phần</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mềm</a:t>
            </a:r>
            <a:r>
              <a:rPr lang="en-US" sz="3000" dirty="0">
                <a:solidFill>
                  <a:srgbClr val="FF0000"/>
                </a:solidFill>
                <a:latin typeface="Times New Roman" panose="02020603050405020304" pitchFamily="18" charset="0"/>
                <a:cs typeface="Times New Roman" panose="02020603050405020304" pitchFamily="18" charset="0"/>
              </a:rPr>
              <a:t>(Design Pattern) </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một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một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khuôn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mẫu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được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thiết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kế</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sẵn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giúp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giải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quyết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vấn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đề</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thường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gặp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trong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thiết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kế</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phần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mềm</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giúp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phần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mềm</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hoạt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động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hiệu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quả</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linh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hoạt</a:t>
            </a:r>
            <a:r>
              <a:rPr lang="en-US" sz="3000" dirty="0">
                <a:solidFill>
                  <a:srgbClr val="000000"/>
                </a:solidFill>
                <a:latin typeface="Times New Roman" panose="02020603050405020304" pitchFamily="18" charset="0"/>
                <a:cs typeface="Times New Roman" panose="02020603050405020304" pitchFamily="18" charset="0"/>
              </a:rPr>
              <a:t>.</a:t>
            </a: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r>
              <a:rPr lang="en-US" sz="3000" dirty="0">
                <a:solidFill>
                  <a:srgbClr val="FF0000"/>
                </a:solidFill>
                <a:latin typeface="Times New Roman" panose="02020603050405020304" pitchFamily="18" charset="0"/>
                <a:cs typeface="Times New Roman" panose="02020603050405020304" pitchFamily="18" charset="0"/>
              </a:rPr>
              <a:t>MVC Design Pattern </a:t>
            </a:r>
            <a:r>
              <a:rPr lang="en-US" sz="3000" dirty="0">
                <a:latin typeface="Times New Roman" panose="02020603050405020304" pitchFamily="18" charset="0"/>
                <a:cs typeface="Times New Roman" panose="02020603050405020304" pitchFamily="18" charset="0"/>
              </a:rPr>
              <a:t>:</a:t>
            </a:r>
            <a:endParaRPr lang="en-US" sz="3000" dirty="0">
              <a:solidFill>
                <a:srgbClr val="000000"/>
              </a:solidFill>
              <a:latin typeface="Times New Roman" panose="02020603050405020304" pitchFamily="18" charset="0"/>
              <a:cs typeface="Times New Roman" panose="02020603050405020304" pitchFamily="18" charset="0"/>
            </a:endParaRPr>
          </a:p>
          <a:p>
            <a:pPr marL="819150" lvl="2" indent="-273050">
              <a:lnSpc>
                <a:spcPts val="5400"/>
              </a:lnSpc>
              <a:buFont typeface="Arial"/>
              <a:buChar char="⚬"/>
            </a:pPr>
            <a:r>
              <a:rPr lang="en-US" sz="3000" b="1" dirty="0">
                <a:solidFill>
                  <a:srgbClr val="000000"/>
                </a:solidFill>
                <a:latin typeface="Times New Roman" panose="02020603050405020304" pitchFamily="18" charset="0"/>
                <a:cs typeface="Times New Roman" panose="02020603050405020304" pitchFamily="18" charset="0"/>
              </a:rPr>
              <a:t>Model</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thao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với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cơ</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sở</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dữ</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liệu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Nó</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chứa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tất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cả</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hàm</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phương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thức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truy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vấn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trực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tiếp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với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dữ</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liệu</a:t>
            </a:r>
            <a:r>
              <a:rPr lang="en-US" sz="3000" dirty="0">
                <a:solidFill>
                  <a:srgbClr val="000000"/>
                </a:solidFill>
                <a:latin typeface="Times New Roman" panose="02020603050405020304" pitchFamily="18" charset="0"/>
                <a:cs typeface="Times New Roman" panose="02020603050405020304" pitchFamily="18" charset="0"/>
              </a:rPr>
              <a:t>.</a:t>
            </a:r>
          </a:p>
          <a:p>
            <a:pPr marL="819150" lvl="2" indent="-273050">
              <a:lnSpc>
                <a:spcPts val="5400"/>
              </a:lnSpc>
              <a:buFont typeface="Arial"/>
              <a:buChar char="⚬"/>
            </a:pPr>
            <a:r>
              <a:rPr lang="en-US" sz="3000" b="1" dirty="0">
                <a:solidFill>
                  <a:srgbClr val="000000"/>
                </a:solidFill>
                <a:latin typeface="Times New Roman" panose="02020603050405020304" pitchFamily="18" charset="0"/>
                <a:cs typeface="Times New Roman" panose="02020603050405020304" pitchFamily="18" charset="0"/>
              </a:rPr>
              <a:t>View</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hay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phía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dùng</a:t>
            </a:r>
            <a:r>
              <a:rPr lang="en-US" sz="3000" dirty="0">
                <a:solidFill>
                  <a:srgbClr val="000000"/>
                </a:solidFill>
                <a:latin typeface="Times New Roman" panose="02020603050405020304" pitchFamily="18" charset="0"/>
                <a:cs typeface="Times New Roman" panose="02020603050405020304" pitchFamily="18" charset="0"/>
              </a:rPr>
              <a:t>.</a:t>
            </a:r>
          </a:p>
          <a:p>
            <a:pPr marL="819150" lvl="2" indent="-273050">
              <a:lnSpc>
                <a:spcPts val="5400"/>
              </a:lnSpc>
              <a:buFont typeface="Arial"/>
              <a:buChar char="⚬"/>
            </a:pPr>
            <a:r>
              <a:rPr lang="en-US" sz="3000" b="1" dirty="0">
                <a:solidFill>
                  <a:srgbClr val="000000"/>
                </a:solidFill>
                <a:latin typeface="Times New Roman" panose="02020603050405020304" pitchFamily="18" charset="0"/>
                <a:cs typeface="Times New Roman" panose="02020603050405020304" pitchFamily="18" charset="0"/>
              </a:rPr>
              <a:t>Controller</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hỗ</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trợ</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kết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nối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người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dùng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với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máy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chủ</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giúp</a:t>
            </a:r>
            <a:r>
              <a:rPr lang="en-US" sz="3000" dirty="0">
                <a:solidFill>
                  <a:srgbClr val="000000"/>
                </a:solidFill>
                <a:latin typeface="Times New Roman" panose="02020603050405020304" pitchFamily="18" charset="0"/>
                <a:cs typeface="Times New Roman" panose="02020603050405020304" pitchFamily="18" charset="0"/>
              </a:rPr>
              <a:t> Model </a:t>
            </a:r>
            <a:r>
              <a:rPr lang="en-US" sz="3000" dirty="0" err="1">
                <a:solidFill>
                  <a:srgbClr val="000000"/>
                </a:solidFill>
                <a:latin typeface="Times New Roman" panose="02020603050405020304" pitchFamily="18" charset="0"/>
                <a:cs typeface="Times New Roman" panose="02020603050405020304" pitchFamily="18" charset="0"/>
              </a:rPr>
              <a:t>xác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định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được</a:t>
            </a:r>
            <a:r>
              <a:rPr lang="en-US" sz="3000" dirty="0">
                <a:solidFill>
                  <a:srgbClr val="000000"/>
                </a:solidFill>
                <a:latin typeface="Times New Roman" panose="02020603050405020304" pitchFamily="18" charset="0"/>
                <a:cs typeface="Times New Roman" panose="02020603050405020304" pitchFamily="18" charset="0"/>
              </a:rPr>
              <a:t> View </a:t>
            </a:r>
            <a:r>
              <a:rPr lang="en-US" sz="3000" dirty="0" err="1">
                <a:solidFill>
                  <a:srgbClr val="000000"/>
                </a:solidFill>
                <a:latin typeface="Times New Roman" panose="02020603050405020304" pitchFamily="18" charset="0"/>
                <a:cs typeface="Times New Roman" panose="02020603050405020304" pitchFamily="18" charset="0"/>
              </a:rPr>
              <a:t>cần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hiển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thị</a:t>
            </a:r>
            <a:r>
              <a:rPr lang="en-US" sz="3000" dirty="0">
                <a:solidFill>
                  <a:srgbClr val="000000"/>
                </a:solidFill>
                <a:latin typeface="Times New Roman" panose="02020603050405020304" pitchFamily="18" charset="0"/>
                <a:cs typeface="Times New Roman" panose="02020603050405020304" pitchFamily="18" charset="0"/>
              </a:rPr>
              <a:t>.</a:t>
            </a:r>
          </a:p>
          <a:p>
            <a:pPr algn="l">
              <a:lnSpc>
                <a:spcPts val="3600"/>
              </a:lnSpc>
            </a:pPr>
            <a:endParaRPr lang="en-US" sz="3000" dirty="0">
              <a:solidFill>
                <a:srgbClr val="000000"/>
              </a:solidFill>
              <a:latin typeface="+mj-lt"/>
              <a:cs typeface="Times New Roman" panose="02020603050405020304" pitchFamily="18" charset="0"/>
            </a:endParaRPr>
          </a:p>
        </p:txBody>
      </p:sp>
      <p:pic>
        <p:nvPicPr>
          <p:cNvPr id="54" name="Picture 53">
            <a:extLst>
              <a:ext uri="{FF2B5EF4-FFF2-40B4-BE49-F238E27FC236}">
                <a16:creationId xmlns:a16="http://schemas.microsoft.com/office/drawing/2014/main" id="{5CDAB0D6-6EA6-C97F-183A-3204CAF5207B}"/>
              </a:ext>
            </a:extLst>
          </p:cNvPr>
          <p:cNvPicPr>
            <a:picLocks noChangeAspect="1"/>
          </p:cNvPicPr>
          <p:nvPr/>
        </p:nvPicPr>
        <p:blipFill>
          <a:blip r:embed="rId5"/>
          <a:stretch>
            <a:fillRect/>
          </a:stretch>
        </p:blipFill>
        <p:spPr>
          <a:xfrm>
            <a:off x="11682667" y="2097127"/>
            <a:ext cx="7678067" cy="6146536"/>
          </a:xfrm>
          <a:prstGeom prst="rect">
            <a:avLst/>
          </a:prstGeom>
        </p:spPr>
      </p:pic>
      <p:sp>
        <p:nvSpPr>
          <p:cNvPr id="8" name="TextBox 7">
            <a:extLst>
              <a:ext uri="{FF2B5EF4-FFF2-40B4-BE49-F238E27FC236}">
                <a16:creationId xmlns:a16="http://schemas.microsoft.com/office/drawing/2014/main" id="{17475C9D-DA31-BD07-4276-22DBE5BA8964}"/>
              </a:ext>
            </a:extLst>
          </p:cNvPr>
          <p:cNvSpPr txBox="1"/>
          <p:nvPr/>
        </p:nvSpPr>
        <p:spPr>
          <a:xfrm>
            <a:off x="17298430" y="9036670"/>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Effect transition="in" filter="fade">
                                      <p:cBhvr>
                                        <p:cTn id="13" dur="1000"/>
                                        <p:tgtEl>
                                          <p:spTgt spid="53">
                                            <p:txEl>
                                              <p:pRg st="2" end="2"/>
                                            </p:txEl>
                                          </p:spTgt>
                                        </p:tgtEl>
                                      </p:cBhvr>
                                    </p:animEffect>
                                    <p:anim calcmode="lin" valueType="num">
                                      <p:cBhvr>
                                        <p:cTn id="14" dur="1000" fill="hold"/>
                                        <p:tgtEl>
                                          <p:spTgt spid="5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3">
                                            <p:txEl>
                                              <p:pRg st="3" end="3"/>
                                            </p:txEl>
                                          </p:spTgt>
                                        </p:tgtEl>
                                        <p:attrNameLst>
                                          <p:attrName>style.visibility</p:attrName>
                                        </p:attrNameLst>
                                      </p:cBhvr>
                                      <p:to>
                                        <p:strVal val="visible"/>
                                      </p:to>
                                    </p:set>
                                    <p:animEffect transition="in" filter="fade">
                                      <p:cBhvr>
                                        <p:cTn id="20" dur="1000"/>
                                        <p:tgtEl>
                                          <p:spTgt spid="53">
                                            <p:txEl>
                                              <p:pRg st="3" end="3"/>
                                            </p:txEl>
                                          </p:spTgt>
                                        </p:tgtEl>
                                      </p:cBhvr>
                                    </p:animEffect>
                                    <p:anim calcmode="lin" valueType="num">
                                      <p:cBhvr>
                                        <p:cTn id="21" dur="1000" fill="hold"/>
                                        <p:tgtEl>
                                          <p:spTgt spid="5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Effect transition="in" filter="fade">
                                      <p:cBhvr>
                                        <p:cTn id="27" dur="1000"/>
                                        <p:tgtEl>
                                          <p:spTgt spid="53">
                                            <p:txEl>
                                              <p:pRg st="4" end="4"/>
                                            </p:txEl>
                                          </p:spTgt>
                                        </p:tgtEl>
                                      </p:cBhvr>
                                    </p:animEffect>
                                    <p:anim calcmode="lin" valueType="num">
                                      <p:cBhvr>
                                        <p:cTn id="28" dur="1000" fill="hold"/>
                                        <p:tgtEl>
                                          <p:spTgt spid="5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3">
                                            <p:txEl>
                                              <p:pRg st="5" end="5"/>
                                            </p:txEl>
                                          </p:spTgt>
                                        </p:tgtEl>
                                        <p:attrNameLst>
                                          <p:attrName>style.visibility</p:attrName>
                                        </p:attrNameLst>
                                      </p:cBhvr>
                                      <p:to>
                                        <p:strVal val="visible"/>
                                      </p:to>
                                    </p:set>
                                    <p:animEffect transition="in" filter="fade">
                                      <p:cBhvr>
                                        <p:cTn id="34" dur="1000"/>
                                        <p:tgtEl>
                                          <p:spTgt spid="53">
                                            <p:txEl>
                                              <p:pRg st="5" end="5"/>
                                            </p:txEl>
                                          </p:spTgt>
                                        </p:tgtEl>
                                      </p:cBhvr>
                                    </p:animEffect>
                                    <p:anim calcmode="lin" valueType="num">
                                      <p:cBhvr>
                                        <p:cTn id="35" dur="1000" fill="hold"/>
                                        <p:tgtEl>
                                          <p:spTgt spid="5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barn(inVertical)">
                                      <p:cBhvr>
                                        <p:cTn id="4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629" y="202473"/>
            <a:ext cx="9251710" cy="1502556"/>
          </a:xfrm>
          <a:custGeom>
            <a:avLst/>
            <a:gdLst/>
            <a:ahLst/>
            <a:cxnLst/>
            <a:rect l="l" t="t" r="r" b="b"/>
            <a:pathLst>
              <a:path w="10439400" h="1677739">
                <a:moveTo>
                  <a:pt x="0" y="0"/>
                </a:moveTo>
                <a:lnTo>
                  <a:pt x="10439400" y="0"/>
                </a:lnTo>
                <a:lnTo>
                  <a:pt x="10439400" y="1677739"/>
                </a:lnTo>
                <a:lnTo>
                  <a:pt x="0" y="1677739"/>
                </a:lnTo>
                <a:lnTo>
                  <a:pt x="0" y="0"/>
                </a:lnTo>
                <a:close/>
              </a:path>
            </a:pathLst>
          </a:custGeom>
          <a:blipFill>
            <a:blip r:embed="rId2"/>
            <a:stretch>
              <a:fillRect l="-1829" t="-1982" b="-53895"/>
            </a:stretch>
          </a:blipFill>
        </p:spPr>
        <p:txBody>
          <a:bodyPr/>
          <a:lstStyle/>
          <a:p>
            <a:endParaRPr lang="en-US" dirty="0"/>
          </a:p>
        </p:txBody>
      </p:sp>
      <p:sp>
        <p:nvSpPr>
          <p:cNvPr id="3" name="Freeform 3"/>
          <p:cNvSpPr/>
          <p:nvPr/>
        </p:nvSpPr>
        <p:spPr>
          <a:xfrm>
            <a:off x="0" y="9424004"/>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87800" y="287214"/>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58800" y="9359161"/>
            <a:ext cx="3587353" cy="665054"/>
          </a:xfrm>
          <a:prstGeom prst="rect">
            <a:avLst/>
          </a:prstGeom>
        </p:spPr>
        <p:txBody>
          <a:bodyPr lIns="0" tIns="0" rIns="0" bIns="0" rtlCol="0" anchor="t">
            <a:spAutoFit/>
          </a:bodyPr>
          <a:lstStyle/>
          <a:p>
            <a:pPr algn="ctr">
              <a:lnSpc>
                <a:spcPts val="5999"/>
              </a:lnSpc>
            </a:pPr>
            <a:r>
              <a:rPr lang="en-US" sz="2600" dirty="0">
                <a:solidFill>
                  <a:srgbClr val="FF0D00"/>
                </a:solidFill>
                <a:latin typeface="Arimo" panose="020B0604020202020204" charset="0"/>
                <a:ea typeface="Arimo" panose="020B0604020202020204" charset="0"/>
                <a:cs typeface="Arimo" panose="020B0604020202020204" charset="0"/>
              </a:rPr>
              <a:t>ĐỖ TRUNG ĐẠT</a:t>
            </a:r>
          </a:p>
        </p:txBody>
      </p:sp>
      <p:sp>
        <p:nvSpPr>
          <p:cNvPr id="6" name="TextBox 6"/>
          <p:cNvSpPr txBox="1"/>
          <p:nvPr/>
        </p:nvSpPr>
        <p:spPr>
          <a:xfrm>
            <a:off x="-304801" y="9340043"/>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1770587" y="745304"/>
            <a:ext cx="8458200" cy="775405"/>
          </a:xfrm>
          <a:prstGeom prst="rect">
            <a:avLst/>
          </a:prstGeom>
        </p:spPr>
        <p:txBody>
          <a:bodyPr wrap="square" lIns="0" tIns="0" rIns="0" bIns="0" rtlCol="0" anchor="t">
            <a:spAutoFit/>
          </a:bodyPr>
          <a:lstStyle/>
          <a:p>
            <a:pPr>
              <a:lnSpc>
                <a:spcPts val="6998"/>
              </a:lnSpc>
            </a:pPr>
            <a:r>
              <a:rPr lang="en-US" sz="3499" b="1" dirty="0">
                <a:solidFill>
                  <a:srgbClr val="FF0D00"/>
                </a:solidFill>
                <a:latin typeface="Times New Roman" panose="02020603050405020304" pitchFamily="18" charset="0"/>
                <a:cs typeface="Times New Roman" panose="02020603050405020304" pitchFamily="18" charset="0"/>
              </a:rPr>
              <a:t>II. </a:t>
            </a:r>
            <a:r>
              <a:rPr lang="en-US" sz="3499" b="1" dirty="0" err="1">
                <a:solidFill>
                  <a:srgbClr val="FF0D00"/>
                </a:solidFill>
                <a:latin typeface="Times New Roman" panose="02020603050405020304" pitchFamily="18" charset="0"/>
                <a:cs typeface="Times New Roman" panose="02020603050405020304" pitchFamily="18" charset="0"/>
              </a:rPr>
              <a:t>Kiến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trúc</a:t>
            </a:r>
            <a:r>
              <a:rPr lang="en-US" sz="3499" b="1" dirty="0">
                <a:solidFill>
                  <a:srgbClr val="FF0D00"/>
                </a:solidFill>
                <a:latin typeface="Times New Roman" panose="02020603050405020304" pitchFamily="18" charset="0"/>
                <a:cs typeface="Times New Roman" panose="02020603050405020304" pitchFamily="18" charset="0"/>
              </a:rPr>
              <a:t> REST  </a:t>
            </a:r>
            <a:r>
              <a:rPr lang="en-US" sz="3499" b="1" dirty="0" err="1">
                <a:solidFill>
                  <a:srgbClr val="FF0D00"/>
                </a:solidFill>
                <a:latin typeface="Times New Roman" panose="02020603050405020304" pitchFamily="18" charset="0"/>
                <a:cs typeface="Times New Roman" panose="02020603050405020304" pitchFamily="18" charset="0"/>
              </a:rPr>
              <a:t>và</a:t>
            </a:r>
            <a:r>
              <a:rPr lang="en-US" sz="3499" b="1" dirty="0">
                <a:solidFill>
                  <a:srgbClr val="FF0D00"/>
                </a:solidFill>
                <a:latin typeface="Times New Roman" panose="02020603050405020304" pitchFamily="18" charset="0"/>
                <a:cs typeface="Times New Roman" panose="02020603050405020304" pitchFamily="18" charset="0"/>
              </a:rPr>
              <a:t> RESTful API</a:t>
            </a:r>
          </a:p>
        </p:txBody>
      </p:sp>
      <p:sp>
        <p:nvSpPr>
          <p:cNvPr id="13" name="TextBox 13"/>
          <p:cNvSpPr txBox="1"/>
          <p:nvPr/>
        </p:nvSpPr>
        <p:spPr>
          <a:xfrm>
            <a:off x="1209291" y="1924226"/>
            <a:ext cx="7223760" cy="5309146"/>
          </a:xfrm>
          <a:prstGeom prst="rect">
            <a:avLst/>
          </a:prstGeom>
        </p:spPr>
        <p:txBody>
          <a:bodyPr wrap="square" lIns="0" tIns="0" rIns="0" bIns="0" rtlCol="0" anchor="t">
            <a:spAutoFit/>
          </a:bodyPr>
          <a:lstStyle/>
          <a:p>
            <a:pPr algn="l">
              <a:lnSpc>
                <a:spcPts val="3600"/>
              </a:lnSpc>
            </a:pPr>
            <a:r>
              <a:rPr lang="en-US" sz="3000" dirty="0" err="1">
                <a:solidFill>
                  <a:srgbClr val="FF0000"/>
                </a:solidFill>
                <a:latin typeface="Times New Roman" panose="02020603050405020304" pitchFamily="18" charset="0"/>
                <a:cs typeface="Times New Roman" panose="02020603050405020304" pitchFamily="18" charset="0"/>
              </a:rPr>
              <a:t>Khái</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niệm</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viết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tắt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của</a:t>
            </a:r>
            <a:r>
              <a:rPr lang="en-US" sz="3000" dirty="0">
                <a:solidFill>
                  <a:srgbClr val="000000"/>
                </a:solidFill>
                <a:latin typeface="Times New Roman" panose="02020603050405020304" pitchFamily="18" charset="0"/>
                <a:cs typeface="Times New Roman" panose="02020603050405020304" pitchFamily="18" charset="0"/>
              </a:rPr>
              <a:t> Representational State Transfer(</a:t>
            </a:r>
            <a:r>
              <a:rPr lang="en-US" sz="3000" dirty="0" err="1">
                <a:solidFill>
                  <a:srgbClr val="000000"/>
                </a:solidFill>
                <a:latin typeface="Times New Roman" panose="02020603050405020304" pitchFamily="18" charset="0"/>
                <a:cs typeface="Times New Roman" panose="02020603050405020304" pitchFamily="18" charset="0"/>
              </a:rPr>
              <a:t>nghĩa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chuyển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trạng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thái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đại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diện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nó</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định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nghĩa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một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tập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ràng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buộc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quy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tắc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chúng</a:t>
            </a:r>
            <a:r>
              <a:rPr lang="en-US" sz="3000" dirty="0">
                <a:solidFill>
                  <a:srgbClr val="000000"/>
                </a:solidFill>
                <a:latin typeface="Times New Roman" panose="02020603050405020304" pitchFamily="18" charset="0"/>
                <a:cs typeface="Times New Roman" panose="02020603050405020304" pitchFamily="18" charset="0"/>
              </a:rPr>
              <a:t> ta </a:t>
            </a:r>
            <a:r>
              <a:rPr lang="en-US" sz="3000" dirty="0" err="1">
                <a:solidFill>
                  <a:srgbClr val="000000"/>
                </a:solidFill>
                <a:latin typeface="Times New Roman" panose="02020603050405020304" pitchFamily="18" charset="0"/>
                <a:cs typeface="Times New Roman" panose="02020603050405020304" pitchFamily="18" charset="0"/>
              </a:rPr>
              <a:t>cần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phải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tuân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theo.</a:t>
            </a: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r>
              <a:rPr lang="en-US" sz="3000" dirty="0" err="1">
                <a:solidFill>
                  <a:srgbClr val="FF0000"/>
                </a:solidFill>
                <a:latin typeface="Times New Roman" panose="02020603050405020304" pitchFamily="18" charset="0"/>
                <a:cs typeface="Times New Roman" panose="02020603050405020304" pitchFamily="18" charset="0"/>
              </a:rPr>
              <a:t>Các</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ràng</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buộc</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a:solidFill>
                  <a:srgbClr val="000000"/>
                </a:solidFill>
                <a:latin typeface="Times New Roman" panose="02020603050405020304" pitchFamily="18" charset="0"/>
                <a:cs typeface="Times New Roman" panose="02020603050405020304" pitchFamily="18" charset="0"/>
              </a:rPr>
              <a:t>: </a:t>
            </a:r>
          </a:p>
          <a:p>
            <a:pPr marL="819150" lvl="2" indent="-273050">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Biểu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diễn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thông</a:t>
            </a:r>
            <a:r>
              <a:rPr lang="en-US" sz="3000" dirty="0">
                <a:solidFill>
                  <a:srgbClr val="000000"/>
                </a:solidFill>
                <a:latin typeface="Times New Roman" panose="02020603050405020304" pitchFamily="18" charset="0"/>
                <a:cs typeface="Times New Roman" panose="02020603050405020304" pitchFamily="18" charset="0"/>
              </a:rPr>
              <a:t> tin.</a:t>
            </a: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marL="819150" lvl="2" indent="-273050"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F34FF02-D94E-A5D5-E889-2E1CE2788F0E}"/>
              </a:ext>
            </a:extLst>
          </p:cNvPr>
          <p:cNvPicPr>
            <a:picLocks noChangeAspect="1"/>
          </p:cNvPicPr>
          <p:nvPr/>
        </p:nvPicPr>
        <p:blipFill>
          <a:blip r:embed="rId5"/>
          <a:stretch>
            <a:fillRect/>
          </a:stretch>
        </p:blipFill>
        <p:spPr>
          <a:xfrm>
            <a:off x="9870705" y="1712132"/>
            <a:ext cx="7231251" cy="6354867"/>
          </a:xfrm>
          <a:prstGeom prst="rect">
            <a:avLst/>
          </a:prstGeom>
        </p:spPr>
      </p:pic>
      <p:sp>
        <p:nvSpPr>
          <p:cNvPr id="8" name="TextBox 7">
            <a:extLst>
              <a:ext uri="{FF2B5EF4-FFF2-40B4-BE49-F238E27FC236}">
                <a16:creationId xmlns:a16="http://schemas.microsoft.com/office/drawing/2014/main" id="{E443F3F9-A928-C3CE-A421-65C248645FAD}"/>
              </a:ext>
            </a:extLst>
          </p:cNvPr>
          <p:cNvSpPr txBox="1"/>
          <p:nvPr/>
        </p:nvSpPr>
        <p:spPr>
          <a:xfrm>
            <a:off x="17298430" y="9020536"/>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5</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 calcmode="lin" valueType="num">
                                      <p:cBhvr additive="base">
                                        <p:cTn id="20"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629" y="202473"/>
            <a:ext cx="9251710" cy="1502556"/>
          </a:xfrm>
          <a:custGeom>
            <a:avLst/>
            <a:gdLst/>
            <a:ahLst/>
            <a:cxnLst/>
            <a:rect l="l" t="t" r="r" b="b"/>
            <a:pathLst>
              <a:path w="10439400" h="1677739">
                <a:moveTo>
                  <a:pt x="0" y="0"/>
                </a:moveTo>
                <a:lnTo>
                  <a:pt x="10439400" y="0"/>
                </a:lnTo>
                <a:lnTo>
                  <a:pt x="10439400" y="1677739"/>
                </a:lnTo>
                <a:lnTo>
                  <a:pt x="0" y="1677739"/>
                </a:lnTo>
                <a:lnTo>
                  <a:pt x="0" y="0"/>
                </a:lnTo>
                <a:close/>
              </a:path>
            </a:pathLst>
          </a:custGeom>
          <a:blipFill>
            <a:blip r:embed="rId2"/>
            <a:stretch>
              <a:fillRect l="-1829" t="-1982" b="-53895"/>
            </a:stretch>
          </a:blipFill>
        </p:spPr>
        <p:txBody>
          <a:bodyPr/>
          <a:lstStyle/>
          <a:p>
            <a:endParaRPr lang="en-US" dirty="0"/>
          </a:p>
        </p:txBody>
      </p:sp>
      <p:sp>
        <p:nvSpPr>
          <p:cNvPr id="3" name="Freeform 3"/>
          <p:cNvSpPr/>
          <p:nvPr/>
        </p:nvSpPr>
        <p:spPr>
          <a:xfrm>
            <a:off x="0" y="9424004"/>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87800" y="287214"/>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58800" y="9359161"/>
            <a:ext cx="3587353" cy="665054"/>
          </a:xfrm>
          <a:prstGeom prst="rect">
            <a:avLst/>
          </a:prstGeom>
        </p:spPr>
        <p:txBody>
          <a:bodyPr lIns="0" tIns="0" rIns="0" bIns="0" rtlCol="0" anchor="t">
            <a:spAutoFit/>
          </a:bodyPr>
          <a:lstStyle/>
          <a:p>
            <a:pPr algn="ctr">
              <a:lnSpc>
                <a:spcPts val="5999"/>
              </a:lnSpc>
            </a:pPr>
            <a:r>
              <a:rPr lang="en-US" sz="2600" dirty="0">
                <a:solidFill>
                  <a:srgbClr val="FF0D00"/>
                </a:solidFill>
                <a:latin typeface="Arimo" panose="020B0604020202020204" charset="0"/>
                <a:ea typeface="Arimo" panose="020B0604020202020204" charset="0"/>
                <a:cs typeface="Arimo" panose="020B0604020202020204" charset="0"/>
              </a:rPr>
              <a:t>ĐỖ TRUNG ĐẠT</a:t>
            </a:r>
          </a:p>
        </p:txBody>
      </p:sp>
      <p:sp>
        <p:nvSpPr>
          <p:cNvPr id="6" name="TextBox 6"/>
          <p:cNvSpPr txBox="1"/>
          <p:nvPr/>
        </p:nvSpPr>
        <p:spPr>
          <a:xfrm>
            <a:off x="-304801" y="9340043"/>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1770587" y="745304"/>
            <a:ext cx="8458200" cy="775405"/>
          </a:xfrm>
          <a:prstGeom prst="rect">
            <a:avLst/>
          </a:prstGeom>
        </p:spPr>
        <p:txBody>
          <a:bodyPr wrap="square" lIns="0" tIns="0" rIns="0" bIns="0" rtlCol="0" anchor="t">
            <a:spAutoFit/>
          </a:bodyPr>
          <a:lstStyle/>
          <a:p>
            <a:pPr>
              <a:lnSpc>
                <a:spcPts val="6998"/>
              </a:lnSpc>
            </a:pPr>
            <a:r>
              <a:rPr lang="en-US" sz="3499" b="1" dirty="0">
                <a:solidFill>
                  <a:srgbClr val="FF0D00"/>
                </a:solidFill>
                <a:latin typeface="Times New Roman" panose="02020603050405020304" pitchFamily="18" charset="0"/>
                <a:cs typeface="Times New Roman" panose="02020603050405020304" pitchFamily="18" charset="0"/>
              </a:rPr>
              <a:t>II. </a:t>
            </a:r>
            <a:r>
              <a:rPr lang="en-US" sz="3499" b="1" dirty="0" err="1">
                <a:solidFill>
                  <a:srgbClr val="FF0D00"/>
                </a:solidFill>
                <a:latin typeface="Times New Roman" panose="02020603050405020304" pitchFamily="18" charset="0"/>
                <a:cs typeface="Times New Roman" panose="02020603050405020304" pitchFamily="18" charset="0"/>
              </a:rPr>
              <a:t>Kiến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trúc</a:t>
            </a:r>
            <a:r>
              <a:rPr lang="en-US" sz="3499" b="1" dirty="0">
                <a:solidFill>
                  <a:srgbClr val="FF0D00"/>
                </a:solidFill>
                <a:latin typeface="Times New Roman" panose="02020603050405020304" pitchFamily="18" charset="0"/>
                <a:cs typeface="Times New Roman" panose="02020603050405020304" pitchFamily="18" charset="0"/>
              </a:rPr>
              <a:t> REST  </a:t>
            </a:r>
            <a:r>
              <a:rPr lang="en-US" sz="3499" b="1" dirty="0" err="1">
                <a:solidFill>
                  <a:srgbClr val="FF0D00"/>
                </a:solidFill>
                <a:latin typeface="Times New Roman" panose="02020603050405020304" pitchFamily="18" charset="0"/>
                <a:cs typeface="Times New Roman" panose="02020603050405020304" pitchFamily="18" charset="0"/>
              </a:rPr>
              <a:t>và</a:t>
            </a:r>
            <a:r>
              <a:rPr lang="en-US" sz="3499" b="1" dirty="0">
                <a:solidFill>
                  <a:srgbClr val="FF0D00"/>
                </a:solidFill>
                <a:latin typeface="Times New Roman" panose="02020603050405020304" pitchFamily="18" charset="0"/>
                <a:cs typeface="Times New Roman" panose="02020603050405020304" pitchFamily="18" charset="0"/>
              </a:rPr>
              <a:t> RESTful API</a:t>
            </a:r>
          </a:p>
        </p:txBody>
      </p:sp>
      <p:sp>
        <p:nvSpPr>
          <p:cNvPr id="13" name="TextBox 13"/>
          <p:cNvSpPr txBox="1"/>
          <p:nvPr/>
        </p:nvSpPr>
        <p:spPr>
          <a:xfrm>
            <a:off x="1209291" y="1924226"/>
            <a:ext cx="7223760" cy="1615827"/>
          </a:xfrm>
          <a:prstGeom prst="rect">
            <a:avLst/>
          </a:prstGeom>
        </p:spPr>
        <p:txBody>
          <a:bodyPr wrap="square" lIns="0" tIns="0" rIns="0" bIns="0" rtlCol="0" anchor="t">
            <a:spAutoFit/>
          </a:bodyPr>
          <a:lstStyle/>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marL="819150" lvl="2" indent="-273050">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Định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danh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tài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nguyên</a:t>
            </a:r>
            <a:r>
              <a:rPr lang="en-US" sz="3000" dirty="0">
                <a:solidFill>
                  <a:srgbClr val="000000"/>
                </a:solidFill>
                <a:latin typeface="Times New Roman" panose="02020603050405020304" pitchFamily="18" charset="0"/>
                <a:cs typeface="Times New Roman" panose="02020603050405020304" pitchFamily="18" charset="0"/>
              </a:rPr>
              <a:t>.</a:t>
            </a:r>
          </a:p>
          <a:p>
            <a:pPr marL="819150" lvl="2" indent="-273050"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FF62EC95-D807-DC1C-0EC6-85496A0B6348}"/>
              </a:ext>
            </a:extLst>
          </p:cNvPr>
          <p:cNvPicPr>
            <a:picLocks noChangeAspect="1"/>
          </p:cNvPicPr>
          <p:nvPr/>
        </p:nvPicPr>
        <p:blipFill>
          <a:blip r:embed="rId5"/>
          <a:stretch>
            <a:fillRect/>
          </a:stretch>
        </p:blipFill>
        <p:spPr>
          <a:xfrm>
            <a:off x="9411730" y="4151382"/>
            <a:ext cx="8763000" cy="4054203"/>
          </a:xfrm>
          <a:prstGeom prst="rect">
            <a:avLst/>
          </a:prstGeom>
        </p:spPr>
      </p:pic>
      <p:pic>
        <p:nvPicPr>
          <p:cNvPr id="20" name="Picture 19">
            <a:extLst>
              <a:ext uri="{FF2B5EF4-FFF2-40B4-BE49-F238E27FC236}">
                <a16:creationId xmlns:a16="http://schemas.microsoft.com/office/drawing/2014/main" id="{27D9905C-F884-7FB8-FAC3-712175F0DBA7}"/>
              </a:ext>
            </a:extLst>
          </p:cNvPr>
          <p:cNvPicPr>
            <a:picLocks noChangeAspect="1"/>
          </p:cNvPicPr>
          <p:nvPr/>
        </p:nvPicPr>
        <p:blipFill>
          <a:blip r:embed="rId6"/>
          <a:stretch>
            <a:fillRect/>
          </a:stretch>
        </p:blipFill>
        <p:spPr>
          <a:xfrm>
            <a:off x="990600" y="4715278"/>
            <a:ext cx="7223760" cy="2611470"/>
          </a:xfrm>
          <a:prstGeom prst="rect">
            <a:avLst/>
          </a:prstGeom>
        </p:spPr>
      </p:pic>
      <p:sp>
        <p:nvSpPr>
          <p:cNvPr id="8" name="TextBox 7">
            <a:extLst>
              <a:ext uri="{FF2B5EF4-FFF2-40B4-BE49-F238E27FC236}">
                <a16:creationId xmlns:a16="http://schemas.microsoft.com/office/drawing/2014/main" id="{E443F3F9-A928-C3CE-A421-65C248645FAD}"/>
              </a:ext>
            </a:extLst>
          </p:cNvPr>
          <p:cNvSpPr txBox="1"/>
          <p:nvPr/>
        </p:nvSpPr>
        <p:spPr>
          <a:xfrm>
            <a:off x="17298430" y="9020536"/>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6</a:t>
            </a:r>
          </a:p>
        </p:txBody>
      </p:sp>
      <p:sp>
        <p:nvSpPr>
          <p:cNvPr id="12" name="TextBox 11">
            <a:extLst>
              <a:ext uri="{FF2B5EF4-FFF2-40B4-BE49-F238E27FC236}">
                <a16:creationId xmlns:a16="http://schemas.microsoft.com/office/drawing/2014/main" id="{45ADD355-F94D-7660-3902-2DD2AAEE004A}"/>
              </a:ext>
            </a:extLst>
          </p:cNvPr>
          <p:cNvSpPr txBox="1"/>
          <p:nvPr/>
        </p:nvSpPr>
        <p:spPr>
          <a:xfrm>
            <a:off x="9753600" y="2400895"/>
            <a:ext cx="9678690" cy="701859"/>
          </a:xfrm>
          <a:prstGeom prst="rect">
            <a:avLst/>
          </a:prstGeom>
          <a:noFill/>
        </p:spPr>
        <p:txBody>
          <a:bodyPr wrap="square">
            <a:spAutoFit/>
          </a:bodyPr>
          <a:lstStyle/>
          <a:p>
            <a:pPr marL="819150" lvl="2" indent="-273050">
              <a:lnSpc>
                <a:spcPts val="5400"/>
              </a:lnSpc>
              <a:buFont typeface="Arial"/>
              <a:buChar char="⚬"/>
            </a:pPr>
            <a:r>
              <a:rPr lang="en-US" sz="3000" dirty="0">
                <a:solidFill>
                  <a:srgbClr val="000000"/>
                </a:solidFill>
                <a:latin typeface="Times New Roman" panose="02020603050405020304" pitchFamily="18" charset="0"/>
                <a:cs typeface="Times New Roman" panose="02020603050405020304" pitchFamily="18" charset="0"/>
              </a:rPr>
              <a:t>Giao </a:t>
            </a:r>
            <a:r>
              <a:rPr lang="en-US" sz="3000" dirty="0" err="1">
                <a:solidFill>
                  <a:srgbClr val="000000"/>
                </a:solidFill>
                <a:latin typeface="Times New Roman" panose="02020603050405020304" pitchFamily="18" charset="0"/>
                <a:cs typeface="Times New Roman" panose="02020603050405020304" pitchFamily="18" charset="0"/>
              </a:rPr>
              <a:t>diện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đồng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nhất</a:t>
            </a:r>
            <a:r>
              <a:rPr lang="en-US" sz="30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908064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585" y="46345"/>
            <a:ext cx="9070107" cy="1422714"/>
          </a:xfrm>
          <a:custGeom>
            <a:avLst/>
            <a:gdLst/>
            <a:ahLst/>
            <a:cxnLst/>
            <a:rect l="l" t="t" r="r" b="b"/>
            <a:pathLst>
              <a:path w="10439400" h="1677739">
                <a:moveTo>
                  <a:pt x="0" y="0"/>
                </a:moveTo>
                <a:lnTo>
                  <a:pt x="10439400" y="0"/>
                </a:lnTo>
                <a:lnTo>
                  <a:pt x="10439400" y="1677739"/>
                </a:lnTo>
                <a:lnTo>
                  <a:pt x="0" y="1677739"/>
                </a:lnTo>
                <a:lnTo>
                  <a:pt x="0" y="0"/>
                </a:lnTo>
                <a:close/>
              </a:path>
            </a:pathLst>
          </a:custGeom>
          <a:blipFill>
            <a:blip r:embed="rId3"/>
            <a:stretch>
              <a:fillRect l="-1829" t="-1982" b="-53895"/>
            </a:stretch>
          </a:blipFill>
        </p:spPr>
      </p:sp>
      <p:sp>
        <p:nvSpPr>
          <p:cNvPr id="3" name="Freeform 3"/>
          <p:cNvSpPr/>
          <p:nvPr/>
        </p:nvSpPr>
        <p:spPr>
          <a:xfrm>
            <a:off x="36163" y="9571224"/>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4"/>
            <a:stretch>
              <a:fillRect t="-15391" b="-146100"/>
            </a:stretch>
          </a:blipFill>
        </p:spPr>
      </p:sp>
      <p:sp>
        <p:nvSpPr>
          <p:cNvPr id="4" name="Freeform 4"/>
          <p:cNvSpPr/>
          <p:nvPr/>
        </p:nvSpPr>
        <p:spPr>
          <a:xfrm>
            <a:off x="16682327" y="316711"/>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5"/>
            <a:stretch>
              <a:fillRect/>
            </a:stretch>
          </a:blipFill>
        </p:spPr>
      </p:sp>
      <p:sp>
        <p:nvSpPr>
          <p:cNvPr id="5" name="TextBox 5"/>
          <p:cNvSpPr txBox="1"/>
          <p:nvPr/>
        </p:nvSpPr>
        <p:spPr>
          <a:xfrm>
            <a:off x="13258992" y="9395634"/>
            <a:ext cx="3587353" cy="665054"/>
          </a:xfrm>
          <a:prstGeom prst="rect">
            <a:avLst/>
          </a:prstGeom>
        </p:spPr>
        <p:txBody>
          <a:bodyPr lIns="0" tIns="0" rIns="0" bIns="0" rtlCol="0" anchor="t">
            <a:spAutoFit/>
          </a:bodyPr>
          <a:lstStyle/>
          <a:p>
            <a:pPr algn="ctr">
              <a:lnSpc>
                <a:spcPts val="5999"/>
              </a:lnSpc>
            </a:pPr>
            <a:r>
              <a:rPr lang="en-US" sz="2600" dirty="0">
                <a:solidFill>
                  <a:srgbClr val="FF0D00"/>
                </a:solidFill>
                <a:latin typeface="Arimo" panose="020B0604020202020204" charset="0"/>
                <a:ea typeface="Arimo" panose="020B0604020202020204" charset="0"/>
                <a:cs typeface="Arimo" panose="020B0604020202020204" charset="0"/>
              </a:rPr>
              <a:t>ĐỖ TRUNG ĐẠT</a:t>
            </a:r>
          </a:p>
        </p:txBody>
      </p:sp>
      <p:sp>
        <p:nvSpPr>
          <p:cNvPr id="6" name="TextBox 6"/>
          <p:cNvSpPr txBox="1"/>
          <p:nvPr/>
        </p:nvSpPr>
        <p:spPr>
          <a:xfrm>
            <a:off x="-228600" y="9335453"/>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1544745" y="549459"/>
            <a:ext cx="9029700" cy="1673087"/>
          </a:xfrm>
          <a:prstGeom prst="rect">
            <a:avLst/>
          </a:prstGeom>
        </p:spPr>
        <p:txBody>
          <a:bodyPr wrap="square" lIns="0" tIns="0" rIns="0" bIns="0" rtlCol="0" anchor="t">
            <a:spAutoFit/>
          </a:bodyPr>
          <a:lstStyle/>
          <a:p>
            <a:pPr>
              <a:lnSpc>
                <a:spcPts val="6998"/>
              </a:lnSpc>
            </a:pPr>
            <a:r>
              <a:rPr lang="en-US" sz="3499" dirty="0">
                <a:solidFill>
                  <a:srgbClr val="FF0D00"/>
                </a:solidFill>
                <a:latin typeface="Arimo Bold"/>
              </a:rPr>
              <a:t> </a:t>
            </a:r>
            <a:r>
              <a:rPr lang="en-US" sz="3499" b="1" dirty="0">
                <a:solidFill>
                  <a:srgbClr val="FF0D00"/>
                </a:solidFill>
                <a:latin typeface="Times New Roman" panose="02020603050405020304" pitchFamily="18" charset="0"/>
                <a:cs typeface="Times New Roman" panose="02020603050405020304" pitchFamily="18" charset="0"/>
              </a:rPr>
              <a:t>II. </a:t>
            </a:r>
            <a:r>
              <a:rPr lang="en-US" sz="3499" b="1" dirty="0" err="1">
                <a:solidFill>
                  <a:srgbClr val="FF0D00"/>
                </a:solidFill>
                <a:latin typeface="Times New Roman" panose="02020603050405020304" pitchFamily="18" charset="0"/>
                <a:cs typeface="Times New Roman" panose="02020603050405020304" pitchFamily="18" charset="0"/>
              </a:rPr>
              <a:t>Kiến</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trúc</a:t>
            </a:r>
            <a:r>
              <a:rPr lang="en-US" sz="3499" b="1" dirty="0">
                <a:solidFill>
                  <a:srgbClr val="FF0D00"/>
                </a:solidFill>
                <a:latin typeface="Times New Roman" panose="02020603050405020304" pitchFamily="18" charset="0"/>
                <a:cs typeface="Times New Roman" panose="02020603050405020304" pitchFamily="18" charset="0"/>
              </a:rPr>
              <a:t> REST  </a:t>
            </a:r>
            <a:r>
              <a:rPr lang="en-US" sz="3499" b="1" dirty="0" err="1">
                <a:solidFill>
                  <a:srgbClr val="FF0D00"/>
                </a:solidFill>
                <a:latin typeface="Times New Roman" panose="02020603050405020304" pitchFamily="18" charset="0"/>
                <a:cs typeface="Times New Roman" panose="02020603050405020304" pitchFamily="18" charset="0"/>
              </a:rPr>
              <a:t>và</a:t>
            </a:r>
            <a:r>
              <a:rPr lang="en-US" sz="3499" b="1" dirty="0">
                <a:solidFill>
                  <a:srgbClr val="FF0D00"/>
                </a:solidFill>
                <a:latin typeface="Times New Roman" panose="02020603050405020304" pitchFamily="18" charset="0"/>
                <a:cs typeface="Times New Roman" panose="02020603050405020304" pitchFamily="18" charset="0"/>
              </a:rPr>
              <a:t> RESTful API</a:t>
            </a:r>
          </a:p>
          <a:p>
            <a:pPr>
              <a:lnSpc>
                <a:spcPts val="6998"/>
              </a:lnSpc>
            </a:pPr>
            <a:endParaRPr lang="en-US" sz="3499" dirty="0">
              <a:solidFill>
                <a:srgbClr val="FF0D00"/>
              </a:solidFill>
              <a:latin typeface="Arimo Bold"/>
            </a:endParaRPr>
          </a:p>
        </p:txBody>
      </p:sp>
      <p:sp>
        <p:nvSpPr>
          <p:cNvPr id="53" name="TextBox 52">
            <a:extLst>
              <a:ext uri="{FF2B5EF4-FFF2-40B4-BE49-F238E27FC236}">
                <a16:creationId xmlns:a16="http://schemas.microsoft.com/office/drawing/2014/main" id="{CCC910A6-2F6C-45C7-9AA5-814531B97848}"/>
              </a:ext>
            </a:extLst>
          </p:cNvPr>
          <p:cNvSpPr txBox="1"/>
          <p:nvPr/>
        </p:nvSpPr>
        <p:spPr>
          <a:xfrm>
            <a:off x="15226786" y="2222546"/>
            <a:ext cx="2401199" cy="523220"/>
          </a:xfrm>
          <a:prstGeom prst="rect">
            <a:avLst/>
          </a:prstGeom>
          <a:noFill/>
        </p:spPr>
        <p:txBody>
          <a:bodyPr wrap="square" rtlCol="0">
            <a:spAutoFit/>
          </a:bodyPr>
          <a:lstStyle/>
          <a:p>
            <a:r>
              <a:rPr lang="en-US" sz="2800" dirty="0">
                <a:solidFill>
                  <a:schemeClr val="bg1"/>
                </a:solidFill>
              </a:rPr>
              <a:t>Control Plane</a:t>
            </a:r>
            <a:endParaRPr lang="vi-VN" sz="2800" dirty="0">
              <a:solidFill>
                <a:schemeClr val="bg1"/>
              </a:solidFill>
            </a:endParaRPr>
          </a:p>
        </p:txBody>
      </p:sp>
      <p:sp>
        <p:nvSpPr>
          <p:cNvPr id="16" name="TextBox 15">
            <a:extLst>
              <a:ext uri="{FF2B5EF4-FFF2-40B4-BE49-F238E27FC236}">
                <a16:creationId xmlns:a16="http://schemas.microsoft.com/office/drawing/2014/main" id="{23CF5CAB-BC4A-8F8E-C76D-80F82024A430}"/>
              </a:ext>
            </a:extLst>
          </p:cNvPr>
          <p:cNvSpPr txBox="1"/>
          <p:nvPr/>
        </p:nvSpPr>
        <p:spPr>
          <a:xfrm>
            <a:off x="1066800" y="1390854"/>
            <a:ext cx="9260236" cy="7857664"/>
          </a:xfrm>
          <a:prstGeom prst="rect">
            <a:avLst/>
          </a:prstGeom>
          <a:noFill/>
        </p:spPr>
        <p:txBody>
          <a:bodyPr wrap="square">
            <a:spAutoFit/>
          </a:bodyPr>
          <a:lstStyle/>
          <a:p>
            <a:pPr>
              <a:lnSpc>
                <a:spcPts val="3600"/>
              </a:lnSpc>
            </a:pPr>
            <a:r>
              <a:rPr lang="en-US" sz="3000" dirty="0">
                <a:solidFill>
                  <a:srgbClr val="FF0000"/>
                </a:solidFill>
                <a:latin typeface="Times New Roman" panose="02020603050405020304" pitchFamily="18" charset="0"/>
                <a:cs typeface="Times New Roman" panose="02020603050405020304" pitchFamily="18" charset="0"/>
              </a:rPr>
              <a:t>API </a:t>
            </a:r>
            <a:r>
              <a:rPr lang="en-US" sz="3000" dirty="0">
                <a:latin typeface="Times New Roman" panose="02020603050405020304" pitchFamily="18" charset="0"/>
                <a:cs typeface="Times New Roman" panose="02020603050405020304" pitchFamily="18" charset="0"/>
              </a:rPr>
              <a: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tắt</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Application Programming Interface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câu</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lệnh</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(commands),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(protocols), …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trao</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r>
              <a:rPr lang="en-US" sz="3000" dirty="0">
                <a:solidFill>
                  <a:srgbClr val="FF0000"/>
                </a:solidFill>
                <a:latin typeface="Times New Roman" panose="02020603050405020304" pitchFamily="18" charset="0"/>
                <a:cs typeface="Times New Roman" panose="02020603050405020304" pitchFamily="18" charset="0"/>
              </a:rPr>
              <a:t>RESTful API </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những</a:t>
            </a:r>
            <a:r>
              <a:rPr lang="en-US" sz="3000" dirty="0">
                <a:solidFill>
                  <a:srgbClr val="000000"/>
                </a:solidFill>
                <a:latin typeface="Times New Roman" panose="02020603050405020304" pitchFamily="18" charset="0"/>
                <a:cs typeface="Times New Roman" panose="02020603050405020304" pitchFamily="18" charset="0"/>
              </a:rPr>
              <a:t> API </a:t>
            </a:r>
            <a:r>
              <a:rPr lang="en-US" sz="3000" dirty="0" err="1">
                <a:solidFill>
                  <a:srgbClr val="000000"/>
                </a:solidFill>
                <a:latin typeface="Times New Roman" panose="02020603050405020304" pitchFamily="18" charset="0"/>
                <a:cs typeface="Times New Roman" panose="02020603050405020304" pitchFamily="18" charset="0"/>
              </a:rPr>
              <a:t>mà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tuân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theo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quy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tắc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ràng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buộc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của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kiến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trúc</a:t>
            </a:r>
            <a:r>
              <a:rPr lang="en-US" sz="3000" dirty="0">
                <a:solidFill>
                  <a:srgbClr val="000000"/>
                </a:solidFill>
                <a:latin typeface="Times New Roman" panose="02020603050405020304" pitchFamily="18" charset="0"/>
                <a:cs typeface="Times New Roman" panose="02020603050405020304" pitchFamily="18" charset="0"/>
              </a:rPr>
              <a:t> REST. </a:t>
            </a:r>
            <a:r>
              <a:rPr lang="en-US" sz="3000" dirty="0" err="1">
                <a:solidFill>
                  <a:srgbClr val="000000"/>
                </a:solidFill>
                <a:latin typeface="Times New Roman" panose="02020603050405020304" pitchFamily="18" charset="0"/>
                <a:cs typeface="Times New Roman" panose="02020603050405020304" pitchFamily="18" charset="0"/>
              </a:rPr>
              <a:t>Và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chính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vì</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vậy</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nó</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một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tiêu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chuẩn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để</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viết</a:t>
            </a:r>
            <a:r>
              <a:rPr lang="en-US" sz="3000" dirty="0">
                <a:solidFill>
                  <a:srgbClr val="000000"/>
                </a:solidFill>
                <a:latin typeface="Times New Roman" panose="02020603050405020304" pitchFamily="18" charset="0"/>
                <a:cs typeface="Times New Roman" panose="02020603050405020304" pitchFamily="18" charset="0"/>
              </a:rPr>
              <a:t> API </a:t>
            </a:r>
            <a:r>
              <a:rPr lang="en-US" sz="3000" dirty="0" err="1">
                <a:solidFill>
                  <a:srgbClr val="000000"/>
                </a:solidFill>
                <a:latin typeface="Times New Roman" panose="02020603050405020304" pitchFamily="18" charset="0"/>
                <a:cs typeface="Times New Roman" panose="02020603050405020304" pitchFamily="18" charset="0"/>
              </a:rPr>
              <a:t>được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sử</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dụng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để</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truyền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tải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và</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trao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đổi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thông</a:t>
            </a:r>
            <a:r>
              <a:rPr lang="en-US" sz="3000" dirty="0">
                <a:solidFill>
                  <a:srgbClr val="000000"/>
                </a:solidFill>
                <a:latin typeface="Times New Roman" panose="02020603050405020304" pitchFamily="18" charset="0"/>
                <a:cs typeface="Times New Roman" panose="02020603050405020304" pitchFamily="18" charset="0"/>
              </a:rPr>
              <a:t> tin </a:t>
            </a:r>
            <a:r>
              <a:rPr lang="en-US" sz="3000" dirty="0" err="1">
                <a:solidFill>
                  <a:srgbClr val="000000"/>
                </a:solidFill>
                <a:latin typeface="Times New Roman" panose="02020603050405020304" pitchFamily="18" charset="0"/>
                <a:cs typeface="Times New Roman" panose="02020603050405020304" pitchFamily="18" charset="0"/>
              </a:rPr>
              <a:t>một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cách</a:t>
            </a:r>
            <a:r>
              <a:rPr lang="en-US" sz="3000" dirty="0">
                <a:solidFill>
                  <a:srgbClr val="000000"/>
                </a:solidFill>
                <a:latin typeface="Times New Roman" panose="02020603050405020304" pitchFamily="18" charset="0"/>
                <a:cs typeface="Times New Roman" panose="02020603050405020304" pitchFamily="18" charset="0"/>
              </a:rPr>
              <a:t> an </a:t>
            </a:r>
            <a:r>
              <a:rPr lang="en-US" sz="3000" dirty="0" err="1">
                <a:solidFill>
                  <a:srgbClr val="000000"/>
                </a:solidFill>
                <a:latin typeface="Times New Roman" panose="02020603050405020304" pitchFamily="18" charset="0"/>
                <a:cs typeface="Times New Roman" panose="02020603050405020304" pitchFamily="18" charset="0"/>
              </a:rPr>
              <a:t>toàn</a:t>
            </a:r>
            <a:r>
              <a:rPr lang="en-US" sz="3000" dirty="0">
                <a:solidFill>
                  <a:srgbClr val="000000"/>
                </a:solidFill>
                <a:latin typeface="Times New Roman" panose="02020603050405020304" pitchFamily="18" charset="0"/>
                <a:cs typeface="Times New Roman" panose="02020603050405020304" pitchFamily="18" charset="0"/>
              </a:rPr>
              <a:t> qua Internet.</a:t>
            </a:r>
          </a:p>
          <a:p>
            <a:pPr algn="l">
              <a:lnSpc>
                <a:spcPts val="3600"/>
              </a:lnSpc>
            </a:pPr>
            <a:endParaRPr lang="en-US" sz="3000" dirty="0">
              <a:solidFill>
                <a:srgbClr val="000000"/>
              </a:solidFill>
              <a:latin typeface="Times New Roman" panose="02020603050405020304" pitchFamily="18" charset="0"/>
              <a:cs typeface="Times New Roman" panose="02020603050405020304" pitchFamily="18" charset="0"/>
            </a:endParaRPr>
          </a:p>
          <a:p>
            <a:pPr algn="l">
              <a:lnSpc>
                <a:spcPts val="3600"/>
              </a:lnSpc>
            </a:pPr>
            <a:r>
              <a:rPr lang="en-US" sz="3000" dirty="0" err="1">
                <a:solidFill>
                  <a:srgbClr val="FF0000"/>
                </a:solidFill>
                <a:latin typeface="Times New Roman" panose="02020603050405020304" pitchFamily="18" charset="0"/>
                <a:cs typeface="Times New Roman" panose="02020603050405020304" pitchFamily="18" charset="0"/>
              </a:rPr>
              <a:t>Nguyên</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lý</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hoạt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động</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a:solidFill>
                  <a:srgbClr val="000000"/>
                </a:solidFill>
                <a:latin typeface="Times New Roman" panose="02020603050405020304" pitchFamily="18" charset="0"/>
                <a:cs typeface="Times New Roman" panose="02020603050405020304" pitchFamily="18" charset="0"/>
              </a:rPr>
              <a:t>:</a:t>
            </a:r>
          </a:p>
          <a:p>
            <a:pPr marL="819150" lvl="2" indent="-273050">
              <a:lnSpc>
                <a:spcPts val="5400"/>
              </a:lnSpc>
              <a:buFont typeface="Arial"/>
              <a:buChar char="⚬"/>
            </a:pPr>
            <a:r>
              <a:rPr lang="en-US" sz="3000" dirty="0">
                <a:solidFill>
                  <a:srgbClr val="000000"/>
                </a:solidFill>
                <a:latin typeface="Times New Roman" panose="02020603050405020304" pitchFamily="18" charset="0"/>
                <a:cs typeface="Times New Roman" panose="02020603050405020304" pitchFamily="18" charset="0"/>
              </a:rPr>
              <a:t>Client </a:t>
            </a:r>
            <a:r>
              <a:rPr lang="en-US" sz="3000" dirty="0" err="1">
                <a:solidFill>
                  <a:srgbClr val="000000"/>
                </a:solidFill>
                <a:latin typeface="Times New Roman" panose="02020603050405020304" pitchFamily="18" charset="0"/>
                <a:cs typeface="Times New Roman" panose="02020603050405020304" pitchFamily="18" charset="0"/>
              </a:rPr>
              <a:t>gửi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yêu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cầu</a:t>
            </a:r>
            <a:endParaRPr lang="en-US" sz="3000" dirty="0">
              <a:solidFill>
                <a:srgbClr val="000000"/>
              </a:solidFill>
              <a:latin typeface="Times New Roman" panose="02020603050405020304" pitchFamily="18" charset="0"/>
              <a:cs typeface="Times New Roman" panose="02020603050405020304" pitchFamily="18" charset="0"/>
            </a:endParaRPr>
          </a:p>
          <a:p>
            <a:pPr marL="819150" lvl="2" indent="-273050">
              <a:lnSpc>
                <a:spcPts val="5400"/>
              </a:lnSpc>
              <a:buFont typeface="Arial"/>
              <a:buChar char="⚬"/>
            </a:pPr>
            <a:r>
              <a:rPr lang="en-US" sz="3000" dirty="0">
                <a:solidFill>
                  <a:srgbClr val="000000"/>
                </a:solidFill>
                <a:latin typeface="Times New Roman" panose="02020603050405020304" pitchFamily="18" charset="0"/>
                <a:cs typeface="Times New Roman" panose="02020603050405020304" pitchFamily="18" charset="0"/>
              </a:rPr>
              <a:t>Server </a:t>
            </a:r>
            <a:r>
              <a:rPr lang="en-US" sz="3000" dirty="0" err="1">
                <a:solidFill>
                  <a:srgbClr val="000000"/>
                </a:solidFill>
                <a:latin typeface="Times New Roman" panose="02020603050405020304" pitchFamily="18" charset="0"/>
                <a:cs typeface="Times New Roman" panose="02020603050405020304" pitchFamily="18" charset="0"/>
              </a:rPr>
              <a:t>xử</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lý</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yêu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cầu</a:t>
            </a:r>
            <a:r>
              <a:rPr lang="en-US" sz="3000" dirty="0">
                <a:solidFill>
                  <a:srgbClr val="000000"/>
                </a:solidFill>
                <a:latin typeface="Times New Roman" panose="02020603050405020304" pitchFamily="18" charset="0"/>
                <a:cs typeface="Times New Roman" panose="02020603050405020304" pitchFamily="18" charset="0"/>
              </a:rPr>
              <a:t>.</a:t>
            </a:r>
          </a:p>
          <a:p>
            <a:pPr marL="819150" lvl="2" indent="-273050">
              <a:lnSpc>
                <a:spcPts val="5400"/>
              </a:lnSpc>
              <a:buFont typeface="Arial"/>
              <a:buChar char="⚬"/>
            </a:pPr>
            <a:r>
              <a:rPr lang="en-US" sz="3000" dirty="0">
                <a:solidFill>
                  <a:srgbClr val="000000"/>
                </a:solidFill>
                <a:latin typeface="Times New Roman" panose="02020603050405020304" pitchFamily="18" charset="0"/>
                <a:cs typeface="Times New Roman" panose="02020603050405020304" pitchFamily="18" charset="0"/>
              </a:rPr>
              <a:t>Server </a:t>
            </a:r>
            <a:r>
              <a:rPr lang="en-US" sz="3000" dirty="0" err="1">
                <a:solidFill>
                  <a:srgbClr val="000000"/>
                </a:solidFill>
                <a:latin typeface="Times New Roman" panose="02020603050405020304" pitchFamily="18" charset="0"/>
                <a:cs typeface="Times New Roman" panose="02020603050405020304" pitchFamily="18" charset="0"/>
              </a:rPr>
              <a:t>trả</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về</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phản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hồi</a:t>
            </a:r>
            <a:r>
              <a:rPr lang="en-US" sz="3000" dirty="0">
                <a:solidFill>
                  <a:srgbClr val="000000"/>
                </a:solidFill>
                <a:latin typeface="Times New Roman" panose="02020603050405020304" pitchFamily="18" charset="0"/>
                <a:cs typeface="Times New Roman" panose="02020603050405020304" pitchFamily="18" charset="0"/>
              </a:rPr>
              <a:t>.</a:t>
            </a:r>
          </a:p>
          <a:p>
            <a:pPr marL="819150" lvl="2" indent="-273050">
              <a:lnSpc>
                <a:spcPts val="5400"/>
              </a:lnSpc>
              <a:buFont typeface="Arial"/>
              <a:buChar char="⚬"/>
            </a:pPr>
            <a:r>
              <a:rPr lang="en-US" sz="3000" dirty="0">
                <a:solidFill>
                  <a:srgbClr val="000000"/>
                </a:solidFill>
                <a:latin typeface="Times New Roman" panose="02020603050405020304" pitchFamily="18" charset="0"/>
                <a:cs typeface="Times New Roman" panose="02020603050405020304" pitchFamily="18" charset="0"/>
              </a:rPr>
              <a:t>Client </a:t>
            </a:r>
            <a:r>
              <a:rPr lang="en-US" sz="3000" dirty="0" err="1">
                <a:solidFill>
                  <a:srgbClr val="000000"/>
                </a:solidFill>
                <a:latin typeface="Times New Roman" panose="02020603050405020304" pitchFamily="18" charset="0"/>
                <a:cs typeface="Times New Roman" panose="02020603050405020304" pitchFamily="18" charset="0"/>
              </a:rPr>
              <a:t>xử</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lý</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phản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hồi</a:t>
            </a:r>
            <a:r>
              <a:rPr lang="en-US" sz="3000" dirty="0">
                <a:solidFill>
                  <a:srgbClr val="000000"/>
                </a:solidFill>
                <a:latin typeface="Times New Roman" panose="02020603050405020304" pitchFamily="18" charset="0"/>
                <a:cs typeface="Times New Roman" panose="02020603050405020304" pitchFamily="18" charset="0"/>
              </a:rPr>
              <a:t>.</a:t>
            </a:r>
          </a:p>
        </p:txBody>
      </p:sp>
      <p:pic>
        <p:nvPicPr>
          <p:cNvPr id="17" name="Picture 16">
            <a:extLst>
              <a:ext uri="{FF2B5EF4-FFF2-40B4-BE49-F238E27FC236}">
                <a16:creationId xmlns:a16="http://schemas.microsoft.com/office/drawing/2014/main" id="{0065F75B-75EF-A3B8-10A2-20711EEF3FE9}"/>
              </a:ext>
            </a:extLst>
          </p:cNvPr>
          <p:cNvPicPr>
            <a:picLocks noChangeAspect="1"/>
          </p:cNvPicPr>
          <p:nvPr/>
        </p:nvPicPr>
        <p:blipFill>
          <a:blip r:embed="rId6"/>
          <a:stretch>
            <a:fillRect/>
          </a:stretch>
        </p:blipFill>
        <p:spPr>
          <a:xfrm>
            <a:off x="10327036" y="2610488"/>
            <a:ext cx="7300949" cy="4396270"/>
          </a:xfrm>
          <a:prstGeom prst="rect">
            <a:avLst/>
          </a:prstGeom>
        </p:spPr>
      </p:pic>
      <p:sp>
        <p:nvSpPr>
          <p:cNvPr id="8" name="TextBox 7">
            <a:extLst>
              <a:ext uri="{FF2B5EF4-FFF2-40B4-BE49-F238E27FC236}">
                <a16:creationId xmlns:a16="http://schemas.microsoft.com/office/drawing/2014/main" id="{76E074D7-CFAF-B86F-CD5B-EC1A338BFF0A}"/>
              </a:ext>
            </a:extLst>
          </p:cNvPr>
          <p:cNvSpPr txBox="1"/>
          <p:nvPr/>
        </p:nvSpPr>
        <p:spPr>
          <a:xfrm>
            <a:off x="17298457" y="9145059"/>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 calcmode="lin" valueType="num">
                                      <p:cBhvr additive="base">
                                        <p:cTn id="22"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4" end="4"/>
                                            </p:txEl>
                                          </p:spTgt>
                                        </p:tgtEl>
                                        <p:attrNameLst>
                                          <p:attrName>style.visibility</p:attrName>
                                        </p:attrNameLst>
                                      </p:cBhvr>
                                      <p:to>
                                        <p:strVal val="visible"/>
                                      </p:to>
                                    </p:set>
                                    <p:animEffect transition="in" filter="fade">
                                      <p:cBhvr>
                                        <p:cTn id="28" dur="1000"/>
                                        <p:tgtEl>
                                          <p:spTgt spid="16">
                                            <p:txEl>
                                              <p:pRg st="4" end="4"/>
                                            </p:txEl>
                                          </p:spTgt>
                                        </p:tgtEl>
                                      </p:cBhvr>
                                    </p:animEffect>
                                    <p:anim calcmode="lin" valueType="num">
                                      <p:cBhvr>
                                        <p:cTn id="29"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xEl>
                                              <p:pRg st="5" end="5"/>
                                            </p:txEl>
                                          </p:spTgt>
                                        </p:tgtEl>
                                        <p:attrNameLst>
                                          <p:attrName>style.visibility</p:attrName>
                                        </p:attrNameLst>
                                      </p:cBhvr>
                                      <p:to>
                                        <p:strVal val="visible"/>
                                      </p:to>
                                    </p:set>
                                    <p:anim calcmode="lin" valueType="num">
                                      <p:cBhvr additive="base">
                                        <p:cTn id="35"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xEl>
                                              <p:pRg st="6" end="6"/>
                                            </p:txEl>
                                          </p:spTgt>
                                        </p:tgtEl>
                                        <p:attrNameLst>
                                          <p:attrName>style.visibility</p:attrName>
                                        </p:attrNameLst>
                                      </p:cBhvr>
                                      <p:to>
                                        <p:strVal val="visible"/>
                                      </p:to>
                                    </p:set>
                                    <p:anim calcmode="lin" valueType="num">
                                      <p:cBhvr additive="base">
                                        <p:cTn id="41"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xEl>
                                              <p:pRg st="7" end="7"/>
                                            </p:txEl>
                                          </p:spTgt>
                                        </p:tgtEl>
                                        <p:attrNameLst>
                                          <p:attrName>style.visibility</p:attrName>
                                        </p:attrNameLst>
                                      </p:cBhvr>
                                      <p:to>
                                        <p:strVal val="visible"/>
                                      </p:to>
                                    </p:set>
                                    <p:anim calcmode="lin" valueType="num">
                                      <p:cBhvr additive="base">
                                        <p:cTn id="47"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6">
                                            <p:txEl>
                                              <p:pRg st="8" end="8"/>
                                            </p:txEl>
                                          </p:spTgt>
                                        </p:tgtEl>
                                        <p:attrNameLst>
                                          <p:attrName>style.visibility</p:attrName>
                                        </p:attrNameLst>
                                      </p:cBhvr>
                                      <p:to>
                                        <p:strVal val="visible"/>
                                      </p:to>
                                    </p:set>
                                    <p:anim calcmode="lin" valueType="num">
                                      <p:cBhvr additive="base">
                                        <p:cTn id="53"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230" y="97897"/>
            <a:ext cx="10386170" cy="1544902"/>
          </a:xfrm>
          <a:custGeom>
            <a:avLst/>
            <a:gdLst/>
            <a:ahLst/>
            <a:cxnLst/>
            <a:rect l="l" t="t" r="r" b="b"/>
            <a:pathLst>
              <a:path w="8888361" h="1677739">
                <a:moveTo>
                  <a:pt x="0" y="0"/>
                </a:moveTo>
                <a:lnTo>
                  <a:pt x="8888361" y="0"/>
                </a:lnTo>
                <a:lnTo>
                  <a:pt x="8888361" y="1677739"/>
                </a:lnTo>
                <a:lnTo>
                  <a:pt x="0" y="1677739"/>
                </a:lnTo>
                <a:lnTo>
                  <a:pt x="0" y="0"/>
                </a:lnTo>
                <a:close/>
              </a:path>
            </a:pathLst>
          </a:custGeom>
          <a:blipFill>
            <a:blip r:embed="rId2"/>
            <a:stretch>
              <a:fillRect l="-1829" t="-1688" b="-31030"/>
            </a:stretch>
          </a:blipFill>
        </p:spPr>
      </p:sp>
      <p:sp>
        <p:nvSpPr>
          <p:cNvPr id="3" name="Freeform 3"/>
          <p:cNvSpPr/>
          <p:nvPr/>
        </p:nvSpPr>
        <p:spPr>
          <a:xfrm>
            <a:off x="0" y="9504249"/>
            <a:ext cx="18288000" cy="758109"/>
          </a:xfrm>
          <a:custGeom>
            <a:avLst/>
            <a:gdLst/>
            <a:ahLst/>
            <a:cxnLst/>
            <a:rect l="l" t="t" r="r" b="b"/>
            <a:pathLst>
              <a:path w="18288000" h="758109">
                <a:moveTo>
                  <a:pt x="0" y="0"/>
                </a:moveTo>
                <a:lnTo>
                  <a:pt x="18288000" y="0"/>
                </a:lnTo>
                <a:lnTo>
                  <a:pt x="18288000" y="758109"/>
                </a:lnTo>
                <a:lnTo>
                  <a:pt x="0" y="758109"/>
                </a:lnTo>
                <a:lnTo>
                  <a:pt x="0" y="0"/>
                </a:lnTo>
                <a:close/>
              </a:path>
            </a:pathLst>
          </a:custGeom>
          <a:blipFill>
            <a:blip r:embed="rId3"/>
            <a:stretch>
              <a:fillRect t="-15391" b="-146100"/>
            </a:stretch>
          </a:blipFill>
        </p:spPr>
      </p:sp>
      <p:sp>
        <p:nvSpPr>
          <p:cNvPr id="4" name="Freeform 4"/>
          <p:cNvSpPr/>
          <p:nvPr/>
        </p:nvSpPr>
        <p:spPr>
          <a:xfrm>
            <a:off x="16665332" y="314253"/>
            <a:ext cx="1221260" cy="1221260"/>
          </a:xfrm>
          <a:custGeom>
            <a:avLst/>
            <a:gdLst/>
            <a:ahLst/>
            <a:cxnLst/>
            <a:rect l="l" t="t" r="r" b="b"/>
            <a:pathLst>
              <a:path w="1221260" h="1221260">
                <a:moveTo>
                  <a:pt x="0" y="0"/>
                </a:moveTo>
                <a:lnTo>
                  <a:pt x="1221260" y="0"/>
                </a:lnTo>
                <a:lnTo>
                  <a:pt x="1221260" y="1221260"/>
                </a:lnTo>
                <a:lnTo>
                  <a:pt x="0" y="1221260"/>
                </a:lnTo>
                <a:lnTo>
                  <a:pt x="0" y="0"/>
                </a:lnTo>
                <a:close/>
              </a:path>
            </a:pathLst>
          </a:custGeom>
          <a:blipFill>
            <a:blip r:embed="rId4"/>
            <a:stretch>
              <a:fillRect/>
            </a:stretch>
          </a:blipFill>
        </p:spPr>
      </p:sp>
      <p:sp>
        <p:nvSpPr>
          <p:cNvPr id="5" name="TextBox 5"/>
          <p:cNvSpPr txBox="1"/>
          <p:nvPr/>
        </p:nvSpPr>
        <p:spPr>
          <a:xfrm>
            <a:off x="13258992" y="9385718"/>
            <a:ext cx="3587353" cy="652999"/>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ĐỖ TRUNG ĐẠT</a:t>
            </a:r>
          </a:p>
        </p:txBody>
      </p:sp>
      <p:sp>
        <p:nvSpPr>
          <p:cNvPr id="6" name="TextBox 6"/>
          <p:cNvSpPr txBox="1"/>
          <p:nvPr/>
        </p:nvSpPr>
        <p:spPr>
          <a:xfrm>
            <a:off x="-228600" y="9370849"/>
            <a:ext cx="4155942" cy="946957"/>
          </a:xfrm>
          <a:prstGeom prst="rect">
            <a:avLst/>
          </a:prstGeom>
        </p:spPr>
        <p:txBody>
          <a:bodyPr lIns="0" tIns="0" rIns="0" bIns="0" rtlCol="0" anchor="t">
            <a:spAutoFit/>
          </a:bodyPr>
          <a:lstStyle/>
          <a:p>
            <a:pPr algn="ctr">
              <a:lnSpc>
                <a:spcPts val="5999"/>
              </a:lnSpc>
            </a:pPr>
            <a:r>
              <a:rPr lang="en-US" sz="2600" dirty="0">
                <a:solidFill>
                  <a:srgbClr val="FF0D00"/>
                </a:solidFill>
                <a:latin typeface="Arimo"/>
              </a:rPr>
              <a:t>ĐỒ ÁN TỐT NGHIỆP</a:t>
            </a:r>
          </a:p>
        </p:txBody>
      </p:sp>
      <p:sp>
        <p:nvSpPr>
          <p:cNvPr id="7" name="TextBox 7"/>
          <p:cNvSpPr txBox="1"/>
          <p:nvPr/>
        </p:nvSpPr>
        <p:spPr>
          <a:xfrm>
            <a:off x="2046339" y="934765"/>
            <a:ext cx="8888361" cy="538481"/>
          </a:xfrm>
          <a:prstGeom prst="rect">
            <a:avLst/>
          </a:prstGeom>
        </p:spPr>
        <p:txBody>
          <a:bodyPr wrap="square" lIns="0" tIns="0" rIns="0" bIns="0" rtlCol="0" anchor="t">
            <a:spAutoFit/>
          </a:bodyPr>
          <a:lstStyle/>
          <a:p>
            <a:r>
              <a:rPr lang="en-US" sz="3499" b="1" dirty="0">
                <a:solidFill>
                  <a:srgbClr val="FF0D00"/>
                </a:solidFill>
                <a:latin typeface="Times New Roman" panose="02020603050405020304" pitchFamily="18" charset="0"/>
                <a:cs typeface="Times New Roman" panose="02020603050405020304" pitchFamily="18" charset="0"/>
              </a:rPr>
              <a:t>III. </a:t>
            </a:r>
            <a:r>
              <a:rPr lang="en-US" sz="3499" b="1" dirty="0" err="1">
                <a:solidFill>
                  <a:srgbClr val="FF0D00"/>
                </a:solidFill>
                <a:latin typeface="Times New Roman" panose="02020603050405020304" pitchFamily="18" charset="0"/>
                <a:cs typeface="Times New Roman" panose="02020603050405020304" pitchFamily="18" charset="0"/>
              </a:rPr>
              <a:t>Ứng</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dụng</a:t>
            </a:r>
            <a:r>
              <a:rPr lang="en-US" sz="3499" b="1" dirty="0">
                <a:solidFill>
                  <a:srgbClr val="FF0D00"/>
                </a:solidFill>
                <a:latin typeface="Times New Roman" panose="02020603050405020304" pitchFamily="18" charset="0"/>
                <a:cs typeface="Times New Roman" panose="02020603050405020304" pitchFamily="18" charset="0"/>
              </a:rPr>
              <a:t> RESTful API </a:t>
            </a:r>
            <a:r>
              <a:rPr lang="en-US" sz="3499" b="1" dirty="0" err="1">
                <a:solidFill>
                  <a:srgbClr val="FF0D00"/>
                </a:solidFill>
                <a:latin typeface="Times New Roman" panose="02020603050405020304" pitchFamily="18" charset="0"/>
                <a:cs typeface="Times New Roman" panose="02020603050405020304" pitchFamily="18" charset="0"/>
              </a:rPr>
              <a:t>cho</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dữ</a:t>
            </a:r>
            <a:r>
              <a:rPr lang="en-US" sz="3499" b="1" dirty="0">
                <a:solidFill>
                  <a:srgbClr val="FF0D00"/>
                </a:solidFill>
                <a:latin typeface="Times New Roman" panose="02020603050405020304" pitchFamily="18" charset="0"/>
                <a:cs typeface="Times New Roman" panose="02020603050405020304" pitchFamily="18" charset="0"/>
              </a:rPr>
              <a:t> </a:t>
            </a:r>
            <a:r>
              <a:rPr lang="en-US" sz="3499" b="1" dirty="0" err="1">
                <a:solidFill>
                  <a:srgbClr val="FF0D00"/>
                </a:solidFill>
                <a:latin typeface="Times New Roman" panose="02020603050405020304" pitchFamily="18" charset="0"/>
                <a:cs typeface="Times New Roman" panose="02020603050405020304" pitchFamily="18" charset="0"/>
              </a:rPr>
              <a:t>liệu</a:t>
            </a:r>
            <a:r>
              <a:rPr lang="en-US" sz="3499" b="1" dirty="0">
                <a:solidFill>
                  <a:srgbClr val="FF0D00"/>
                </a:solidFill>
                <a:latin typeface="Times New Roman" panose="02020603050405020304" pitchFamily="18" charset="0"/>
                <a:cs typeface="Times New Roman" panose="02020603050405020304" pitchFamily="18" charset="0"/>
              </a:rPr>
              <a:t> IoT</a:t>
            </a:r>
          </a:p>
        </p:txBody>
      </p:sp>
      <p:grpSp>
        <p:nvGrpSpPr>
          <p:cNvPr id="8" name="Group 8"/>
          <p:cNvGrpSpPr/>
          <p:nvPr/>
        </p:nvGrpSpPr>
        <p:grpSpPr>
          <a:xfrm>
            <a:off x="1143000" y="1787737"/>
            <a:ext cx="5334000" cy="553998"/>
            <a:chOff x="0" y="0"/>
            <a:chExt cx="7112000" cy="738664"/>
          </a:xfrm>
        </p:grpSpPr>
        <p:sp>
          <p:nvSpPr>
            <p:cNvPr id="9" name="Freeform 9"/>
            <p:cNvSpPr/>
            <p:nvPr/>
          </p:nvSpPr>
          <p:spPr>
            <a:xfrm>
              <a:off x="0" y="0"/>
              <a:ext cx="6502400" cy="738664"/>
            </a:xfrm>
            <a:custGeom>
              <a:avLst/>
              <a:gdLst/>
              <a:ahLst/>
              <a:cxnLst/>
              <a:rect l="l" t="t" r="r" b="b"/>
              <a:pathLst>
                <a:path w="6502400" h="738664">
                  <a:moveTo>
                    <a:pt x="0" y="0"/>
                  </a:moveTo>
                  <a:lnTo>
                    <a:pt x="6502400" y="0"/>
                  </a:lnTo>
                  <a:lnTo>
                    <a:pt x="6502400" y="738664"/>
                  </a:lnTo>
                  <a:lnTo>
                    <a:pt x="0" y="7386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21920" y="41911"/>
              <a:ext cx="6990080" cy="615553"/>
            </a:xfrm>
            <a:prstGeom prst="rect">
              <a:avLst/>
            </a:prstGeom>
          </p:spPr>
          <p:txBody>
            <a:bodyPr wrap="square" lIns="0" tIns="0" rIns="0" bIns="0" rtlCol="0" anchor="t">
              <a:spAutoFit/>
            </a:bodyPr>
            <a:lstStyle/>
            <a:p>
              <a:pPr algn="l">
                <a:lnSpc>
                  <a:spcPts val="3600"/>
                </a:lnSpc>
              </a:pPr>
              <a:r>
                <a:rPr lang="en-US" sz="3000" b="1" dirty="0" err="1">
                  <a:solidFill>
                    <a:srgbClr val="000000"/>
                  </a:solidFill>
                  <a:latin typeface="Times New Roman" panose="02020603050405020304" pitchFamily="18" charset="0"/>
                  <a:cs typeface="Times New Roman" panose="02020603050405020304" pitchFamily="18" charset="0"/>
                </a:rPr>
                <a:t>Phần</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mềm</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quản</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lý</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kho</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lạnh</a:t>
              </a:r>
              <a:endParaRPr lang="en-US" sz="3000" b="1" dirty="0">
                <a:solidFill>
                  <a:srgbClr val="000000"/>
                </a:solidFill>
                <a:latin typeface="Times New Roman" panose="02020603050405020304" pitchFamily="18" charset="0"/>
                <a:cs typeface="Times New Roman" panose="02020603050405020304" pitchFamily="18" charset="0"/>
              </a:endParaRPr>
            </a:p>
          </p:txBody>
        </p:sp>
      </p:grpSp>
      <p:sp>
        <p:nvSpPr>
          <p:cNvPr id="12" name="TextBox 11">
            <a:extLst>
              <a:ext uri="{FF2B5EF4-FFF2-40B4-BE49-F238E27FC236}">
                <a16:creationId xmlns:a16="http://schemas.microsoft.com/office/drawing/2014/main" id="{F81A418E-75A0-4F97-9FCC-3AFF10874C17}"/>
              </a:ext>
            </a:extLst>
          </p:cNvPr>
          <p:cNvSpPr txBox="1"/>
          <p:nvPr/>
        </p:nvSpPr>
        <p:spPr>
          <a:xfrm>
            <a:off x="1024180" y="2582683"/>
            <a:ext cx="6858000" cy="5909310"/>
          </a:xfrm>
          <a:prstGeom prst="rect">
            <a:avLst/>
          </a:prstGeom>
          <a:noFill/>
        </p:spPr>
        <p:txBody>
          <a:bodyPr wrap="square" rtlCol="0">
            <a:spAutoFit/>
          </a:bodyPr>
          <a:lstStyle/>
          <a:p>
            <a:r>
              <a:rPr lang="pt-BR" sz="3200" dirty="0">
                <a:solidFill>
                  <a:srgbClr val="000000"/>
                </a:solidFill>
                <a:latin typeface="Times New Roman" panose="02020603050405020304" pitchFamily="18" charset="0"/>
                <a:ea typeface="Arimo" panose="020B0604020202020204" charset="0"/>
                <a:cs typeface="Times New Roman" panose="02020603050405020304" pitchFamily="18" charset="0"/>
              </a:rPr>
              <a:t>C</a:t>
            </a:r>
            <a:r>
              <a:rPr lang="pt-BR" sz="3200" dirty="0">
                <a:solidFill>
                  <a:srgbClr val="000000"/>
                </a:solidFill>
                <a:effectLst/>
                <a:latin typeface="Times New Roman" panose="02020603050405020304" pitchFamily="18" charset="0"/>
                <a:ea typeface="Arimo" panose="020B0604020202020204" charset="0"/>
                <a:cs typeface="Times New Roman" panose="02020603050405020304" pitchFamily="18" charset="0"/>
              </a:rPr>
              <a:t>hức năng chính là cho phép người dùng quản lý và giám sát kho lạnh một cách hiệu quả. </a:t>
            </a:r>
          </a:p>
          <a:p>
            <a:endParaRPr lang="pt-BR" sz="32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r>
              <a:rPr lang="en-US" sz="3200" dirty="0" err="1">
                <a:solidFill>
                  <a:srgbClr val="FF0000"/>
                </a:solidFill>
                <a:latin typeface="Times New Roman" panose="02020603050405020304" pitchFamily="18" charset="0"/>
                <a:cs typeface="Times New Roman" panose="02020603050405020304" pitchFamily="18" charset="0"/>
              </a:rPr>
              <a:t>Các</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bước</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thực</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hiện</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p>
          <a:p>
            <a:pPr marL="819150" lvl="2" indent="-273050">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Xác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định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nhu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cầu</a:t>
            </a:r>
            <a:endParaRPr lang="en-US" sz="3000" dirty="0">
              <a:solidFill>
                <a:srgbClr val="000000"/>
              </a:solidFill>
              <a:latin typeface="Times New Roman" panose="02020603050405020304" pitchFamily="18" charset="0"/>
              <a:cs typeface="Times New Roman" panose="02020603050405020304" pitchFamily="18" charset="0"/>
            </a:endParaRPr>
          </a:p>
          <a:p>
            <a:pPr marL="819150" lvl="2" indent="-273050">
              <a:lnSpc>
                <a:spcPts val="5400"/>
              </a:lnSpc>
              <a:buFont typeface="Arial"/>
              <a:buChar char="⚬"/>
            </a:pPr>
            <a:r>
              <a:rPr lang="en-US" sz="3000" dirty="0" err="1">
                <a:solidFill>
                  <a:srgbClr val="000000"/>
                </a:solidFill>
                <a:latin typeface="Times New Roman" panose="02020603050405020304" pitchFamily="18" charset="0"/>
                <a:cs typeface="Times New Roman" panose="02020603050405020304" pitchFamily="18" charset="0"/>
              </a:rPr>
              <a:t>Phân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tích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yêu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cầu</a:t>
            </a:r>
            <a:endParaRPr lang="pt-BR" sz="3200" dirty="0">
              <a:solidFill>
                <a:srgbClr val="000000"/>
              </a:solidFill>
              <a:latin typeface="Times New Roman" panose="02020603050405020304" pitchFamily="18" charset="0"/>
              <a:ea typeface="Arimo" panose="020B0604020202020204" charset="0"/>
              <a:cs typeface="Times New Roman" panose="02020603050405020304" pitchFamily="18" charset="0"/>
            </a:endParaRPr>
          </a:p>
          <a:p>
            <a:endParaRPr lang="pt-BR" sz="3200" dirty="0">
              <a:solidFill>
                <a:srgbClr val="000000"/>
              </a:solidFill>
              <a:latin typeface="Arimo" panose="020B0604020202020204" charset="0"/>
              <a:ea typeface="Arimo" panose="020B0604020202020204" charset="0"/>
              <a:cs typeface="Arimo" panose="020B0604020202020204" charset="0"/>
            </a:endParaRPr>
          </a:p>
          <a:p>
            <a:endParaRPr lang="pt-BR" sz="3200" dirty="0">
              <a:solidFill>
                <a:srgbClr val="000000"/>
              </a:solidFill>
              <a:latin typeface="Arimo" panose="020B0604020202020204" charset="0"/>
              <a:ea typeface="Arimo" panose="020B0604020202020204" charset="0"/>
              <a:cs typeface="Arimo" panose="020B0604020202020204" charset="0"/>
            </a:endParaRPr>
          </a:p>
          <a:p>
            <a:endParaRPr lang="pt-BR" sz="3200" dirty="0">
              <a:solidFill>
                <a:srgbClr val="000000"/>
              </a:solidFill>
              <a:latin typeface="Arimo" panose="020B0604020202020204" charset="0"/>
              <a:ea typeface="Arimo" panose="020B0604020202020204" charset="0"/>
              <a:cs typeface="Arimo" panose="020B0604020202020204" charset="0"/>
            </a:endParaRPr>
          </a:p>
          <a:p>
            <a:endParaRPr lang="vi-VN" sz="3200" dirty="0">
              <a:latin typeface="Arimo" panose="020B0604020202020204" charset="0"/>
              <a:ea typeface="Arimo" panose="020B0604020202020204" charset="0"/>
              <a:cs typeface="Arimo" panose="020B0604020202020204" charset="0"/>
            </a:endParaRPr>
          </a:p>
        </p:txBody>
      </p:sp>
      <p:pic>
        <p:nvPicPr>
          <p:cNvPr id="42" name="Picture 41">
            <a:extLst>
              <a:ext uri="{FF2B5EF4-FFF2-40B4-BE49-F238E27FC236}">
                <a16:creationId xmlns:a16="http://schemas.microsoft.com/office/drawing/2014/main" id="{E6D23950-8D85-22FF-81AE-CFFDE1EC3B62}"/>
              </a:ext>
            </a:extLst>
          </p:cNvPr>
          <p:cNvPicPr>
            <a:picLocks noChangeAspect="1"/>
          </p:cNvPicPr>
          <p:nvPr/>
        </p:nvPicPr>
        <p:blipFill>
          <a:blip r:embed="rId7"/>
          <a:stretch>
            <a:fillRect/>
          </a:stretch>
        </p:blipFill>
        <p:spPr>
          <a:xfrm>
            <a:off x="8984635" y="2793789"/>
            <a:ext cx="8144762" cy="6661028"/>
          </a:xfrm>
          <a:prstGeom prst="rect">
            <a:avLst/>
          </a:prstGeom>
        </p:spPr>
      </p:pic>
      <p:sp>
        <p:nvSpPr>
          <p:cNvPr id="11" name="TextBox 10">
            <a:extLst>
              <a:ext uri="{FF2B5EF4-FFF2-40B4-BE49-F238E27FC236}">
                <a16:creationId xmlns:a16="http://schemas.microsoft.com/office/drawing/2014/main" id="{BD1A4541-0572-A8D5-2B87-B2F31524EF2D}"/>
              </a:ext>
            </a:extLst>
          </p:cNvPr>
          <p:cNvSpPr txBox="1"/>
          <p:nvPr/>
        </p:nvSpPr>
        <p:spPr>
          <a:xfrm>
            <a:off x="17275962" y="9037397"/>
            <a:ext cx="1752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additive="base">
                                        <p:cTn id="1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 calcmode="lin" valueType="num">
                                      <p:cBhvr additive="base">
                                        <p:cTn id="2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 calcmode="lin" valueType="num">
                                      <p:cBhvr additive="base">
                                        <p:cTn id="32"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4" end="4"/>
                                            </p:txEl>
                                          </p:spTgt>
                                        </p:tgtEl>
                                        <p:attrNameLst>
                                          <p:attrName>style.visibility</p:attrName>
                                        </p:attrNameLst>
                                      </p:cBhvr>
                                      <p:to>
                                        <p:strVal val="visible"/>
                                      </p:to>
                                    </p:set>
                                    <p:anim calcmode="lin" valueType="num">
                                      <p:cBhvr additive="base">
                                        <p:cTn id="38"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2151</TotalTime>
  <Words>1261</Words>
  <Application>Microsoft Office PowerPoint</Application>
  <PresentationFormat>Custom</PresentationFormat>
  <Paragraphs>195</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Arimo</vt:lpstr>
      <vt:lpstr>Times New Roman</vt:lpstr>
      <vt:lpstr>Arial</vt:lpstr>
      <vt:lpstr>Arimo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ĐATN.pptx</dc:title>
  <cp:lastModifiedBy>hung do</cp:lastModifiedBy>
  <cp:revision>36</cp:revision>
  <dcterms:created xsi:type="dcterms:W3CDTF">2006-08-16T00:00:00Z</dcterms:created>
  <dcterms:modified xsi:type="dcterms:W3CDTF">2024-01-11T15:12:11Z</dcterms:modified>
  <dc:identifier>DAF40Ep9858</dc:identifier>
</cp:coreProperties>
</file>