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8288000" cy="10287000"/>
  <p:notesSz cx="6858000" cy="9144000"/>
  <p:embeddedFontLst>
    <p:embeddedFont>
      <p:font typeface="Arimo" panose="020B0604020202020204" charset="0"/>
      <p:regular r:id="rId19"/>
    </p:embeddedFont>
    <p:embeddedFont>
      <p:font typeface="Arimo Bold" panose="020B0604020202020204" charset="0"/>
      <p:regular r:id="rId20"/>
    </p:embeddedFont>
    <p:embeddedFont>
      <p:font typeface="Times New Roman" panose="02020603050405020304" pitchFamily="18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357979-F53B-47E3-8BBD-79DB27385933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Untitled Section" id="{AD85D198-D3BF-4FF5-8F92-819EEB2948A1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7" d="100"/>
          <a:sy n="57" d="100"/>
        </p:scale>
        <p:origin x="7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10-Jan-24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1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9.png"/><Relationship Id="rId7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24200" y="-11910"/>
            <a:ext cx="14737439" cy="1817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48"/>
              </a:lnSpc>
            </a:pPr>
            <a:r>
              <a:rPr lang="en-US" sz="4498">
                <a:solidFill>
                  <a:srgbClr val="FF0D00"/>
                </a:solidFill>
                <a:latin typeface="Arimo Bold"/>
              </a:rPr>
              <a:t>HỌC VIỆN CÔNG NGHỆ BƯU CHÍNH VIỄN THÔNG</a:t>
            </a:r>
          </a:p>
          <a:p>
            <a:pPr algn="ctr">
              <a:lnSpc>
                <a:spcPts val="6748"/>
              </a:lnSpc>
            </a:pPr>
            <a:r>
              <a:rPr lang="en-US" sz="4498">
                <a:solidFill>
                  <a:srgbClr val="FF0D00"/>
                </a:solidFill>
                <a:latin typeface="Arimo Bold"/>
              </a:rPr>
              <a:t>KHOA VIỄN THÔNG I</a:t>
            </a:r>
          </a:p>
        </p:txBody>
      </p:sp>
      <p:sp>
        <p:nvSpPr>
          <p:cNvPr id="3" name="Freeform 3"/>
          <p:cNvSpPr/>
          <p:nvPr/>
        </p:nvSpPr>
        <p:spPr>
          <a:xfrm>
            <a:off x="426362" y="419101"/>
            <a:ext cx="3048000" cy="3048000"/>
          </a:xfrm>
          <a:custGeom>
            <a:avLst/>
            <a:gdLst/>
            <a:ahLst/>
            <a:cxnLst/>
            <a:rect l="l" t="t" r="r" b="b"/>
            <a:pathLst>
              <a:path w="3048000" h="3048000">
                <a:moveTo>
                  <a:pt x="0" y="0"/>
                </a:moveTo>
                <a:lnTo>
                  <a:pt x="3048000" y="0"/>
                </a:lnTo>
                <a:lnTo>
                  <a:pt x="3048000" y="3048000"/>
                </a:lnTo>
                <a:lnTo>
                  <a:pt x="0" y="304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436077" y="4115267"/>
            <a:ext cx="14283975" cy="1614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8"/>
              </a:lnSpc>
            </a:pPr>
            <a:r>
              <a:rPr lang="en-US" sz="3999" dirty="0">
                <a:solidFill>
                  <a:srgbClr val="000000"/>
                </a:solidFill>
                <a:latin typeface="Arimo Bold"/>
              </a:rPr>
              <a:t>ĐỀ TÀI: " ỨNG DỤNG KUBERNETES TRONG HỆ THỐNG TRUYỀN HÌNH VIETTEL TV360"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35592" y="2519124"/>
            <a:ext cx="17026921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63"/>
              </a:lnSpc>
            </a:pPr>
            <a:r>
              <a:rPr lang="en-US" sz="7052" dirty="0">
                <a:solidFill>
                  <a:srgbClr val="FF0D00"/>
                </a:solidFill>
                <a:latin typeface="Arimo Bold"/>
              </a:rPr>
              <a:t>ĐỒ ÁN TỐT NGHIỆP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30658" y="6928952"/>
            <a:ext cx="7694814" cy="1394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3400">
                <a:solidFill>
                  <a:srgbClr val="000000"/>
                </a:solidFill>
                <a:latin typeface="Arimo Bold"/>
              </a:rPr>
              <a:t>SINH VIÊN   : NGUYỄN TRÍ ĐÔNG</a:t>
            </a:r>
          </a:p>
          <a:p>
            <a:pPr algn="ctr">
              <a:lnSpc>
                <a:spcPts val="5100"/>
              </a:lnSpc>
            </a:pPr>
            <a:r>
              <a:rPr lang="en-US" sz="3400">
                <a:solidFill>
                  <a:srgbClr val="000000"/>
                </a:solidFill>
                <a:latin typeface="Arimo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840484" y="7614751"/>
            <a:ext cx="9018516" cy="727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8"/>
              </a:lnSpc>
            </a:pPr>
            <a:r>
              <a:rPr lang="en-US" sz="3399">
                <a:solidFill>
                  <a:srgbClr val="000000"/>
                </a:solidFill>
                <a:latin typeface="Arimo Bold"/>
              </a:rPr>
              <a:t>GVHD            : TS. NGUYỄN THỊ THU HIÊN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737" y="50732"/>
            <a:ext cx="8888361" cy="1677739"/>
          </a:xfrm>
          <a:custGeom>
            <a:avLst/>
            <a:gdLst/>
            <a:ahLst/>
            <a:cxnLst/>
            <a:rect l="l" t="t" r="r" b="b"/>
            <a:pathLst>
              <a:path w="8888361" h="1677739">
                <a:moveTo>
                  <a:pt x="0" y="0"/>
                </a:moveTo>
                <a:lnTo>
                  <a:pt x="8888361" y="0"/>
                </a:lnTo>
                <a:lnTo>
                  <a:pt x="8888361" y="1677739"/>
                </a:lnTo>
                <a:lnTo>
                  <a:pt x="0" y="16777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29" t="-1688" b="-3103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9504249"/>
            <a:ext cx="18288000" cy="758109"/>
          </a:xfrm>
          <a:custGeom>
            <a:avLst/>
            <a:gdLst/>
            <a:ahLst/>
            <a:cxnLst/>
            <a:rect l="l" t="t" r="r" b="b"/>
            <a:pathLst>
              <a:path w="18288000" h="758109">
                <a:moveTo>
                  <a:pt x="0" y="0"/>
                </a:moveTo>
                <a:lnTo>
                  <a:pt x="18288000" y="0"/>
                </a:lnTo>
                <a:lnTo>
                  <a:pt x="18288000" y="758109"/>
                </a:lnTo>
                <a:lnTo>
                  <a:pt x="0" y="7581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391" b="-14610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665332" y="314253"/>
            <a:ext cx="1221260" cy="1221260"/>
          </a:xfrm>
          <a:custGeom>
            <a:avLst/>
            <a:gdLst/>
            <a:ahLst/>
            <a:cxnLst/>
            <a:rect l="l" t="t" r="r" b="b"/>
            <a:pathLst>
              <a:path w="1221260" h="1221260">
                <a:moveTo>
                  <a:pt x="0" y="0"/>
                </a:moveTo>
                <a:lnTo>
                  <a:pt x="1221260" y="0"/>
                </a:lnTo>
                <a:lnTo>
                  <a:pt x="1221260" y="1221260"/>
                </a:lnTo>
                <a:lnTo>
                  <a:pt x="0" y="12212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258992" y="9385718"/>
            <a:ext cx="3587353" cy="652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2600" dirty="0">
                <a:solidFill>
                  <a:srgbClr val="FF0D00"/>
                </a:solidFill>
                <a:latin typeface="Arimo"/>
              </a:rPr>
              <a:t>NGUYỄN TRÍ ĐÔNG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228600" y="9370849"/>
            <a:ext cx="4155942" cy="946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2600" dirty="0">
                <a:solidFill>
                  <a:srgbClr val="FF0D00"/>
                </a:solidFill>
                <a:latin typeface="Arimo"/>
              </a:rPr>
              <a:t>ĐỒ ÁN TỐT NGHIỆP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25210" y="299262"/>
            <a:ext cx="7819096" cy="1076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499" dirty="0">
                <a:solidFill>
                  <a:srgbClr val="FF0D00"/>
                </a:solidFill>
                <a:latin typeface="Arimo Bold"/>
              </a:rPr>
              <a:t>III.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Ứng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dụng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Kubernetes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trong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hệ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thống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truyền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hình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Viettel TV360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43000" y="1787737"/>
            <a:ext cx="4876800" cy="553998"/>
            <a:chOff x="0" y="0"/>
            <a:chExt cx="6502400" cy="7386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02400" cy="738664"/>
            </a:xfrm>
            <a:custGeom>
              <a:avLst/>
              <a:gdLst/>
              <a:ahLst/>
              <a:cxnLst/>
              <a:rect l="l" t="t" r="r" b="b"/>
              <a:pathLst>
                <a:path w="6502400" h="738664">
                  <a:moveTo>
                    <a:pt x="0" y="0"/>
                  </a:moveTo>
                  <a:lnTo>
                    <a:pt x="6502400" y="0"/>
                  </a:lnTo>
                  <a:lnTo>
                    <a:pt x="6502400" y="738664"/>
                  </a:lnTo>
                  <a:lnTo>
                    <a:pt x="0" y="738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121920" y="41910"/>
              <a:ext cx="6258560" cy="6357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dirty="0" err="1">
                  <a:solidFill>
                    <a:srgbClr val="000000"/>
                  </a:solidFill>
                  <a:latin typeface="Arimo Bold"/>
                </a:rPr>
                <a:t>Hệ</a:t>
              </a:r>
              <a:r>
                <a:rPr lang="en-US" sz="3000" dirty="0">
                  <a:solidFill>
                    <a:srgbClr val="000000"/>
                  </a:solidFill>
                  <a:latin typeface="Arimo Bold"/>
                </a:rPr>
                <a:t> </a:t>
              </a:r>
              <a:r>
                <a:rPr lang="en-US" sz="3000" dirty="0" err="1">
                  <a:solidFill>
                    <a:srgbClr val="000000"/>
                  </a:solidFill>
                  <a:latin typeface="Arimo Bold"/>
                </a:rPr>
                <a:t>thống</a:t>
              </a:r>
              <a:r>
                <a:rPr lang="en-US" sz="3000" dirty="0">
                  <a:solidFill>
                    <a:srgbClr val="000000"/>
                  </a:solidFill>
                  <a:latin typeface="Arimo Bold"/>
                </a:rPr>
                <a:t> Rancher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1A418E-75A0-4F97-9FCC-3AFF10874C17}"/>
              </a:ext>
            </a:extLst>
          </p:cNvPr>
          <p:cNvSpPr txBox="1"/>
          <p:nvPr/>
        </p:nvSpPr>
        <p:spPr>
          <a:xfrm>
            <a:off x="1143000" y="28575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0000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</a:t>
            </a:r>
            <a:r>
              <a:rPr lang="pt-BR" sz="3200" dirty="0">
                <a:solidFill>
                  <a:srgbClr val="000000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hức năng chính là cho phép người dùng quản lý, giám sát và cung cấp các Kubernetes.</a:t>
            </a:r>
            <a:endParaRPr lang="vi-VN" sz="32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41F4C6-2FC7-4FBA-AB0A-41F0CDEC547C}"/>
              </a:ext>
            </a:extLst>
          </p:cNvPr>
          <p:cNvSpPr/>
          <p:nvPr/>
        </p:nvSpPr>
        <p:spPr>
          <a:xfrm>
            <a:off x="12695116" y="1406677"/>
            <a:ext cx="2209800" cy="10383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TV360</a:t>
            </a:r>
            <a:endParaRPr lang="vi-V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07580A-D941-44CB-8B9C-03B17C6E44FA}"/>
              </a:ext>
            </a:extLst>
          </p:cNvPr>
          <p:cNvSpPr/>
          <p:nvPr/>
        </p:nvSpPr>
        <p:spPr>
          <a:xfrm>
            <a:off x="10441353" y="314703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Node</a:t>
            </a:r>
            <a:endParaRPr lang="vi-V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97CF3E-27C3-49BA-9509-81966BE0250B}"/>
              </a:ext>
            </a:extLst>
          </p:cNvPr>
          <p:cNvSpPr/>
          <p:nvPr/>
        </p:nvSpPr>
        <p:spPr>
          <a:xfrm>
            <a:off x="12923716" y="314703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Node</a:t>
            </a:r>
            <a:endParaRPr lang="vi-V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10662B-D8E7-45C9-8789-DDADB775D72D}"/>
              </a:ext>
            </a:extLst>
          </p:cNvPr>
          <p:cNvSpPr/>
          <p:nvPr/>
        </p:nvSpPr>
        <p:spPr>
          <a:xfrm>
            <a:off x="10441353" y="4984028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Pod</a:t>
            </a:r>
            <a:endParaRPr lang="vi-V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327AB58-BEAE-4ECD-9075-AF93735A3478}"/>
              </a:ext>
            </a:extLst>
          </p:cNvPr>
          <p:cNvSpPr/>
          <p:nvPr/>
        </p:nvSpPr>
        <p:spPr>
          <a:xfrm>
            <a:off x="15468600" y="5024581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Pod</a:t>
            </a:r>
            <a:endParaRPr lang="vi-V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4E0FB5-A53D-4B53-8E01-4463CE3E66B6}"/>
              </a:ext>
            </a:extLst>
          </p:cNvPr>
          <p:cNvSpPr/>
          <p:nvPr/>
        </p:nvSpPr>
        <p:spPr>
          <a:xfrm>
            <a:off x="15729561" y="3151552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Node</a:t>
            </a:r>
            <a:endParaRPr lang="vi-V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2165893-410F-4908-8D77-7AC50AC8973C}"/>
              </a:ext>
            </a:extLst>
          </p:cNvPr>
          <p:cNvSpPr/>
          <p:nvPr/>
        </p:nvSpPr>
        <p:spPr>
          <a:xfrm>
            <a:off x="12954000" y="5005762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Pod</a:t>
            </a:r>
            <a:endParaRPr lang="vi-V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368787-0D7D-4F69-B214-E782C8218108}"/>
              </a:ext>
            </a:extLst>
          </p:cNvPr>
          <p:cNvSpPr/>
          <p:nvPr/>
        </p:nvSpPr>
        <p:spPr>
          <a:xfrm>
            <a:off x="10210800" y="6813861"/>
            <a:ext cx="2155899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Container</a:t>
            </a:r>
            <a:endParaRPr lang="vi-V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A5BD1EF-C9A0-4541-9AC0-1C0194B99BB7}"/>
              </a:ext>
            </a:extLst>
          </p:cNvPr>
          <p:cNvSpPr/>
          <p:nvPr/>
        </p:nvSpPr>
        <p:spPr>
          <a:xfrm>
            <a:off x="12877800" y="6748839"/>
            <a:ext cx="2155899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Container</a:t>
            </a:r>
            <a:endParaRPr lang="vi-V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01C19E2-ABFB-485F-B9FF-6335103B4148}"/>
              </a:ext>
            </a:extLst>
          </p:cNvPr>
          <p:cNvSpPr/>
          <p:nvPr/>
        </p:nvSpPr>
        <p:spPr>
          <a:xfrm>
            <a:off x="15587382" y="6769115"/>
            <a:ext cx="2155899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Container</a:t>
            </a:r>
            <a:endParaRPr lang="vi-V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B961798-36E7-4268-8A10-A0E8C21CE966}"/>
              </a:ext>
            </a:extLst>
          </p:cNvPr>
          <p:cNvSpPr/>
          <p:nvPr/>
        </p:nvSpPr>
        <p:spPr>
          <a:xfrm>
            <a:off x="10439400" y="836871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Service</a:t>
            </a:r>
            <a:endParaRPr lang="vi-V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7D5AA5F-7C08-49D8-84F7-65459646C3C9}"/>
              </a:ext>
            </a:extLst>
          </p:cNvPr>
          <p:cNvSpPr/>
          <p:nvPr/>
        </p:nvSpPr>
        <p:spPr>
          <a:xfrm>
            <a:off x="13030200" y="844118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Service</a:t>
            </a:r>
            <a:endParaRPr lang="vi-V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B714C69-F4BC-4A3C-A529-EB94C6E114CD}"/>
              </a:ext>
            </a:extLst>
          </p:cNvPr>
          <p:cNvSpPr/>
          <p:nvPr/>
        </p:nvSpPr>
        <p:spPr>
          <a:xfrm>
            <a:off x="15819411" y="8472855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Service</a:t>
            </a:r>
            <a:endParaRPr lang="vi-VN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3B729E0-C0D4-4F4D-82F9-306E58E2646B}"/>
              </a:ext>
            </a:extLst>
          </p:cNvPr>
          <p:cNvCxnSpPr>
            <a:stCxn id="11" idx="1"/>
            <a:endCxn id="13" idx="0"/>
          </p:cNvCxnSpPr>
          <p:nvPr/>
        </p:nvCxnSpPr>
        <p:spPr>
          <a:xfrm rot="10800000" flipV="1">
            <a:off x="11317654" y="1925842"/>
            <a:ext cx="1377463" cy="122118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7DFB7AC-933E-4D10-9FFC-22D28472C6C9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14904916" y="1925842"/>
            <a:ext cx="1700945" cy="12257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7C48F85-EE59-4FA2-ACBF-BD97A2A4FD2D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rot="5400000">
            <a:off x="13449005" y="2796018"/>
            <a:ext cx="702023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476A678-17B7-42E7-800E-DAFC0DCC59E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rot="5400000">
            <a:off x="12135636" y="3319648"/>
            <a:ext cx="846398" cy="24823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832C062-CFB7-463E-931D-170CBE2577A9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rot="16200000" flipH="1">
            <a:off x="14628983" y="3308663"/>
            <a:ext cx="886951" cy="25448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70DD9F-0EBC-4C53-ADF3-3CCE1BC3247B}"/>
              </a:ext>
            </a:extLst>
          </p:cNvPr>
          <p:cNvCxnSpPr/>
          <p:nvPr/>
        </p:nvCxnSpPr>
        <p:spPr>
          <a:xfrm>
            <a:off x="13800016" y="4488729"/>
            <a:ext cx="0" cy="53585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0DA5FF6-49BD-4AFC-8624-B29CC32A5E1F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 rot="16200000" flipH="1">
            <a:off x="14861440" y="4965222"/>
            <a:ext cx="772753" cy="283503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49F33D2-FAFE-4110-94EC-4A9840594B96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rot="5400000">
            <a:off x="12150776" y="5134336"/>
            <a:ext cx="817499" cy="25415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5160786-43C9-4BDF-80DA-F3E1C40178F9}"/>
              </a:ext>
            </a:extLst>
          </p:cNvPr>
          <p:cNvCxnSpPr/>
          <p:nvPr/>
        </p:nvCxnSpPr>
        <p:spPr>
          <a:xfrm>
            <a:off x="13830300" y="6382738"/>
            <a:ext cx="0" cy="43112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9A7AE-C4F9-47D7-8A74-17895745A5D9}"/>
              </a:ext>
            </a:extLst>
          </p:cNvPr>
          <p:cNvCxnSpPr>
            <a:stCxn id="20" idx="2"/>
          </p:cNvCxnSpPr>
          <p:nvPr/>
        </p:nvCxnSpPr>
        <p:spPr>
          <a:xfrm>
            <a:off x="11288750" y="7804461"/>
            <a:ext cx="28903" cy="556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6DF8034-C03A-41F6-BE4A-BABFE660F15D}"/>
              </a:ext>
            </a:extLst>
          </p:cNvPr>
          <p:cNvCxnSpPr/>
          <p:nvPr/>
        </p:nvCxnSpPr>
        <p:spPr>
          <a:xfrm>
            <a:off x="13830300" y="7759715"/>
            <a:ext cx="0" cy="681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B178AE2-DDEB-4FAA-99D1-5B82291E8B04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>
            <a:off x="16665332" y="7759715"/>
            <a:ext cx="30379" cy="713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BD7630A-3FC8-4BCF-AA7C-94339AF08B5F}"/>
              </a:ext>
            </a:extLst>
          </p:cNvPr>
          <p:cNvSpPr txBox="1"/>
          <p:nvPr/>
        </p:nvSpPr>
        <p:spPr>
          <a:xfrm>
            <a:off x="12923716" y="704900"/>
            <a:ext cx="2087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Rancher</a:t>
            </a:r>
            <a:endParaRPr lang="vi-VN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393" y="24644"/>
            <a:ext cx="8888361" cy="1677739"/>
          </a:xfrm>
          <a:custGeom>
            <a:avLst/>
            <a:gdLst/>
            <a:ahLst/>
            <a:cxnLst/>
            <a:rect l="l" t="t" r="r" b="b"/>
            <a:pathLst>
              <a:path w="8888361" h="1677739">
                <a:moveTo>
                  <a:pt x="0" y="0"/>
                </a:moveTo>
                <a:lnTo>
                  <a:pt x="8888361" y="0"/>
                </a:lnTo>
                <a:lnTo>
                  <a:pt x="8888361" y="1677739"/>
                </a:lnTo>
                <a:lnTo>
                  <a:pt x="0" y="16777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29" t="-1688" b="-3103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57393" y="9504247"/>
            <a:ext cx="18288000" cy="758109"/>
          </a:xfrm>
          <a:custGeom>
            <a:avLst/>
            <a:gdLst/>
            <a:ahLst/>
            <a:cxnLst/>
            <a:rect l="l" t="t" r="r" b="b"/>
            <a:pathLst>
              <a:path w="18288000" h="758109">
                <a:moveTo>
                  <a:pt x="0" y="0"/>
                </a:moveTo>
                <a:lnTo>
                  <a:pt x="18288000" y="0"/>
                </a:lnTo>
                <a:lnTo>
                  <a:pt x="18288000" y="758109"/>
                </a:lnTo>
                <a:lnTo>
                  <a:pt x="0" y="7581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391" b="-14610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620095" y="234384"/>
            <a:ext cx="1221260" cy="1221260"/>
          </a:xfrm>
          <a:custGeom>
            <a:avLst/>
            <a:gdLst/>
            <a:ahLst/>
            <a:cxnLst/>
            <a:rect l="l" t="t" r="r" b="b"/>
            <a:pathLst>
              <a:path w="1221260" h="1221260">
                <a:moveTo>
                  <a:pt x="0" y="0"/>
                </a:moveTo>
                <a:lnTo>
                  <a:pt x="1221260" y="0"/>
                </a:lnTo>
                <a:lnTo>
                  <a:pt x="1221260" y="1221260"/>
                </a:lnTo>
                <a:lnTo>
                  <a:pt x="0" y="12212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182600" y="9409822"/>
            <a:ext cx="3587353" cy="652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2600" dirty="0">
                <a:solidFill>
                  <a:srgbClr val="FF0D00"/>
                </a:solidFill>
                <a:latin typeface="Arimo"/>
              </a:rPr>
              <a:t>NGUYỄN TRÍ ĐÔNG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307842" y="9409824"/>
            <a:ext cx="4155942" cy="946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2600" dirty="0">
                <a:solidFill>
                  <a:srgbClr val="FF0D00"/>
                </a:solidFill>
                <a:latin typeface="Arimo"/>
              </a:rPr>
              <a:t>ĐỒ ÁN TỐT NGHIỆP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60836" y="201860"/>
            <a:ext cx="8315325" cy="1076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499" dirty="0">
                <a:solidFill>
                  <a:srgbClr val="FF0D00"/>
                </a:solidFill>
                <a:latin typeface="Arimo Bold"/>
              </a:rPr>
              <a:t>III.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Ứng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dụng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Kubernetes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trong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hệ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thống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truyền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hình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Viettel TV360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9B7284-D195-46E6-A173-09DA51DB20E6}"/>
              </a:ext>
            </a:extLst>
          </p:cNvPr>
          <p:cNvSpPr txBox="1"/>
          <p:nvPr/>
        </p:nvSpPr>
        <p:spPr>
          <a:xfrm>
            <a:off x="838200" y="2324100"/>
            <a:ext cx="601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 Rancher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140 node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 </a:t>
            </a:r>
            <a:r>
              <a:rPr lang="en-US" sz="3200" dirty="0" err="1"/>
              <a:t>truyền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Viettel TV360.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AA6D3F-8E9E-4A37-B40C-52AAC8BCE77C}"/>
              </a:ext>
            </a:extLst>
          </p:cNvPr>
          <p:cNvSpPr txBox="1"/>
          <p:nvPr/>
        </p:nvSpPr>
        <p:spPr>
          <a:xfrm>
            <a:off x="801029" y="5219400"/>
            <a:ext cx="57859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module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trọng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vodsevice</a:t>
            </a:r>
            <a:r>
              <a:rPr lang="en-US" sz="3200" dirty="0"/>
              <a:t>.</a:t>
            </a:r>
            <a:endParaRPr lang="vi-VN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779DB9-15BB-4064-9EE7-2141A9E4C0BB}"/>
              </a:ext>
            </a:extLst>
          </p:cNvPr>
          <p:cNvSpPr txBox="1"/>
          <p:nvPr/>
        </p:nvSpPr>
        <p:spPr>
          <a:xfrm>
            <a:off x="801029" y="6430615"/>
            <a:ext cx="601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chức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xử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nghiệp</a:t>
            </a:r>
            <a:r>
              <a:rPr lang="en-US" sz="3200" dirty="0"/>
              <a:t> </a:t>
            </a:r>
            <a:r>
              <a:rPr lang="en-US" sz="3200" dirty="0" err="1"/>
              <a:t>vụ</a:t>
            </a:r>
            <a:r>
              <a:rPr lang="en-US" sz="3200" dirty="0"/>
              <a:t>, </a:t>
            </a:r>
            <a:r>
              <a:rPr lang="en-US" sz="3200" dirty="0" err="1"/>
              <a:t>hiển</a:t>
            </a:r>
            <a:r>
              <a:rPr lang="en-US" sz="3200" dirty="0"/>
              <a:t> </a:t>
            </a:r>
            <a:r>
              <a:rPr lang="en-US" sz="3200" dirty="0" err="1"/>
              <a:t>thị</a:t>
            </a:r>
            <a:r>
              <a:rPr lang="en-US" sz="3200" dirty="0"/>
              <a:t> video, </a:t>
            </a:r>
            <a:r>
              <a:rPr lang="en-US" sz="3200" dirty="0" err="1"/>
              <a:t>phim</a:t>
            </a:r>
            <a:r>
              <a:rPr lang="en-US" sz="3200" dirty="0"/>
              <a:t> </a:t>
            </a:r>
            <a:r>
              <a:rPr lang="en-US" sz="3200" dirty="0" err="1"/>
              <a:t>đến</a:t>
            </a:r>
            <a:r>
              <a:rPr lang="en-US" sz="3200" dirty="0"/>
              <a:t> </a:t>
            </a:r>
            <a:r>
              <a:rPr lang="en-US" sz="3200" dirty="0" err="1"/>
              <a:t>khách</a:t>
            </a:r>
            <a:r>
              <a:rPr lang="en-US" sz="3200" dirty="0"/>
              <a:t> </a:t>
            </a:r>
            <a:r>
              <a:rPr lang="en-US" sz="3200" dirty="0" err="1"/>
              <a:t>hàng</a:t>
            </a:r>
            <a:r>
              <a:rPr lang="en-US" sz="3200" dirty="0"/>
              <a:t>.</a:t>
            </a:r>
            <a:endParaRPr lang="vi-VN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362036-748D-4A5C-82F6-6977CE32DA35}"/>
              </a:ext>
            </a:extLst>
          </p:cNvPr>
          <p:cNvSpPr txBox="1"/>
          <p:nvPr/>
        </p:nvSpPr>
        <p:spPr>
          <a:xfrm>
            <a:off x="801029" y="4008185"/>
            <a:ext cx="54157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cụm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node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gọi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module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.</a:t>
            </a:r>
            <a:endParaRPr lang="vi-VN" sz="3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7151F1A-418E-41CF-A58B-2C324A102562}"/>
              </a:ext>
            </a:extLst>
          </p:cNvPr>
          <p:cNvSpPr/>
          <p:nvPr/>
        </p:nvSpPr>
        <p:spPr>
          <a:xfrm>
            <a:off x="11641237" y="2019300"/>
            <a:ext cx="2531963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vodservice</a:t>
            </a:r>
            <a:endParaRPr lang="vi-V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BFAB492-B4AC-440E-B646-69F61B096CB9}"/>
              </a:ext>
            </a:extLst>
          </p:cNvPr>
          <p:cNvSpPr/>
          <p:nvPr/>
        </p:nvSpPr>
        <p:spPr>
          <a:xfrm>
            <a:off x="11641237" y="4423442"/>
            <a:ext cx="2706318" cy="14401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Node </a:t>
            </a:r>
            <a:r>
              <a:rPr lang="en-US" sz="3200" dirty="0" err="1"/>
              <a:t>ottvideo</a:t>
            </a:r>
            <a:endParaRPr lang="vi-VN" sz="32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3BEF1B7-F8D3-4BF6-9E7A-1357B32E9611}"/>
              </a:ext>
            </a:extLst>
          </p:cNvPr>
          <p:cNvSpPr/>
          <p:nvPr/>
        </p:nvSpPr>
        <p:spPr>
          <a:xfrm>
            <a:off x="12017645" y="6896100"/>
            <a:ext cx="2155555" cy="1009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Pod</a:t>
            </a:r>
            <a:endParaRPr lang="vi-V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4549053-B14C-4A56-B267-D480A95F14BE}"/>
              </a:ext>
            </a:extLst>
          </p:cNvPr>
          <p:cNvSpPr/>
          <p:nvPr/>
        </p:nvSpPr>
        <p:spPr>
          <a:xfrm>
            <a:off x="8845836" y="6896100"/>
            <a:ext cx="2155555" cy="1009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Pod</a:t>
            </a:r>
            <a:endParaRPr lang="vi-V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2B9FF72-CC98-4C3F-B796-A65300D2CF83}"/>
              </a:ext>
            </a:extLst>
          </p:cNvPr>
          <p:cNvSpPr/>
          <p:nvPr/>
        </p:nvSpPr>
        <p:spPr>
          <a:xfrm>
            <a:off x="15542317" y="6896100"/>
            <a:ext cx="2155555" cy="1009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Pod</a:t>
            </a:r>
            <a:endParaRPr lang="vi-V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76B9D9-A4C5-4625-99ED-AE4513DB6C3F}"/>
              </a:ext>
            </a:extLst>
          </p:cNvPr>
          <p:cNvSpPr txBox="1"/>
          <p:nvPr/>
        </p:nvSpPr>
        <p:spPr>
          <a:xfrm>
            <a:off x="14436638" y="7360737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  <a:endParaRPr lang="vi-VN" sz="36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1DBDE7-1879-4860-8F6F-99E8C412EC39}"/>
              </a:ext>
            </a:extLst>
          </p:cNvPr>
          <p:cNvCxnSpPr>
            <a:stCxn id="19" idx="2"/>
          </p:cNvCxnSpPr>
          <p:nvPr/>
        </p:nvCxnSpPr>
        <p:spPr>
          <a:xfrm flipH="1">
            <a:off x="12907218" y="3314700"/>
            <a:ext cx="1" cy="1108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6986B0A-F672-4B5A-ACEE-D3DBD671E58B}"/>
              </a:ext>
            </a:extLst>
          </p:cNvPr>
          <p:cNvCxnSpPr>
            <a:stCxn id="20" idx="2"/>
            <a:endCxn id="26" idx="0"/>
          </p:cNvCxnSpPr>
          <p:nvPr/>
        </p:nvCxnSpPr>
        <p:spPr>
          <a:xfrm rot="16200000" flipH="1">
            <a:off x="14290974" y="4566978"/>
            <a:ext cx="1032543" cy="36256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F68B0D-FA2E-4DF0-9FB1-29D6C8B139E8}"/>
              </a:ext>
            </a:extLst>
          </p:cNvPr>
          <p:cNvCxnSpPr>
            <a:stCxn id="20" idx="2"/>
            <a:endCxn id="20" idx="2"/>
          </p:cNvCxnSpPr>
          <p:nvPr/>
        </p:nvCxnSpPr>
        <p:spPr>
          <a:xfrm>
            <a:off x="12994396" y="58635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3BEA815-50FF-4430-B346-8040F56A2E6C}"/>
              </a:ext>
            </a:extLst>
          </p:cNvPr>
          <p:cNvCxnSpPr>
            <a:stCxn id="20" idx="2"/>
          </p:cNvCxnSpPr>
          <p:nvPr/>
        </p:nvCxnSpPr>
        <p:spPr>
          <a:xfrm>
            <a:off x="12994396" y="5863557"/>
            <a:ext cx="0" cy="1032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CBE7A7E-A850-4828-B439-ED080A29FDE5}"/>
              </a:ext>
            </a:extLst>
          </p:cNvPr>
          <p:cNvCxnSpPr>
            <a:stCxn id="20" idx="2"/>
            <a:endCxn id="25" idx="0"/>
          </p:cNvCxnSpPr>
          <p:nvPr/>
        </p:nvCxnSpPr>
        <p:spPr>
          <a:xfrm rot="5400000">
            <a:off x="10942734" y="4844437"/>
            <a:ext cx="1032543" cy="30707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  <p:bldP spid="19" grpId="0" animBg="1"/>
      <p:bldP spid="20" grpId="0" animBg="1"/>
      <p:bldP spid="21" grpId="0" animBg="1"/>
      <p:bldP spid="25" grpId="0" animBg="1"/>
      <p:bldP spid="26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51" y="-70263"/>
            <a:ext cx="8888361" cy="1677739"/>
          </a:xfrm>
          <a:custGeom>
            <a:avLst/>
            <a:gdLst/>
            <a:ahLst/>
            <a:cxnLst/>
            <a:rect l="l" t="t" r="r" b="b"/>
            <a:pathLst>
              <a:path w="8888361" h="1677739">
                <a:moveTo>
                  <a:pt x="0" y="0"/>
                </a:moveTo>
                <a:lnTo>
                  <a:pt x="8888361" y="0"/>
                </a:lnTo>
                <a:lnTo>
                  <a:pt x="8888361" y="1677739"/>
                </a:lnTo>
                <a:lnTo>
                  <a:pt x="0" y="16777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29" t="-1688" b="-3103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9504249"/>
            <a:ext cx="18288000" cy="758109"/>
          </a:xfrm>
          <a:custGeom>
            <a:avLst/>
            <a:gdLst/>
            <a:ahLst/>
            <a:cxnLst/>
            <a:rect l="l" t="t" r="r" b="b"/>
            <a:pathLst>
              <a:path w="18288000" h="758109">
                <a:moveTo>
                  <a:pt x="0" y="0"/>
                </a:moveTo>
                <a:lnTo>
                  <a:pt x="18288000" y="0"/>
                </a:lnTo>
                <a:lnTo>
                  <a:pt x="18288000" y="758109"/>
                </a:lnTo>
                <a:lnTo>
                  <a:pt x="0" y="7581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391" b="-14610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658741" y="314253"/>
            <a:ext cx="1221260" cy="1221260"/>
          </a:xfrm>
          <a:custGeom>
            <a:avLst/>
            <a:gdLst/>
            <a:ahLst/>
            <a:cxnLst/>
            <a:rect l="l" t="t" r="r" b="b"/>
            <a:pathLst>
              <a:path w="1221260" h="1221260">
                <a:moveTo>
                  <a:pt x="0" y="0"/>
                </a:moveTo>
                <a:lnTo>
                  <a:pt x="1221260" y="0"/>
                </a:lnTo>
                <a:lnTo>
                  <a:pt x="1221260" y="1221260"/>
                </a:lnTo>
                <a:lnTo>
                  <a:pt x="0" y="12212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157912" y="9409824"/>
            <a:ext cx="3587353" cy="652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2600" dirty="0">
                <a:solidFill>
                  <a:srgbClr val="FF0D00"/>
                </a:solidFill>
                <a:latin typeface="Arimo"/>
              </a:rPr>
              <a:t>NGUYỄN TRÍ ĐÔNG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381000" y="9409824"/>
            <a:ext cx="4155942" cy="946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2600" dirty="0">
                <a:solidFill>
                  <a:srgbClr val="FF0D00"/>
                </a:solidFill>
                <a:latin typeface="Arimo"/>
              </a:rPr>
              <a:t>ĐỒ ÁN TỐT NGHIỆP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6971" y="85507"/>
            <a:ext cx="8315325" cy="1076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499" dirty="0">
                <a:solidFill>
                  <a:srgbClr val="FF0D00"/>
                </a:solidFill>
                <a:latin typeface="Arimo Bold"/>
              </a:rPr>
              <a:t>III.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Ứng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dụng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Kubernetes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trong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hệ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thống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truyền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hình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Viettel TV360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838200" y="1819592"/>
            <a:ext cx="5715000" cy="923716"/>
            <a:chOff x="0" y="0"/>
            <a:chExt cx="5486400" cy="12730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486400" cy="738664"/>
            </a:xfrm>
            <a:custGeom>
              <a:avLst/>
              <a:gdLst/>
              <a:ahLst/>
              <a:cxnLst/>
              <a:rect l="l" t="t" r="r" b="b"/>
              <a:pathLst>
                <a:path w="5486400" h="738664">
                  <a:moveTo>
                    <a:pt x="0" y="0"/>
                  </a:moveTo>
                  <a:lnTo>
                    <a:pt x="5486400" y="0"/>
                  </a:lnTo>
                  <a:lnTo>
                    <a:pt x="5486400" y="738664"/>
                  </a:lnTo>
                  <a:lnTo>
                    <a:pt x="0" y="738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121920" y="41911"/>
              <a:ext cx="5242560" cy="12311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dirty="0" err="1">
                  <a:solidFill>
                    <a:srgbClr val="000000"/>
                  </a:solidFill>
                  <a:latin typeface="Arimo Bold"/>
                </a:rPr>
                <a:t>Thực</a:t>
              </a:r>
              <a:r>
                <a:rPr lang="en-US" sz="3000" dirty="0">
                  <a:solidFill>
                    <a:srgbClr val="000000"/>
                  </a:solidFill>
                  <a:latin typeface="Arimo Bold"/>
                </a:rPr>
                <a:t> </a:t>
              </a:r>
              <a:r>
                <a:rPr lang="en-US" sz="3000" dirty="0" err="1">
                  <a:solidFill>
                    <a:srgbClr val="000000"/>
                  </a:solidFill>
                  <a:latin typeface="Arimo Bold"/>
                </a:rPr>
                <a:t>hiện</a:t>
              </a:r>
              <a:r>
                <a:rPr lang="en-US" sz="3000" dirty="0">
                  <a:solidFill>
                    <a:srgbClr val="000000"/>
                  </a:solidFill>
                  <a:latin typeface="Arimo Bold"/>
                </a:rPr>
                <a:t> </a:t>
              </a:r>
              <a:r>
                <a:rPr lang="en-US" sz="3000" dirty="0" err="1">
                  <a:solidFill>
                    <a:srgbClr val="000000"/>
                  </a:solidFill>
                  <a:latin typeface="Arimo Bold"/>
                </a:rPr>
                <a:t>kiểm</a:t>
              </a:r>
              <a:r>
                <a:rPr lang="en-US" sz="3000" dirty="0">
                  <a:solidFill>
                    <a:srgbClr val="000000"/>
                  </a:solidFill>
                  <a:latin typeface="Arimo Bold"/>
                </a:rPr>
                <a:t> </a:t>
              </a:r>
              <a:r>
                <a:rPr lang="en-US" sz="3000" dirty="0" err="1">
                  <a:solidFill>
                    <a:srgbClr val="000000"/>
                  </a:solidFill>
                  <a:latin typeface="Arimo Bold"/>
                </a:rPr>
                <a:t>tra</a:t>
              </a:r>
              <a:r>
                <a:rPr lang="en-US" sz="3000" dirty="0">
                  <a:solidFill>
                    <a:srgbClr val="000000"/>
                  </a:solidFill>
                  <a:latin typeface="Arimo Bold"/>
                </a:rPr>
                <a:t>, </a:t>
              </a:r>
              <a:r>
                <a:rPr lang="en-US" sz="3000" dirty="0" err="1">
                  <a:solidFill>
                    <a:srgbClr val="000000"/>
                  </a:solidFill>
                  <a:latin typeface="Arimo Bold"/>
                </a:rPr>
                <a:t>đánh</a:t>
              </a:r>
              <a:r>
                <a:rPr lang="en-US" sz="3000" dirty="0">
                  <a:solidFill>
                    <a:srgbClr val="000000"/>
                  </a:solidFill>
                  <a:latin typeface="Arimo Bold"/>
                </a:rPr>
                <a:t> </a:t>
              </a:r>
              <a:r>
                <a:rPr lang="en-US" sz="3000" dirty="0" err="1">
                  <a:solidFill>
                    <a:srgbClr val="000000"/>
                  </a:solidFill>
                  <a:latin typeface="Arimo Bold"/>
                </a:rPr>
                <a:t>giá</a:t>
              </a:r>
              <a:endParaRPr lang="en-US" sz="3000" dirty="0">
                <a:solidFill>
                  <a:srgbClr val="000000"/>
                </a:solidFill>
                <a:latin typeface="Arimo Bold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BBC75D52-3C1A-438D-B8F8-9E0FEE0387D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696972" y="3238500"/>
            <a:ext cx="15083606" cy="57705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D57556-EC81-4CAC-82F4-6AA2500F0D07}"/>
              </a:ext>
            </a:extLst>
          </p:cNvPr>
          <p:cNvSpPr txBox="1"/>
          <p:nvPr/>
        </p:nvSpPr>
        <p:spPr>
          <a:xfrm>
            <a:off x="965200" y="2450920"/>
            <a:ext cx="1115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 Grafana,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tích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Kubernetes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.</a:t>
            </a:r>
            <a:endParaRPr lang="vi-VN" sz="3200" dirty="0"/>
          </a:p>
          <a:p>
            <a:endParaRPr lang="vi-VN" sz="3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7A9606A-048A-4670-9492-D0B293C12584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4423736" y="3310463"/>
            <a:ext cx="12321529" cy="53861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C965B6-08F4-4CE6-8F27-A0520FB32E9E}"/>
              </a:ext>
            </a:extLst>
          </p:cNvPr>
          <p:cNvSpPr txBox="1"/>
          <p:nvPr/>
        </p:nvSpPr>
        <p:spPr>
          <a:xfrm>
            <a:off x="838200" y="4058562"/>
            <a:ext cx="373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CPU Usage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CPU Request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CPU Request %</a:t>
            </a:r>
            <a:endParaRPr lang="vi-VN" sz="3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FAB450-F864-4C75-8F6E-DEF9836BBB88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5303772" y="4023331"/>
            <a:ext cx="11476806" cy="49857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238BE99-5FBF-4253-AE46-45E3495FE99C}"/>
              </a:ext>
            </a:extLst>
          </p:cNvPr>
          <p:cNvSpPr txBox="1"/>
          <p:nvPr/>
        </p:nvSpPr>
        <p:spPr>
          <a:xfrm>
            <a:off x="838200" y="4026071"/>
            <a:ext cx="4034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Memory Usage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Memory Request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Memory Request %</a:t>
            </a:r>
            <a:endParaRPr lang="vi-VN" sz="32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F2B6306-6896-4A28-8D69-61CC7322870A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838201" y="2567691"/>
            <a:ext cx="15942378" cy="6441366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0" grpId="1"/>
      <p:bldP spid="22" grpId="0"/>
      <p:bldP spid="2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94168"/>
            <a:ext cx="8888361" cy="1677739"/>
          </a:xfrm>
          <a:custGeom>
            <a:avLst/>
            <a:gdLst/>
            <a:ahLst/>
            <a:cxnLst/>
            <a:rect l="l" t="t" r="r" b="b"/>
            <a:pathLst>
              <a:path w="8888361" h="1677739">
                <a:moveTo>
                  <a:pt x="0" y="0"/>
                </a:moveTo>
                <a:lnTo>
                  <a:pt x="8888361" y="0"/>
                </a:lnTo>
                <a:lnTo>
                  <a:pt x="8888361" y="1677739"/>
                </a:lnTo>
                <a:lnTo>
                  <a:pt x="0" y="16777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29" t="-1688" b="-3103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9504249"/>
            <a:ext cx="18288000" cy="758109"/>
          </a:xfrm>
          <a:custGeom>
            <a:avLst/>
            <a:gdLst/>
            <a:ahLst/>
            <a:cxnLst/>
            <a:rect l="l" t="t" r="r" b="b"/>
            <a:pathLst>
              <a:path w="18288000" h="758109">
                <a:moveTo>
                  <a:pt x="0" y="0"/>
                </a:moveTo>
                <a:lnTo>
                  <a:pt x="18288000" y="0"/>
                </a:lnTo>
                <a:lnTo>
                  <a:pt x="18288000" y="758109"/>
                </a:lnTo>
                <a:lnTo>
                  <a:pt x="0" y="7581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391" b="-14610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620095" y="362311"/>
            <a:ext cx="1221260" cy="1221260"/>
          </a:xfrm>
          <a:custGeom>
            <a:avLst/>
            <a:gdLst/>
            <a:ahLst/>
            <a:cxnLst/>
            <a:rect l="l" t="t" r="r" b="b"/>
            <a:pathLst>
              <a:path w="1221260" h="1221260">
                <a:moveTo>
                  <a:pt x="0" y="0"/>
                </a:moveTo>
                <a:lnTo>
                  <a:pt x="1221260" y="0"/>
                </a:lnTo>
                <a:lnTo>
                  <a:pt x="1221260" y="1221260"/>
                </a:lnTo>
                <a:lnTo>
                  <a:pt x="0" y="12212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276199" y="9224787"/>
            <a:ext cx="3587353" cy="652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2600" dirty="0">
                <a:solidFill>
                  <a:srgbClr val="FF0D00"/>
                </a:solidFill>
                <a:latin typeface="Arimo"/>
              </a:rPr>
              <a:t>NGUYỄN TRÍ ĐÔNG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304800" y="9224787"/>
            <a:ext cx="4155942" cy="946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2600">
                <a:solidFill>
                  <a:srgbClr val="FF0D00"/>
                </a:solidFill>
                <a:latin typeface="Arimo"/>
              </a:rPr>
              <a:t>ĐỒ ÁN TỐT NGHIỆP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73171" y="129192"/>
            <a:ext cx="8315325" cy="1076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499" dirty="0">
                <a:solidFill>
                  <a:srgbClr val="FF0D00"/>
                </a:solidFill>
                <a:latin typeface="Arimo Bold"/>
              </a:rPr>
              <a:t>III.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Ứng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dụng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Kubernetes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trong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hệ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thống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truyền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hình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Viettel TV360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D1173C-BEB5-4517-8243-89F9EB77DD04}"/>
              </a:ext>
            </a:extLst>
          </p:cNvPr>
          <p:cNvSpPr txBox="1"/>
          <p:nvPr/>
        </p:nvSpPr>
        <p:spPr>
          <a:xfrm>
            <a:off x="977080" y="2013244"/>
            <a:ext cx="693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Hệ</a:t>
            </a:r>
            <a:r>
              <a:rPr lang="en-US" sz="3200" b="1" dirty="0"/>
              <a:t> </a:t>
            </a:r>
            <a:r>
              <a:rPr lang="en-US" sz="3200" b="1" dirty="0" err="1"/>
              <a:t>thống</a:t>
            </a:r>
            <a:r>
              <a:rPr lang="en-US" sz="3200" b="1" dirty="0"/>
              <a:t> Elastic</a:t>
            </a:r>
            <a:r>
              <a:rPr lang="en-US" sz="3200" dirty="0"/>
              <a:t>,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triển</a:t>
            </a:r>
            <a:r>
              <a:rPr lang="en-US" sz="3200" dirty="0"/>
              <a:t> </a:t>
            </a:r>
            <a:r>
              <a:rPr lang="en-US" sz="3200" dirty="0" err="1"/>
              <a:t>khai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 Kubernetes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xem</a:t>
            </a:r>
            <a:r>
              <a:rPr lang="en-US" sz="3200" dirty="0"/>
              <a:t> log.</a:t>
            </a:r>
            <a:endParaRPr lang="vi-VN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9B34B6-9CFF-44B9-B2B0-2144B40A8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0652" y="3181076"/>
            <a:ext cx="11723114" cy="6297162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4709"/>
            <a:ext cx="8888361" cy="1677739"/>
          </a:xfrm>
          <a:custGeom>
            <a:avLst/>
            <a:gdLst/>
            <a:ahLst/>
            <a:cxnLst/>
            <a:rect l="l" t="t" r="r" b="b"/>
            <a:pathLst>
              <a:path w="8888361" h="1677739">
                <a:moveTo>
                  <a:pt x="0" y="0"/>
                </a:moveTo>
                <a:lnTo>
                  <a:pt x="8888361" y="0"/>
                </a:lnTo>
                <a:lnTo>
                  <a:pt x="8888361" y="1677739"/>
                </a:lnTo>
                <a:lnTo>
                  <a:pt x="0" y="16777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29" t="-1688" b="-3103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9504249"/>
            <a:ext cx="18288000" cy="758109"/>
          </a:xfrm>
          <a:custGeom>
            <a:avLst/>
            <a:gdLst/>
            <a:ahLst/>
            <a:cxnLst/>
            <a:rect l="l" t="t" r="r" b="b"/>
            <a:pathLst>
              <a:path w="18288000" h="758109">
                <a:moveTo>
                  <a:pt x="0" y="0"/>
                </a:moveTo>
                <a:lnTo>
                  <a:pt x="18288000" y="0"/>
                </a:lnTo>
                <a:lnTo>
                  <a:pt x="18288000" y="758109"/>
                </a:lnTo>
                <a:lnTo>
                  <a:pt x="0" y="7581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391" b="-14610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620095" y="314253"/>
            <a:ext cx="1221260" cy="1221260"/>
          </a:xfrm>
          <a:custGeom>
            <a:avLst/>
            <a:gdLst/>
            <a:ahLst/>
            <a:cxnLst/>
            <a:rect l="l" t="t" r="r" b="b"/>
            <a:pathLst>
              <a:path w="1221260" h="1221260">
                <a:moveTo>
                  <a:pt x="0" y="0"/>
                </a:moveTo>
                <a:lnTo>
                  <a:pt x="1221260" y="0"/>
                </a:lnTo>
                <a:lnTo>
                  <a:pt x="1221260" y="1221260"/>
                </a:lnTo>
                <a:lnTo>
                  <a:pt x="0" y="12212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258800" y="9424410"/>
            <a:ext cx="3587353" cy="652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2600" dirty="0">
                <a:solidFill>
                  <a:srgbClr val="FF0D00"/>
                </a:solidFill>
                <a:latin typeface="Arimo"/>
              </a:rPr>
              <a:t>NGUYỄN TRÍ ĐÔNG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304800" y="9391915"/>
            <a:ext cx="4155942" cy="946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2600" dirty="0">
                <a:solidFill>
                  <a:srgbClr val="FF0D00"/>
                </a:solidFill>
                <a:latin typeface="Arimo"/>
              </a:rPr>
              <a:t>ĐỒ ÁN TỐT NGHIỆP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73171" y="252296"/>
            <a:ext cx="8315325" cy="1076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499" dirty="0">
                <a:solidFill>
                  <a:srgbClr val="FF0D00"/>
                </a:solidFill>
                <a:latin typeface="Arimo Bold"/>
              </a:rPr>
              <a:t>III.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Ứng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dụng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Kubernetes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trong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hệ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thống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truyền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hình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Viettel TV360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43000" y="1755205"/>
            <a:ext cx="3276600" cy="553998"/>
            <a:chOff x="0" y="0"/>
            <a:chExt cx="4368800" cy="7386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368800" cy="738664"/>
            </a:xfrm>
            <a:custGeom>
              <a:avLst/>
              <a:gdLst/>
              <a:ahLst/>
              <a:cxnLst/>
              <a:rect l="l" t="t" r="r" b="b"/>
              <a:pathLst>
                <a:path w="4368800" h="738664">
                  <a:moveTo>
                    <a:pt x="0" y="0"/>
                  </a:moveTo>
                  <a:lnTo>
                    <a:pt x="4368800" y="0"/>
                  </a:lnTo>
                  <a:lnTo>
                    <a:pt x="4368800" y="738664"/>
                  </a:lnTo>
                  <a:lnTo>
                    <a:pt x="0" y="738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121920" y="41910"/>
              <a:ext cx="4124960" cy="6357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</a:pPr>
              <a:endParaRPr lang="en-US" sz="3000" dirty="0">
                <a:solidFill>
                  <a:srgbClr val="000000"/>
                </a:solidFill>
                <a:latin typeface="Arimo Bold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B7772C0-C32A-4691-8CC5-4A8997423AEE}"/>
              </a:ext>
            </a:extLst>
          </p:cNvPr>
          <p:cNvSpPr txBox="1"/>
          <p:nvPr/>
        </p:nvSpPr>
        <p:spPr>
          <a:xfrm>
            <a:off x="1234440" y="4783321"/>
            <a:ext cx="10326030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Bước 2: Tại phần “Chăm sóc khách hàng” chọn “Block user”.</a:t>
            </a:r>
            <a:endParaRPr lang="vi-VN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298B9F-C165-4735-A5D7-6F69CA29ECA7}"/>
              </a:ext>
            </a:extLst>
          </p:cNvPr>
          <p:cNvSpPr txBox="1"/>
          <p:nvPr/>
        </p:nvSpPr>
        <p:spPr>
          <a:xfrm>
            <a:off x="1219199" y="5440987"/>
            <a:ext cx="9300116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Bước 3: Bấm chọn “Device”.</a:t>
            </a:r>
            <a:endParaRPr lang="vi-VN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0F1C83-C438-42D2-8B69-8B63926FE424}"/>
              </a:ext>
            </a:extLst>
          </p:cNvPr>
          <p:cNvSpPr txBox="1"/>
          <p:nvPr/>
        </p:nvSpPr>
        <p:spPr>
          <a:xfrm>
            <a:off x="1234440" y="6092830"/>
            <a:ext cx="12866036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Bước 4: Tại mục “Msisdn” nhập số điện thoại đăng kí xem ứng dụng TV360.</a:t>
            </a:r>
            <a:endParaRPr lang="vi-VN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CEFD4-E874-4E5C-A24C-F4679FC711E4}"/>
              </a:ext>
            </a:extLst>
          </p:cNvPr>
          <p:cNvSpPr txBox="1"/>
          <p:nvPr/>
        </p:nvSpPr>
        <p:spPr>
          <a:xfrm>
            <a:off x="1234440" y="6700133"/>
            <a:ext cx="9300116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Bước 5: Lấy mã tại User ID.</a:t>
            </a:r>
            <a:endParaRPr lang="vi-VN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B7122E-3AC0-4B4A-BA77-EC54F4131462}"/>
              </a:ext>
            </a:extLst>
          </p:cNvPr>
          <p:cNvSpPr txBox="1"/>
          <p:nvPr/>
        </p:nvSpPr>
        <p:spPr>
          <a:xfrm>
            <a:off x="1253490" y="7381466"/>
            <a:ext cx="10011673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Bước 6: Nhập mã User ID vào hệ thống Elastic để xem log.</a:t>
            </a:r>
            <a:endParaRPr lang="vi-VN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5D6920-3F3B-45AA-B54B-581C7EFA1B55}"/>
              </a:ext>
            </a:extLst>
          </p:cNvPr>
          <p:cNvSpPr txBox="1"/>
          <p:nvPr/>
        </p:nvSpPr>
        <p:spPr>
          <a:xfrm>
            <a:off x="1219199" y="4187755"/>
            <a:ext cx="6324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Bước 1: Vào hệ thống TV360 CMS.</a:t>
            </a:r>
            <a:endParaRPr lang="vi-VN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6F06E9-1ECA-44CB-AC55-4C537170E024}"/>
              </a:ext>
            </a:extLst>
          </p:cNvPr>
          <p:cNvSpPr txBox="1"/>
          <p:nvPr/>
        </p:nvSpPr>
        <p:spPr>
          <a:xfrm>
            <a:off x="1076093" y="2165774"/>
            <a:ext cx="852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xem</a:t>
            </a:r>
            <a:r>
              <a:rPr lang="en-US" sz="3200" dirty="0"/>
              <a:t> log </a:t>
            </a:r>
            <a:r>
              <a:rPr lang="en-US" sz="3200" dirty="0" err="1"/>
              <a:t>khách</a:t>
            </a:r>
            <a:r>
              <a:rPr lang="en-US" sz="3200" dirty="0"/>
              <a:t> </a:t>
            </a:r>
            <a:r>
              <a:rPr lang="en-US" sz="3200" dirty="0" err="1"/>
              <a:t>hàng</a:t>
            </a:r>
            <a:r>
              <a:rPr lang="en-US" sz="3200" dirty="0"/>
              <a:t>,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 TV360 CMS</a:t>
            </a:r>
            <a:endParaRPr lang="vi-VN" sz="3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FBE5243-DDE3-4C34-A642-63C3D1E5E465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2605231" y="3283073"/>
            <a:ext cx="11577398" cy="48395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ACAF924-4E6F-4EEE-8797-167ECC7F69B5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2549660" y="2790165"/>
            <a:ext cx="13106400" cy="60080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B84FB36-D575-490A-9CFE-EDF41B8DE626}"/>
              </a:ext>
            </a:extLst>
          </p:cNvPr>
          <p:cNvSpPr txBox="1"/>
          <p:nvPr/>
        </p:nvSpPr>
        <p:spPr>
          <a:xfrm>
            <a:off x="1143000" y="3077912"/>
            <a:ext cx="9296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 thông số quan trọng</a:t>
            </a:r>
            <a:endParaRPr lang="vi-VN" sz="3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27039F-CAF3-4CCB-BE52-6D8F43D6E04B}"/>
              </a:ext>
            </a:extLst>
          </p:cNvPr>
          <p:cNvSpPr txBox="1"/>
          <p:nvPr/>
        </p:nvSpPr>
        <p:spPr>
          <a:xfrm>
            <a:off x="1181098" y="4193504"/>
            <a:ext cx="98679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IP server cụm CDN khách hàng gọi lên thực hiện xem kênh</a:t>
            </a:r>
            <a:endParaRPr lang="vi-VN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E017EF-0061-473D-B736-6730143A3804}"/>
              </a:ext>
            </a:extLst>
          </p:cNvPr>
          <p:cNvSpPr txBox="1"/>
          <p:nvPr/>
        </p:nvSpPr>
        <p:spPr>
          <a:xfrm>
            <a:off x="1216053" y="4911444"/>
            <a:ext cx="9496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spc="-5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pt-BR" sz="3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ã kênh </a:t>
            </a:r>
            <a:endParaRPr lang="vi-VN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12BFFB-7CD1-49BE-B9A7-C7027D4912AF}"/>
              </a:ext>
            </a:extLst>
          </p:cNvPr>
          <p:cNvSpPr txBox="1"/>
          <p:nvPr/>
        </p:nvSpPr>
        <p:spPr>
          <a:xfrm>
            <a:off x="1238250" y="5565448"/>
            <a:ext cx="9601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Định dạng tệp</a:t>
            </a:r>
            <a:endParaRPr lang="vi-VN" sz="3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6FD72B-C085-4C7A-80BD-1B2F8B703E72}"/>
              </a:ext>
            </a:extLst>
          </p:cNvPr>
          <p:cNvSpPr txBox="1"/>
          <p:nvPr/>
        </p:nvSpPr>
        <p:spPr>
          <a:xfrm>
            <a:off x="1219199" y="6209069"/>
            <a:ext cx="100107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Mã</a:t>
            </a:r>
            <a:r>
              <a:rPr lang="en-US" sz="3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id </a:t>
            </a:r>
            <a:r>
              <a:rPr lang="en-US" sz="32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3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khách</a:t>
            </a:r>
            <a:r>
              <a:rPr lang="en-US" sz="3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hàng</a:t>
            </a:r>
            <a:endParaRPr lang="vi-VN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A38661-CF3E-4A0F-A76F-D9FF0E2E220A}"/>
              </a:ext>
            </a:extLst>
          </p:cNvPr>
          <p:cNvSpPr txBox="1"/>
          <p:nvPr/>
        </p:nvSpPr>
        <p:spPr>
          <a:xfrm>
            <a:off x="1238249" y="7562073"/>
            <a:ext cx="10677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Thời</a:t>
            </a:r>
            <a:r>
              <a:rPr lang="en-US" sz="3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gian</a:t>
            </a:r>
            <a:r>
              <a:rPr lang="en-US" sz="3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bắt</a:t>
            </a:r>
            <a:r>
              <a:rPr lang="en-US" sz="3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đầu</a:t>
            </a:r>
            <a:r>
              <a:rPr lang="en-US" sz="3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truy</a:t>
            </a:r>
            <a:r>
              <a:rPr lang="en-US" sz="3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cập</a:t>
            </a:r>
            <a:endParaRPr lang="vi-VN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2B7108-9C6B-4E67-9269-73232463EA63}"/>
              </a:ext>
            </a:extLst>
          </p:cNvPr>
          <p:cNvSpPr txBox="1"/>
          <p:nvPr/>
        </p:nvSpPr>
        <p:spPr>
          <a:xfrm>
            <a:off x="1253490" y="6707228"/>
            <a:ext cx="10677524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Tên</a:t>
            </a:r>
            <a:r>
              <a:rPr lang="en-US" sz="3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thiết</a:t>
            </a:r>
            <a:r>
              <a:rPr lang="en-US" sz="3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bị</a:t>
            </a:r>
            <a:r>
              <a:rPr lang="en-US" sz="3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truy</a:t>
            </a:r>
            <a:r>
              <a:rPr lang="en-US" sz="3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cập</a:t>
            </a:r>
            <a:endParaRPr lang="vi-VN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22" grpId="0"/>
      <p:bldP spid="22" grpId="1"/>
      <p:bldP spid="25" grpId="0"/>
      <p:bldP spid="25" grpId="1"/>
      <p:bldP spid="30" grpId="0"/>
      <p:bldP spid="32" grpId="0"/>
      <p:bldP spid="34" grpId="0"/>
      <p:bldP spid="36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9050" y="43150"/>
            <a:ext cx="8888361" cy="1677739"/>
          </a:xfrm>
          <a:custGeom>
            <a:avLst/>
            <a:gdLst/>
            <a:ahLst/>
            <a:cxnLst/>
            <a:rect l="l" t="t" r="r" b="b"/>
            <a:pathLst>
              <a:path w="8888361" h="1677739">
                <a:moveTo>
                  <a:pt x="0" y="0"/>
                </a:moveTo>
                <a:lnTo>
                  <a:pt x="8888361" y="0"/>
                </a:lnTo>
                <a:lnTo>
                  <a:pt x="8888361" y="1677739"/>
                </a:lnTo>
                <a:lnTo>
                  <a:pt x="0" y="16777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29" t="-1688" b="-3103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9504249"/>
            <a:ext cx="18288000" cy="758109"/>
          </a:xfrm>
          <a:custGeom>
            <a:avLst/>
            <a:gdLst/>
            <a:ahLst/>
            <a:cxnLst/>
            <a:rect l="l" t="t" r="r" b="b"/>
            <a:pathLst>
              <a:path w="18288000" h="758109">
                <a:moveTo>
                  <a:pt x="0" y="0"/>
                </a:moveTo>
                <a:lnTo>
                  <a:pt x="18288000" y="0"/>
                </a:lnTo>
                <a:lnTo>
                  <a:pt x="18288000" y="758109"/>
                </a:lnTo>
                <a:lnTo>
                  <a:pt x="0" y="7581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391" b="-14610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620095" y="234384"/>
            <a:ext cx="1221260" cy="1221260"/>
          </a:xfrm>
          <a:custGeom>
            <a:avLst/>
            <a:gdLst/>
            <a:ahLst/>
            <a:cxnLst/>
            <a:rect l="l" t="t" r="r" b="b"/>
            <a:pathLst>
              <a:path w="1221260" h="1221260">
                <a:moveTo>
                  <a:pt x="0" y="0"/>
                </a:moveTo>
                <a:lnTo>
                  <a:pt x="1221260" y="0"/>
                </a:lnTo>
                <a:lnTo>
                  <a:pt x="1221260" y="1221260"/>
                </a:lnTo>
                <a:lnTo>
                  <a:pt x="0" y="12212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258800" y="9399617"/>
            <a:ext cx="3587353" cy="652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2600" dirty="0">
                <a:solidFill>
                  <a:srgbClr val="FF0D00"/>
                </a:solidFill>
                <a:latin typeface="Arimo"/>
              </a:rPr>
              <a:t>NGUYỄN TRÍ ĐÔNG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304800" y="9397354"/>
            <a:ext cx="4155942" cy="946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2600" dirty="0">
                <a:solidFill>
                  <a:srgbClr val="FF0D00"/>
                </a:solidFill>
                <a:latin typeface="Arimo"/>
              </a:rPr>
              <a:t>ĐỒ ÁN TỐT NGHIỆP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54121" y="272484"/>
            <a:ext cx="8315325" cy="1076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499" dirty="0">
                <a:solidFill>
                  <a:srgbClr val="FF0D00"/>
                </a:solidFill>
                <a:latin typeface="Arimo Bold"/>
              </a:rPr>
              <a:t>III.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Ứng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dụng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Kubernetes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trong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hệ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thống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truyền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hình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Viettel TV360</a:t>
            </a:r>
          </a:p>
        </p:txBody>
      </p:sp>
      <p:sp>
        <p:nvSpPr>
          <p:cNvPr id="9" name="Freeform 9"/>
          <p:cNvSpPr/>
          <p:nvPr/>
        </p:nvSpPr>
        <p:spPr>
          <a:xfrm>
            <a:off x="1143000" y="1843622"/>
            <a:ext cx="3124200" cy="553998"/>
          </a:xfrm>
          <a:custGeom>
            <a:avLst/>
            <a:gdLst/>
            <a:ahLst/>
            <a:cxnLst/>
            <a:rect l="l" t="t" r="r" b="b"/>
            <a:pathLst>
              <a:path w="4165600" h="738664">
                <a:moveTo>
                  <a:pt x="0" y="0"/>
                </a:moveTo>
                <a:lnTo>
                  <a:pt x="4165600" y="0"/>
                </a:lnTo>
                <a:lnTo>
                  <a:pt x="4165600" y="738664"/>
                </a:lnTo>
                <a:lnTo>
                  <a:pt x="0" y="73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2" name="image5.jpg" descr="tai tv360">
            <a:extLst>
              <a:ext uri="{FF2B5EF4-FFF2-40B4-BE49-F238E27FC236}">
                <a16:creationId xmlns:a16="http://schemas.microsoft.com/office/drawing/2014/main" id="{647FEDE2-74D6-44E4-8B04-ABEDEA0F9F70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7485217" y="2285311"/>
            <a:ext cx="10356138" cy="6815129"/>
          </a:xfrm>
          <a:prstGeom prst="rect">
            <a:avLst/>
          </a:prstGeom>
          <a:ln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2AFB48-0003-4C89-A2C2-7316DA72A4E6}"/>
              </a:ext>
            </a:extLst>
          </p:cNvPr>
          <p:cNvSpPr txBox="1"/>
          <p:nvPr/>
        </p:nvSpPr>
        <p:spPr>
          <a:xfrm>
            <a:off x="990600" y="2373375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TV360</a:t>
            </a:r>
            <a:endParaRPr lang="vi-VN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4FFD6-F9C9-4CF0-9027-D5B309FCF504}"/>
              </a:ext>
            </a:extLst>
          </p:cNvPr>
          <p:cNvSpPr txBox="1"/>
          <p:nvPr/>
        </p:nvSpPr>
        <p:spPr>
          <a:xfrm>
            <a:off x="1018308" y="4125170"/>
            <a:ext cx="5992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xuất</a:t>
            </a:r>
            <a:r>
              <a:rPr lang="en-US" sz="3200" dirty="0"/>
              <a:t>,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triển</a:t>
            </a:r>
            <a:r>
              <a:rPr lang="en-US" sz="3200" dirty="0"/>
              <a:t> </a:t>
            </a:r>
            <a:r>
              <a:rPr lang="en-US" sz="3200" dirty="0" err="1"/>
              <a:t>bở</a:t>
            </a:r>
            <a:r>
              <a:rPr lang="en-US" sz="3200" dirty="0"/>
              <a:t> Viettel Telecom.</a:t>
            </a:r>
            <a:endParaRPr lang="vi-VN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7785F6-7EC7-488E-811D-0B45992C95D7}"/>
              </a:ext>
            </a:extLst>
          </p:cNvPr>
          <p:cNvSpPr txBox="1"/>
          <p:nvPr/>
        </p:nvSpPr>
        <p:spPr>
          <a:xfrm>
            <a:off x="1018309" y="3203042"/>
            <a:ext cx="92998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Ứng dụng xem truyền hình online. </a:t>
            </a:r>
            <a:endParaRPr lang="vi-VN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EC904A-1207-46FE-B286-098000CDAC8B}"/>
              </a:ext>
            </a:extLst>
          </p:cNvPr>
          <p:cNvSpPr txBox="1"/>
          <p:nvPr/>
        </p:nvSpPr>
        <p:spPr>
          <a:xfrm>
            <a:off x="1018309" y="5355075"/>
            <a:ext cx="62206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Sử dụng trên tất cả các thiết bị điện thoại, máy tính bảng, laptop, smartTV.</a:t>
            </a:r>
            <a:endParaRPr lang="vi-VN" sz="3200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9396"/>
            <a:ext cx="8888361" cy="1677739"/>
          </a:xfrm>
          <a:custGeom>
            <a:avLst/>
            <a:gdLst/>
            <a:ahLst/>
            <a:cxnLst/>
            <a:rect l="l" t="t" r="r" b="b"/>
            <a:pathLst>
              <a:path w="8888361" h="1677739">
                <a:moveTo>
                  <a:pt x="0" y="0"/>
                </a:moveTo>
                <a:lnTo>
                  <a:pt x="8888361" y="0"/>
                </a:lnTo>
                <a:lnTo>
                  <a:pt x="8888361" y="1677739"/>
                </a:lnTo>
                <a:lnTo>
                  <a:pt x="0" y="16777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29" t="-1688" b="-3103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9504249"/>
            <a:ext cx="18288000" cy="758109"/>
          </a:xfrm>
          <a:custGeom>
            <a:avLst/>
            <a:gdLst/>
            <a:ahLst/>
            <a:cxnLst/>
            <a:rect l="l" t="t" r="r" b="b"/>
            <a:pathLst>
              <a:path w="18288000" h="758109">
                <a:moveTo>
                  <a:pt x="0" y="0"/>
                </a:moveTo>
                <a:lnTo>
                  <a:pt x="18288000" y="0"/>
                </a:lnTo>
                <a:lnTo>
                  <a:pt x="18288000" y="758109"/>
                </a:lnTo>
                <a:lnTo>
                  <a:pt x="0" y="7581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391" b="-14610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620095" y="314253"/>
            <a:ext cx="1221260" cy="1221260"/>
          </a:xfrm>
          <a:custGeom>
            <a:avLst/>
            <a:gdLst/>
            <a:ahLst/>
            <a:cxnLst/>
            <a:rect l="l" t="t" r="r" b="b"/>
            <a:pathLst>
              <a:path w="1221260" h="1221260">
                <a:moveTo>
                  <a:pt x="0" y="0"/>
                </a:moveTo>
                <a:lnTo>
                  <a:pt x="1221260" y="0"/>
                </a:lnTo>
                <a:lnTo>
                  <a:pt x="1221260" y="1221260"/>
                </a:lnTo>
                <a:lnTo>
                  <a:pt x="0" y="12212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258800" y="9409824"/>
            <a:ext cx="3587353" cy="652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2600" dirty="0">
                <a:solidFill>
                  <a:srgbClr val="FF0D00"/>
                </a:solidFill>
                <a:latin typeface="Arimo"/>
              </a:rPr>
              <a:t>NGUYỄN TRÍ ĐÔNG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174200" y="9409824"/>
            <a:ext cx="4155942" cy="946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2600" dirty="0">
                <a:solidFill>
                  <a:srgbClr val="FF0D00"/>
                </a:solidFill>
                <a:latin typeface="Arimo"/>
              </a:rPr>
              <a:t>ĐỒ ÁN TỐT NGHIỆP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6D0FB92C-511E-4193-A028-8BAAE5973F66}"/>
              </a:ext>
            </a:extLst>
          </p:cNvPr>
          <p:cNvSpPr txBox="1"/>
          <p:nvPr/>
        </p:nvSpPr>
        <p:spPr>
          <a:xfrm>
            <a:off x="-412671" y="0"/>
            <a:ext cx="6235541" cy="1082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8"/>
              </a:lnSpc>
            </a:pP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Kết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luận</a:t>
            </a:r>
            <a:endParaRPr lang="en-US" sz="3499" dirty="0">
              <a:solidFill>
                <a:srgbClr val="FF0D00"/>
              </a:solidFill>
              <a:latin typeface="Arimo Bold"/>
            </a:endParaRPr>
          </a:p>
        </p:txBody>
      </p:sp>
      <p:grpSp>
        <p:nvGrpSpPr>
          <p:cNvPr id="16" name="Group 8">
            <a:extLst>
              <a:ext uri="{FF2B5EF4-FFF2-40B4-BE49-F238E27FC236}">
                <a16:creationId xmlns:a16="http://schemas.microsoft.com/office/drawing/2014/main" id="{A2BC6C50-A753-415C-8373-F46D33BE25FF}"/>
              </a:ext>
            </a:extLst>
          </p:cNvPr>
          <p:cNvGrpSpPr/>
          <p:nvPr/>
        </p:nvGrpSpPr>
        <p:grpSpPr>
          <a:xfrm>
            <a:off x="3856033" y="2194480"/>
            <a:ext cx="9795209" cy="1703139"/>
            <a:chOff x="0" y="0"/>
            <a:chExt cx="13060279" cy="2270852"/>
          </a:xfrm>
        </p:grpSpPr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D38D86-5C48-48BF-ACB5-6A615D4B1083}"/>
                </a:ext>
              </a:extLst>
            </p:cNvPr>
            <p:cNvSpPr/>
            <p:nvPr/>
          </p:nvSpPr>
          <p:spPr>
            <a:xfrm>
              <a:off x="16891" y="16891"/>
              <a:ext cx="13026390" cy="2237105"/>
            </a:xfrm>
            <a:custGeom>
              <a:avLst/>
              <a:gdLst/>
              <a:ahLst/>
              <a:cxnLst/>
              <a:rect l="l" t="t" r="r" b="b"/>
              <a:pathLst>
                <a:path w="13026390" h="2237105">
                  <a:moveTo>
                    <a:pt x="0" y="372872"/>
                  </a:moveTo>
                  <a:cubicBezTo>
                    <a:pt x="0" y="167005"/>
                    <a:pt x="169037" y="0"/>
                    <a:pt x="377444" y="0"/>
                  </a:cubicBezTo>
                  <a:lnTo>
                    <a:pt x="12648946" y="0"/>
                  </a:lnTo>
                  <a:cubicBezTo>
                    <a:pt x="12857480" y="0"/>
                    <a:pt x="13026390" y="166878"/>
                    <a:pt x="13026390" y="372872"/>
                  </a:cubicBezTo>
                  <a:lnTo>
                    <a:pt x="13026390" y="1864233"/>
                  </a:lnTo>
                  <a:cubicBezTo>
                    <a:pt x="13026390" y="2070100"/>
                    <a:pt x="12857353" y="2237105"/>
                    <a:pt x="12648946" y="2237105"/>
                  </a:cubicBezTo>
                  <a:lnTo>
                    <a:pt x="377571" y="2237105"/>
                  </a:lnTo>
                  <a:cubicBezTo>
                    <a:pt x="169037" y="2237105"/>
                    <a:pt x="127" y="2070227"/>
                    <a:pt x="127" y="1864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E4525D6-2A60-4DC4-90FB-86F1536DC164}"/>
                </a:ext>
              </a:extLst>
            </p:cNvPr>
            <p:cNvSpPr/>
            <p:nvPr/>
          </p:nvSpPr>
          <p:spPr>
            <a:xfrm>
              <a:off x="0" y="0"/>
              <a:ext cx="13060299" cy="2270887"/>
            </a:xfrm>
            <a:custGeom>
              <a:avLst/>
              <a:gdLst/>
              <a:ahLst/>
              <a:cxnLst/>
              <a:rect l="l" t="t" r="r" b="b"/>
              <a:pathLst>
                <a:path w="13060299" h="2270887">
                  <a:moveTo>
                    <a:pt x="0" y="389763"/>
                  </a:moveTo>
                  <a:cubicBezTo>
                    <a:pt x="0" y="174371"/>
                    <a:pt x="176784" y="0"/>
                    <a:pt x="394462" y="0"/>
                  </a:cubicBezTo>
                  <a:lnTo>
                    <a:pt x="12665837" y="0"/>
                  </a:lnTo>
                  <a:lnTo>
                    <a:pt x="12665837" y="16891"/>
                  </a:lnTo>
                  <a:lnTo>
                    <a:pt x="12665837" y="0"/>
                  </a:lnTo>
                  <a:cubicBezTo>
                    <a:pt x="12883515" y="0"/>
                    <a:pt x="13060299" y="174371"/>
                    <a:pt x="13060299" y="389763"/>
                  </a:cubicBezTo>
                  <a:lnTo>
                    <a:pt x="13043408" y="389763"/>
                  </a:lnTo>
                  <a:lnTo>
                    <a:pt x="13060299" y="389763"/>
                  </a:lnTo>
                  <a:lnTo>
                    <a:pt x="13060299" y="1881124"/>
                  </a:lnTo>
                  <a:lnTo>
                    <a:pt x="13043408" y="1881124"/>
                  </a:lnTo>
                  <a:lnTo>
                    <a:pt x="13060299" y="1881124"/>
                  </a:lnTo>
                  <a:cubicBezTo>
                    <a:pt x="13060299" y="2096643"/>
                    <a:pt x="12883515" y="2270887"/>
                    <a:pt x="12665837" y="2270887"/>
                  </a:cubicBezTo>
                  <a:lnTo>
                    <a:pt x="12665837" y="2253996"/>
                  </a:lnTo>
                  <a:lnTo>
                    <a:pt x="12665837" y="2270887"/>
                  </a:lnTo>
                  <a:lnTo>
                    <a:pt x="394462" y="2270887"/>
                  </a:lnTo>
                  <a:lnTo>
                    <a:pt x="394462" y="2253996"/>
                  </a:lnTo>
                  <a:lnTo>
                    <a:pt x="394462" y="2270887"/>
                  </a:lnTo>
                  <a:cubicBezTo>
                    <a:pt x="176784" y="2270887"/>
                    <a:pt x="0" y="2096516"/>
                    <a:pt x="0" y="1881124"/>
                  </a:cubicBezTo>
                  <a:lnTo>
                    <a:pt x="0" y="389763"/>
                  </a:lnTo>
                  <a:lnTo>
                    <a:pt x="16891" y="389763"/>
                  </a:lnTo>
                  <a:lnTo>
                    <a:pt x="0" y="389763"/>
                  </a:lnTo>
                  <a:moveTo>
                    <a:pt x="33909" y="389763"/>
                  </a:moveTo>
                  <a:lnTo>
                    <a:pt x="33909" y="1881124"/>
                  </a:lnTo>
                  <a:lnTo>
                    <a:pt x="16891" y="1881124"/>
                  </a:lnTo>
                  <a:lnTo>
                    <a:pt x="33909" y="1881124"/>
                  </a:lnTo>
                  <a:cubicBezTo>
                    <a:pt x="33909" y="2077466"/>
                    <a:pt x="195199" y="2236978"/>
                    <a:pt x="394462" y="2236978"/>
                  </a:cubicBezTo>
                  <a:lnTo>
                    <a:pt x="12665837" y="2236978"/>
                  </a:lnTo>
                  <a:cubicBezTo>
                    <a:pt x="12865227" y="2236978"/>
                    <a:pt x="13026389" y="2077466"/>
                    <a:pt x="13026389" y="1881124"/>
                  </a:cubicBezTo>
                  <a:lnTo>
                    <a:pt x="13026389" y="389763"/>
                  </a:lnTo>
                  <a:cubicBezTo>
                    <a:pt x="13026389" y="193421"/>
                    <a:pt x="12865100" y="33909"/>
                    <a:pt x="12665837" y="33909"/>
                  </a:cubicBezTo>
                  <a:lnTo>
                    <a:pt x="394462" y="33909"/>
                  </a:lnTo>
                  <a:lnTo>
                    <a:pt x="394462" y="16891"/>
                  </a:lnTo>
                  <a:lnTo>
                    <a:pt x="394462" y="33909"/>
                  </a:lnTo>
                  <a:cubicBezTo>
                    <a:pt x="195072" y="33909"/>
                    <a:pt x="33909" y="193421"/>
                    <a:pt x="33909" y="389763"/>
                  </a:cubicBezTo>
                  <a:close/>
                </a:path>
              </a:pathLst>
            </a:custGeom>
            <a:solidFill>
              <a:srgbClr val="C0504D"/>
            </a:solidFill>
          </p:spPr>
        </p:sp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id="{0F9E1369-FC34-4167-B243-CA0D03C41BF0}"/>
                </a:ext>
              </a:extLst>
            </p:cNvPr>
            <p:cNvSpPr txBox="1"/>
            <p:nvPr/>
          </p:nvSpPr>
          <p:spPr>
            <a:xfrm>
              <a:off x="0" y="-28575"/>
              <a:ext cx="13060279" cy="229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20"/>
                </a:lnSpc>
              </a:pPr>
              <a:r>
                <a:rPr lang="en-US" sz="3600" dirty="0">
                  <a:solidFill>
                    <a:srgbClr val="000000"/>
                  </a:solidFill>
                  <a:latin typeface="Arimo Bold"/>
                </a:rPr>
                <a:t>ĐỒ ÁN LÀM RÕ NHỮNG VẤN ĐỀ NHƯ SAU</a:t>
              </a:r>
            </a:p>
          </p:txBody>
        </p:sp>
      </p:grpSp>
      <p:sp>
        <p:nvSpPr>
          <p:cNvPr id="20" name="TextBox 12">
            <a:extLst>
              <a:ext uri="{FF2B5EF4-FFF2-40B4-BE49-F238E27FC236}">
                <a16:creationId xmlns:a16="http://schemas.microsoft.com/office/drawing/2014/main" id="{E75E8783-422E-4049-9AE0-B5B2184AD27B}"/>
              </a:ext>
            </a:extLst>
          </p:cNvPr>
          <p:cNvSpPr txBox="1"/>
          <p:nvPr/>
        </p:nvSpPr>
        <p:spPr>
          <a:xfrm>
            <a:off x="2901999" y="4488077"/>
            <a:ext cx="14904720" cy="1654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Tìm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hiểu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rõ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về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dịch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vụ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truyền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hình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 OTT </a:t>
            </a: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và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hệ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thống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truyền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hình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 Viettel TV360.</a:t>
            </a:r>
          </a:p>
          <a:p>
            <a:pPr algn="l">
              <a:lnSpc>
                <a:spcPts val="4320"/>
              </a:lnSpc>
            </a:pPr>
            <a:endParaRPr lang="en-US" sz="3600" dirty="0">
              <a:solidFill>
                <a:srgbClr val="000000"/>
              </a:solidFill>
              <a:latin typeface="Arimo Bold"/>
            </a:endParaRP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E55D212F-9B47-4B20-AA64-1C630D6D1672}"/>
              </a:ext>
            </a:extLst>
          </p:cNvPr>
          <p:cNvSpPr txBox="1"/>
          <p:nvPr/>
        </p:nvSpPr>
        <p:spPr>
          <a:xfrm>
            <a:off x="2894625" y="5831998"/>
            <a:ext cx="13150868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Tìm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hiểu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tổng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quan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về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 Kubernetes, </a:t>
            </a: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kiến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trúc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của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 Kubernetes.</a:t>
            </a: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794E1853-0C21-4C1E-85C1-D8A924199DEA}"/>
              </a:ext>
            </a:extLst>
          </p:cNvPr>
          <p:cNvSpPr txBox="1"/>
          <p:nvPr/>
        </p:nvSpPr>
        <p:spPr>
          <a:xfrm>
            <a:off x="2894625" y="7404937"/>
            <a:ext cx="14904720" cy="1654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Ứng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dụng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 Kubernetes </a:t>
            </a: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trong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hệ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thống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truyền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hình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 Viettel TV360, </a:t>
            </a: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cách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hệ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thống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quản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mo Bold"/>
              </a:rPr>
              <a:t>lý</a:t>
            </a:r>
            <a:r>
              <a:rPr lang="en-US" sz="3600" dirty="0">
                <a:solidFill>
                  <a:srgbClr val="000000"/>
                </a:solidFill>
                <a:latin typeface="Arimo Bold"/>
              </a:rPr>
              <a:t>.</a:t>
            </a:r>
          </a:p>
          <a:p>
            <a:pPr algn="l">
              <a:lnSpc>
                <a:spcPts val="4320"/>
              </a:lnSpc>
            </a:pPr>
            <a:endParaRPr lang="en-US" sz="3600" dirty="0">
              <a:solidFill>
                <a:srgbClr val="000000"/>
              </a:solidFill>
              <a:latin typeface="Arimo Bold"/>
            </a:endParaRPr>
          </a:p>
        </p:txBody>
      </p:sp>
    </p:spTree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9103371"/>
            <a:ext cx="18288000" cy="1075530"/>
          </a:xfrm>
          <a:custGeom>
            <a:avLst/>
            <a:gdLst/>
            <a:ahLst/>
            <a:cxnLst/>
            <a:rect l="l" t="t" r="r" b="b"/>
            <a:pathLst>
              <a:path w="18288000" h="758109">
                <a:moveTo>
                  <a:pt x="0" y="0"/>
                </a:moveTo>
                <a:lnTo>
                  <a:pt x="18288000" y="0"/>
                </a:lnTo>
                <a:lnTo>
                  <a:pt x="18288000" y="758109"/>
                </a:lnTo>
                <a:lnTo>
                  <a:pt x="0" y="7581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91" b="-14610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611600" y="342900"/>
            <a:ext cx="1221260" cy="1221260"/>
          </a:xfrm>
          <a:custGeom>
            <a:avLst/>
            <a:gdLst/>
            <a:ahLst/>
            <a:cxnLst/>
            <a:rect l="l" t="t" r="r" b="b"/>
            <a:pathLst>
              <a:path w="1221260" h="1221260">
                <a:moveTo>
                  <a:pt x="0" y="0"/>
                </a:moveTo>
                <a:lnTo>
                  <a:pt x="1221260" y="0"/>
                </a:lnTo>
                <a:lnTo>
                  <a:pt x="1221260" y="1221260"/>
                </a:lnTo>
                <a:lnTo>
                  <a:pt x="0" y="12212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167551" y="9077465"/>
            <a:ext cx="3587353" cy="652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2600" dirty="0">
                <a:solidFill>
                  <a:srgbClr val="FF0D00"/>
                </a:solidFill>
                <a:latin typeface="Arimo"/>
              </a:rPr>
              <a:t>NGUYỄN TRÍ ĐÔNG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152400" y="9077465"/>
            <a:ext cx="4155942" cy="946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2600" dirty="0">
                <a:solidFill>
                  <a:srgbClr val="FF0D00"/>
                </a:solidFill>
                <a:latin typeface="Arimo"/>
              </a:rPr>
              <a:t>ĐỒ ÁN TỐT NGHIỆP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72098" y="1417320"/>
            <a:ext cx="12089130" cy="1893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0"/>
              </a:lnSpc>
            </a:pPr>
            <a:r>
              <a:rPr lang="en-US" sz="6000" spc="122">
                <a:solidFill>
                  <a:srgbClr val="000000"/>
                </a:solidFill>
                <a:latin typeface="Arimo Bold"/>
              </a:rPr>
              <a:t>Cảm ơn quý thầy cô và các bạn đã chú ý lắng nghe!</a:t>
            </a:r>
          </a:p>
        </p:txBody>
      </p:sp>
      <p:sp>
        <p:nvSpPr>
          <p:cNvPr id="7" name="Freeform 7"/>
          <p:cNvSpPr/>
          <p:nvPr/>
        </p:nvSpPr>
        <p:spPr>
          <a:xfrm>
            <a:off x="5982963" y="3771900"/>
            <a:ext cx="5867400" cy="4377983"/>
          </a:xfrm>
          <a:custGeom>
            <a:avLst/>
            <a:gdLst/>
            <a:ahLst/>
            <a:cxnLst/>
            <a:rect l="l" t="t" r="r" b="b"/>
            <a:pathLst>
              <a:path w="5867400" h="4377983">
                <a:moveTo>
                  <a:pt x="0" y="0"/>
                </a:moveTo>
                <a:lnTo>
                  <a:pt x="5867400" y="0"/>
                </a:lnTo>
                <a:lnTo>
                  <a:pt x="5867400" y="4377983"/>
                </a:lnTo>
                <a:lnTo>
                  <a:pt x="0" y="43779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28586" y="860897"/>
            <a:ext cx="768554" cy="771999"/>
          </a:xfrm>
          <a:custGeom>
            <a:avLst/>
            <a:gdLst/>
            <a:ahLst/>
            <a:cxnLst/>
            <a:rect l="l" t="t" r="r" b="b"/>
            <a:pathLst>
              <a:path w="768554" h="771999">
                <a:moveTo>
                  <a:pt x="0" y="0"/>
                </a:moveTo>
                <a:lnTo>
                  <a:pt x="768555" y="0"/>
                </a:lnTo>
                <a:lnTo>
                  <a:pt x="768555" y="771999"/>
                </a:lnTo>
                <a:lnTo>
                  <a:pt x="0" y="7719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131570" y="2703968"/>
            <a:ext cx="768554" cy="771999"/>
          </a:xfrm>
          <a:custGeom>
            <a:avLst/>
            <a:gdLst/>
            <a:ahLst/>
            <a:cxnLst/>
            <a:rect l="l" t="t" r="r" b="b"/>
            <a:pathLst>
              <a:path w="768554" h="771999">
                <a:moveTo>
                  <a:pt x="0" y="0"/>
                </a:moveTo>
                <a:lnTo>
                  <a:pt x="768555" y="0"/>
                </a:lnTo>
                <a:lnTo>
                  <a:pt x="768555" y="771999"/>
                </a:lnTo>
                <a:lnTo>
                  <a:pt x="0" y="7719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131570" y="6490804"/>
            <a:ext cx="768554" cy="747481"/>
          </a:xfrm>
          <a:custGeom>
            <a:avLst/>
            <a:gdLst/>
            <a:ahLst/>
            <a:cxnLst/>
            <a:rect l="l" t="t" r="r" b="b"/>
            <a:pathLst>
              <a:path w="768554" h="747481">
                <a:moveTo>
                  <a:pt x="0" y="0"/>
                </a:moveTo>
                <a:lnTo>
                  <a:pt x="768555" y="0"/>
                </a:lnTo>
                <a:lnTo>
                  <a:pt x="768555" y="747481"/>
                </a:lnTo>
                <a:lnTo>
                  <a:pt x="0" y="7474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790175" y="4675417"/>
            <a:ext cx="768554" cy="771999"/>
          </a:xfrm>
          <a:custGeom>
            <a:avLst/>
            <a:gdLst/>
            <a:ahLst/>
            <a:cxnLst/>
            <a:rect l="l" t="t" r="r" b="b"/>
            <a:pathLst>
              <a:path w="768554" h="771999">
                <a:moveTo>
                  <a:pt x="0" y="0"/>
                </a:moveTo>
                <a:lnTo>
                  <a:pt x="768555" y="0"/>
                </a:lnTo>
                <a:lnTo>
                  <a:pt x="768555" y="771999"/>
                </a:lnTo>
                <a:lnTo>
                  <a:pt x="0" y="7719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428586" y="8332637"/>
            <a:ext cx="768554" cy="771999"/>
          </a:xfrm>
          <a:custGeom>
            <a:avLst/>
            <a:gdLst/>
            <a:ahLst/>
            <a:cxnLst/>
            <a:rect l="l" t="t" r="r" b="b"/>
            <a:pathLst>
              <a:path w="768554" h="771999">
                <a:moveTo>
                  <a:pt x="0" y="0"/>
                </a:moveTo>
                <a:lnTo>
                  <a:pt x="768555" y="0"/>
                </a:lnTo>
                <a:lnTo>
                  <a:pt x="768555" y="771999"/>
                </a:lnTo>
                <a:lnTo>
                  <a:pt x="0" y="7719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0" y="3387421"/>
            <a:ext cx="4738881" cy="3054939"/>
          </a:xfrm>
          <a:custGeom>
            <a:avLst/>
            <a:gdLst/>
            <a:ahLst/>
            <a:cxnLst/>
            <a:rect l="l" t="t" r="r" b="b"/>
            <a:pathLst>
              <a:path w="4738881" h="3054939">
                <a:moveTo>
                  <a:pt x="0" y="0"/>
                </a:moveTo>
                <a:lnTo>
                  <a:pt x="4738881" y="0"/>
                </a:lnTo>
                <a:lnTo>
                  <a:pt x="4738881" y="3054939"/>
                </a:lnTo>
                <a:lnTo>
                  <a:pt x="0" y="30549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86"/>
            </a:stretch>
          </a:blipFill>
        </p:spPr>
      </p:sp>
      <p:sp>
        <p:nvSpPr>
          <p:cNvPr id="8" name="Freeform 8"/>
          <p:cNvSpPr/>
          <p:nvPr/>
        </p:nvSpPr>
        <p:spPr>
          <a:xfrm rot="5400000">
            <a:off x="1361367" y="3079210"/>
            <a:ext cx="8161016" cy="3724391"/>
          </a:xfrm>
          <a:custGeom>
            <a:avLst/>
            <a:gdLst/>
            <a:ahLst/>
            <a:cxnLst/>
            <a:rect l="l" t="t" r="r" b="b"/>
            <a:pathLst>
              <a:path w="8161016" h="3724391">
                <a:moveTo>
                  <a:pt x="0" y="0"/>
                </a:moveTo>
                <a:lnTo>
                  <a:pt x="8161016" y="0"/>
                </a:lnTo>
                <a:lnTo>
                  <a:pt x="8161016" y="3724391"/>
                </a:lnTo>
                <a:lnTo>
                  <a:pt x="0" y="3724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b="-229"/>
            </a:stretch>
          </a:blipFill>
        </p:spPr>
        <p:txBody>
          <a:bodyPr/>
          <a:lstStyle/>
          <a:p>
            <a:endParaRPr lang="vi-VN" dirty="0"/>
          </a:p>
        </p:txBody>
      </p:sp>
      <p:sp>
        <p:nvSpPr>
          <p:cNvPr id="9" name="TextBox 9"/>
          <p:cNvSpPr txBox="1"/>
          <p:nvPr/>
        </p:nvSpPr>
        <p:spPr>
          <a:xfrm>
            <a:off x="6442885" y="736096"/>
            <a:ext cx="7322748" cy="7754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998"/>
              </a:lnSpc>
            </a:pPr>
            <a:r>
              <a:rPr lang="en-US" sz="3499" dirty="0">
                <a:solidFill>
                  <a:srgbClr val="000000"/>
                </a:solidFill>
                <a:latin typeface="Arimo Bold"/>
              </a:rPr>
              <a:t>MỞ ĐẦU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540258" y="849605"/>
            <a:ext cx="545211" cy="830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 dirty="0">
                <a:solidFill>
                  <a:srgbClr val="FFFFFF"/>
                </a:solidFill>
                <a:latin typeface="Arimo Bold"/>
              </a:rPr>
              <a:t>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40016" y="1905540"/>
            <a:ext cx="8079960" cy="1969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8"/>
              </a:lnSpc>
            </a:pPr>
            <a:r>
              <a:rPr lang="en-US" sz="3499" dirty="0">
                <a:solidFill>
                  <a:srgbClr val="000000"/>
                </a:solidFill>
                <a:latin typeface="Arimo Bold"/>
              </a:rPr>
              <a:t>I. TỔNG QUAN VỀ HỆ THỐNG TRUYỀN HÌNH VIETTEL TV360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198072" y="2643411"/>
            <a:ext cx="658605" cy="830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 dirty="0">
                <a:solidFill>
                  <a:srgbClr val="FFFFFF"/>
                </a:solidFill>
                <a:latin typeface="Arimo Bold"/>
              </a:rPr>
              <a:t>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152330" y="5976887"/>
            <a:ext cx="9145070" cy="16730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998"/>
              </a:lnSpc>
            </a:pPr>
            <a:r>
              <a:rPr lang="en-US" sz="3499" dirty="0">
                <a:solidFill>
                  <a:srgbClr val="000000"/>
                </a:solidFill>
                <a:latin typeface="Arimo Bold"/>
              </a:rPr>
              <a:t>III.  ỨNG DỤNG KUBERNETES TRONG HỆ THỐNG TRUYỀN HÌNH VIETTEL TV360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198072" y="6477669"/>
            <a:ext cx="545211" cy="830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 dirty="0">
                <a:solidFill>
                  <a:srgbClr val="FFFFFF"/>
                </a:solidFill>
                <a:latin typeface="Arimo Bold"/>
              </a:rPr>
              <a:t>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743375" y="4494860"/>
            <a:ext cx="8071404" cy="1072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8"/>
              </a:lnSpc>
            </a:pPr>
            <a:r>
              <a:rPr lang="en-US" sz="3499" dirty="0">
                <a:solidFill>
                  <a:srgbClr val="000000"/>
                </a:solidFill>
                <a:latin typeface="Arimo Bold"/>
              </a:rPr>
              <a:t>II. TỔNG QUAN VỀ KUBERNETES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911262" y="4639732"/>
            <a:ext cx="545211" cy="830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 dirty="0">
                <a:solidFill>
                  <a:srgbClr val="FFFFFF"/>
                </a:solidFill>
                <a:latin typeface="Arimo Bold"/>
              </a:rPr>
              <a:t>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442885" y="8199662"/>
            <a:ext cx="7322748" cy="1082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8"/>
              </a:lnSpc>
            </a:pPr>
            <a:r>
              <a:rPr lang="en-US" sz="3499" dirty="0">
                <a:solidFill>
                  <a:srgbClr val="000000"/>
                </a:solidFill>
                <a:latin typeface="Arimo Bold"/>
              </a:rPr>
              <a:t>KẾT LUẬN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581634" y="8332637"/>
            <a:ext cx="436796" cy="653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 dirty="0">
                <a:solidFill>
                  <a:srgbClr val="FFFFFF"/>
                </a:solidFill>
                <a:latin typeface="Arimo Bold"/>
              </a:rPr>
              <a:t>5</a:t>
            </a:r>
          </a:p>
        </p:txBody>
      </p:sp>
      <p:sp>
        <p:nvSpPr>
          <p:cNvPr id="19" name="Freeform 19"/>
          <p:cNvSpPr/>
          <p:nvPr/>
        </p:nvSpPr>
        <p:spPr>
          <a:xfrm>
            <a:off x="16611600" y="217167"/>
            <a:ext cx="1267602" cy="1267602"/>
          </a:xfrm>
          <a:custGeom>
            <a:avLst/>
            <a:gdLst/>
            <a:ahLst/>
            <a:cxnLst/>
            <a:rect l="l" t="t" r="r" b="b"/>
            <a:pathLst>
              <a:path w="1267602" h="1267602">
                <a:moveTo>
                  <a:pt x="0" y="0"/>
                </a:moveTo>
                <a:lnTo>
                  <a:pt x="1267602" y="0"/>
                </a:lnTo>
                <a:lnTo>
                  <a:pt x="1267602" y="1267602"/>
                </a:lnTo>
                <a:lnTo>
                  <a:pt x="0" y="126760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7631" y="9596462"/>
            <a:ext cx="18288000" cy="711817"/>
          </a:xfrm>
          <a:custGeom>
            <a:avLst/>
            <a:gdLst/>
            <a:ahLst/>
            <a:cxnLst/>
            <a:rect l="l" t="t" r="r" b="b"/>
            <a:pathLst>
              <a:path w="18288000" h="711817">
                <a:moveTo>
                  <a:pt x="0" y="0"/>
                </a:moveTo>
                <a:lnTo>
                  <a:pt x="18288000" y="0"/>
                </a:lnTo>
                <a:lnTo>
                  <a:pt x="18288000" y="711817"/>
                </a:lnTo>
                <a:lnTo>
                  <a:pt x="0" y="71181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16392" b="-162104"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-228600" y="9478891"/>
            <a:ext cx="3972232" cy="946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2600" dirty="0">
                <a:solidFill>
                  <a:srgbClr val="FF0D00"/>
                </a:solidFill>
                <a:latin typeface="Arimo"/>
              </a:rPr>
              <a:t> ĐỒ ÁN TỐT NGHIỆP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233379" y="9480293"/>
            <a:ext cx="3581400" cy="652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2600" dirty="0">
                <a:solidFill>
                  <a:srgbClr val="FF0D00"/>
                </a:solidFill>
                <a:latin typeface="Arimo"/>
              </a:rPr>
              <a:t>NGUYỄN TRÍ ĐÔNG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4648200" cy="1677739"/>
          </a:xfrm>
          <a:custGeom>
            <a:avLst/>
            <a:gdLst/>
            <a:ahLst/>
            <a:cxnLst/>
            <a:rect l="l" t="t" r="r" b="b"/>
            <a:pathLst>
              <a:path w="4648200" h="1677739">
                <a:moveTo>
                  <a:pt x="0" y="0"/>
                </a:moveTo>
                <a:lnTo>
                  <a:pt x="4648200" y="0"/>
                </a:lnTo>
                <a:lnTo>
                  <a:pt x="4648200" y="1677739"/>
                </a:lnTo>
                <a:lnTo>
                  <a:pt x="0" y="16777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42" t="-1323" r="-49896" b="-271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9504249"/>
            <a:ext cx="18288000" cy="758109"/>
          </a:xfrm>
          <a:custGeom>
            <a:avLst/>
            <a:gdLst/>
            <a:ahLst/>
            <a:cxnLst/>
            <a:rect l="l" t="t" r="r" b="b"/>
            <a:pathLst>
              <a:path w="18288000" h="758109">
                <a:moveTo>
                  <a:pt x="0" y="0"/>
                </a:moveTo>
                <a:lnTo>
                  <a:pt x="18288000" y="0"/>
                </a:lnTo>
                <a:lnTo>
                  <a:pt x="18288000" y="758109"/>
                </a:lnTo>
                <a:lnTo>
                  <a:pt x="0" y="7581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391" b="-14610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687800" y="228239"/>
            <a:ext cx="1221260" cy="1221260"/>
          </a:xfrm>
          <a:custGeom>
            <a:avLst/>
            <a:gdLst/>
            <a:ahLst/>
            <a:cxnLst/>
            <a:rect l="l" t="t" r="r" b="b"/>
            <a:pathLst>
              <a:path w="1221260" h="1221260">
                <a:moveTo>
                  <a:pt x="0" y="0"/>
                </a:moveTo>
                <a:lnTo>
                  <a:pt x="1221260" y="0"/>
                </a:lnTo>
                <a:lnTo>
                  <a:pt x="1221260" y="1221260"/>
                </a:lnTo>
                <a:lnTo>
                  <a:pt x="0" y="12212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258800" y="9372270"/>
            <a:ext cx="3587353" cy="652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2600" dirty="0">
                <a:solidFill>
                  <a:srgbClr val="FF0D00"/>
                </a:solidFill>
                <a:latin typeface="Arimo"/>
              </a:rPr>
              <a:t>NGUYỄN TRÍ ĐÔNG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381000" y="9347345"/>
            <a:ext cx="4155942" cy="946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2600" dirty="0">
                <a:solidFill>
                  <a:srgbClr val="FF0D00"/>
                </a:solidFill>
                <a:latin typeface="Arimo"/>
              </a:rPr>
              <a:t>ĐỒ ÁN TỐT NGHIỆP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603171" y="263861"/>
            <a:ext cx="6235541" cy="1082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8"/>
              </a:lnSpc>
            </a:pPr>
            <a:r>
              <a:rPr lang="en-US" sz="3499">
                <a:solidFill>
                  <a:srgbClr val="FF0D00"/>
                </a:solidFill>
                <a:latin typeface="Arimo Bold"/>
              </a:rPr>
              <a:t>Mở đầu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824125" y="2397970"/>
            <a:ext cx="3073400" cy="1703139"/>
            <a:chOff x="0" y="0"/>
            <a:chExt cx="4097867" cy="2270852"/>
          </a:xfrm>
        </p:grpSpPr>
        <p:sp>
          <p:nvSpPr>
            <p:cNvPr id="9" name="Freeform 9"/>
            <p:cNvSpPr/>
            <p:nvPr/>
          </p:nvSpPr>
          <p:spPr>
            <a:xfrm>
              <a:off x="16891" y="16891"/>
              <a:ext cx="4064127" cy="2237105"/>
            </a:xfrm>
            <a:custGeom>
              <a:avLst/>
              <a:gdLst/>
              <a:ahLst/>
              <a:cxnLst/>
              <a:rect l="l" t="t" r="r" b="b"/>
              <a:pathLst>
                <a:path w="4064127" h="2237105">
                  <a:moveTo>
                    <a:pt x="0" y="372872"/>
                  </a:moveTo>
                  <a:cubicBezTo>
                    <a:pt x="0" y="167005"/>
                    <a:pt x="168021" y="0"/>
                    <a:pt x="375412" y="0"/>
                  </a:cubicBezTo>
                  <a:lnTo>
                    <a:pt x="3688715" y="0"/>
                  </a:lnTo>
                  <a:cubicBezTo>
                    <a:pt x="3895979" y="0"/>
                    <a:pt x="4064127" y="166878"/>
                    <a:pt x="4064127" y="372872"/>
                  </a:cubicBezTo>
                  <a:lnTo>
                    <a:pt x="4064127" y="1864233"/>
                  </a:lnTo>
                  <a:cubicBezTo>
                    <a:pt x="4064127" y="2070100"/>
                    <a:pt x="3896106" y="2237105"/>
                    <a:pt x="3688715" y="2237105"/>
                  </a:cubicBezTo>
                  <a:lnTo>
                    <a:pt x="375412" y="2237105"/>
                  </a:lnTo>
                  <a:cubicBezTo>
                    <a:pt x="168148" y="2237105"/>
                    <a:pt x="0" y="2070227"/>
                    <a:pt x="0" y="1864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4097909" cy="2270887"/>
            </a:xfrm>
            <a:custGeom>
              <a:avLst/>
              <a:gdLst/>
              <a:ahLst/>
              <a:cxnLst/>
              <a:rect l="l" t="t" r="r" b="b"/>
              <a:pathLst>
                <a:path w="4097909" h="2270887">
                  <a:moveTo>
                    <a:pt x="0" y="389763"/>
                  </a:moveTo>
                  <a:cubicBezTo>
                    <a:pt x="0" y="174371"/>
                    <a:pt x="175768" y="0"/>
                    <a:pt x="392303" y="0"/>
                  </a:cubicBezTo>
                  <a:lnTo>
                    <a:pt x="3705606" y="0"/>
                  </a:lnTo>
                  <a:lnTo>
                    <a:pt x="3705606" y="16891"/>
                  </a:lnTo>
                  <a:lnTo>
                    <a:pt x="3705606" y="0"/>
                  </a:lnTo>
                  <a:cubicBezTo>
                    <a:pt x="3922141" y="0"/>
                    <a:pt x="4097909" y="174371"/>
                    <a:pt x="4097909" y="389763"/>
                  </a:cubicBezTo>
                  <a:lnTo>
                    <a:pt x="4081018" y="389763"/>
                  </a:lnTo>
                  <a:lnTo>
                    <a:pt x="4097909" y="389763"/>
                  </a:lnTo>
                  <a:lnTo>
                    <a:pt x="4097909" y="1881124"/>
                  </a:lnTo>
                  <a:lnTo>
                    <a:pt x="4081018" y="1881124"/>
                  </a:lnTo>
                  <a:lnTo>
                    <a:pt x="4097909" y="1881124"/>
                  </a:lnTo>
                  <a:cubicBezTo>
                    <a:pt x="4097909" y="2096516"/>
                    <a:pt x="3922141" y="2270887"/>
                    <a:pt x="3705606" y="2270887"/>
                  </a:cubicBezTo>
                  <a:lnTo>
                    <a:pt x="3705606" y="2253996"/>
                  </a:lnTo>
                  <a:lnTo>
                    <a:pt x="3705606" y="2270887"/>
                  </a:lnTo>
                  <a:lnTo>
                    <a:pt x="392303" y="2270887"/>
                  </a:lnTo>
                  <a:lnTo>
                    <a:pt x="392303" y="2253996"/>
                  </a:lnTo>
                  <a:lnTo>
                    <a:pt x="392303" y="2270887"/>
                  </a:lnTo>
                  <a:cubicBezTo>
                    <a:pt x="175768" y="2270887"/>
                    <a:pt x="0" y="2096389"/>
                    <a:pt x="0" y="1881124"/>
                  </a:cubicBezTo>
                  <a:lnTo>
                    <a:pt x="0" y="389763"/>
                  </a:lnTo>
                  <a:lnTo>
                    <a:pt x="16891" y="389763"/>
                  </a:lnTo>
                  <a:lnTo>
                    <a:pt x="0" y="389763"/>
                  </a:lnTo>
                  <a:moveTo>
                    <a:pt x="33909" y="389763"/>
                  </a:moveTo>
                  <a:lnTo>
                    <a:pt x="33909" y="1881124"/>
                  </a:lnTo>
                  <a:lnTo>
                    <a:pt x="16891" y="1881124"/>
                  </a:lnTo>
                  <a:lnTo>
                    <a:pt x="33909" y="1881124"/>
                  </a:lnTo>
                  <a:cubicBezTo>
                    <a:pt x="33909" y="2077593"/>
                    <a:pt x="194310" y="2236978"/>
                    <a:pt x="392303" y="2236978"/>
                  </a:cubicBezTo>
                  <a:lnTo>
                    <a:pt x="3705606" y="2236978"/>
                  </a:lnTo>
                  <a:cubicBezTo>
                    <a:pt x="3903726" y="2236978"/>
                    <a:pt x="4064000" y="2077466"/>
                    <a:pt x="4064000" y="1881124"/>
                  </a:cubicBezTo>
                  <a:lnTo>
                    <a:pt x="4064000" y="389763"/>
                  </a:lnTo>
                  <a:cubicBezTo>
                    <a:pt x="4064000" y="193294"/>
                    <a:pt x="3903599" y="33909"/>
                    <a:pt x="3705606" y="33909"/>
                  </a:cubicBezTo>
                  <a:lnTo>
                    <a:pt x="392303" y="33909"/>
                  </a:lnTo>
                  <a:lnTo>
                    <a:pt x="392303" y="16891"/>
                  </a:lnTo>
                  <a:lnTo>
                    <a:pt x="392303" y="33909"/>
                  </a:lnTo>
                  <a:cubicBezTo>
                    <a:pt x="194183" y="33909"/>
                    <a:pt x="33909" y="193421"/>
                    <a:pt x="33909" y="389763"/>
                  </a:cubicBezTo>
                  <a:close/>
                </a:path>
              </a:pathLst>
            </a:custGeom>
            <a:solidFill>
              <a:srgbClr val="C0504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4097867" cy="229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840"/>
                </a:lnSpc>
              </a:pPr>
              <a:r>
                <a:rPr lang="en-US" sz="3200" dirty="0" err="1">
                  <a:solidFill>
                    <a:srgbClr val="000000"/>
                  </a:solidFill>
                  <a:latin typeface="Arimo Bold"/>
                </a:rPr>
                <a:t>Hiện</a:t>
              </a:r>
              <a:r>
                <a:rPr lang="en-US" sz="3200" dirty="0">
                  <a:solidFill>
                    <a:srgbClr val="000000"/>
                  </a:solidFill>
                  <a:latin typeface="Arimo Bold"/>
                </a:rPr>
                <a:t> </a:t>
              </a:r>
              <a:r>
                <a:rPr lang="en-US" sz="3200" dirty="0" err="1">
                  <a:solidFill>
                    <a:srgbClr val="000000"/>
                  </a:solidFill>
                  <a:latin typeface="Arimo Bold"/>
                </a:rPr>
                <a:t>trạng</a:t>
              </a:r>
              <a:endParaRPr lang="en-US" sz="3200" dirty="0">
                <a:solidFill>
                  <a:srgbClr val="000000"/>
                </a:solidFill>
                <a:latin typeface="Arimo Bold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529488" y="2385302"/>
            <a:ext cx="3073400" cy="1703139"/>
            <a:chOff x="0" y="0"/>
            <a:chExt cx="4097867" cy="2270852"/>
          </a:xfrm>
        </p:grpSpPr>
        <p:sp>
          <p:nvSpPr>
            <p:cNvPr id="13" name="Freeform 13"/>
            <p:cNvSpPr/>
            <p:nvPr/>
          </p:nvSpPr>
          <p:spPr>
            <a:xfrm>
              <a:off x="16891" y="16891"/>
              <a:ext cx="4064127" cy="2237105"/>
            </a:xfrm>
            <a:custGeom>
              <a:avLst/>
              <a:gdLst/>
              <a:ahLst/>
              <a:cxnLst/>
              <a:rect l="l" t="t" r="r" b="b"/>
              <a:pathLst>
                <a:path w="4064127" h="2237105">
                  <a:moveTo>
                    <a:pt x="0" y="372872"/>
                  </a:moveTo>
                  <a:cubicBezTo>
                    <a:pt x="0" y="167005"/>
                    <a:pt x="168021" y="0"/>
                    <a:pt x="375412" y="0"/>
                  </a:cubicBezTo>
                  <a:lnTo>
                    <a:pt x="3688715" y="0"/>
                  </a:lnTo>
                  <a:cubicBezTo>
                    <a:pt x="3895979" y="0"/>
                    <a:pt x="4064127" y="166878"/>
                    <a:pt x="4064127" y="372872"/>
                  </a:cubicBezTo>
                  <a:lnTo>
                    <a:pt x="4064127" y="1864233"/>
                  </a:lnTo>
                  <a:cubicBezTo>
                    <a:pt x="4064127" y="2070100"/>
                    <a:pt x="3896106" y="2237105"/>
                    <a:pt x="3688715" y="2237105"/>
                  </a:cubicBezTo>
                  <a:lnTo>
                    <a:pt x="375412" y="2237105"/>
                  </a:lnTo>
                  <a:cubicBezTo>
                    <a:pt x="168148" y="2237105"/>
                    <a:pt x="0" y="2070227"/>
                    <a:pt x="0" y="1864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4097909" cy="2270887"/>
            </a:xfrm>
            <a:custGeom>
              <a:avLst/>
              <a:gdLst/>
              <a:ahLst/>
              <a:cxnLst/>
              <a:rect l="l" t="t" r="r" b="b"/>
              <a:pathLst>
                <a:path w="4097909" h="2270887">
                  <a:moveTo>
                    <a:pt x="0" y="389763"/>
                  </a:moveTo>
                  <a:cubicBezTo>
                    <a:pt x="0" y="174371"/>
                    <a:pt x="175768" y="0"/>
                    <a:pt x="392303" y="0"/>
                  </a:cubicBezTo>
                  <a:lnTo>
                    <a:pt x="3705606" y="0"/>
                  </a:lnTo>
                  <a:lnTo>
                    <a:pt x="3705606" y="16891"/>
                  </a:lnTo>
                  <a:lnTo>
                    <a:pt x="3705606" y="0"/>
                  </a:lnTo>
                  <a:cubicBezTo>
                    <a:pt x="3922141" y="0"/>
                    <a:pt x="4097909" y="174371"/>
                    <a:pt x="4097909" y="389763"/>
                  </a:cubicBezTo>
                  <a:lnTo>
                    <a:pt x="4081018" y="389763"/>
                  </a:lnTo>
                  <a:lnTo>
                    <a:pt x="4097909" y="389763"/>
                  </a:lnTo>
                  <a:lnTo>
                    <a:pt x="4097909" y="1881124"/>
                  </a:lnTo>
                  <a:lnTo>
                    <a:pt x="4081018" y="1881124"/>
                  </a:lnTo>
                  <a:lnTo>
                    <a:pt x="4097909" y="1881124"/>
                  </a:lnTo>
                  <a:cubicBezTo>
                    <a:pt x="4097909" y="2096516"/>
                    <a:pt x="3922141" y="2270887"/>
                    <a:pt x="3705606" y="2270887"/>
                  </a:cubicBezTo>
                  <a:lnTo>
                    <a:pt x="3705606" y="2253996"/>
                  </a:lnTo>
                  <a:lnTo>
                    <a:pt x="3705606" y="2270887"/>
                  </a:lnTo>
                  <a:lnTo>
                    <a:pt x="392303" y="2270887"/>
                  </a:lnTo>
                  <a:lnTo>
                    <a:pt x="392303" y="2253996"/>
                  </a:lnTo>
                  <a:lnTo>
                    <a:pt x="392303" y="2270887"/>
                  </a:lnTo>
                  <a:cubicBezTo>
                    <a:pt x="175768" y="2270887"/>
                    <a:pt x="0" y="2096389"/>
                    <a:pt x="0" y="1881124"/>
                  </a:cubicBezTo>
                  <a:lnTo>
                    <a:pt x="0" y="389763"/>
                  </a:lnTo>
                  <a:lnTo>
                    <a:pt x="16891" y="389763"/>
                  </a:lnTo>
                  <a:lnTo>
                    <a:pt x="0" y="389763"/>
                  </a:lnTo>
                  <a:moveTo>
                    <a:pt x="33909" y="389763"/>
                  </a:moveTo>
                  <a:lnTo>
                    <a:pt x="33909" y="1881124"/>
                  </a:lnTo>
                  <a:lnTo>
                    <a:pt x="16891" y="1881124"/>
                  </a:lnTo>
                  <a:lnTo>
                    <a:pt x="33909" y="1881124"/>
                  </a:lnTo>
                  <a:cubicBezTo>
                    <a:pt x="33909" y="2077593"/>
                    <a:pt x="194310" y="2236978"/>
                    <a:pt x="392303" y="2236978"/>
                  </a:cubicBezTo>
                  <a:lnTo>
                    <a:pt x="3705606" y="2236978"/>
                  </a:lnTo>
                  <a:cubicBezTo>
                    <a:pt x="3903726" y="2236978"/>
                    <a:pt x="4064000" y="2077466"/>
                    <a:pt x="4064000" y="1881124"/>
                  </a:cubicBezTo>
                  <a:lnTo>
                    <a:pt x="4064000" y="389763"/>
                  </a:lnTo>
                  <a:cubicBezTo>
                    <a:pt x="4064000" y="193294"/>
                    <a:pt x="3903599" y="33909"/>
                    <a:pt x="3705606" y="33909"/>
                  </a:cubicBezTo>
                  <a:lnTo>
                    <a:pt x="392303" y="33909"/>
                  </a:lnTo>
                  <a:lnTo>
                    <a:pt x="392303" y="16891"/>
                  </a:lnTo>
                  <a:lnTo>
                    <a:pt x="392303" y="33909"/>
                  </a:lnTo>
                  <a:cubicBezTo>
                    <a:pt x="194183" y="33909"/>
                    <a:pt x="33909" y="193421"/>
                    <a:pt x="33909" y="389763"/>
                  </a:cubicBezTo>
                  <a:close/>
                </a:path>
              </a:pathLst>
            </a:custGeom>
            <a:solidFill>
              <a:srgbClr val="C0504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4097867" cy="229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840"/>
                </a:lnSpc>
              </a:pPr>
              <a:r>
                <a:rPr lang="en-US" sz="3200" dirty="0" err="1">
                  <a:solidFill>
                    <a:srgbClr val="000000"/>
                  </a:solidFill>
                  <a:latin typeface="Arimo Bold"/>
                </a:rPr>
                <a:t>Đối</a:t>
              </a:r>
              <a:r>
                <a:rPr lang="en-US" sz="3200" dirty="0">
                  <a:solidFill>
                    <a:srgbClr val="000000"/>
                  </a:solidFill>
                  <a:latin typeface="Arimo Bold"/>
                </a:rPr>
                <a:t> </a:t>
              </a:r>
              <a:r>
                <a:rPr lang="en-US" sz="3200" dirty="0" err="1">
                  <a:solidFill>
                    <a:srgbClr val="000000"/>
                  </a:solidFill>
                  <a:latin typeface="Arimo Bold"/>
                </a:rPr>
                <a:t>tượng</a:t>
              </a:r>
              <a:endParaRPr lang="en-US" sz="3200" dirty="0">
                <a:solidFill>
                  <a:srgbClr val="000000"/>
                </a:solidFill>
                <a:latin typeface="Arimo Bold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841203" y="2404475"/>
            <a:ext cx="3073400" cy="1703139"/>
            <a:chOff x="0" y="0"/>
            <a:chExt cx="4097867" cy="2270852"/>
          </a:xfrm>
        </p:grpSpPr>
        <p:sp>
          <p:nvSpPr>
            <p:cNvPr id="21" name="Freeform 21"/>
            <p:cNvSpPr/>
            <p:nvPr/>
          </p:nvSpPr>
          <p:spPr>
            <a:xfrm>
              <a:off x="16891" y="16891"/>
              <a:ext cx="4064127" cy="2237105"/>
            </a:xfrm>
            <a:custGeom>
              <a:avLst/>
              <a:gdLst/>
              <a:ahLst/>
              <a:cxnLst/>
              <a:rect l="l" t="t" r="r" b="b"/>
              <a:pathLst>
                <a:path w="4064127" h="2237105">
                  <a:moveTo>
                    <a:pt x="0" y="372872"/>
                  </a:moveTo>
                  <a:cubicBezTo>
                    <a:pt x="0" y="167005"/>
                    <a:pt x="168021" y="0"/>
                    <a:pt x="375412" y="0"/>
                  </a:cubicBezTo>
                  <a:lnTo>
                    <a:pt x="3688715" y="0"/>
                  </a:lnTo>
                  <a:cubicBezTo>
                    <a:pt x="3895979" y="0"/>
                    <a:pt x="4064127" y="166878"/>
                    <a:pt x="4064127" y="372872"/>
                  </a:cubicBezTo>
                  <a:lnTo>
                    <a:pt x="4064127" y="1864233"/>
                  </a:lnTo>
                  <a:cubicBezTo>
                    <a:pt x="4064127" y="2070100"/>
                    <a:pt x="3896106" y="2237105"/>
                    <a:pt x="3688715" y="2237105"/>
                  </a:cubicBezTo>
                  <a:lnTo>
                    <a:pt x="375412" y="2237105"/>
                  </a:lnTo>
                  <a:cubicBezTo>
                    <a:pt x="168148" y="2237105"/>
                    <a:pt x="0" y="2070227"/>
                    <a:pt x="0" y="1864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4097909" cy="2270887"/>
            </a:xfrm>
            <a:custGeom>
              <a:avLst/>
              <a:gdLst/>
              <a:ahLst/>
              <a:cxnLst/>
              <a:rect l="l" t="t" r="r" b="b"/>
              <a:pathLst>
                <a:path w="4097909" h="2270887">
                  <a:moveTo>
                    <a:pt x="0" y="389763"/>
                  </a:moveTo>
                  <a:cubicBezTo>
                    <a:pt x="0" y="174371"/>
                    <a:pt x="175768" y="0"/>
                    <a:pt x="392303" y="0"/>
                  </a:cubicBezTo>
                  <a:lnTo>
                    <a:pt x="3705606" y="0"/>
                  </a:lnTo>
                  <a:lnTo>
                    <a:pt x="3705606" y="16891"/>
                  </a:lnTo>
                  <a:lnTo>
                    <a:pt x="3705606" y="0"/>
                  </a:lnTo>
                  <a:cubicBezTo>
                    <a:pt x="3922141" y="0"/>
                    <a:pt x="4097909" y="174371"/>
                    <a:pt x="4097909" y="389763"/>
                  </a:cubicBezTo>
                  <a:lnTo>
                    <a:pt x="4081018" y="389763"/>
                  </a:lnTo>
                  <a:lnTo>
                    <a:pt x="4097909" y="389763"/>
                  </a:lnTo>
                  <a:lnTo>
                    <a:pt x="4097909" y="1881124"/>
                  </a:lnTo>
                  <a:lnTo>
                    <a:pt x="4081018" y="1881124"/>
                  </a:lnTo>
                  <a:lnTo>
                    <a:pt x="4097909" y="1881124"/>
                  </a:lnTo>
                  <a:cubicBezTo>
                    <a:pt x="4097909" y="2096516"/>
                    <a:pt x="3922141" y="2270887"/>
                    <a:pt x="3705606" y="2270887"/>
                  </a:cubicBezTo>
                  <a:lnTo>
                    <a:pt x="3705606" y="2253996"/>
                  </a:lnTo>
                  <a:lnTo>
                    <a:pt x="3705606" y="2270887"/>
                  </a:lnTo>
                  <a:lnTo>
                    <a:pt x="392303" y="2270887"/>
                  </a:lnTo>
                  <a:lnTo>
                    <a:pt x="392303" y="2253996"/>
                  </a:lnTo>
                  <a:lnTo>
                    <a:pt x="392303" y="2270887"/>
                  </a:lnTo>
                  <a:cubicBezTo>
                    <a:pt x="175768" y="2270887"/>
                    <a:pt x="0" y="2096389"/>
                    <a:pt x="0" y="1881124"/>
                  </a:cubicBezTo>
                  <a:lnTo>
                    <a:pt x="0" y="389763"/>
                  </a:lnTo>
                  <a:lnTo>
                    <a:pt x="16891" y="389763"/>
                  </a:lnTo>
                  <a:lnTo>
                    <a:pt x="0" y="389763"/>
                  </a:lnTo>
                  <a:moveTo>
                    <a:pt x="33909" y="389763"/>
                  </a:moveTo>
                  <a:lnTo>
                    <a:pt x="33909" y="1881124"/>
                  </a:lnTo>
                  <a:lnTo>
                    <a:pt x="16891" y="1881124"/>
                  </a:lnTo>
                  <a:lnTo>
                    <a:pt x="33909" y="1881124"/>
                  </a:lnTo>
                  <a:cubicBezTo>
                    <a:pt x="33909" y="2077593"/>
                    <a:pt x="194310" y="2236978"/>
                    <a:pt x="392303" y="2236978"/>
                  </a:cubicBezTo>
                  <a:lnTo>
                    <a:pt x="3705606" y="2236978"/>
                  </a:lnTo>
                  <a:cubicBezTo>
                    <a:pt x="3903726" y="2236978"/>
                    <a:pt x="4064000" y="2077466"/>
                    <a:pt x="4064000" y="1881124"/>
                  </a:cubicBezTo>
                  <a:lnTo>
                    <a:pt x="4064000" y="389763"/>
                  </a:lnTo>
                  <a:cubicBezTo>
                    <a:pt x="4064000" y="193294"/>
                    <a:pt x="3903599" y="33909"/>
                    <a:pt x="3705606" y="33909"/>
                  </a:cubicBezTo>
                  <a:lnTo>
                    <a:pt x="392303" y="33909"/>
                  </a:lnTo>
                  <a:lnTo>
                    <a:pt x="392303" y="16891"/>
                  </a:lnTo>
                  <a:lnTo>
                    <a:pt x="392303" y="33909"/>
                  </a:lnTo>
                  <a:cubicBezTo>
                    <a:pt x="194183" y="33909"/>
                    <a:pt x="33909" y="193421"/>
                    <a:pt x="33909" y="389763"/>
                  </a:cubicBezTo>
                  <a:close/>
                </a:path>
              </a:pathLst>
            </a:custGeom>
            <a:solidFill>
              <a:srgbClr val="C0504D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28575"/>
              <a:ext cx="4097867" cy="229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840"/>
                </a:lnSpc>
              </a:pPr>
              <a:r>
                <a:rPr lang="en-US" sz="3200" dirty="0" err="1">
                  <a:solidFill>
                    <a:srgbClr val="000000"/>
                  </a:solidFill>
                  <a:latin typeface="Arimo Bold"/>
                </a:rPr>
                <a:t>Giải</a:t>
              </a:r>
              <a:r>
                <a:rPr lang="en-US" sz="3200" dirty="0">
                  <a:solidFill>
                    <a:srgbClr val="000000"/>
                  </a:solidFill>
                  <a:latin typeface="Arimo Bold"/>
                </a:rPr>
                <a:t> </a:t>
              </a:r>
              <a:r>
                <a:rPr lang="en-US" sz="3200" dirty="0" err="1">
                  <a:solidFill>
                    <a:srgbClr val="000000"/>
                  </a:solidFill>
                  <a:latin typeface="Arimo Bold"/>
                </a:rPr>
                <a:t>pháp</a:t>
              </a:r>
              <a:endParaRPr lang="en-US" sz="3200" dirty="0">
                <a:solidFill>
                  <a:srgbClr val="000000"/>
                </a:solidFill>
                <a:latin typeface="Arimo Bold"/>
              </a:endParaRP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462450" y="4576236"/>
            <a:ext cx="3169920" cy="4154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1950" lvl="1" indent="-180975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Arimo"/>
              </a:rPr>
              <a:t>Dịch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vụ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truyền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hình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OTT.</a:t>
            </a:r>
          </a:p>
          <a:p>
            <a:pPr marL="361950" lvl="1" indent="-180975" algn="l">
              <a:lnSpc>
                <a:spcPts val="3600"/>
              </a:lnSpc>
            </a:pPr>
            <a:endParaRPr lang="en-US" sz="3000" dirty="0">
              <a:solidFill>
                <a:srgbClr val="000000"/>
              </a:solidFill>
              <a:latin typeface="Arimo"/>
            </a:endParaRPr>
          </a:p>
          <a:p>
            <a:pPr marL="361950" lvl="1" indent="-180975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Arimo"/>
              </a:rPr>
              <a:t>Hệ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thống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truyền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hình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Viettel TV360.</a:t>
            </a:r>
          </a:p>
          <a:p>
            <a:pPr marL="180975" lvl="1" algn="l">
              <a:lnSpc>
                <a:spcPts val="3600"/>
              </a:lnSpc>
            </a:pPr>
            <a:endParaRPr lang="en-US" sz="3000" dirty="0">
              <a:solidFill>
                <a:srgbClr val="000000"/>
              </a:solidFill>
              <a:latin typeface="Arimo"/>
            </a:endParaRPr>
          </a:p>
          <a:p>
            <a:pPr marL="361950" lvl="1" indent="-180975" algn="l">
              <a:lnSpc>
                <a:spcPts val="36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Kubernetes</a:t>
            </a:r>
          </a:p>
          <a:p>
            <a:pPr marL="361950" lvl="1" indent="-180975" algn="l">
              <a:lnSpc>
                <a:spcPts val="3600"/>
              </a:lnSpc>
            </a:pPr>
            <a:endParaRPr lang="en-US" sz="3000" dirty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3049486" y="4664782"/>
            <a:ext cx="2865117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1950" lvl="1" indent="-180975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Arimo"/>
              </a:rPr>
              <a:t>Ứng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dụng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Kubernetes.</a:t>
            </a:r>
          </a:p>
          <a:p>
            <a:pPr marL="361950" lvl="1" indent="-180975" algn="l">
              <a:lnSpc>
                <a:spcPts val="3600"/>
              </a:lnSpc>
            </a:pPr>
            <a:endParaRPr lang="en-US" sz="3000" dirty="0">
              <a:solidFill>
                <a:srgbClr val="000000"/>
              </a:solidFill>
              <a:latin typeface="Arimo"/>
            </a:endParaRPr>
          </a:p>
          <a:p>
            <a:pPr marL="361950" lvl="1" indent="-180975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Arimo"/>
              </a:rPr>
              <a:t>Hệ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thống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Rancher.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928266" y="4647126"/>
            <a:ext cx="2865117" cy="323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1950" lvl="1" indent="-180975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Arimo"/>
              </a:rPr>
              <a:t>Phát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triển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mạnh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mẽ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của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truyền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hình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.</a:t>
            </a:r>
          </a:p>
          <a:p>
            <a:pPr marL="361950" lvl="1" indent="-180975" algn="l">
              <a:lnSpc>
                <a:spcPts val="3600"/>
              </a:lnSpc>
            </a:pPr>
            <a:endParaRPr lang="en-US" sz="3000" dirty="0">
              <a:solidFill>
                <a:srgbClr val="000000"/>
              </a:solidFill>
              <a:latin typeface="Arimo"/>
            </a:endParaRPr>
          </a:p>
          <a:p>
            <a:pPr marL="361950" lvl="1" indent="-180975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Arimo"/>
              </a:rPr>
              <a:t>Vấn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đề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quản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lý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.</a:t>
            </a:r>
          </a:p>
          <a:p>
            <a:pPr marL="361950" lvl="1" indent="-180975" algn="l">
              <a:lnSpc>
                <a:spcPts val="3600"/>
              </a:lnSpc>
            </a:pPr>
            <a:endParaRPr lang="en-US" sz="3000" dirty="0">
              <a:solidFill>
                <a:srgbClr val="000000"/>
              </a:solidFill>
              <a:latin typeface="Arimo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2629" y="0"/>
            <a:ext cx="8305800" cy="1677739"/>
          </a:xfrm>
          <a:custGeom>
            <a:avLst/>
            <a:gdLst/>
            <a:ahLst/>
            <a:cxnLst/>
            <a:rect l="l" t="t" r="r" b="b"/>
            <a:pathLst>
              <a:path w="8305800" h="1677739">
                <a:moveTo>
                  <a:pt x="0" y="0"/>
                </a:moveTo>
                <a:lnTo>
                  <a:pt x="8305800" y="0"/>
                </a:lnTo>
                <a:lnTo>
                  <a:pt x="8305800" y="1677739"/>
                </a:lnTo>
                <a:lnTo>
                  <a:pt x="0" y="16777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29" t="-1577" b="-2244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9526552"/>
            <a:ext cx="18288000" cy="758109"/>
          </a:xfrm>
          <a:custGeom>
            <a:avLst/>
            <a:gdLst/>
            <a:ahLst/>
            <a:cxnLst/>
            <a:rect l="l" t="t" r="r" b="b"/>
            <a:pathLst>
              <a:path w="18288000" h="758109">
                <a:moveTo>
                  <a:pt x="0" y="0"/>
                </a:moveTo>
                <a:lnTo>
                  <a:pt x="18288000" y="0"/>
                </a:lnTo>
                <a:lnTo>
                  <a:pt x="18288000" y="758109"/>
                </a:lnTo>
                <a:lnTo>
                  <a:pt x="0" y="7581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391" b="-14610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687800" y="313493"/>
            <a:ext cx="1221260" cy="1221260"/>
          </a:xfrm>
          <a:custGeom>
            <a:avLst/>
            <a:gdLst/>
            <a:ahLst/>
            <a:cxnLst/>
            <a:rect l="l" t="t" r="r" b="b"/>
            <a:pathLst>
              <a:path w="1221260" h="1221260">
                <a:moveTo>
                  <a:pt x="0" y="0"/>
                </a:moveTo>
                <a:lnTo>
                  <a:pt x="1221260" y="0"/>
                </a:lnTo>
                <a:lnTo>
                  <a:pt x="1221260" y="1221260"/>
                </a:lnTo>
                <a:lnTo>
                  <a:pt x="0" y="12212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258991" y="9373189"/>
            <a:ext cx="3587353" cy="652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2600" dirty="0">
                <a:solidFill>
                  <a:srgbClr val="FF0D00"/>
                </a:solidFill>
                <a:latin typeface="Arimo"/>
              </a:rPr>
              <a:t>NGUYỄN TRÍ ĐÔNG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249171" y="9406908"/>
            <a:ext cx="4155942" cy="946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2600" dirty="0">
                <a:solidFill>
                  <a:srgbClr val="FF0D00"/>
                </a:solidFill>
                <a:latin typeface="Arimo"/>
              </a:rPr>
              <a:t>ĐỒ ÁN TỐT NGHIỆP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00200" y="133958"/>
            <a:ext cx="6622971" cy="1076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499" dirty="0">
                <a:solidFill>
                  <a:srgbClr val="FF0D00"/>
                </a:solidFill>
                <a:latin typeface="Arimo Bold"/>
              </a:rPr>
              <a:t>I.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Tổng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quan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về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hệ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thống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truyền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hình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Viettel TV360</a:t>
            </a:r>
          </a:p>
        </p:txBody>
      </p:sp>
      <p:sp>
        <p:nvSpPr>
          <p:cNvPr id="8" name="Freeform 8"/>
          <p:cNvSpPr/>
          <p:nvPr/>
        </p:nvSpPr>
        <p:spPr>
          <a:xfrm>
            <a:off x="9367642" y="2700873"/>
            <a:ext cx="7782699" cy="5090795"/>
          </a:xfrm>
          <a:custGeom>
            <a:avLst/>
            <a:gdLst/>
            <a:ahLst/>
            <a:cxnLst/>
            <a:rect l="l" t="t" r="r" b="b"/>
            <a:pathLst>
              <a:path w="7782699" h="5090795">
                <a:moveTo>
                  <a:pt x="0" y="0"/>
                </a:moveTo>
                <a:lnTo>
                  <a:pt x="7782699" y="0"/>
                </a:lnTo>
                <a:lnTo>
                  <a:pt x="7782699" y="5090795"/>
                </a:lnTo>
                <a:lnTo>
                  <a:pt x="0" y="50907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3" b="-3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066800" y="1947004"/>
            <a:ext cx="5257800" cy="553998"/>
            <a:chOff x="0" y="0"/>
            <a:chExt cx="7010400" cy="73866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010400" cy="738664"/>
            </a:xfrm>
            <a:custGeom>
              <a:avLst/>
              <a:gdLst/>
              <a:ahLst/>
              <a:cxnLst/>
              <a:rect l="l" t="t" r="r" b="b"/>
              <a:pathLst>
                <a:path w="7010400" h="738664">
                  <a:moveTo>
                    <a:pt x="0" y="0"/>
                  </a:moveTo>
                  <a:lnTo>
                    <a:pt x="7010400" y="0"/>
                  </a:lnTo>
                  <a:lnTo>
                    <a:pt x="7010400" y="738664"/>
                  </a:lnTo>
                  <a:lnTo>
                    <a:pt x="0" y="738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121920" y="41910"/>
              <a:ext cx="6766560" cy="6357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dirty="0" err="1">
                  <a:solidFill>
                    <a:srgbClr val="000000"/>
                  </a:solidFill>
                  <a:latin typeface="Arimo Bold"/>
                </a:rPr>
                <a:t>Giới</a:t>
              </a:r>
              <a:r>
                <a:rPr lang="en-US" sz="3000" dirty="0">
                  <a:solidFill>
                    <a:srgbClr val="000000"/>
                  </a:solidFill>
                  <a:latin typeface="Arimo Bold"/>
                </a:rPr>
                <a:t> </a:t>
              </a:r>
              <a:r>
                <a:rPr lang="en-US" sz="3000" dirty="0" err="1">
                  <a:solidFill>
                    <a:srgbClr val="000000"/>
                  </a:solidFill>
                  <a:latin typeface="Arimo Bold"/>
                </a:rPr>
                <a:t>thiệu</a:t>
              </a:r>
              <a:r>
                <a:rPr lang="en-US" sz="3000" dirty="0">
                  <a:solidFill>
                    <a:srgbClr val="000000"/>
                  </a:solidFill>
                  <a:latin typeface="Arimo Bold"/>
                </a:rPr>
                <a:t> </a:t>
              </a:r>
              <a:r>
                <a:rPr lang="en-US" sz="3000" dirty="0" err="1">
                  <a:solidFill>
                    <a:srgbClr val="000000"/>
                  </a:solidFill>
                  <a:latin typeface="Arimo Bold"/>
                </a:rPr>
                <a:t>về</a:t>
              </a:r>
              <a:r>
                <a:rPr lang="en-US" sz="3000" dirty="0">
                  <a:solidFill>
                    <a:srgbClr val="000000"/>
                  </a:solidFill>
                  <a:latin typeface="Arimo Bold"/>
                </a:rPr>
                <a:t> </a:t>
              </a:r>
              <a:r>
                <a:rPr lang="en-US" sz="3000" dirty="0" err="1">
                  <a:solidFill>
                    <a:srgbClr val="000000"/>
                  </a:solidFill>
                  <a:latin typeface="Arimo Bold"/>
                </a:rPr>
                <a:t>truyền</a:t>
              </a:r>
              <a:r>
                <a:rPr lang="en-US" sz="3000" dirty="0">
                  <a:solidFill>
                    <a:srgbClr val="000000"/>
                  </a:solidFill>
                  <a:latin typeface="Arimo Bold"/>
                </a:rPr>
                <a:t> </a:t>
              </a:r>
              <a:r>
                <a:rPr lang="en-US" sz="3000" dirty="0" err="1">
                  <a:solidFill>
                    <a:srgbClr val="000000"/>
                  </a:solidFill>
                  <a:latin typeface="Arimo Bold"/>
                </a:rPr>
                <a:t>hình</a:t>
              </a:r>
              <a:r>
                <a:rPr lang="en-US" sz="3000" dirty="0">
                  <a:solidFill>
                    <a:srgbClr val="000000"/>
                  </a:solidFill>
                  <a:latin typeface="Arimo Bold"/>
                </a:rPr>
                <a:t> OTT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111230" y="3041947"/>
            <a:ext cx="7670679" cy="6221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dirty="0" err="1">
                <a:solidFill>
                  <a:srgbClr val="FF0000"/>
                </a:solidFill>
                <a:latin typeface="Arimo"/>
              </a:rPr>
              <a:t>Khái</a:t>
            </a:r>
            <a:r>
              <a:rPr lang="en-US" sz="3000" dirty="0">
                <a:solidFill>
                  <a:srgbClr val="FF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Arimo"/>
              </a:rPr>
              <a:t>niệm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: OTT (Over The Top)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là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dịch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vụ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truyền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hình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cung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cấp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cho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người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dùng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trên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nền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tảng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Internet.</a:t>
            </a:r>
          </a:p>
          <a:p>
            <a:pPr algn="l">
              <a:lnSpc>
                <a:spcPts val="3600"/>
              </a:lnSpc>
            </a:pPr>
            <a:endParaRPr lang="en-US" sz="3000" dirty="0">
              <a:solidFill>
                <a:srgbClr val="000000"/>
              </a:solidFill>
              <a:latin typeface="Arimo"/>
            </a:endParaRPr>
          </a:p>
          <a:p>
            <a:pPr algn="l">
              <a:lnSpc>
                <a:spcPts val="3600"/>
              </a:lnSpc>
            </a:pPr>
            <a:r>
              <a:rPr lang="en-US" sz="3000" dirty="0" err="1">
                <a:solidFill>
                  <a:srgbClr val="FF0000"/>
                </a:solidFill>
                <a:latin typeface="Times New Roman"/>
              </a:rPr>
              <a:t>Hoạt</a:t>
            </a:r>
            <a:r>
              <a:rPr lang="en-US" sz="30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Times New Roman"/>
              </a:rPr>
              <a:t>động</a:t>
            </a:r>
            <a:r>
              <a:rPr lang="en-US" sz="3000" dirty="0">
                <a:solidFill>
                  <a:srgbClr val="FF0000"/>
                </a:solidFill>
                <a:latin typeface="Times New Roman"/>
              </a:rPr>
              <a:t>: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Chỉ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cần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có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mạng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Internet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có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thể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sử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dụng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được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dịch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vụ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OTT.</a:t>
            </a:r>
          </a:p>
          <a:p>
            <a:pPr algn="l">
              <a:lnSpc>
                <a:spcPts val="3600"/>
              </a:lnSpc>
            </a:pPr>
            <a:endParaRPr lang="en-US" sz="3000" dirty="0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3600"/>
              </a:lnSpc>
            </a:pPr>
            <a:r>
              <a:rPr lang="en-US" sz="3000" dirty="0" err="1">
                <a:solidFill>
                  <a:srgbClr val="FF0000"/>
                </a:solidFill>
                <a:latin typeface="Times New Roman"/>
              </a:rPr>
              <a:t>Ưu</a:t>
            </a:r>
            <a:r>
              <a:rPr lang="en-US" sz="30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Times New Roman"/>
              </a:rPr>
              <a:t>điểm</a:t>
            </a:r>
            <a:r>
              <a:rPr lang="en-US" sz="3000" dirty="0">
                <a:solidFill>
                  <a:srgbClr val="FF0000"/>
                </a:solidFill>
                <a:latin typeface="Times New Roman"/>
              </a:rPr>
              <a:t>: </a:t>
            </a:r>
          </a:p>
          <a:p>
            <a:pPr marL="819150" lvl="2" indent="-273050" algn="l">
              <a:lnSpc>
                <a:spcPts val="5400"/>
              </a:lnSpc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Times New Roman"/>
              </a:rPr>
              <a:t>Chi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phí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thấp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nội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dung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đảm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bảo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marL="819150" lvl="2" indent="-273050" algn="l">
              <a:lnSpc>
                <a:spcPts val="5400"/>
              </a:lnSpc>
              <a:buFont typeface="Arial"/>
              <a:buChar char="⚬"/>
            </a:pP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Truyền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tải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tốt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marL="819150" lvl="2" indent="-273050" algn="l">
              <a:lnSpc>
                <a:spcPts val="5400"/>
              </a:lnSpc>
              <a:buFont typeface="Arial"/>
              <a:buChar char="⚬"/>
            </a:pP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Đa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thiết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bị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marL="819150" lvl="2" indent="-273050" algn="l">
              <a:lnSpc>
                <a:spcPts val="3600"/>
              </a:lnSpc>
            </a:pPr>
            <a:endParaRPr lang="en-US" sz="3000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1595" y="116061"/>
            <a:ext cx="8108795" cy="1624453"/>
          </a:xfrm>
          <a:custGeom>
            <a:avLst/>
            <a:gdLst/>
            <a:ahLst/>
            <a:cxnLst/>
            <a:rect l="l" t="t" r="r" b="b"/>
            <a:pathLst>
              <a:path w="8305800" h="1677739">
                <a:moveTo>
                  <a:pt x="0" y="0"/>
                </a:moveTo>
                <a:lnTo>
                  <a:pt x="8305800" y="0"/>
                </a:lnTo>
                <a:lnTo>
                  <a:pt x="8305800" y="1677739"/>
                </a:lnTo>
                <a:lnTo>
                  <a:pt x="0" y="16777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29" t="-1577" b="-22442"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>
            <a:off x="0" y="9504249"/>
            <a:ext cx="18288000" cy="758109"/>
          </a:xfrm>
          <a:custGeom>
            <a:avLst/>
            <a:gdLst/>
            <a:ahLst/>
            <a:cxnLst/>
            <a:rect l="l" t="t" r="r" b="b"/>
            <a:pathLst>
              <a:path w="18288000" h="758109">
                <a:moveTo>
                  <a:pt x="0" y="0"/>
                </a:moveTo>
                <a:lnTo>
                  <a:pt x="18288000" y="0"/>
                </a:lnTo>
                <a:lnTo>
                  <a:pt x="18288000" y="758109"/>
                </a:lnTo>
                <a:lnTo>
                  <a:pt x="0" y="7581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391" b="-14610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687800" y="311698"/>
            <a:ext cx="1221260" cy="1221260"/>
          </a:xfrm>
          <a:custGeom>
            <a:avLst/>
            <a:gdLst/>
            <a:ahLst/>
            <a:cxnLst/>
            <a:rect l="l" t="t" r="r" b="b"/>
            <a:pathLst>
              <a:path w="1221260" h="1221260">
                <a:moveTo>
                  <a:pt x="0" y="0"/>
                </a:moveTo>
                <a:lnTo>
                  <a:pt x="1221260" y="0"/>
                </a:lnTo>
                <a:lnTo>
                  <a:pt x="1221260" y="1221260"/>
                </a:lnTo>
                <a:lnTo>
                  <a:pt x="0" y="12212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335000" y="9385621"/>
            <a:ext cx="3587353" cy="652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2600" dirty="0">
                <a:solidFill>
                  <a:srgbClr val="FF0D00"/>
                </a:solidFill>
                <a:latin typeface="Arimo"/>
              </a:rPr>
              <a:t>NGUYỄN TRÍ ĐÔNG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249171" y="9409824"/>
            <a:ext cx="4155942" cy="946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2600" dirty="0">
                <a:solidFill>
                  <a:srgbClr val="FF0D00"/>
                </a:solidFill>
                <a:latin typeface="Arimo"/>
              </a:rPr>
              <a:t>ĐỒ ÁN TỐT NGHIỆP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90703" y="245125"/>
            <a:ext cx="6715097" cy="1076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499" dirty="0">
                <a:solidFill>
                  <a:srgbClr val="FF0D00"/>
                </a:solidFill>
                <a:latin typeface="Arimo Bold"/>
              </a:rPr>
              <a:t>I.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Tổng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quan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về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hệ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thống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truyền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hình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Viettel TV360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02442" y="1947004"/>
            <a:ext cx="8651158" cy="553998"/>
            <a:chOff x="0" y="0"/>
            <a:chExt cx="11534877" cy="7386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727677" cy="738664"/>
            </a:xfrm>
            <a:custGeom>
              <a:avLst/>
              <a:gdLst/>
              <a:ahLst/>
              <a:cxnLst/>
              <a:rect l="l" t="t" r="r" b="b"/>
              <a:pathLst>
                <a:path w="4727677" h="738664">
                  <a:moveTo>
                    <a:pt x="0" y="0"/>
                  </a:moveTo>
                  <a:lnTo>
                    <a:pt x="4727677" y="0"/>
                  </a:lnTo>
                  <a:lnTo>
                    <a:pt x="4727677" y="738664"/>
                  </a:lnTo>
                  <a:lnTo>
                    <a:pt x="0" y="738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121920" y="41911"/>
              <a:ext cx="11412957" cy="6155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dirty="0" err="1">
                  <a:solidFill>
                    <a:srgbClr val="000000"/>
                  </a:solidFill>
                  <a:latin typeface="Arimo Bold"/>
                </a:rPr>
                <a:t>Mô</a:t>
              </a:r>
              <a:r>
                <a:rPr lang="en-US" sz="3000" dirty="0">
                  <a:solidFill>
                    <a:srgbClr val="000000"/>
                  </a:solidFill>
                  <a:latin typeface="Arimo Bold"/>
                </a:rPr>
                <a:t> </a:t>
              </a:r>
              <a:r>
                <a:rPr lang="en-US" sz="3000" dirty="0" err="1">
                  <a:solidFill>
                    <a:srgbClr val="000000"/>
                  </a:solidFill>
                  <a:latin typeface="Arimo Bold"/>
                </a:rPr>
                <a:t>hình</a:t>
              </a:r>
              <a:r>
                <a:rPr lang="en-US" sz="3000" dirty="0">
                  <a:solidFill>
                    <a:srgbClr val="000000"/>
                  </a:solidFill>
                  <a:latin typeface="Arimo Bold"/>
                </a:rPr>
                <a:t> </a:t>
              </a:r>
              <a:r>
                <a:rPr lang="en-US" sz="3000" dirty="0" err="1">
                  <a:solidFill>
                    <a:srgbClr val="000000"/>
                  </a:solidFill>
                  <a:latin typeface="Arimo Bold"/>
                </a:rPr>
                <a:t>truyền</a:t>
              </a:r>
              <a:r>
                <a:rPr lang="en-US" sz="3000" dirty="0">
                  <a:solidFill>
                    <a:srgbClr val="000000"/>
                  </a:solidFill>
                  <a:latin typeface="Arimo Bold"/>
                </a:rPr>
                <a:t> </a:t>
              </a:r>
              <a:r>
                <a:rPr lang="en-US" sz="3000" dirty="0" err="1">
                  <a:solidFill>
                    <a:srgbClr val="000000"/>
                  </a:solidFill>
                  <a:latin typeface="Arimo Bold"/>
                </a:rPr>
                <a:t>tải</a:t>
              </a:r>
              <a:r>
                <a:rPr lang="en-US" sz="3000" dirty="0">
                  <a:solidFill>
                    <a:srgbClr val="000000"/>
                  </a:solidFill>
                  <a:latin typeface="Arimo Bold"/>
                </a:rPr>
                <a:t> </a:t>
              </a:r>
              <a:r>
                <a:rPr lang="en-US" sz="3000" dirty="0" err="1">
                  <a:solidFill>
                    <a:srgbClr val="000000"/>
                  </a:solidFill>
                  <a:latin typeface="Arimo Bold"/>
                </a:rPr>
                <a:t>nội</a:t>
              </a:r>
              <a:r>
                <a:rPr lang="en-US" sz="3000" dirty="0">
                  <a:solidFill>
                    <a:srgbClr val="000000"/>
                  </a:solidFill>
                  <a:latin typeface="Arimo Bold"/>
                </a:rPr>
                <a:t> dung </a:t>
              </a:r>
              <a:r>
                <a:rPr lang="en-US" sz="3000" dirty="0" err="1">
                  <a:solidFill>
                    <a:srgbClr val="000000"/>
                  </a:solidFill>
                  <a:latin typeface="Arimo Bold"/>
                </a:rPr>
                <a:t>trong</a:t>
              </a:r>
              <a:r>
                <a:rPr lang="en-US" sz="3000" dirty="0">
                  <a:solidFill>
                    <a:srgbClr val="000000"/>
                  </a:solidFill>
                  <a:latin typeface="Arimo Bold"/>
                </a:rPr>
                <a:t> </a:t>
              </a:r>
              <a:r>
                <a:rPr lang="en-US" sz="3000" dirty="0" err="1">
                  <a:solidFill>
                    <a:srgbClr val="000000"/>
                  </a:solidFill>
                  <a:latin typeface="Arimo Bold"/>
                </a:rPr>
                <a:t>hệ</a:t>
              </a:r>
              <a:r>
                <a:rPr lang="en-US" sz="3000" dirty="0">
                  <a:solidFill>
                    <a:srgbClr val="000000"/>
                  </a:solidFill>
                  <a:latin typeface="Arimo Bold"/>
                </a:rPr>
                <a:t> </a:t>
              </a:r>
              <a:r>
                <a:rPr lang="en-US" sz="3000" dirty="0" err="1">
                  <a:solidFill>
                    <a:srgbClr val="000000"/>
                  </a:solidFill>
                  <a:latin typeface="Arimo Bold"/>
                </a:rPr>
                <a:t>thống</a:t>
              </a:r>
              <a:endParaRPr lang="en-US" sz="3000" dirty="0">
                <a:solidFill>
                  <a:srgbClr val="000000"/>
                </a:solidFill>
                <a:latin typeface="Arimo Bold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78035" y="2721779"/>
            <a:ext cx="3844865" cy="979470"/>
            <a:chOff x="0" y="0"/>
            <a:chExt cx="5126487" cy="1305960"/>
          </a:xfrm>
        </p:grpSpPr>
        <p:sp>
          <p:nvSpPr>
            <p:cNvPr id="13" name="Freeform 13"/>
            <p:cNvSpPr/>
            <p:nvPr/>
          </p:nvSpPr>
          <p:spPr>
            <a:xfrm>
              <a:off x="16891" y="17018"/>
              <a:ext cx="5092700" cy="1271905"/>
            </a:xfrm>
            <a:custGeom>
              <a:avLst/>
              <a:gdLst/>
              <a:ahLst/>
              <a:cxnLst/>
              <a:rect l="l" t="t" r="r" b="b"/>
              <a:pathLst>
                <a:path w="5092700" h="1271905">
                  <a:moveTo>
                    <a:pt x="0" y="211963"/>
                  </a:moveTo>
                  <a:cubicBezTo>
                    <a:pt x="0" y="94869"/>
                    <a:pt x="96774" y="0"/>
                    <a:pt x="216281" y="0"/>
                  </a:cubicBezTo>
                  <a:lnTo>
                    <a:pt x="4876419" y="0"/>
                  </a:lnTo>
                  <a:cubicBezTo>
                    <a:pt x="4995799" y="0"/>
                    <a:pt x="5092700" y="94869"/>
                    <a:pt x="5092700" y="211963"/>
                  </a:cubicBezTo>
                  <a:lnTo>
                    <a:pt x="5092700" y="1059942"/>
                  </a:lnTo>
                  <a:cubicBezTo>
                    <a:pt x="5092700" y="1177036"/>
                    <a:pt x="4995926" y="1271905"/>
                    <a:pt x="4876419" y="1271905"/>
                  </a:cubicBezTo>
                  <a:lnTo>
                    <a:pt x="216281" y="1271905"/>
                  </a:lnTo>
                  <a:cubicBezTo>
                    <a:pt x="96901" y="1271905"/>
                    <a:pt x="0" y="1177036"/>
                    <a:pt x="0" y="105994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5126482" cy="1305941"/>
            </a:xfrm>
            <a:custGeom>
              <a:avLst/>
              <a:gdLst/>
              <a:ahLst/>
              <a:cxnLst/>
              <a:rect l="l" t="t" r="r" b="b"/>
              <a:pathLst>
                <a:path w="5126482" h="1305941">
                  <a:moveTo>
                    <a:pt x="0" y="228981"/>
                  </a:moveTo>
                  <a:cubicBezTo>
                    <a:pt x="0" y="102235"/>
                    <a:pt x="104648" y="0"/>
                    <a:pt x="233172" y="0"/>
                  </a:cubicBezTo>
                  <a:lnTo>
                    <a:pt x="4893310" y="0"/>
                  </a:lnTo>
                  <a:lnTo>
                    <a:pt x="4893310" y="16891"/>
                  </a:lnTo>
                  <a:lnTo>
                    <a:pt x="4893310" y="0"/>
                  </a:lnTo>
                  <a:cubicBezTo>
                    <a:pt x="5021707" y="0"/>
                    <a:pt x="5126482" y="102235"/>
                    <a:pt x="5126482" y="228981"/>
                  </a:cubicBezTo>
                  <a:lnTo>
                    <a:pt x="5109591" y="228981"/>
                  </a:lnTo>
                  <a:lnTo>
                    <a:pt x="5126482" y="228981"/>
                  </a:lnTo>
                  <a:lnTo>
                    <a:pt x="5126482" y="1076960"/>
                  </a:lnTo>
                  <a:lnTo>
                    <a:pt x="5109591" y="1076960"/>
                  </a:lnTo>
                  <a:lnTo>
                    <a:pt x="5126482" y="1076960"/>
                  </a:lnTo>
                  <a:cubicBezTo>
                    <a:pt x="5126482" y="1203706"/>
                    <a:pt x="5021834" y="1305941"/>
                    <a:pt x="4893310" y="1305941"/>
                  </a:cubicBezTo>
                  <a:lnTo>
                    <a:pt x="4893310" y="1289050"/>
                  </a:lnTo>
                  <a:lnTo>
                    <a:pt x="4893310" y="1305941"/>
                  </a:lnTo>
                  <a:lnTo>
                    <a:pt x="233172" y="1305941"/>
                  </a:lnTo>
                  <a:lnTo>
                    <a:pt x="233172" y="1289050"/>
                  </a:lnTo>
                  <a:lnTo>
                    <a:pt x="233172" y="1305941"/>
                  </a:lnTo>
                  <a:cubicBezTo>
                    <a:pt x="104648" y="1305941"/>
                    <a:pt x="0" y="1203706"/>
                    <a:pt x="0" y="1076960"/>
                  </a:cubicBezTo>
                  <a:lnTo>
                    <a:pt x="0" y="228981"/>
                  </a:lnTo>
                  <a:lnTo>
                    <a:pt x="16891" y="228981"/>
                  </a:lnTo>
                  <a:lnTo>
                    <a:pt x="0" y="228981"/>
                  </a:lnTo>
                  <a:moveTo>
                    <a:pt x="33909" y="228981"/>
                  </a:moveTo>
                  <a:lnTo>
                    <a:pt x="33909" y="1076960"/>
                  </a:lnTo>
                  <a:lnTo>
                    <a:pt x="16891" y="1076960"/>
                  </a:lnTo>
                  <a:lnTo>
                    <a:pt x="33909" y="1076960"/>
                  </a:lnTo>
                  <a:cubicBezTo>
                    <a:pt x="33909" y="1184402"/>
                    <a:pt x="122809" y="1272032"/>
                    <a:pt x="233172" y="1272032"/>
                  </a:cubicBezTo>
                  <a:lnTo>
                    <a:pt x="4893310" y="1272032"/>
                  </a:lnTo>
                  <a:cubicBezTo>
                    <a:pt x="5003673" y="1272032"/>
                    <a:pt x="5092573" y="1184402"/>
                    <a:pt x="5092573" y="1076960"/>
                  </a:cubicBezTo>
                  <a:lnTo>
                    <a:pt x="5092573" y="228981"/>
                  </a:lnTo>
                  <a:cubicBezTo>
                    <a:pt x="5092573" y="121539"/>
                    <a:pt x="5003673" y="33909"/>
                    <a:pt x="4893310" y="33909"/>
                  </a:cubicBezTo>
                  <a:lnTo>
                    <a:pt x="233172" y="33909"/>
                  </a:lnTo>
                  <a:lnTo>
                    <a:pt x="233172" y="16891"/>
                  </a:lnTo>
                  <a:lnTo>
                    <a:pt x="233172" y="33909"/>
                  </a:lnTo>
                  <a:cubicBezTo>
                    <a:pt x="122809" y="33909"/>
                    <a:pt x="33909" y="121539"/>
                    <a:pt x="33909" y="228981"/>
                  </a:cubicBezTo>
                  <a:close/>
                </a:path>
              </a:pathLst>
            </a:custGeom>
            <a:solidFill>
              <a:srgbClr val="C0504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5126487" cy="13250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799" dirty="0" err="1">
                  <a:solidFill>
                    <a:srgbClr val="000000"/>
                  </a:solidFill>
                  <a:latin typeface="Arimo"/>
                </a:rPr>
                <a:t>Nhà</a:t>
              </a:r>
              <a:r>
                <a:rPr lang="en-US" sz="2799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Arimo"/>
                </a:rPr>
                <a:t>cung</a:t>
              </a:r>
              <a:r>
                <a:rPr lang="en-US" sz="2799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Arimo"/>
                </a:rPr>
                <a:t>cấp</a:t>
              </a:r>
              <a:r>
                <a:rPr lang="en-US" sz="2799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Arimo"/>
                </a:rPr>
                <a:t>nội</a:t>
              </a:r>
              <a:r>
                <a:rPr lang="en-US" sz="2799" dirty="0">
                  <a:solidFill>
                    <a:srgbClr val="000000"/>
                  </a:solidFill>
                  <a:latin typeface="Arimo"/>
                </a:rPr>
                <a:t> dung.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49407" y="4077412"/>
            <a:ext cx="3854697" cy="1054386"/>
            <a:chOff x="0" y="0"/>
            <a:chExt cx="5139596" cy="1299481"/>
          </a:xfrm>
        </p:grpSpPr>
        <p:sp>
          <p:nvSpPr>
            <p:cNvPr id="17" name="Freeform 17"/>
            <p:cNvSpPr/>
            <p:nvPr/>
          </p:nvSpPr>
          <p:spPr>
            <a:xfrm>
              <a:off x="16891" y="16891"/>
              <a:ext cx="5105781" cy="1265682"/>
            </a:xfrm>
            <a:custGeom>
              <a:avLst/>
              <a:gdLst/>
              <a:ahLst/>
              <a:cxnLst/>
              <a:rect l="l" t="t" r="r" b="b"/>
              <a:pathLst>
                <a:path w="5105781" h="1265682">
                  <a:moveTo>
                    <a:pt x="0" y="210947"/>
                  </a:moveTo>
                  <a:cubicBezTo>
                    <a:pt x="0" y="94488"/>
                    <a:pt x="96266" y="0"/>
                    <a:pt x="215138" y="0"/>
                  </a:cubicBezTo>
                  <a:lnTo>
                    <a:pt x="4890643" y="0"/>
                  </a:lnTo>
                  <a:cubicBezTo>
                    <a:pt x="5009515" y="0"/>
                    <a:pt x="5105781" y="94488"/>
                    <a:pt x="5105781" y="210947"/>
                  </a:cubicBezTo>
                  <a:lnTo>
                    <a:pt x="5105781" y="1054735"/>
                  </a:lnTo>
                  <a:cubicBezTo>
                    <a:pt x="5105781" y="1171194"/>
                    <a:pt x="5009515" y="1265682"/>
                    <a:pt x="4890643" y="1265682"/>
                  </a:cubicBezTo>
                  <a:lnTo>
                    <a:pt x="215138" y="1265682"/>
                  </a:lnTo>
                  <a:cubicBezTo>
                    <a:pt x="96266" y="1265682"/>
                    <a:pt x="0" y="1171194"/>
                    <a:pt x="0" y="10547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5139563" cy="1299464"/>
            </a:xfrm>
            <a:custGeom>
              <a:avLst/>
              <a:gdLst/>
              <a:ahLst/>
              <a:cxnLst/>
              <a:rect l="l" t="t" r="r" b="b"/>
              <a:pathLst>
                <a:path w="5139563" h="1299464">
                  <a:moveTo>
                    <a:pt x="0" y="227838"/>
                  </a:moveTo>
                  <a:cubicBezTo>
                    <a:pt x="0" y="101727"/>
                    <a:pt x="104267" y="0"/>
                    <a:pt x="232029" y="0"/>
                  </a:cubicBezTo>
                  <a:lnTo>
                    <a:pt x="4907534" y="0"/>
                  </a:lnTo>
                  <a:lnTo>
                    <a:pt x="4907534" y="16891"/>
                  </a:lnTo>
                  <a:lnTo>
                    <a:pt x="4907534" y="0"/>
                  </a:lnTo>
                  <a:cubicBezTo>
                    <a:pt x="5035423" y="0"/>
                    <a:pt x="5139563" y="101727"/>
                    <a:pt x="5139563" y="227838"/>
                  </a:cubicBezTo>
                  <a:lnTo>
                    <a:pt x="5122672" y="227838"/>
                  </a:lnTo>
                  <a:lnTo>
                    <a:pt x="5139563" y="227838"/>
                  </a:lnTo>
                  <a:lnTo>
                    <a:pt x="5139563" y="1071626"/>
                  </a:lnTo>
                  <a:lnTo>
                    <a:pt x="5122672" y="1071626"/>
                  </a:lnTo>
                  <a:lnTo>
                    <a:pt x="5139563" y="1071626"/>
                  </a:lnTo>
                  <a:cubicBezTo>
                    <a:pt x="5139563" y="1197737"/>
                    <a:pt x="5035296" y="1299464"/>
                    <a:pt x="4907534" y="1299464"/>
                  </a:cubicBezTo>
                  <a:lnTo>
                    <a:pt x="4907534" y="1282573"/>
                  </a:lnTo>
                  <a:lnTo>
                    <a:pt x="4907534" y="1299464"/>
                  </a:lnTo>
                  <a:lnTo>
                    <a:pt x="232029" y="1299464"/>
                  </a:lnTo>
                  <a:lnTo>
                    <a:pt x="232029" y="1282573"/>
                  </a:lnTo>
                  <a:lnTo>
                    <a:pt x="232029" y="1299464"/>
                  </a:lnTo>
                  <a:cubicBezTo>
                    <a:pt x="104267" y="1299464"/>
                    <a:pt x="0" y="1197737"/>
                    <a:pt x="0" y="1071626"/>
                  </a:cubicBezTo>
                  <a:lnTo>
                    <a:pt x="0" y="227838"/>
                  </a:lnTo>
                  <a:lnTo>
                    <a:pt x="16891" y="227838"/>
                  </a:lnTo>
                  <a:lnTo>
                    <a:pt x="0" y="227838"/>
                  </a:lnTo>
                  <a:moveTo>
                    <a:pt x="33909" y="227838"/>
                  </a:moveTo>
                  <a:lnTo>
                    <a:pt x="33909" y="1071626"/>
                  </a:lnTo>
                  <a:lnTo>
                    <a:pt x="16891" y="1071626"/>
                  </a:lnTo>
                  <a:lnTo>
                    <a:pt x="33909" y="1071626"/>
                  </a:lnTo>
                  <a:cubicBezTo>
                    <a:pt x="33909" y="1178433"/>
                    <a:pt x="122301" y="1265682"/>
                    <a:pt x="232156" y="1265682"/>
                  </a:cubicBezTo>
                  <a:lnTo>
                    <a:pt x="4907534" y="1265682"/>
                  </a:lnTo>
                  <a:cubicBezTo>
                    <a:pt x="5017389" y="1265682"/>
                    <a:pt x="5105781" y="1178560"/>
                    <a:pt x="5105781" y="1071626"/>
                  </a:cubicBezTo>
                  <a:lnTo>
                    <a:pt x="5105781" y="227838"/>
                  </a:lnTo>
                  <a:cubicBezTo>
                    <a:pt x="5105781" y="121031"/>
                    <a:pt x="5017389" y="33782"/>
                    <a:pt x="4907534" y="33782"/>
                  </a:cubicBezTo>
                  <a:lnTo>
                    <a:pt x="232029" y="33782"/>
                  </a:lnTo>
                  <a:lnTo>
                    <a:pt x="232029" y="16891"/>
                  </a:lnTo>
                  <a:lnTo>
                    <a:pt x="232029" y="33909"/>
                  </a:lnTo>
                  <a:cubicBezTo>
                    <a:pt x="122301" y="33909"/>
                    <a:pt x="33909" y="121031"/>
                    <a:pt x="33909" y="227838"/>
                  </a:cubicBezTo>
                  <a:close/>
                </a:path>
              </a:pathLst>
            </a:custGeom>
            <a:solidFill>
              <a:srgbClr val="C0504D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19050"/>
              <a:ext cx="5139596" cy="13185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799" dirty="0" err="1">
                  <a:solidFill>
                    <a:srgbClr val="000000"/>
                  </a:solidFill>
                  <a:latin typeface="Arimo"/>
                </a:rPr>
                <a:t>Bộ</a:t>
              </a:r>
              <a:r>
                <a:rPr lang="en-US" sz="2799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Arimo"/>
                </a:rPr>
                <a:t>mã</a:t>
              </a:r>
              <a:r>
                <a:rPr lang="en-US" sz="2799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Arimo"/>
                </a:rPr>
                <a:t>hóa</a:t>
              </a:r>
              <a:r>
                <a:rPr lang="en-US" sz="2799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Arimo"/>
                </a:rPr>
                <a:t>nén</a:t>
              </a:r>
              <a:r>
                <a:rPr lang="en-US" sz="2799" dirty="0">
                  <a:solidFill>
                    <a:srgbClr val="000000"/>
                  </a:solidFill>
                  <a:latin typeface="Arimo"/>
                </a:rPr>
                <a:t> video.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78035" y="5481789"/>
            <a:ext cx="3844865" cy="983116"/>
            <a:chOff x="0" y="0"/>
            <a:chExt cx="5126487" cy="1310821"/>
          </a:xfrm>
        </p:grpSpPr>
        <p:sp>
          <p:nvSpPr>
            <p:cNvPr id="21" name="Freeform 21"/>
            <p:cNvSpPr/>
            <p:nvPr/>
          </p:nvSpPr>
          <p:spPr>
            <a:xfrm>
              <a:off x="16891" y="16891"/>
              <a:ext cx="5092700" cy="1276985"/>
            </a:xfrm>
            <a:custGeom>
              <a:avLst/>
              <a:gdLst/>
              <a:ahLst/>
              <a:cxnLst/>
              <a:rect l="l" t="t" r="r" b="b"/>
              <a:pathLst>
                <a:path w="5092700" h="1276985">
                  <a:moveTo>
                    <a:pt x="0" y="212852"/>
                  </a:moveTo>
                  <a:cubicBezTo>
                    <a:pt x="0" y="95250"/>
                    <a:pt x="97155" y="0"/>
                    <a:pt x="217043" y="0"/>
                  </a:cubicBezTo>
                  <a:lnTo>
                    <a:pt x="4875657" y="0"/>
                  </a:lnTo>
                  <a:cubicBezTo>
                    <a:pt x="4995545" y="0"/>
                    <a:pt x="5092700" y="95250"/>
                    <a:pt x="5092700" y="212852"/>
                  </a:cubicBezTo>
                  <a:lnTo>
                    <a:pt x="5092700" y="1064133"/>
                  </a:lnTo>
                  <a:cubicBezTo>
                    <a:pt x="5092700" y="1181735"/>
                    <a:pt x="4995545" y="1276985"/>
                    <a:pt x="4875657" y="1276985"/>
                  </a:cubicBezTo>
                  <a:lnTo>
                    <a:pt x="217043" y="1276985"/>
                  </a:lnTo>
                  <a:cubicBezTo>
                    <a:pt x="97155" y="1276985"/>
                    <a:pt x="0" y="1181735"/>
                    <a:pt x="0" y="10641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5126482" cy="1310767"/>
            </a:xfrm>
            <a:custGeom>
              <a:avLst/>
              <a:gdLst/>
              <a:ahLst/>
              <a:cxnLst/>
              <a:rect l="l" t="t" r="r" b="b"/>
              <a:pathLst>
                <a:path w="5126482" h="1310767">
                  <a:moveTo>
                    <a:pt x="0" y="229743"/>
                  </a:moveTo>
                  <a:cubicBezTo>
                    <a:pt x="0" y="102616"/>
                    <a:pt x="105029" y="0"/>
                    <a:pt x="233934" y="0"/>
                  </a:cubicBezTo>
                  <a:lnTo>
                    <a:pt x="4892548" y="0"/>
                  </a:lnTo>
                  <a:lnTo>
                    <a:pt x="4892548" y="16891"/>
                  </a:lnTo>
                  <a:lnTo>
                    <a:pt x="4892548" y="0"/>
                  </a:lnTo>
                  <a:cubicBezTo>
                    <a:pt x="5021453" y="0"/>
                    <a:pt x="5126482" y="102616"/>
                    <a:pt x="5126482" y="229743"/>
                  </a:cubicBezTo>
                  <a:lnTo>
                    <a:pt x="5109591" y="229743"/>
                  </a:lnTo>
                  <a:lnTo>
                    <a:pt x="5126482" y="229743"/>
                  </a:lnTo>
                  <a:lnTo>
                    <a:pt x="5126482" y="1081024"/>
                  </a:lnTo>
                  <a:lnTo>
                    <a:pt x="5109591" y="1081024"/>
                  </a:lnTo>
                  <a:lnTo>
                    <a:pt x="5126482" y="1081024"/>
                  </a:lnTo>
                  <a:cubicBezTo>
                    <a:pt x="5126482" y="1208278"/>
                    <a:pt x="5021453" y="1310767"/>
                    <a:pt x="4892548" y="1310767"/>
                  </a:cubicBezTo>
                  <a:lnTo>
                    <a:pt x="4892548" y="1293876"/>
                  </a:lnTo>
                  <a:lnTo>
                    <a:pt x="4892548" y="1310767"/>
                  </a:lnTo>
                  <a:lnTo>
                    <a:pt x="233934" y="1310767"/>
                  </a:lnTo>
                  <a:lnTo>
                    <a:pt x="233934" y="1293876"/>
                  </a:lnTo>
                  <a:lnTo>
                    <a:pt x="233934" y="1310767"/>
                  </a:lnTo>
                  <a:cubicBezTo>
                    <a:pt x="105029" y="1310767"/>
                    <a:pt x="0" y="1208278"/>
                    <a:pt x="0" y="1081024"/>
                  </a:cubicBezTo>
                  <a:lnTo>
                    <a:pt x="0" y="229743"/>
                  </a:lnTo>
                  <a:lnTo>
                    <a:pt x="16891" y="229743"/>
                  </a:lnTo>
                  <a:lnTo>
                    <a:pt x="0" y="229743"/>
                  </a:lnTo>
                  <a:moveTo>
                    <a:pt x="33909" y="229743"/>
                  </a:moveTo>
                  <a:lnTo>
                    <a:pt x="33909" y="1081024"/>
                  </a:lnTo>
                  <a:lnTo>
                    <a:pt x="16891" y="1081024"/>
                  </a:lnTo>
                  <a:lnTo>
                    <a:pt x="33909" y="1081024"/>
                  </a:lnTo>
                  <a:cubicBezTo>
                    <a:pt x="33909" y="1188847"/>
                    <a:pt x="123190" y="1276858"/>
                    <a:pt x="234061" y="1276858"/>
                  </a:cubicBezTo>
                  <a:lnTo>
                    <a:pt x="4892548" y="1276858"/>
                  </a:lnTo>
                  <a:cubicBezTo>
                    <a:pt x="5003419" y="1276858"/>
                    <a:pt x="5092700" y="1188847"/>
                    <a:pt x="5092700" y="1081024"/>
                  </a:cubicBezTo>
                  <a:lnTo>
                    <a:pt x="5092700" y="229743"/>
                  </a:lnTo>
                  <a:cubicBezTo>
                    <a:pt x="5092700" y="121920"/>
                    <a:pt x="5003419" y="33909"/>
                    <a:pt x="4892548" y="33909"/>
                  </a:cubicBezTo>
                  <a:lnTo>
                    <a:pt x="233934" y="33909"/>
                  </a:lnTo>
                  <a:lnTo>
                    <a:pt x="233934" y="16891"/>
                  </a:lnTo>
                  <a:lnTo>
                    <a:pt x="233934" y="33909"/>
                  </a:lnTo>
                  <a:cubicBezTo>
                    <a:pt x="123190" y="33909"/>
                    <a:pt x="33909" y="121920"/>
                    <a:pt x="33909" y="229743"/>
                  </a:cubicBezTo>
                  <a:close/>
                </a:path>
              </a:pathLst>
            </a:custGeom>
            <a:solidFill>
              <a:srgbClr val="C0504D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5126487" cy="13298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799" dirty="0" err="1">
                  <a:solidFill>
                    <a:srgbClr val="000000"/>
                  </a:solidFill>
                  <a:latin typeface="Arimo"/>
                </a:rPr>
                <a:t>Bộ</a:t>
              </a:r>
              <a:r>
                <a:rPr lang="en-US" sz="2799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Arimo"/>
                </a:rPr>
                <a:t>chuyển</a:t>
              </a:r>
              <a:r>
                <a:rPr lang="en-US" sz="2799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Arimo"/>
                </a:rPr>
                <a:t>đổi</a:t>
              </a:r>
              <a:r>
                <a:rPr lang="en-US" sz="2799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Arimo"/>
                </a:rPr>
                <a:t>định</a:t>
              </a:r>
              <a:r>
                <a:rPr lang="en-US" sz="2799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Arimo"/>
                </a:rPr>
                <a:t>dạng</a:t>
              </a:r>
              <a:r>
                <a:rPr lang="en-US" sz="2799" dirty="0">
                  <a:solidFill>
                    <a:srgbClr val="000000"/>
                  </a:solidFill>
                  <a:latin typeface="Arimo"/>
                </a:rPr>
                <a:t>.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578035" y="8192291"/>
            <a:ext cx="3844863" cy="912107"/>
            <a:chOff x="0" y="0"/>
            <a:chExt cx="5126484" cy="1216143"/>
          </a:xfrm>
        </p:grpSpPr>
        <p:sp>
          <p:nvSpPr>
            <p:cNvPr id="25" name="Freeform 25"/>
            <p:cNvSpPr/>
            <p:nvPr/>
          </p:nvSpPr>
          <p:spPr>
            <a:xfrm>
              <a:off x="16891" y="16891"/>
              <a:ext cx="5092573" cy="1182370"/>
            </a:xfrm>
            <a:custGeom>
              <a:avLst/>
              <a:gdLst/>
              <a:ahLst/>
              <a:cxnLst/>
              <a:rect l="l" t="t" r="r" b="b"/>
              <a:pathLst>
                <a:path w="5092573" h="1182370">
                  <a:moveTo>
                    <a:pt x="0" y="197104"/>
                  </a:moveTo>
                  <a:cubicBezTo>
                    <a:pt x="0" y="88265"/>
                    <a:pt x="90170" y="0"/>
                    <a:pt x="201295" y="0"/>
                  </a:cubicBezTo>
                  <a:lnTo>
                    <a:pt x="4891278" y="0"/>
                  </a:lnTo>
                  <a:cubicBezTo>
                    <a:pt x="5002530" y="0"/>
                    <a:pt x="5092573" y="88265"/>
                    <a:pt x="5092573" y="197104"/>
                  </a:cubicBezTo>
                  <a:lnTo>
                    <a:pt x="5092573" y="985266"/>
                  </a:lnTo>
                  <a:cubicBezTo>
                    <a:pt x="5092573" y="1094105"/>
                    <a:pt x="5002403" y="1182370"/>
                    <a:pt x="4891278" y="1182370"/>
                  </a:cubicBezTo>
                  <a:lnTo>
                    <a:pt x="201422" y="1182370"/>
                  </a:lnTo>
                  <a:cubicBezTo>
                    <a:pt x="90170" y="1182370"/>
                    <a:pt x="127" y="1094105"/>
                    <a:pt x="127" y="98526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0" y="0"/>
              <a:ext cx="5126482" cy="1216152"/>
            </a:xfrm>
            <a:custGeom>
              <a:avLst/>
              <a:gdLst/>
              <a:ahLst/>
              <a:cxnLst/>
              <a:rect l="l" t="t" r="r" b="b"/>
              <a:pathLst>
                <a:path w="5126482" h="1216152">
                  <a:moveTo>
                    <a:pt x="0" y="213995"/>
                  </a:moveTo>
                  <a:cubicBezTo>
                    <a:pt x="0" y="95504"/>
                    <a:pt x="98044" y="0"/>
                    <a:pt x="218313" y="0"/>
                  </a:cubicBezTo>
                  <a:lnTo>
                    <a:pt x="4908169" y="0"/>
                  </a:lnTo>
                  <a:lnTo>
                    <a:pt x="4908169" y="16891"/>
                  </a:lnTo>
                  <a:lnTo>
                    <a:pt x="4908169" y="0"/>
                  </a:lnTo>
                  <a:cubicBezTo>
                    <a:pt x="5028438" y="0"/>
                    <a:pt x="5126482" y="95504"/>
                    <a:pt x="5126482" y="213995"/>
                  </a:cubicBezTo>
                  <a:lnTo>
                    <a:pt x="5109591" y="213995"/>
                  </a:lnTo>
                  <a:lnTo>
                    <a:pt x="5126482" y="213995"/>
                  </a:lnTo>
                  <a:lnTo>
                    <a:pt x="5126482" y="1002157"/>
                  </a:lnTo>
                  <a:lnTo>
                    <a:pt x="5109591" y="1002157"/>
                  </a:lnTo>
                  <a:lnTo>
                    <a:pt x="5126482" y="1002157"/>
                  </a:lnTo>
                  <a:cubicBezTo>
                    <a:pt x="5126482" y="1120648"/>
                    <a:pt x="5028438" y="1216152"/>
                    <a:pt x="4908169" y="1216152"/>
                  </a:cubicBezTo>
                  <a:lnTo>
                    <a:pt x="4908169" y="1199261"/>
                  </a:lnTo>
                  <a:lnTo>
                    <a:pt x="4908169" y="1216152"/>
                  </a:lnTo>
                  <a:lnTo>
                    <a:pt x="218313" y="1216152"/>
                  </a:lnTo>
                  <a:lnTo>
                    <a:pt x="218313" y="1199261"/>
                  </a:lnTo>
                  <a:lnTo>
                    <a:pt x="218313" y="1216152"/>
                  </a:lnTo>
                  <a:cubicBezTo>
                    <a:pt x="98044" y="1216152"/>
                    <a:pt x="0" y="1120648"/>
                    <a:pt x="0" y="1002157"/>
                  </a:cubicBezTo>
                  <a:lnTo>
                    <a:pt x="0" y="213995"/>
                  </a:lnTo>
                  <a:lnTo>
                    <a:pt x="16891" y="213995"/>
                  </a:lnTo>
                  <a:lnTo>
                    <a:pt x="0" y="213995"/>
                  </a:lnTo>
                  <a:moveTo>
                    <a:pt x="33909" y="213995"/>
                  </a:moveTo>
                  <a:lnTo>
                    <a:pt x="33909" y="1002157"/>
                  </a:lnTo>
                  <a:lnTo>
                    <a:pt x="16891" y="1002157"/>
                  </a:lnTo>
                  <a:lnTo>
                    <a:pt x="33909" y="1002157"/>
                  </a:lnTo>
                  <a:cubicBezTo>
                    <a:pt x="33909" y="1101344"/>
                    <a:pt x="116078" y="1182243"/>
                    <a:pt x="218313" y="1182243"/>
                  </a:cubicBezTo>
                  <a:lnTo>
                    <a:pt x="4908169" y="1182243"/>
                  </a:lnTo>
                  <a:cubicBezTo>
                    <a:pt x="5010404" y="1182243"/>
                    <a:pt x="5092573" y="1101217"/>
                    <a:pt x="5092573" y="1002157"/>
                  </a:cubicBezTo>
                  <a:lnTo>
                    <a:pt x="5092573" y="213995"/>
                  </a:lnTo>
                  <a:cubicBezTo>
                    <a:pt x="5092573" y="114808"/>
                    <a:pt x="5010404" y="33909"/>
                    <a:pt x="4908169" y="33909"/>
                  </a:cubicBezTo>
                  <a:lnTo>
                    <a:pt x="218313" y="33909"/>
                  </a:lnTo>
                  <a:lnTo>
                    <a:pt x="218313" y="16891"/>
                  </a:lnTo>
                  <a:lnTo>
                    <a:pt x="218313" y="33909"/>
                  </a:lnTo>
                  <a:cubicBezTo>
                    <a:pt x="116078" y="33909"/>
                    <a:pt x="33909" y="114808"/>
                    <a:pt x="33909" y="213995"/>
                  </a:cubicBezTo>
                  <a:close/>
                </a:path>
              </a:pathLst>
            </a:custGeom>
            <a:solidFill>
              <a:srgbClr val="C0504D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19050"/>
              <a:ext cx="5126484" cy="12351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799" dirty="0" err="1">
                  <a:solidFill>
                    <a:srgbClr val="000000"/>
                  </a:solidFill>
                  <a:latin typeface="Arimo"/>
                </a:rPr>
                <a:t>Thiết</a:t>
              </a:r>
              <a:r>
                <a:rPr lang="en-US" sz="2799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Arimo"/>
                </a:rPr>
                <a:t>bị</a:t>
              </a:r>
              <a:r>
                <a:rPr lang="en-US" sz="2799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Arimo"/>
                </a:rPr>
                <a:t>người</a:t>
              </a:r>
              <a:r>
                <a:rPr lang="en-US" sz="2799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Arimo"/>
                </a:rPr>
                <a:t>dùng</a:t>
              </a:r>
              <a:r>
                <a:rPr lang="en-US" sz="2799" dirty="0">
                  <a:solidFill>
                    <a:srgbClr val="000000"/>
                  </a:solidFill>
                  <a:latin typeface="Arimo"/>
                </a:rPr>
                <a:t>.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568203" y="6883714"/>
            <a:ext cx="3854696" cy="912107"/>
            <a:chOff x="0" y="0"/>
            <a:chExt cx="5139595" cy="1216143"/>
          </a:xfrm>
        </p:grpSpPr>
        <p:sp>
          <p:nvSpPr>
            <p:cNvPr id="29" name="Freeform 29"/>
            <p:cNvSpPr/>
            <p:nvPr/>
          </p:nvSpPr>
          <p:spPr>
            <a:xfrm>
              <a:off x="16891" y="16891"/>
              <a:ext cx="5105781" cy="1182370"/>
            </a:xfrm>
            <a:custGeom>
              <a:avLst/>
              <a:gdLst/>
              <a:ahLst/>
              <a:cxnLst/>
              <a:rect l="l" t="t" r="r" b="b"/>
              <a:pathLst>
                <a:path w="5105781" h="1182370">
                  <a:moveTo>
                    <a:pt x="0" y="197104"/>
                  </a:moveTo>
                  <a:cubicBezTo>
                    <a:pt x="0" y="88265"/>
                    <a:pt x="90170" y="0"/>
                    <a:pt x="201422" y="0"/>
                  </a:cubicBezTo>
                  <a:lnTo>
                    <a:pt x="4904359" y="0"/>
                  </a:lnTo>
                  <a:cubicBezTo>
                    <a:pt x="5015611" y="0"/>
                    <a:pt x="5105781" y="88265"/>
                    <a:pt x="5105781" y="197104"/>
                  </a:cubicBezTo>
                  <a:lnTo>
                    <a:pt x="5105781" y="985266"/>
                  </a:lnTo>
                  <a:cubicBezTo>
                    <a:pt x="5105781" y="1094105"/>
                    <a:pt x="5015611" y="1182370"/>
                    <a:pt x="4904359" y="1182370"/>
                  </a:cubicBezTo>
                  <a:lnTo>
                    <a:pt x="201422" y="1182370"/>
                  </a:lnTo>
                  <a:cubicBezTo>
                    <a:pt x="90170" y="1182370"/>
                    <a:pt x="0" y="1094105"/>
                    <a:pt x="0" y="98526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0" y="0"/>
              <a:ext cx="5139563" cy="1216152"/>
            </a:xfrm>
            <a:custGeom>
              <a:avLst/>
              <a:gdLst/>
              <a:ahLst/>
              <a:cxnLst/>
              <a:rect l="l" t="t" r="r" b="b"/>
              <a:pathLst>
                <a:path w="5139563" h="1216152">
                  <a:moveTo>
                    <a:pt x="0" y="213995"/>
                  </a:moveTo>
                  <a:cubicBezTo>
                    <a:pt x="0" y="95504"/>
                    <a:pt x="98044" y="0"/>
                    <a:pt x="218313" y="0"/>
                  </a:cubicBezTo>
                  <a:lnTo>
                    <a:pt x="4921250" y="0"/>
                  </a:lnTo>
                  <a:lnTo>
                    <a:pt x="4921250" y="16891"/>
                  </a:lnTo>
                  <a:lnTo>
                    <a:pt x="4921250" y="0"/>
                  </a:lnTo>
                  <a:cubicBezTo>
                    <a:pt x="5041519" y="0"/>
                    <a:pt x="5139563" y="95504"/>
                    <a:pt x="5139563" y="213995"/>
                  </a:cubicBezTo>
                  <a:lnTo>
                    <a:pt x="5122672" y="213995"/>
                  </a:lnTo>
                  <a:lnTo>
                    <a:pt x="5139563" y="213995"/>
                  </a:lnTo>
                  <a:lnTo>
                    <a:pt x="5139563" y="1002157"/>
                  </a:lnTo>
                  <a:lnTo>
                    <a:pt x="5122672" y="1002157"/>
                  </a:lnTo>
                  <a:lnTo>
                    <a:pt x="5139563" y="1002157"/>
                  </a:lnTo>
                  <a:cubicBezTo>
                    <a:pt x="5139563" y="1120648"/>
                    <a:pt x="5041519" y="1216152"/>
                    <a:pt x="4921250" y="1216152"/>
                  </a:cubicBezTo>
                  <a:lnTo>
                    <a:pt x="4921250" y="1199261"/>
                  </a:lnTo>
                  <a:lnTo>
                    <a:pt x="4921250" y="1216152"/>
                  </a:lnTo>
                  <a:lnTo>
                    <a:pt x="218313" y="1216152"/>
                  </a:lnTo>
                  <a:lnTo>
                    <a:pt x="218313" y="1199261"/>
                  </a:lnTo>
                  <a:lnTo>
                    <a:pt x="218313" y="1216152"/>
                  </a:lnTo>
                  <a:cubicBezTo>
                    <a:pt x="98044" y="1216152"/>
                    <a:pt x="0" y="1120648"/>
                    <a:pt x="0" y="1002157"/>
                  </a:cubicBezTo>
                  <a:lnTo>
                    <a:pt x="0" y="213995"/>
                  </a:lnTo>
                  <a:lnTo>
                    <a:pt x="16891" y="213995"/>
                  </a:lnTo>
                  <a:lnTo>
                    <a:pt x="0" y="213995"/>
                  </a:lnTo>
                  <a:moveTo>
                    <a:pt x="33909" y="213995"/>
                  </a:moveTo>
                  <a:lnTo>
                    <a:pt x="33909" y="1002157"/>
                  </a:lnTo>
                  <a:lnTo>
                    <a:pt x="16891" y="1002157"/>
                  </a:lnTo>
                  <a:lnTo>
                    <a:pt x="33909" y="1002157"/>
                  </a:lnTo>
                  <a:cubicBezTo>
                    <a:pt x="33909" y="1101344"/>
                    <a:pt x="116078" y="1182243"/>
                    <a:pt x="218313" y="1182243"/>
                  </a:cubicBezTo>
                  <a:lnTo>
                    <a:pt x="4921250" y="1182243"/>
                  </a:lnTo>
                  <a:cubicBezTo>
                    <a:pt x="5023485" y="1182243"/>
                    <a:pt x="5105654" y="1101217"/>
                    <a:pt x="5105654" y="1002157"/>
                  </a:cubicBezTo>
                  <a:lnTo>
                    <a:pt x="5105654" y="213995"/>
                  </a:lnTo>
                  <a:cubicBezTo>
                    <a:pt x="5105654" y="114808"/>
                    <a:pt x="5023485" y="33909"/>
                    <a:pt x="4921250" y="33909"/>
                  </a:cubicBezTo>
                  <a:lnTo>
                    <a:pt x="218313" y="33909"/>
                  </a:lnTo>
                  <a:lnTo>
                    <a:pt x="218313" y="16891"/>
                  </a:lnTo>
                  <a:lnTo>
                    <a:pt x="218313" y="33909"/>
                  </a:lnTo>
                  <a:cubicBezTo>
                    <a:pt x="116078" y="33909"/>
                    <a:pt x="33909" y="114808"/>
                    <a:pt x="33909" y="213995"/>
                  </a:cubicBezTo>
                  <a:close/>
                </a:path>
              </a:pathLst>
            </a:custGeom>
            <a:solidFill>
              <a:srgbClr val="C0504D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19050"/>
              <a:ext cx="5139595" cy="12351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799" dirty="0" err="1">
                  <a:solidFill>
                    <a:srgbClr val="000000"/>
                  </a:solidFill>
                  <a:latin typeface="Arimo"/>
                </a:rPr>
                <a:t>Mạng</a:t>
              </a:r>
              <a:r>
                <a:rPr lang="en-US" sz="2799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Arimo"/>
                </a:rPr>
                <a:t>phân</a:t>
              </a:r>
              <a:r>
                <a:rPr lang="en-US" sz="2799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Arimo"/>
                </a:rPr>
                <a:t>phối</a:t>
              </a:r>
              <a:r>
                <a:rPr lang="en-US" sz="2799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Arimo"/>
                </a:rPr>
                <a:t>nội</a:t>
              </a:r>
              <a:r>
                <a:rPr lang="en-US" sz="2799" dirty="0">
                  <a:solidFill>
                    <a:srgbClr val="000000"/>
                  </a:solidFill>
                  <a:latin typeface="Arimo"/>
                </a:rPr>
                <a:t> dung.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3378206" y="3721424"/>
            <a:ext cx="234687" cy="351987"/>
            <a:chOff x="0" y="0"/>
            <a:chExt cx="312916" cy="469316"/>
          </a:xfrm>
        </p:grpSpPr>
        <p:sp>
          <p:nvSpPr>
            <p:cNvPr id="33" name="Freeform 33"/>
            <p:cNvSpPr/>
            <p:nvPr/>
          </p:nvSpPr>
          <p:spPr>
            <a:xfrm>
              <a:off x="16891" y="16891"/>
              <a:ext cx="279019" cy="435483"/>
            </a:xfrm>
            <a:custGeom>
              <a:avLst/>
              <a:gdLst/>
              <a:ahLst/>
              <a:cxnLst/>
              <a:rect l="l" t="t" r="r" b="b"/>
              <a:pathLst>
                <a:path w="279019" h="435483">
                  <a:moveTo>
                    <a:pt x="0" y="290322"/>
                  </a:moveTo>
                  <a:lnTo>
                    <a:pt x="69850" y="290322"/>
                  </a:lnTo>
                  <a:lnTo>
                    <a:pt x="69850" y="0"/>
                  </a:lnTo>
                  <a:lnTo>
                    <a:pt x="209296" y="0"/>
                  </a:lnTo>
                  <a:lnTo>
                    <a:pt x="209296" y="290322"/>
                  </a:lnTo>
                  <a:lnTo>
                    <a:pt x="279019" y="290322"/>
                  </a:lnTo>
                  <a:lnTo>
                    <a:pt x="139573" y="43548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-1270" y="0"/>
              <a:ext cx="315468" cy="469265"/>
            </a:xfrm>
            <a:custGeom>
              <a:avLst/>
              <a:gdLst/>
              <a:ahLst/>
              <a:cxnLst/>
              <a:rect l="l" t="t" r="r" b="b"/>
              <a:pathLst>
                <a:path w="315468" h="469265">
                  <a:moveTo>
                    <a:pt x="18161" y="290322"/>
                  </a:moveTo>
                  <a:lnTo>
                    <a:pt x="88011" y="290322"/>
                  </a:lnTo>
                  <a:lnTo>
                    <a:pt x="88011" y="307213"/>
                  </a:lnTo>
                  <a:lnTo>
                    <a:pt x="70993" y="307213"/>
                  </a:lnTo>
                  <a:lnTo>
                    <a:pt x="70993" y="16891"/>
                  </a:lnTo>
                  <a:cubicBezTo>
                    <a:pt x="70993" y="7620"/>
                    <a:pt x="78613" y="0"/>
                    <a:pt x="88011" y="0"/>
                  </a:cubicBezTo>
                  <a:lnTo>
                    <a:pt x="227457" y="0"/>
                  </a:lnTo>
                  <a:cubicBezTo>
                    <a:pt x="236855" y="0"/>
                    <a:pt x="244348" y="7620"/>
                    <a:pt x="244348" y="16891"/>
                  </a:cubicBezTo>
                  <a:lnTo>
                    <a:pt x="244348" y="307213"/>
                  </a:lnTo>
                  <a:lnTo>
                    <a:pt x="227457" y="307213"/>
                  </a:lnTo>
                  <a:lnTo>
                    <a:pt x="227457" y="290322"/>
                  </a:lnTo>
                  <a:lnTo>
                    <a:pt x="297180" y="290322"/>
                  </a:lnTo>
                  <a:cubicBezTo>
                    <a:pt x="303911" y="290322"/>
                    <a:pt x="310134" y="294386"/>
                    <a:pt x="312801" y="300609"/>
                  </a:cubicBezTo>
                  <a:cubicBezTo>
                    <a:pt x="315468" y="306832"/>
                    <a:pt x="314071" y="314071"/>
                    <a:pt x="309372" y="319024"/>
                  </a:cubicBezTo>
                  <a:lnTo>
                    <a:pt x="169926" y="464058"/>
                  </a:lnTo>
                  <a:cubicBezTo>
                    <a:pt x="166751" y="467360"/>
                    <a:pt x="162306" y="469265"/>
                    <a:pt x="157734" y="469265"/>
                  </a:cubicBezTo>
                  <a:cubicBezTo>
                    <a:pt x="153162" y="469265"/>
                    <a:pt x="148717" y="467360"/>
                    <a:pt x="145542" y="464058"/>
                  </a:cubicBezTo>
                  <a:lnTo>
                    <a:pt x="5969" y="318897"/>
                  </a:lnTo>
                  <a:cubicBezTo>
                    <a:pt x="1270" y="314071"/>
                    <a:pt x="0" y="306832"/>
                    <a:pt x="2667" y="300609"/>
                  </a:cubicBezTo>
                  <a:cubicBezTo>
                    <a:pt x="5334" y="294386"/>
                    <a:pt x="11430" y="290322"/>
                    <a:pt x="18288" y="290322"/>
                  </a:cubicBezTo>
                  <a:moveTo>
                    <a:pt x="18288" y="324231"/>
                  </a:moveTo>
                  <a:lnTo>
                    <a:pt x="18288" y="307213"/>
                  </a:lnTo>
                  <a:lnTo>
                    <a:pt x="30480" y="295529"/>
                  </a:lnTo>
                  <a:lnTo>
                    <a:pt x="169926" y="440690"/>
                  </a:lnTo>
                  <a:lnTo>
                    <a:pt x="157734" y="452374"/>
                  </a:lnTo>
                  <a:lnTo>
                    <a:pt x="145542" y="440690"/>
                  </a:lnTo>
                  <a:lnTo>
                    <a:pt x="284988" y="295529"/>
                  </a:lnTo>
                  <a:lnTo>
                    <a:pt x="297180" y="307213"/>
                  </a:lnTo>
                  <a:lnTo>
                    <a:pt x="297180" y="324104"/>
                  </a:lnTo>
                  <a:lnTo>
                    <a:pt x="227457" y="324104"/>
                  </a:lnTo>
                  <a:cubicBezTo>
                    <a:pt x="218059" y="324104"/>
                    <a:pt x="210566" y="316484"/>
                    <a:pt x="210566" y="307213"/>
                  </a:cubicBezTo>
                  <a:lnTo>
                    <a:pt x="210566" y="16891"/>
                  </a:lnTo>
                  <a:lnTo>
                    <a:pt x="227457" y="16891"/>
                  </a:lnTo>
                  <a:lnTo>
                    <a:pt x="227457" y="33909"/>
                  </a:lnTo>
                  <a:lnTo>
                    <a:pt x="88011" y="33909"/>
                  </a:lnTo>
                  <a:lnTo>
                    <a:pt x="88011" y="16891"/>
                  </a:lnTo>
                  <a:lnTo>
                    <a:pt x="104902" y="16891"/>
                  </a:lnTo>
                  <a:lnTo>
                    <a:pt x="104902" y="307213"/>
                  </a:lnTo>
                  <a:cubicBezTo>
                    <a:pt x="104902" y="316611"/>
                    <a:pt x="97282" y="324104"/>
                    <a:pt x="88011" y="324104"/>
                  </a:cubicBezTo>
                  <a:lnTo>
                    <a:pt x="18161" y="324104"/>
                  </a:lnTo>
                  <a:close/>
                </a:path>
              </a:pathLst>
            </a:custGeom>
            <a:solidFill>
              <a:srgbClr val="C0504D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3388558" y="5155202"/>
            <a:ext cx="234687" cy="351987"/>
            <a:chOff x="0" y="0"/>
            <a:chExt cx="312916" cy="469316"/>
          </a:xfrm>
        </p:grpSpPr>
        <p:sp>
          <p:nvSpPr>
            <p:cNvPr id="36" name="Freeform 36"/>
            <p:cNvSpPr/>
            <p:nvPr/>
          </p:nvSpPr>
          <p:spPr>
            <a:xfrm>
              <a:off x="16891" y="16891"/>
              <a:ext cx="279019" cy="435483"/>
            </a:xfrm>
            <a:custGeom>
              <a:avLst/>
              <a:gdLst/>
              <a:ahLst/>
              <a:cxnLst/>
              <a:rect l="l" t="t" r="r" b="b"/>
              <a:pathLst>
                <a:path w="279019" h="435483">
                  <a:moveTo>
                    <a:pt x="0" y="290322"/>
                  </a:moveTo>
                  <a:lnTo>
                    <a:pt x="69850" y="290322"/>
                  </a:lnTo>
                  <a:lnTo>
                    <a:pt x="69850" y="0"/>
                  </a:lnTo>
                  <a:lnTo>
                    <a:pt x="209296" y="0"/>
                  </a:lnTo>
                  <a:lnTo>
                    <a:pt x="209296" y="290322"/>
                  </a:lnTo>
                  <a:lnTo>
                    <a:pt x="279019" y="290322"/>
                  </a:lnTo>
                  <a:lnTo>
                    <a:pt x="139573" y="43548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-1270" y="0"/>
              <a:ext cx="315468" cy="469265"/>
            </a:xfrm>
            <a:custGeom>
              <a:avLst/>
              <a:gdLst/>
              <a:ahLst/>
              <a:cxnLst/>
              <a:rect l="l" t="t" r="r" b="b"/>
              <a:pathLst>
                <a:path w="315468" h="469265">
                  <a:moveTo>
                    <a:pt x="18161" y="290322"/>
                  </a:moveTo>
                  <a:lnTo>
                    <a:pt x="88011" y="290322"/>
                  </a:lnTo>
                  <a:lnTo>
                    <a:pt x="88011" y="307213"/>
                  </a:lnTo>
                  <a:lnTo>
                    <a:pt x="70993" y="307213"/>
                  </a:lnTo>
                  <a:lnTo>
                    <a:pt x="70993" y="16891"/>
                  </a:lnTo>
                  <a:cubicBezTo>
                    <a:pt x="70993" y="7620"/>
                    <a:pt x="78613" y="0"/>
                    <a:pt x="88011" y="0"/>
                  </a:cubicBezTo>
                  <a:lnTo>
                    <a:pt x="227457" y="0"/>
                  </a:lnTo>
                  <a:cubicBezTo>
                    <a:pt x="236855" y="0"/>
                    <a:pt x="244348" y="7620"/>
                    <a:pt x="244348" y="16891"/>
                  </a:cubicBezTo>
                  <a:lnTo>
                    <a:pt x="244348" y="307213"/>
                  </a:lnTo>
                  <a:lnTo>
                    <a:pt x="227457" y="307213"/>
                  </a:lnTo>
                  <a:lnTo>
                    <a:pt x="227457" y="290322"/>
                  </a:lnTo>
                  <a:lnTo>
                    <a:pt x="297180" y="290322"/>
                  </a:lnTo>
                  <a:cubicBezTo>
                    <a:pt x="303911" y="290322"/>
                    <a:pt x="310134" y="294386"/>
                    <a:pt x="312801" y="300609"/>
                  </a:cubicBezTo>
                  <a:cubicBezTo>
                    <a:pt x="315468" y="306832"/>
                    <a:pt x="314071" y="314071"/>
                    <a:pt x="309372" y="319024"/>
                  </a:cubicBezTo>
                  <a:lnTo>
                    <a:pt x="169926" y="464058"/>
                  </a:lnTo>
                  <a:cubicBezTo>
                    <a:pt x="166751" y="467360"/>
                    <a:pt x="162306" y="469265"/>
                    <a:pt x="157734" y="469265"/>
                  </a:cubicBezTo>
                  <a:cubicBezTo>
                    <a:pt x="153162" y="469265"/>
                    <a:pt x="148717" y="467360"/>
                    <a:pt x="145542" y="464058"/>
                  </a:cubicBezTo>
                  <a:lnTo>
                    <a:pt x="5969" y="318897"/>
                  </a:lnTo>
                  <a:cubicBezTo>
                    <a:pt x="1270" y="314071"/>
                    <a:pt x="0" y="306832"/>
                    <a:pt x="2667" y="300609"/>
                  </a:cubicBezTo>
                  <a:cubicBezTo>
                    <a:pt x="5334" y="294386"/>
                    <a:pt x="11430" y="290322"/>
                    <a:pt x="18288" y="290322"/>
                  </a:cubicBezTo>
                  <a:moveTo>
                    <a:pt x="18288" y="324231"/>
                  </a:moveTo>
                  <a:lnTo>
                    <a:pt x="18288" y="307213"/>
                  </a:lnTo>
                  <a:lnTo>
                    <a:pt x="30480" y="295529"/>
                  </a:lnTo>
                  <a:lnTo>
                    <a:pt x="169926" y="440690"/>
                  </a:lnTo>
                  <a:lnTo>
                    <a:pt x="157734" y="452374"/>
                  </a:lnTo>
                  <a:lnTo>
                    <a:pt x="145542" y="440690"/>
                  </a:lnTo>
                  <a:lnTo>
                    <a:pt x="284988" y="295529"/>
                  </a:lnTo>
                  <a:lnTo>
                    <a:pt x="297180" y="307213"/>
                  </a:lnTo>
                  <a:lnTo>
                    <a:pt x="297180" y="324104"/>
                  </a:lnTo>
                  <a:lnTo>
                    <a:pt x="227457" y="324104"/>
                  </a:lnTo>
                  <a:cubicBezTo>
                    <a:pt x="218059" y="324104"/>
                    <a:pt x="210566" y="316484"/>
                    <a:pt x="210566" y="307213"/>
                  </a:cubicBezTo>
                  <a:lnTo>
                    <a:pt x="210566" y="16891"/>
                  </a:lnTo>
                  <a:lnTo>
                    <a:pt x="227457" y="16891"/>
                  </a:lnTo>
                  <a:lnTo>
                    <a:pt x="227457" y="33909"/>
                  </a:lnTo>
                  <a:lnTo>
                    <a:pt x="88011" y="33909"/>
                  </a:lnTo>
                  <a:lnTo>
                    <a:pt x="88011" y="16891"/>
                  </a:lnTo>
                  <a:lnTo>
                    <a:pt x="104902" y="16891"/>
                  </a:lnTo>
                  <a:lnTo>
                    <a:pt x="104902" y="307213"/>
                  </a:lnTo>
                  <a:cubicBezTo>
                    <a:pt x="104902" y="316611"/>
                    <a:pt x="97282" y="324104"/>
                    <a:pt x="88011" y="324104"/>
                  </a:cubicBezTo>
                  <a:lnTo>
                    <a:pt x="18161" y="324104"/>
                  </a:lnTo>
                  <a:close/>
                </a:path>
              </a:pathLst>
            </a:custGeom>
            <a:solidFill>
              <a:srgbClr val="C0504D"/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3378389" y="6509486"/>
            <a:ext cx="234687" cy="351987"/>
            <a:chOff x="0" y="0"/>
            <a:chExt cx="312916" cy="469316"/>
          </a:xfrm>
        </p:grpSpPr>
        <p:sp>
          <p:nvSpPr>
            <p:cNvPr id="39" name="Freeform 39"/>
            <p:cNvSpPr/>
            <p:nvPr/>
          </p:nvSpPr>
          <p:spPr>
            <a:xfrm>
              <a:off x="16891" y="16891"/>
              <a:ext cx="279019" cy="435483"/>
            </a:xfrm>
            <a:custGeom>
              <a:avLst/>
              <a:gdLst/>
              <a:ahLst/>
              <a:cxnLst/>
              <a:rect l="l" t="t" r="r" b="b"/>
              <a:pathLst>
                <a:path w="279019" h="435483">
                  <a:moveTo>
                    <a:pt x="0" y="290322"/>
                  </a:moveTo>
                  <a:lnTo>
                    <a:pt x="69850" y="290322"/>
                  </a:lnTo>
                  <a:lnTo>
                    <a:pt x="69850" y="0"/>
                  </a:lnTo>
                  <a:lnTo>
                    <a:pt x="209296" y="0"/>
                  </a:lnTo>
                  <a:lnTo>
                    <a:pt x="209296" y="290322"/>
                  </a:lnTo>
                  <a:lnTo>
                    <a:pt x="279019" y="290322"/>
                  </a:lnTo>
                  <a:lnTo>
                    <a:pt x="139573" y="43548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-1270" y="0"/>
              <a:ext cx="315468" cy="469265"/>
            </a:xfrm>
            <a:custGeom>
              <a:avLst/>
              <a:gdLst/>
              <a:ahLst/>
              <a:cxnLst/>
              <a:rect l="l" t="t" r="r" b="b"/>
              <a:pathLst>
                <a:path w="315468" h="469265">
                  <a:moveTo>
                    <a:pt x="18161" y="290322"/>
                  </a:moveTo>
                  <a:lnTo>
                    <a:pt x="88011" y="290322"/>
                  </a:lnTo>
                  <a:lnTo>
                    <a:pt x="88011" y="307213"/>
                  </a:lnTo>
                  <a:lnTo>
                    <a:pt x="70993" y="307213"/>
                  </a:lnTo>
                  <a:lnTo>
                    <a:pt x="70993" y="16891"/>
                  </a:lnTo>
                  <a:cubicBezTo>
                    <a:pt x="70993" y="7620"/>
                    <a:pt x="78613" y="0"/>
                    <a:pt x="88011" y="0"/>
                  </a:cubicBezTo>
                  <a:lnTo>
                    <a:pt x="227457" y="0"/>
                  </a:lnTo>
                  <a:cubicBezTo>
                    <a:pt x="236855" y="0"/>
                    <a:pt x="244348" y="7620"/>
                    <a:pt x="244348" y="16891"/>
                  </a:cubicBezTo>
                  <a:lnTo>
                    <a:pt x="244348" y="307213"/>
                  </a:lnTo>
                  <a:lnTo>
                    <a:pt x="227457" y="307213"/>
                  </a:lnTo>
                  <a:lnTo>
                    <a:pt x="227457" y="290322"/>
                  </a:lnTo>
                  <a:lnTo>
                    <a:pt x="297180" y="290322"/>
                  </a:lnTo>
                  <a:cubicBezTo>
                    <a:pt x="303911" y="290322"/>
                    <a:pt x="310134" y="294386"/>
                    <a:pt x="312801" y="300609"/>
                  </a:cubicBezTo>
                  <a:cubicBezTo>
                    <a:pt x="315468" y="306832"/>
                    <a:pt x="314071" y="314071"/>
                    <a:pt x="309372" y="319024"/>
                  </a:cubicBezTo>
                  <a:lnTo>
                    <a:pt x="169926" y="464058"/>
                  </a:lnTo>
                  <a:cubicBezTo>
                    <a:pt x="166751" y="467360"/>
                    <a:pt x="162306" y="469265"/>
                    <a:pt x="157734" y="469265"/>
                  </a:cubicBezTo>
                  <a:cubicBezTo>
                    <a:pt x="153162" y="469265"/>
                    <a:pt x="148717" y="467360"/>
                    <a:pt x="145542" y="464058"/>
                  </a:cubicBezTo>
                  <a:lnTo>
                    <a:pt x="5969" y="318897"/>
                  </a:lnTo>
                  <a:cubicBezTo>
                    <a:pt x="1270" y="314071"/>
                    <a:pt x="0" y="306832"/>
                    <a:pt x="2667" y="300609"/>
                  </a:cubicBezTo>
                  <a:cubicBezTo>
                    <a:pt x="5334" y="294386"/>
                    <a:pt x="11430" y="290322"/>
                    <a:pt x="18288" y="290322"/>
                  </a:cubicBezTo>
                  <a:moveTo>
                    <a:pt x="18288" y="324231"/>
                  </a:moveTo>
                  <a:lnTo>
                    <a:pt x="18288" y="307213"/>
                  </a:lnTo>
                  <a:lnTo>
                    <a:pt x="30480" y="295529"/>
                  </a:lnTo>
                  <a:lnTo>
                    <a:pt x="169926" y="440690"/>
                  </a:lnTo>
                  <a:lnTo>
                    <a:pt x="157734" y="452374"/>
                  </a:lnTo>
                  <a:lnTo>
                    <a:pt x="145542" y="440690"/>
                  </a:lnTo>
                  <a:lnTo>
                    <a:pt x="284988" y="295529"/>
                  </a:lnTo>
                  <a:lnTo>
                    <a:pt x="297180" y="307213"/>
                  </a:lnTo>
                  <a:lnTo>
                    <a:pt x="297180" y="324104"/>
                  </a:lnTo>
                  <a:lnTo>
                    <a:pt x="227457" y="324104"/>
                  </a:lnTo>
                  <a:cubicBezTo>
                    <a:pt x="218059" y="324104"/>
                    <a:pt x="210566" y="316484"/>
                    <a:pt x="210566" y="307213"/>
                  </a:cubicBezTo>
                  <a:lnTo>
                    <a:pt x="210566" y="16891"/>
                  </a:lnTo>
                  <a:lnTo>
                    <a:pt x="227457" y="16891"/>
                  </a:lnTo>
                  <a:lnTo>
                    <a:pt x="227457" y="33909"/>
                  </a:lnTo>
                  <a:lnTo>
                    <a:pt x="88011" y="33909"/>
                  </a:lnTo>
                  <a:lnTo>
                    <a:pt x="88011" y="16891"/>
                  </a:lnTo>
                  <a:lnTo>
                    <a:pt x="104902" y="16891"/>
                  </a:lnTo>
                  <a:lnTo>
                    <a:pt x="104902" y="307213"/>
                  </a:lnTo>
                  <a:cubicBezTo>
                    <a:pt x="104902" y="316611"/>
                    <a:pt x="97282" y="324104"/>
                    <a:pt x="88011" y="324104"/>
                  </a:cubicBezTo>
                  <a:lnTo>
                    <a:pt x="18161" y="324104"/>
                  </a:lnTo>
                  <a:close/>
                </a:path>
              </a:pathLst>
            </a:custGeom>
            <a:solidFill>
              <a:srgbClr val="C0504D"/>
            </a:solidFill>
          </p:spPr>
        </p:sp>
      </p:grpSp>
      <p:grpSp>
        <p:nvGrpSpPr>
          <p:cNvPr id="41" name="Group 41"/>
          <p:cNvGrpSpPr/>
          <p:nvPr/>
        </p:nvGrpSpPr>
        <p:grpSpPr>
          <a:xfrm>
            <a:off x="3388558" y="7822722"/>
            <a:ext cx="234687" cy="351987"/>
            <a:chOff x="0" y="0"/>
            <a:chExt cx="312916" cy="469316"/>
          </a:xfrm>
        </p:grpSpPr>
        <p:sp>
          <p:nvSpPr>
            <p:cNvPr id="42" name="Freeform 42"/>
            <p:cNvSpPr/>
            <p:nvPr/>
          </p:nvSpPr>
          <p:spPr>
            <a:xfrm>
              <a:off x="16891" y="16891"/>
              <a:ext cx="279019" cy="435483"/>
            </a:xfrm>
            <a:custGeom>
              <a:avLst/>
              <a:gdLst/>
              <a:ahLst/>
              <a:cxnLst/>
              <a:rect l="l" t="t" r="r" b="b"/>
              <a:pathLst>
                <a:path w="279019" h="435483">
                  <a:moveTo>
                    <a:pt x="0" y="290322"/>
                  </a:moveTo>
                  <a:lnTo>
                    <a:pt x="69850" y="290322"/>
                  </a:lnTo>
                  <a:lnTo>
                    <a:pt x="69850" y="0"/>
                  </a:lnTo>
                  <a:lnTo>
                    <a:pt x="209296" y="0"/>
                  </a:lnTo>
                  <a:lnTo>
                    <a:pt x="209296" y="290322"/>
                  </a:lnTo>
                  <a:lnTo>
                    <a:pt x="279019" y="290322"/>
                  </a:lnTo>
                  <a:lnTo>
                    <a:pt x="139573" y="43548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3" name="Freeform 43"/>
            <p:cNvSpPr/>
            <p:nvPr/>
          </p:nvSpPr>
          <p:spPr>
            <a:xfrm>
              <a:off x="-1270" y="0"/>
              <a:ext cx="315468" cy="469265"/>
            </a:xfrm>
            <a:custGeom>
              <a:avLst/>
              <a:gdLst/>
              <a:ahLst/>
              <a:cxnLst/>
              <a:rect l="l" t="t" r="r" b="b"/>
              <a:pathLst>
                <a:path w="315468" h="469265">
                  <a:moveTo>
                    <a:pt x="18161" y="290322"/>
                  </a:moveTo>
                  <a:lnTo>
                    <a:pt x="88011" y="290322"/>
                  </a:lnTo>
                  <a:lnTo>
                    <a:pt x="88011" y="307213"/>
                  </a:lnTo>
                  <a:lnTo>
                    <a:pt x="70993" y="307213"/>
                  </a:lnTo>
                  <a:lnTo>
                    <a:pt x="70993" y="16891"/>
                  </a:lnTo>
                  <a:cubicBezTo>
                    <a:pt x="70993" y="7620"/>
                    <a:pt x="78613" y="0"/>
                    <a:pt x="88011" y="0"/>
                  </a:cubicBezTo>
                  <a:lnTo>
                    <a:pt x="227457" y="0"/>
                  </a:lnTo>
                  <a:cubicBezTo>
                    <a:pt x="236855" y="0"/>
                    <a:pt x="244348" y="7620"/>
                    <a:pt x="244348" y="16891"/>
                  </a:cubicBezTo>
                  <a:lnTo>
                    <a:pt x="244348" y="307213"/>
                  </a:lnTo>
                  <a:lnTo>
                    <a:pt x="227457" y="307213"/>
                  </a:lnTo>
                  <a:lnTo>
                    <a:pt x="227457" y="290322"/>
                  </a:lnTo>
                  <a:lnTo>
                    <a:pt x="297180" y="290322"/>
                  </a:lnTo>
                  <a:cubicBezTo>
                    <a:pt x="303911" y="290322"/>
                    <a:pt x="310134" y="294386"/>
                    <a:pt x="312801" y="300609"/>
                  </a:cubicBezTo>
                  <a:cubicBezTo>
                    <a:pt x="315468" y="306832"/>
                    <a:pt x="314071" y="314071"/>
                    <a:pt x="309372" y="319024"/>
                  </a:cubicBezTo>
                  <a:lnTo>
                    <a:pt x="169926" y="464058"/>
                  </a:lnTo>
                  <a:cubicBezTo>
                    <a:pt x="166751" y="467360"/>
                    <a:pt x="162306" y="469265"/>
                    <a:pt x="157734" y="469265"/>
                  </a:cubicBezTo>
                  <a:cubicBezTo>
                    <a:pt x="153162" y="469265"/>
                    <a:pt x="148717" y="467360"/>
                    <a:pt x="145542" y="464058"/>
                  </a:cubicBezTo>
                  <a:lnTo>
                    <a:pt x="5969" y="318897"/>
                  </a:lnTo>
                  <a:cubicBezTo>
                    <a:pt x="1270" y="314071"/>
                    <a:pt x="0" y="306832"/>
                    <a:pt x="2667" y="300609"/>
                  </a:cubicBezTo>
                  <a:cubicBezTo>
                    <a:pt x="5334" y="294386"/>
                    <a:pt x="11430" y="290322"/>
                    <a:pt x="18288" y="290322"/>
                  </a:cubicBezTo>
                  <a:moveTo>
                    <a:pt x="18288" y="324231"/>
                  </a:moveTo>
                  <a:lnTo>
                    <a:pt x="18288" y="307213"/>
                  </a:lnTo>
                  <a:lnTo>
                    <a:pt x="30480" y="295529"/>
                  </a:lnTo>
                  <a:lnTo>
                    <a:pt x="169926" y="440690"/>
                  </a:lnTo>
                  <a:lnTo>
                    <a:pt x="157734" y="452374"/>
                  </a:lnTo>
                  <a:lnTo>
                    <a:pt x="145542" y="440690"/>
                  </a:lnTo>
                  <a:lnTo>
                    <a:pt x="284988" y="295529"/>
                  </a:lnTo>
                  <a:lnTo>
                    <a:pt x="297180" y="307213"/>
                  </a:lnTo>
                  <a:lnTo>
                    <a:pt x="297180" y="324104"/>
                  </a:lnTo>
                  <a:lnTo>
                    <a:pt x="227457" y="324104"/>
                  </a:lnTo>
                  <a:cubicBezTo>
                    <a:pt x="218059" y="324104"/>
                    <a:pt x="210566" y="316484"/>
                    <a:pt x="210566" y="307213"/>
                  </a:cubicBezTo>
                  <a:lnTo>
                    <a:pt x="210566" y="16891"/>
                  </a:lnTo>
                  <a:lnTo>
                    <a:pt x="227457" y="16891"/>
                  </a:lnTo>
                  <a:lnTo>
                    <a:pt x="227457" y="33909"/>
                  </a:lnTo>
                  <a:lnTo>
                    <a:pt x="88011" y="33909"/>
                  </a:lnTo>
                  <a:lnTo>
                    <a:pt x="88011" y="16891"/>
                  </a:lnTo>
                  <a:lnTo>
                    <a:pt x="104902" y="16891"/>
                  </a:lnTo>
                  <a:lnTo>
                    <a:pt x="104902" y="307213"/>
                  </a:lnTo>
                  <a:cubicBezTo>
                    <a:pt x="104902" y="316611"/>
                    <a:pt x="97282" y="324104"/>
                    <a:pt x="88011" y="324104"/>
                  </a:cubicBezTo>
                  <a:lnTo>
                    <a:pt x="18161" y="324104"/>
                  </a:lnTo>
                  <a:close/>
                </a:path>
              </a:pathLst>
            </a:custGeom>
            <a:solidFill>
              <a:srgbClr val="C0504D"/>
            </a:solidFill>
          </p:spPr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D38F7BD1-406B-4F22-BCCF-E30A9B7D8FEF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638589" y="3771502"/>
            <a:ext cx="10811211" cy="4390499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93641"/>
            <a:ext cx="8305800" cy="1677739"/>
          </a:xfrm>
          <a:custGeom>
            <a:avLst/>
            <a:gdLst/>
            <a:ahLst/>
            <a:cxnLst/>
            <a:rect l="l" t="t" r="r" b="b"/>
            <a:pathLst>
              <a:path w="8305800" h="1677739">
                <a:moveTo>
                  <a:pt x="0" y="0"/>
                </a:moveTo>
                <a:lnTo>
                  <a:pt x="8305800" y="0"/>
                </a:lnTo>
                <a:lnTo>
                  <a:pt x="8305800" y="1677739"/>
                </a:lnTo>
                <a:lnTo>
                  <a:pt x="0" y="16777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29" t="-1577" b="-2244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9504249"/>
            <a:ext cx="18288000" cy="758109"/>
          </a:xfrm>
          <a:custGeom>
            <a:avLst/>
            <a:gdLst/>
            <a:ahLst/>
            <a:cxnLst/>
            <a:rect l="l" t="t" r="r" b="b"/>
            <a:pathLst>
              <a:path w="18288000" h="758109">
                <a:moveTo>
                  <a:pt x="0" y="0"/>
                </a:moveTo>
                <a:lnTo>
                  <a:pt x="18288000" y="0"/>
                </a:lnTo>
                <a:lnTo>
                  <a:pt x="18288000" y="758109"/>
                </a:lnTo>
                <a:lnTo>
                  <a:pt x="0" y="7581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391" b="-14610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687800" y="311698"/>
            <a:ext cx="1221260" cy="1221260"/>
          </a:xfrm>
          <a:custGeom>
            <a:avLst/>
            <a:gdLst/>
            <a:ahLst/>
            <a:cxnLst/>
            <a:rect l="l" t="t" r="r" b="b"/>
            <a:pathLst>
              <a:path w="1221260" h="1221260">
                <a:moveTo>
                  <a:pt x="0" y="0"/>
                </a:moveTo>
                <a:lnTo>
                  <a:pt x="1221260" y="0"/>
                </a:lnTo>
                <a:lnTo>
                  <a:pt x="1221260" y="1221260"/>
                </a:lnTo>
                <a:lnTo>
                  <a:pt x="0" y="12212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284209" y="9370859"/>
            <a:ext cx="3587353" cy="652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2600" dirty="0">
                <a:solidFill>
                  <a:srgbClr val="FF0D00"/>
                </a:solidFill>
                <a:latin typeface="Arimo"/>
              </a:rPr>
              <a:t>NGUYỄN TRÍ ĐÔNG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249171" y="9355451"/>
            <a:ext cx="4155942" cy="946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2600" dirty="0">
                <a:solidFill>
                  <a:srgbClr val="FF0D00"/>
                </a:solidFill>
                <a:latin typeface="Arimo"/>
              </a:rPr>
              <a:t>ĐỒ ÁN TỐT NGHIỆP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76400" y="245125"/>
            <a:ext cx="6703007" cy="1076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499" dirty="0">
                <a:solidFill>
                  <a:srgbClr val="FF0D00"/>
                </a:solidFill>
                <a:latin typeface="Arimo"/>
              </a:rPr>
              <a:t>I.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Tổng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quan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về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hệ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thống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    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truyền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hình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Viettel TV360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66800" y="1947004"/>
            <a:ext cx="6997541" cy="553998"/>
            <a:chOff x="0" y="0"/>
            <a:chExt cx="9330054" cy="7386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02400" cy="738664"/>
            </a:xfrm>
            <a:custGeom>
              <a:avLst/>
              <a:gdLst/>
              <a:ahLst/>
              <a:cxnLst/>
              <a:rect l="l" t="t" r="r" b="b"/>
              <a:pathLst>
                <a:path w="6502400" h="738664">
                  <a:moveTo>
                    <a:pt x="0" y="0"/>
                  </a:moveTo>
                  <a:lnTo>
                    <a:pt x="6502400" y="0"/>
                  </a:lnTo>
                  <a:lnTo>
                    <a:pt x="6502400" y="738664"/>
                  </a:lnTo>
                  <a:lnTo>
                    <a:pt x="0" y="738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121919" y="41911"/>
              <a:ext cx="9208135" cy="6155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200" dirty="0" err="1">
                  <a:latin typeface="Arimo Bold"/>
                </a:rPr>
                <a:t>Hệ</a:t>
              </a:r>
              <a:r>
                <a:rPr lang="en-US" sz="3200" dirty="0">
                  <a:latin typeface="Arimo Bold"/>
                </a:rPr>
                <a:t> </a:t>
              </a:r>
              <a:r>
                <a:rPr lang="en-US" sz="3200" dirty="0" err="1">
                  <a:latin typeface="Arimo Bold"/>
                </a:rPr>
                <a:t>thống</a:t>
              </a:r>
              <a:r>
                <a:rPr lang="en-US" sz="3200" dirty="0">
                  <a:latin typeface="Arimo Bold"/>
                </a:rPr>
                <a:t> </a:t>
              </a:r>
              <a:r>
                <a:rPr lang="en-US" sz="3200" dirty="0" err="1">
                  <a:latin typeface="Arimo Bold"/>
                </a:rPr>
                <a:t>truyền</a:t>
              </a:r>
              <a:r>
                <a:rPr lang="en-US" sz="3200" dirty="0">
                  <a:latin typeface="Arimo Bold"/>
                </a:rPr>
                <a:t> </a:t>
              </a:r>
              <a:r>
                <a:rPr lang="en-US" sz="3200" dirty="0" err="1">
                  <a:latin typeface="Arimo Bold"/>
                </a:rPr>
                <a:t>hình</a:t>
              </a:r>
              <a:r>
                <a:rPr lang="en-US" sz="3200" dirty="0">
                  <a:latin typeface="Arimo Bold"/>
                </a:rPr>
                <a:t> Viettel TV360</a:t>
              </a:r>
              <a:endParaRPr lang="en-US" sz="3000" dirty="0">
                <a:latin typeface="Arimo Bold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137551" y="4158513"/>
            <a:ext cx="4572000" cy="4087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57188" indent="-357188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2799" dirty="0" err="1">
                <a:solidFill>
                  <a:srgbClr val="000000"/>
                </a:solidFill>
                <a:latin typeface="Arimo"/>
              </a:rPr>
              <a:t>Cân</a:t>
            </a:r>
            <a:r>
              <a:rPr lang="en-US" sz="2799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Arimo"/>
              </a:rPr>
              <a:t>bằng</a:t>
            </a:r>
            <a:r>
              <a:rPr lang="en-US" sz="2799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Arimo"/>
              </a:rPr>
              <a:t>tải</a:t>
            </a:r>
            <a:endParaRPr lang="en-US" sz="2799" dirty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66800" y="2780397"/>
            <a:ext cx="5670162" cy="8447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800" dirty="0" err="1">
                <a:solidFill>
                  <a:srgbClr val="000000"/>
                </a:solidFill>
                <a:latin typeface="Arimo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thành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phần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chính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của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hệ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thống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: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A8ADB05-35E8-4F8E-A2C2-7B5D3BC21E4F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096000" y="2918183"/>
            <a:ext cx="10775562" cy="5902073"/>
          </a:xfrm>
          <a:prstGeom prst="rect">
            <a:avLst/>
          </a:prstGeom>
        </p:spPr>
      </p:pic>
      <p:sp>
        <p:nvSpPr>
          <p:cNvPr id="33" name="TextBox 11">
            <a:extLst>
              <a:ext uri="{FF2B5EF4-FFF2-40B4-BE49-F238E27FC236}">
                <a16:creationId xmlns:a16="http://schemas.microsoft.com/office/drawing/2014/main" id="{3A2AE4CD-6878-4A49-AA53-D82E26A36103}"/>
              </a:ext>
            </a:extLst>
          </p:cNvPr>
          <p:cNvSpPr txBox="1"/>
          <p:nvPr/>
        </p:nvSpPr>
        <p:spPr>
          <a:xfrm>
            <a:off x="1137551" y="4802560"/>
            <a:ext cx="3204584" cy="4087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57188" indent="-357188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Database</a:t>
            </a:r>
          </a:p>
        </p:txBody>
      </p:sp>
      <p:sp>
        <p:nvSpPr>
          <p:cNvPr id="34" name="TextBox 11">
            <a:extLst>
              <a:ext uri="{FF2B5EF4-FFF2-40B4-BE49-F238E27FC236}">
                <a16:creationId xmlns:a16="http://schemas.microsoft.com/office/drawing/2014/main" id="{D3E92C3C-75DE-4A24-9EAC-172F38CEE150}"/>
              </a:ext>
            </a:extLst>
          </p:cNvPr>
          <p:cNvSpPr txBox="1"/>
          <p:nvPr/>
        </p:nvSpPr>
        <p:spPr>
          <a:xfrm>
            <a:off x="1130117" y="5456216"/>
            <a:ext cx="3956808" cy="4087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57188" indent="-357188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Kho </a:t>
            </a:r>
            <a:r>
              <a:rPr lang="en-US" sz="2799" dirty="0" err="1">
                <a:solidFill>
                  <a:srgbClr val="000000"/>
                </a:solidFill>
                <a:latin typeface="Arimo"/>
              </a:rPr>
              <a:t>lưu</a:t>
            </a:r>
            <a:r>
              <a:rPr lang="en-US" sz="2799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Arimo"/>
              </a:rPr>
              <a:t>trữ</a:t>
            </a:r>
            <a:r>
              <a:rPr lang="en-US" sz="2799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Arimo"/>
              </a:rPr>
              <a:t>đám</a:t>
            </a:r>
            <a:r>
              <a:rPr lang="en-US" sz="2799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Arimo"/>
              </a:rPr>
              <a:t>mây</a:t>
            </a:r>
            <a:endParaRPr lang="en-US" sz="2799" dirty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35" name="TextBox 11">
            <a:extLst>
              <a:ext uri="{FF2B5EF4-FFF2-40B4-BE49-F238E27FC236}">
                <a16:creationId xmlns:a16="http://schemas.microsoft.com/office/drawing/2014/main" id="{9692DCD2-B452-40AD-8B92-D1CEF8C628A0}"/>
              </a:ext>
            </a:extLst>
          </p:cNvPr>
          <p:cNvSpPr txBox="1"/>
          <p:nvPr/>
        </p:nvSpPr>
        <p:spPr>
          <a:xfrm>
            <a:off x="1158239" y="6802581"/>
            <a:ext cx="3102364" cy="408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57188" indent="-357188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Elasticsearch</a:t>
            </a:r>
            <a:endParaRPr lang="en-US" sz="2800" dirty="0">
              <a:solidFill>
                <a:srgbClr val="000000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36" name="TextBox 11">
            <a:extLst>
              <a:ext uri="{FF2B5EF4-FFF2-40B4-BE49-F238E27FC236}">
                <a16:creationId xmlns:a16="http://schemas.microsoft.com/office/drawing/2014/main" id="{B84ABCA3-2C08-41F3-9CB2-53E8945D0486}"/>
              </a:ext>
            </a:extLst>
          </p:cNvPr>
          <p:cNvSpPr txBox="1"/>
          <p:nvPr/>
        </p:nvSpPr>
        <p:spPr>
          <a:xfrm>
            <a:off x="1137551" y="6120515"/>
            <a:ext cx="1442208" cy="408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7188" indent="-357188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Redis</a:t>
            </a:r>
          </a:p>
        </p:txBody>
      </p:sp>
      <p:sp>
        <p:nvSpPr>
          <p:cNvPr id="39" name="TextBox 11">
            <a:extLst>
              <a:ext uri="{FF2B5EF4-FFF2-40B4-BE49-F238E27FC236}">
                <a16:creationId xmlns:a16="http://schemas.microsoft.com/office/drawing/2014/main" id="{D817FEA0-DD05-41C0-867B-FB570EB91581}"/>
              </a:ext>
            </a:extLst>
          </p:cNvPr>
          <p:cNvSpPr txBox="1"/>
          <p:nvPr/>
        </p:nvSpPr>
        <p:spPr>
          <a:xfrm>
            <a:off x="1137551" y="7471317"/>
            <a:ext cx="3102364" cy="408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57188" indent="-357188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Kubernetes</a:t>
            </a:r>
            <a:endParaRPr lang="en-US" sz="2800" dirty="0">
              <a:solidFill>
                <a:srgbClr val="000000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8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616" y="228243"/>
            <a:ext cx="9755660" cy="1502556"/>
          </a:xfrm>
          <a:custGeom>
            <a:avLst/>
            <a:gdLst/>
            <a:ahLst/>
            <a:cxnLst/>
            <a:rect l="l" t="t" r="r" b="b"/>
            <a:pathLst>
              <a:path w="10439400" h="1677739">
                <a:moveTo>
                  <a:pt x="0" y="0"/>
                </a:moveTo>
                <a:lnTo>
                  <a:pt x="10439400" y="0"/>
                </a:lnTo>
                <a:lnTo>
                  <a:pt x="10439400" y="1677739"/>
                </a:lnTo>
                <a:lnTo>
                  <a:pt x="0" y="16777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29" t="-1982" b="-5389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9424004"/>
            <a:ext cx="18288000" cy="758109"/>
          </a:xfrm>
          <a:custGeom>
            <a:avLst/>
            <a:gdLst/>
            <a:ahLst/>
            <a:cxnLst/>
            <a:rect l="l" t="t" r="r" b="b"/>
            <a:pathLst>
              <a:path w="18288000" h="758109">
                <a:moveTo>
                  <a:pt x="0" y="0"/>
                </a:moveTo>
                <a:lnTo>
                  <a:pt x="18288000" y="0"/>
                </a:lnTo>
                <a:lnTo>
                  <a:pt x="18288000" y="758109"/>
                </a:lnTo>
                <a:lnTo>
                  <a:pt x="0" y="7581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391" b="-14610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687800" y="287214"/>
            <a:ext cx="1221260" cy="1221260"/>
          </a:xfrm>
          <a:custGeom>
            <a:avLst/>
            <a:gdLst/>
            <a:ahLst/>
            <a:cxnLst/>
            <a:rect l="l" t="t" r="r" b="b"/>
            <a:pathLst>
              <a:path w="1221260" h="1221260">
                <a:moveTo>
                  <a:pt x="0" y="0"/>
                </a:moveTo>
                <a:lnTo>
                  <a:pt x="1221260" y="0"/>
                </a:lnTo>
                <a:lnTo>
                  <a:pt x="1221260" y="1221260"/>
                </a:lnTo>
                <a:lnTo>
                  <a:pt x="0" y="12212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258800" y="9359161"/>
            <a:ext cx="3587353" cy="652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2600" dirty="0">
                <a:solidFill>
                  <a:srgbClr val="FF0D00"/>
                </a:solidFill>
                <a:latin typeface="Arimo"/>
              </a:rPr>
              <a:t>NGUYỄN TRÍ ĐÔNG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304801" y="9340043"/>
            <a:ext cx="4155942" cy="946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2600" dirty="0">
                <a:solidFill>
                  <a:srgbClr val="FF0D00"/>
                </a:solidFill>
                <a:latin typeface="Arimo"/>
              </a:rPr>
              <a:t>ĐỒ ÁN TỐT NGHIỆP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28800" y="218846"/>
            <a:ext cx="7152519" cy="7754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998"/>
              </a:lnSpc>
            </a:pPr>
            <a:r>
              <a:rPr lang="en-US" sz="3499" dirty="0">
                <a:solidFill>
                  <a:srgbClr val="FF0D00"/>
                </a:solidFill>
                <a:latin typeface="Arimo Bold"/>
              </a:rPr>
              <a:t>II.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Tổng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quan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Kubernetes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310640" y="1954275"/>
            <a:ext cx="4861559" cy="977910"/>
            <a:chOff x="-497085" y="0"/>
            <a:chExt cx="5224762" cy="130387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727677" cy="738664"/>
            </a:xfrm>
            <a:custGeom>
              <a:avLst/>
              <a:gdLst/>
              <a:ahLst/>
              <a:cxnLst/>
              <a:rect l="l" t="t" r="r" b="b"/>
              <a:pathLst>
                <a:path w="4727677" h="738664">
                  <a:moveTo>
                    <a:pt x="0" y="0"/>
                  </a:moveTo>
                  <a:lnTo>
                    <a:pt x="4727677" y="0"/>
                  </a:lnTo>
                  <a:lnTo>
                    <a:pt x="4727677" y="738664"/>
                  </a:lnTo>
                  <a:lnTo>
                    <a:pt x="0" y="738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-497085" y="72772"/>
              <a:ext cx="4483837" cy="12311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dirty="0" err="1">
                  <a:solidFill>
                    <a:srgbClr val="000000"/>
                  </a:solidFill>
                  <a:latin typeface="Arimo Bold"/>
                </a:rPr>
                <a:t>Kiến</a:t>
              </a:r>
              <a:r>
                <a:rPr lang="en-US" sz="3000" dirty="0">
                  <a:solidFill>
                    <a:srgbClr val="000000"/>
                  </a:solidFill>
                  <a:latin typeface="Arimo Bold"/>
                </a:rPr>
                <a:t> </a:t>
              </a:r>
              <a:r>
                <a:rPr lang="en-US" sz="3000" dirty="0" err="1">
                  <a:solidFill>
                    <a:srgbClr val="000000"/>
                  </a:solidFill>
                  <a:latin typeface="Arimo Bold"/>
                </a:rPr>
                <a:t>trúc</a:t>
              </a:r>
              <a:r>
                <a:rPr lang="en-US" sz="3000" dirty="0">
                  <a:solidFill>
                    <a:srgbClr val="000000"/>
                  </a:solidFill>
                  <a:latin typeface="Arimo Bold"/>
                </a:rPr>
                <a:t> Microservice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310641" y="3081371"/>
            <a:ext cx="6918960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Chia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nhỏ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1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chức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năng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lớn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thành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nhiều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chức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năng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nhỏ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hơn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. Khi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cần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cập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nhật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service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thì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chỉ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cần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cập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nhật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service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có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liên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quan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.</a:t>
            </a:r>
          </a:p>
          <a:p>
            <a:pPr algn="l">
              <a:lnSpc>
                <a:spcPts val="3600"/>
              </a:lnSpc>
            </a:pPr>
            <a:endParaRPr lang="en-US" sz="3000" dirty="0">
              <a:solidFill>
                <a:srgbClr val="000000"/>
              </a:solidFill>
              <a:latin typeface="Arimo"/>
            </a:endParaRPr>
          </a:p>
          <a:p>
            <a:pPr algn="l">
              <a:lnSpc>
                <a:spcPts val="3600"/>
              </a:lnSpc>
            </a:pPr>
            <a:endParaRPr lang="en-US" sz="3000" dirty="0">
              <a:solidFill>
                <a:srgbClr val="000000"/>
              </a:solidFill>
              <a:latin typeface="Arimo"/>
            </a:endParaRPr>
          </a:p>
          <a:p>
            <a:pPr algn="l">
              <a:lnSpc>
                <a:spcPts val="3600"/>
              </a:lnSpc>
            </a:pPr>
            <a:endParaRPr lang="en-US" sz="3000" dirty="0">
              <a:solidFill>
                <a:srgbClr val="000000"/>
              </a:solidFill>
              <a:latin typeface="Arimo"/>
            </a:endParaRPr>
          </a:p>
          <a:p>
            <a:pPr marL="819150" lvl="2" indent="-273050" algn="l">
              <a:lnSpc>
                <a:spcPts val="3600"/>
              </a:lnSpc>
            </a:pPr>
            <a:endParaRPr lang="en-US" sz="3000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F6B705-07A7-4C5E-B410-D26CECE2AC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5505" y="2845366"/>
            <a:ext cx="8872925" cy="5334259"/>
          </a:xfrm>
          <a:prstGeom prst="rect">
            <a:avLst/>
          </a:prstGeom>
        </p:spPr>
      </p:pic>
      <p:sp>
        <p:nvSpPr>
          <p:cNvPr id="18" name="TextBox 13">
            <a:extLst>
              <a:ext uri="{FF2B5EF4-FFF2-40B4-BE49-F238E27FC236}">
                <a16:creationId xmlns:a16="http://schemas.microsoft.com/office/drawing/2014/main" id="{E4244ED3-D09E-464F-8747-2DA9B6D99C0C}"/>
              </a:ext>
            </a:extLst>
          </p:cNvPr>
          <p:cNvSpPr txBox="1"/>
          <p:nvPr/>
        </p:nvSpPr>
        <p:spPr>
          <a:xfrm>
            <a:off x="1310640" y="5034291"/>
            <a:ext cx="691896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Arimo"/>
              </a:rPr>
              <a:t>Một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thiết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bị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quản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lý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một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service</a:t>
            </a:r>
          </a:p>
          <a:p>
            <a:pPr algn="l">
              <a:lnSpc>
                <a:spcPts val="3600"/>
              </a:lnSpc>
            </a:pPr>
            <a:endParaRPr lang="en-US" sz="3000" dirty="0">
              <a:solidFill>
                <a:srgbClr val="000000"/>
              </a:solidFill>
              <a:latin typeface="Arimo"/>
            </a:endParaRPr>
          </a:p>
          <a:p>
            <a:pPr algn="l">
              <a:lnSpc>
                <a:spcPts val="3600"/>
              </a:lnSpc>
            </a:pPr>
            <a:endParaRPr lang="en-US" sz="3000" dirty="0">
              <a:solidFill>
                <a:srgbClr val="000000"/>
              </a:solidFill>
              <a:latin typeface="Arimo"/>
            </a:endParaRPr>
          </a:p>
          <a:p>
            <a:pPr marL="819150" lvl="2" indent="-273050" algn="l">
              <a:lnSpc>
                <a:spcPts val="3600"/>
              </a:lnSpc>
            </a:pPr>
            <a:endParaRPr lang="en-US" sz="30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B218BD-62D9-41CC-54DD-6C3220884EC8}"/>
              </a:ext>
            </a:extLst>
          </p:cNvPr>
          <p:cNvSpPr/>
          <p:nvPr/>
        </p:nvSpPr>
        <p:spPr>
          <a:xfrm>
            <a:off x="10113290" y="2507785"/>
            <a:ext cx="1926310" cy="758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0D0600-7C06-2856-E3AE-68E016BBBEAB}"/>
              </a:ext>
            </a:extLst>
          </p:cNvPr>
          <p:cNvSpPr/>
          <p:nvPr/>
        </p:nvSpPr>
        <p:spPr>
          <a:xfrm>
            <a:off x="11158780" y="3399294"/>
            <a:ext cx="1926310" cy="758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C4E6E1-459E-EADB-0CDB-85A45A7E8EDB}"/>
              </a:ext>
            </a:extLst>
          </p:cNvPr>
          <p:cNvSpPr/>
          <p:nvPr/>
        </p:nvSpPr>
        <p:spPr>
          <a:xfrm>
            <a:off x="13042470" y="5209339"/>
            <a:ext cx="1926310" cy="758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432F7A-FE9B-A55A-8C20-12AADC1164C1}"/>
              </a:ext>
            </a:extLst>
          </p:cNvPr>
          <p:cNvSpPr/>
          <p:nvPr/>
        </p:nvSpPr>
        <p:spPr>
          <a:xfrm>
            <a:off x="13994781" y="6131198"/>
            <a:ext cx="1926310" cy="758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A5DA2D-E85A-C227-3302-D4F5B566F417}"/>
              </a:ext>
            </a:extLst>
          </p:cNvPr>
          <p:cNvSpPr/>
          <p:nvPr/>
        </p:nvSpPr>
        <p:spPr>
          <a:xfrm>
            <a:off x="14957936" y="7053057"/>
            <a:ext cx="2148775" cy="758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456711-581C-9158-01A1-DFE109B7FC83}"/>
              </a:ext>
            </a:extLst>
          </p:cNvPr>
          <p:cNvSpPr/>
          <p:nvPr/>
        </p:nvSpPr>
        <p:spPr>
          <a:xfrm>
            <a:off x="12094813" y="4317830"/>
            <a:ext cx="1926310" cy="758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35" name="Arrow: Bent-Up 34">
            <a:extLst>
              <a:ext uri="{FF2B5EF4-FFF2-40B4-BE49-F238E27FC236}">
                <a16:creationId xmlns:a16="http://schemas.microsoft.com/office/drawing/2014/main" id="{E1DF591C-C747-982B-4D2B-B642458C9118}"/>
              </a:ext>
            </a:extLst>
          </p:cNvPr>
          <p:cNvSpPr/>
          <p:nvPr/>
        </p:nvSpPr>
        <p:spPr>
          <a:xfrm flipV="1">
            <a:off x="12039600" y="2799137"/>
            <a:ext cx="838200" cy="562546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Bent-Up 36">
            <a:extLst>
              <a:ext uri="{FF2B5EF4-FFF2-40B4-BE49-F238E27FC236}">
                <a16:creationId xmlns:a16="http://schemas.microsoft.com/office/drawing/2014/main" id="{B3654805-E2CB-8524-AF2F-BDBB7676D7AA}"/>
              </a:ext>
            </a:extLst>
          </p:cNvPr>
          <p:cNvSpPr/>
          <p:nvPr/>
        </p:nvSpPr>
        <p:spPr>
          <a:xfrm flipV="1">
            <a:off x="13085090" y="3728257"/>
            <a:ext cx="838200" cy="562546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Bent-Up 37">
            <a:extLst>
              <a:ext uri="{FF2B5EF4-FFF2-40B4-BE49-F238E27FC236}">
                <a16:creationId xmlns:a16="http://schemas.microsoft.com/office/drawing/2014/main" id="{5F88E7AF-37DF-DEE1-1F81-6220FED3B1F4}"/>
              </a:ext>
            </a:extLst>
          </p:cNvPr>
          <p:cNvSpPr/>
          <p:nvPr/>
        </p:nvSpPr>
        <p:spPr>
          <a:xfrm flipV="1">
            <a:off x="14021123" y="4650354"/>
            <a:ext cx="838200" cy="562546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FE366F97-586B-E992-D9A7-6CA54426D32E}"/>
              </a:ext>
            </a:extLst>
          </p:cNvPr>
          <p:cNvSpPr/>
          <p:nvPr/>
        </p:nvSpPr>
        <p:spPr>
          <a:xfrm flipV="1">
            <a:off x="14972655" y="5542688"/>
            <a:ext cx="838200" cy="562546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Bent-Up 39">
            <a:extLst>
              <a:ext uri="{FF2B5EF4-FFF2-40B4-BE49-F238E27FC236}">
                <a16:creationId xmlns:a16="http://schemas.microsoft.com/office/drawing/2014/main" id="{57423D7D-23FF-6DDF-7FBE-D83C16E14BFD}"/>
              </a:ext>
            </a:extLst>
          </p:cNvPr>
          <p:cNvSpPr/>
          <p:nvPr/>
        </p:nvSpPr>
        <p:spPr>
          <a:xfrm flipV="1">
            <a:off x="15921091" y="6438582"/>
            <a:ext cx="838200" cy="562546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585" y="46345"/>
            <a:ext cx="9728066" cy="1422714"/>
          </a:xfrm>
          <a:custGeom>
            <a:avLst/>
            <a:gdLst/>
            <a:ahLst/>
            <a:cxnLst/>
            <a:rect l="l" t="t" r="r" b="b"/>
            <a:pathLst>
              <a:path w="10439400" h="1677739">
                <a:moveTo>
                  <a:pt x="0" y="0"/>
                </a:moveTo>
                <a:lnTo>
                  <a:pt x="10439400" y="0"/>
                </a:lnTo>
                <a:lnTo>
                  <a:pt x="10439400" y="1677739"/>
                </a:lnTo>
                <a:lnTo>
                  <a:pt x="0" y="16777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29" t="-1982" b="-5389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9504249"/>
            <a:ext cx="18288000" cy="758109"/>
          </a:xfrm>
          <a:custGeom>
            <a:avLst/>
            <a:gdLst/>
            <a:ahLst/>
            <a:cxnLst/>
            <a:rect l="l" t="t" r="r" b="b"/>
            <a:pathLst>
              <a:path w="18288000" h="758109">
                <a:moveTo>
                  <a:pt x="0" y="0"/>
                </a:moveTo>
                <a:lnTo>
                  <a:pt x="18288000" y="0"/>
                </a:lnTo>
                <a:lnTo>
                  <a:pt x="18288000" y="758109"/>
                </a:lnTo>
                <a:lnTo>
                  <a:pt x="0" y="7581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391" b="-14610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682327" y="316711"/>
            <a:ext cx="1221260" cy="1221260"/>
          </a:xfrm>
          <a:custGeom>
            <a:avLst/>
            <a:gdLst/>
            <a:ahLst/>
            <a:cxnLst/>
            <a:rect l="l" t="t" r="r" b="b"/>
            <a:pathLst>
              <a:path w="1221260" h="1221260">
                <a:moveTo>
                  <a:pt x="0" y="0"/>
                </a:moveTo>
                <a:lnTo>
                  <a:pt x="1221260" y="0"/>
                </a:lnTo>
                <a:lnTo>
                  <a:pt x="1221260" y="1221260"/>
                </a:lnTo>
                <a:lnTo>
                  <a:pt x="0" y="12212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258992" y="9395634"/>
            <a:ext cx="3587353" cy="652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2600" dirty="0">
                <a:solidFill>
                  <a:srgbClr val="FF0D00"/>
                </a:solidFill>
                <a:latin typeface="Arimo"/>
              </a:rPr>
              <a:t>NGUYỄN TRÍ ĐÔNG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228600" y="9335453"/>
            <a:ext cx="4155942" cy="946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2600" dirty="0">
                <a:solidFill>
                  <a:srgbClr val="FF0D00"/>
                </a:solidFill>
                <a:latin typeface="Arimo"/>
              </a:rPr>
              <a:t>ĐỒ ÁN TỐT NGHIỆP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70710" y="24642"/>
            <a:ext cx="9029700" cy="7754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998"/>
              </a:lnSpc>
            </a:pPr>
            <a:r>
              <a:rPr lang="en-US" sz="3499" dirty="0">
                <a:solidFill>
                  <a:srgbClr val="FF0D00"/>
                </a:solidFill>
                <a:latin typeface="Arimo Bold"/>
              </a:rPr>
              <a:t>II.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Tổng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quan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Kubernetes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304800" y="1600790"/>
            <a:ext cx="5689310" cy="569789"/>
            <a:chOff x="-846389" y="41910"/>
            <a:chExt cx="7585746" cy="759718"/>
          </a:xfrm>
        </p:grpSpPr>
        <p:sp>
          <p:nvSpPr>
            <p:cNvPr id="9" name="Freeform 9"/>
            <p:cNvSpPr/>
            <p:nvPr/>
          </p:nvSpPr>
          <p:spPr>
            <a:xfrm>
              <a:off x="-846389" y="62964"/>
              <a:ext cx="4727677" cy="738664"/>
            </a:xfrm>
            <a:custGeom>
              <a:avLst/>
              <a:gdLst/>
              <a:ahLst/>
              <a:cxnLst/>
              <a:rect l="l" t="t" r="r" b="b"/>
              <a:pathLst>
                <a:path w="4727677" h="738664">
                  <a:moveTo>
                    <a:pt x="0" y="0"/>
                  </a:moveTo>
                  <a:lnTo>
                    <a:pt x="4727677" y="0"/>
                  </a:lnTo>
                  <a:lnTo>
                    <a:pt x="4727677" y="738664"/>
                  </a:lnTo>
                  <a:lnTo>
                    <a:pt x="0" y="738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121920" y="41910"/>
              <a:ext cx="6617437" cy="6155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dirty="0" err="1">
                  <a:solidFill>
                    <a:srgbClr val="000000"/>
                  </a:solidFill>
                  <a:latin typeface="Arimo Bold"/>
                </a:rPr>
                <a:t>Kiến</a:t>
              </a:r>
              <a:r>
                <a:rPr lang="en-US" sz="3000" dirty="0">
                  <a:solidFill>
                    <a:srgbClr val="000000"/>
                  </a:solidFill>
                  <a:latin typeface="Arimo Bold"/>
                </a:rPr>
                <a:t> </a:t>
              </a:r>
              <a:r>
                <a:rPr lang="en-US" sz="3000" dirty="0" err="1">
                  <a:solidFill>
                    <a:srgbClr val="000000"/>
                  </a:solidFill>
                  <a:latin typeface="Arimo Bold"/>
                </a:rPr>
                <a:t>trúc</a:t>
              </a:r>
              <a:r>
                <a:rPr lang="en-US" sz="3000" dirty="0">
                  <a:solidFill>
                    <a:srgbClr val="000000"/>
                  </a:solidFill>
                  <a:latin typeface="Arimo Bold"/>
                </a:rPr>
                <a:t> Kubernetes</a:t>
              </a:r>
            </a:p>
          </p:txBody>
        </p:sp>
      </p:grpSp>
      <p:sp>
        <p:nvSpPr>
          <p:cNvPr id="14" name="TextBox 15">
            <a:extLst>
              <a:ext uri="{FF2B5EF4-FFF2-40B4-BE49-F238E27FC236}">
                <a16:creationId xmlns:a16="http://schemas.microsoft.com/office/drawing/2014/main" id="{96E99674-1330-451F-92FA-58A106676F26}"/>
              </a:ext>
            </a:extLst>
          </p:cNvPr>
          <p:cNvSpPr txBox="1"/>
          <p:nvPr/>
        </p:nvSpPr>
        <p:spPr>
          <a:xfrm>
            <a:off x="1183031" y="4565045"/>
            <a:ext cx="6408419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8175" lvl="1" indent="-457200" algn="l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Slave Node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7057E3EB-C2B1-4002-B3FE-CE55FA650F61}"/>
              </a:ext>
            </a:extLst>
          </p:cNvPr>
          <p:cNvSpPr txBox="1"/>
          <p:nvPr/>
        </p:nvSpPr>
        <p:spPr>
          <a:xfrm>
            <a:off x="774525" y="2602191"/>
            <a:ext cx="6945740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975" lvl="1" algn="l">
              <a:lnSpc>
                <a:spcPts val="3600"/>
              </a:lnSpc>
            </a:pPr>
            <a:r>
              <a:rPr lang="en-US" sz="3000" dirty="0" err="1">
                <a:solidFill>
                  <a:srgbClr val="000000"/>
                </a:solidFill>
                <a:latin typeface="Arimo"/>
              </a:rPr>
              <a:t>Các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khối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chính</a:t>
            </a:r>
            <a:endParaRPr lang="en-US" sz="3000" dirty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E277D9C7-017B-4BEE-89B4-FB59153D829C}"/>
              </a:ext>
            </a:extLst>
          </p:cNvPr>
          <p:cNvSpPr txBox="1"/>
          <p:nvPr/>
        </p:nvSpPr>
        <p:spPr>
          <a:xfrm>
            <a:off x="1190198" y="5219484"/>
            <a:ext cx="6408419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8175" lvl="1" indent="-457200" algn="l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Pod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29CCA2-E937-48CF-B495-0FDF14870BF4}"/>
              </a:ext>
            </a:extLst>
          </p:cNvPr>
          <p:cNvSpPr/>
          <p:nvPr/>
        </p:nvSpPr>
        <p:spPr>
          <a:xfrm>
            <a:off x="6965561" y="2058936"/>
            <a:ext cx="10668000" cy="12923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B66EF0D-C47D-4310-AFD6-75C2295D5B3A}"/>
              </a:ext>
            </a:extLst>
          </p:cNvPr>
          <p:cNvSpPr/>
          <p:nvPr/>
        </p:nvSpPr>
        <p:spPr>
          <a:xfrm>
            <a:off x="10463585" y="2452163"/>
            <a:ext cx="3270647" cy="6273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API</a:t>
            </a:r>
            <a:endParaRPr lang="vi-VN" sz="2800" dirty="0"/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4A4D33FB-8953-423F-8F23-6101B3A3F233}"/>
              </a:ext>
            </a:extLst>
          </p:cNvPr>
          <p:cNvSpPr txBox="1"/>
          <p:nvPr/>
        </p:nvSpPr>
        <p:spPr>
          <a:xfrm>
            <a:off x="1190198" y="3853198"/>
            <a:ext cx="6408419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8175" lvl="1" indent="-457200" algn="l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Control Plane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1E67479-E4AD-40A7-AAB5-7CB18BB1A6FF}"/>
              </a:ext>
            </a:extLst>
          </p:cNvPr>
          <p:cNvSpPr/>
          <p:nvPr/>
        </p:nvSpPr>
        <p:spPr>
          <a:xfrm>
            <a:off x="7206421" y="4896705"/>
            <a:ext cx="2503060" cy="3513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4C63992-CDA2-4398-AEE3-43261C6DE6EB}"/>
              </a:ext>
            </a:extLst>
          </p:cNvPr>
          <p:cNvSpPr/>
          <p:nvPr/>
        </p:nvSpPr>
        <p:spPr>
          <a:xfrm>
            <a:off x="7874601" y="5521078"/>
            <a:ext cx="1169051" cy="6409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Pod1</a:t>
            </a:r>
            <a:endParaRPr lang="vi-V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AF9657D-DD18-4241-84BC-1B79C8471ED1}"/>
              </a:ext>
            </a:extLst>
          </p:cNvPr>
          <p:cNvSpPr/>
          <p:nvPr/>
        </p:nvSpPr>
        <p:spPr>
          <a:xfrm>
            <a:off x="7882471" y="6527232"/>
            <a:ext cx="1169051" cy="6409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Pod2</a:t>
            </a:r>
            <a:endParaRPr lang="vi-V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5170C8F-C219-47DA-B9CF-58A7796B02A3}"/>
              </a:ext>
            </a:extLst>
          </p:cNvPr>
          <p:cNvSpPr/>
          <p:nvPr/>
        </p:nvSpPr>
        <p:spPr>
          <a:xfrm>
            <a:off x="10847378" y="4891619"/>
            <a:ext cx="2503060" cy="3518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FAF35E3-FDC0-4FB1-AEC0-583BE2202FE9}"/>
              </a:ext>
            </a:extLst>
          </p:cNvPr>
          <p:cNvSpPr/>
          <p:nvPr/>
        </p:nvSpPr>
        <p:spPr>
          <a:xfrm>
            <a:off x="11472543" y="5547575"/>
            <a:ext cx="1169051" cy="6409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Pod3</a:t>
            </a:r>
            <a:endParaRPr lang="vi-V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E0201DA-B7A3-47C9-9162-C6CF09B967B3}"/>
              </a:ext>
            </a:extLst>
          </p:cNvPr>
          <p:cNvSpPr/>
          <p:nvPr/>
        </p:nvSpPr>
        <p:spPr>
          <a:xfrm>
            <a:off x="11514384" y="6479469"/>
            <a:ext cx="1169051" cy="6409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Pod4</a:t>
            </a:r>
            <a:endParaRPr lang="vi-V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C5EEF3C-3727-4029-BBD6-5363A4D858C6}"/>
              </a:ext>
            </a:extLst>
          </p:cNvPr>
          <p:cNvSpPr/>
          <p:nvPr/>
        </p:nvSpPr>
        <p:spPr>
          <a:xfrm>
            <a:off x="14336438" y="4864817"/>
            <a:ext cx="2503060" cy="3545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41B4169-3A79-42E8-9268-3DD901984F1D}"/>
              </a:ext>
            </a:extLst>
          </p:cNvPr>
          <p:cNvSpPr/>
          <p:nvPr/>
        </p:nvSpPr>
        <p:spPr>
          <a:xfrm>
            <a:off x="15014818" y="5614459"/>
            <a:ext cx="1169051" cy="6409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Pod6</a:t>
            </a:r>
            <a:endParaRPr lang="vi-V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9A98B99-FB61-445A-96CA-92D91B297B7C}"/>
              </a:ext>
            </a:extLst>
          </p:cNvPr>
          <p:cNvSpPr/>
          <p:nvPr/>
        </p:nvSpPr>
        <p:spPr>
          <a:xfrm>
            <a:off x="15003442" y="6534191"/>
            <a:ext cx="1169051" cy="6409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Pod7</a:t>
            </a:r>
            <a:endParaRPr lang="vi-VN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85005F2-E3AE-42DA-A490-498785229750}"/>
              </a:ext>
            </a:extLst>
          </p:cNvPr>
          <p:cNvSpPr/>
          <p:nvPr/>
        </p:nvSpPr>
        <p:spPr>
          <a:xfrm>
            <a:off x="11514384" y="7398590"/>
            <a:ext cx="1169051" cy="6409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Pod5</a:t>
            </a:r>
            <a:endParaRPr lang="vi-VN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1705475-BDCC-4591-9DF8-1793A7626977}"/>
              </a:ext>
            </a:extLst>
          </p:cNvPr>
          <p:cNvCxnSpPr>
            <a:cxnSpLocks/>
            <a:stCxn id="12" idx="1"/>
            <a:endCxn id="13" idx="0"/>
          </p:cNvCxnSpPr>
          <p:nvPr/>
        </p:nvCxnSpPr>
        <p:spPr>
          <a:xfrm rot="10800000" flipV="1">
            <a:off x="8457951" y="2765817"/>
            <a:ext cx="2005634" cy="21308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01CF582-6CF2-4ADE-B2F6-B9CEF2D33C47}"/>
              </a:ext>
            </a:extLst>
          </p:cNvPr>
          <p:cNvCxnSpPr>
            <a:cxnSpLocks/>
            <a:stCxn id="12" idx="3"/>
            <a:endCxn id="26" idx="0"/>
          </p:cNvCxnSpPr>
          <p:nvPr/>
        </p:nvCxnSpPr>
        <p:spPr>
          <a:xfrm>
            <a:off x="13734232" y="2765818"/>
            <a:ext cx="1853736" cy="20989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6A43CE-CC65-4138-B13C-29F4E4645E8F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flipH="1">
            <a:off x="12098908" y="3079473"/>
            <a:ext cx="1" cy="1812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CC910A6-2F6C-45C7-9AA5-814531B97848}"/>
              </a:ext>
            </a:extLst>
          </p:cNvPr>
          <p:cNvSpPr txBox="1"/>
          <p:nvPr/>
        </p:nvSpPr>
        <p:spPr>
          <a:xfrm>
            <a:off x="15226786" y="2222546"/>
            <a:ext cx="240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Control Plane</a:t>
            </a:r>
            <a:endParaRPr lang="vi-VN" sz="28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C764DB-EF4B-4D21-B786-6639CE2CD1A0}"/>
              </a:ext>
            </a:extLst>
          </p:cNvPr>
          <p:cNvSpPr txBox="1"/>
          <p:nvPr/>
        </p:nvSpPr>
        <p:spPr>
          <a:xfrm>
            <a:off x="7629010" y="8575474"/>
            <a:ext cx="2829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Slave Node</a:t>
            </a:r>
            <a:endParaRPr lang="vi-VN" sz="2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9DE971-655A-4908-99B9-FDEB3A3BE2F7}"/>
              </a:ext>
            </a:extLst>
          </p:cNvPr>
          <p:cNvSpPr txBox="1"/>
          <p:nvPr/>
        </p:nvSpPr>
        <p:spPr>
          <a:xfrm>
            <a:off x="11137168" y="8572815"/>
            <a:ext cx="2829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Slave Node</a:t>
            </a:r>
            <a:endParaRPr lang="vi-VN" sz="2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489AC4-961E-441A-8114-678EC385B1E7}"/>
              </a:ext>
            </a:extLst>
          </p:cNvPr>
          <p:cNvSpPr txBox="1"/>
          <p:nvPr/>
        </p:nvSpPr>
        <p:spPr>
          <a:xfrm>
            <a:off x="14757851" y="8546841"/>
            <a:ext cx="2829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Slave Node</a:t>
            </a:r>
            <a:endParaRPr lang="vi-VN" sz="2800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1" grpId="0" animBg="1"/>
      <p:bldP spid="12" grpId="0" animBg="1"/>
      <p:bldP spid="20" grpId="0"/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5" grpId="0" animBg="1"/>
      <p:bldP spid="53" grpId="0"/>
      <p:bldP spid="54" grpId="0"/>
      <p:bldP spid="55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439400" cy="1677739"/>
          </a:xfrm>
          <a:custGeom>
            <a:avLst/>
            <a:gdLst/>
            <a:ahLst/>
            <a:cxnLst/>
            <a:rect l="l" t="t" r="r" b="b"/>
            <a:pathLst>
              <a:path w="10439400" h="1677739">
                <a:moveTo>
                  <a:pt x="0" y="0"/>
                </a:moveTo>
                <a:lnTo>
                  <a:pt x="10439400" y="0"/>
                </a:lnTo>
                <a:lnTo>
                  <a:pt x="10439400" y="1677739"/>
                </a:lnTo>
                <a:lnTo>
                  <a:pt x="0" y="16777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29" t="-1982" b="-5389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9504249"/>
            <a:ext cx="18288000" cy="758109"/>
          </a:xfrm>
          <a:custGeom>
            <a:avLst/>
            <a:gdLst/>
            <a:ahLst/>
            <a:cxnLst/>
            <a:rect l="l" t="t" r="r" b="b"/>
            <a:pathLst>
              <a:path w="18288000" h="758109">
                <a:moveTo>
                  <a:pt x="0" y="0"/>
                </a:moveTo>
                <a:lnTo>
                  <a:pt x="18288000" y="0"/>
                </a:lnTo>
                <a:lnTo>
                  <a:pt x="18288000" y="758109"/>
                </a:lnTo>
                <a:lnTo>
                  <a:pt x="0" y="7581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391" b="-14610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611600" y="337662"/>
            <a:ext cx="1221260" cy="1221260"/>
          </a:xfrm>
          <a:custGeom>
            <a:avLst/>
            <a:gdLst/>
            <a:ahLst/>
            <a:cxnLst/>
            <a:rect l="l" t="t" r="r" b="b"/>
            <a:pathLst>
              <a:path w="1221260" h="1221260">
                <a:moveTo>
                  <a:pt x="0" y="0"/>
                </a:moveTo>
                <a:lnTo>
                  <a:pt x="1221260" y="0"/>
                </a:lnTo>
                <a:lnTo>
                  <a:pt x="1221260" y="1221260"/>
                </a:lnTo>
                <a:lnTo>
                  <a:pt x="0" y="12212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182600" y="9415921"/>
            <a:ext cx="3587353" cy="652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2600" dirty="0">
                <a:solidFill>
                  <a:srgbClr val="FF0D00"/>
                </a:solidFill>
                <a:latin typeface="Arimo"/>
              </a:rPr>
              <a:t>NGUYỄN TRÍ ĐÔNG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194217" y="9409824"/>
            <a:ext cx="4155942" cy="946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2600" dirty="0">
                <a:solidFill>
                  <a:srgbClr val="FF0D00"/>
                </a:solidFill>
                <a:latin typeface="Arimo"/>
              </a:rPr>
              <a:t>ĐỒ ÁN TỐT NGHIỆP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00481" y="115410"/>
            <a:ext cx="9453657" cy="775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8"/>
              </a:lnSpc>
            </a:pPr>
            <a:r>
              <a:rPr lang="en-US" sz="3499" dirty="0">
                <a:solidFill>
                  <a:srgbClr val="FF0D00"/>
                </a:solidFill>
                <a:latin typeface="Arimo Bold"/>
              </a:rPr>
              <a:t>II.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Tổng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</a:t>
            </a:r>
            <a:r>
              <a:rPr lang="en-US" sz="3499" dirty="0" err="1">
                <a:solidFill>
                  <a:srgbClr val="FF0D00"/>
                </a:solidFill>
                <a:latin typeface="Arimo Bold"/>
              </a:rPr>
              <a:t>quan</a:t>
            </a:r>
            <a:r>
              <a:rPr lang="en-US" sz="3499" dirty="0">
                <a:solidFill>
                  <a:srgbClr val="FF0D00"/>
                </a:solidFill>
                <a:latin typeface="Arimo Bold"/>
              </a:rPr>
              <a:t> Kubernetes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3670C37-1164-4D29-A2C4-269D222E04A5}"/>
              </a:ext>
            </a:extLst>
          </p:cNvPr>
          <p:cNvSpPr/>
          <p:nvPr/>
        </p:nvSpPr>
        <p:spPr>
          <a:xfrm>
            <a:off x="7086600" y="2476500"/>
            <a:ext cx="4267538" cy="533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C0C76B-3754-4C4D-9087-ECC9722E391E}"/>
              </a:ext>
            </a:extLst>
          </p:cNvPr>
          <p:cNvSpPr/>
          <p:nvPr/>
        </p:nvSpPr>
        <p:spPr>
          <a:xfrm>
            <a:off x="8283302" y="3645186"/>
            <a:ext cx="1851297" cy="1169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Pod</a:t>
            </a:r>
            <a:endParaRPr lang="vi-VN" sz="3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9A341AF-8A06-42E7-825F-A9ED3407CDCF}"/>
              </a:ext>
            </a:extLst>
          </p:cNvPr>
          <p:cNvSpPr/>
          <p:nvPr/>
        </p:nvSpPr>
        <p:spPr>
          <a:xfrm>
            <a:off x="8316757" y="5466580"/>
            <a:ext cx="1834569" cy="1169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Pod</a:t>
            </a:r>
            <a:endParaRPr lang="vi-V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40CB6C-22CC-4C08-B27E-7E623F86F9E8}"/>
              </a:ext>
            </a:extLst>
          </p:cNvPr>
          <p:cNvSpPr txBox="1"/>
          <p:nvPr/>
        </p:nvSpPr>
        <p:spPr>
          <a:xfrm>
            <a:off x="8283302" y="7954893"/>
            <a:ext cx="2683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Slave</a:t>
            </a:r>
            <a:r>
              <a:rPr lang="en-US" dirty="0"/>
              <a:t> </a:t>
            </a:r>
            <a:r>
              <a:rPr lang="en-US" sz="3200" dirty="0"/>
              <a:t>Node</a:t>
            </a:r>
            <a:endParaRPr lang="vi-V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01DE2C-C9D4-4A52-9CF0-F575FC80858C}"/>
              </a:ext>
            </a:extLst>
          </p:cNvPr>
          <p:cNvSpPr txBox="1"/>
          <p:nvPr/>
        </p:nvSpPr>
        <p:spPr>
          <a:xfrm flipH="1">
            <a:off x="838200" y="22479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Node:</a:t>
            </a:r>
            <a:endParaRPr lang="vi-VN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208BCD-CF25-469E-8D60-1ED396A424A0}"/>
              </a:ext>
            </a:extLst>
          </p:cNvPr>
          <p:cNvSpPr txBox="1"/>
          <p:nvPr/>
        </p:nvSpPr>
        <p:spPr>
          <a:xfrm flipH="1">
            <a:off x="838200" y="3664439"/>
            <a:ext cx="4155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Gồm</a:t>
            </a:r>
            <a:r>
              <a:rPr lang="en-US" sz="3200" dirty="0"/>
              <a:t> </a:t>
            </a:r>
            <a:r>
              <a:rPr lang="en-US" sz="3200" dirty="0" err="1"/>
              <a:t>nhiều</a:t>
            </a:r>
            <a:r>
              <a:rPr lang="en-US" sz="3200" dirty="0"/>
              <a:t> pod</a:t>
            </a:r>
            <a:endParaRPr lang="vi-V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B48EAF-B91B-4338-885E-03E8CB51D609}"/>
              </a:ext>
            </a:extLst>
          </p:cNvPr>
          <p:cNvSpPr txBox="1"/>
          <p:nvPr/>
        </p:nvSpPr>
        <p:spPr>
          <a:xfrm flipH="1">
            <a:off x="838200" y="4505423"/>
            <a:ext cx="495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Pod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đơn</a:t>
            </a:r>
            <a:r>
              <a:rPr lang="en-US" sz="3200" dirty="0"/>
              <a:t> </a:t>
            </a:r>
            <a:r>
              <a:rPr lang="en-US" sz="3200" dirty="0" err="1"/>
              <a:t>vị</a:t>
            </a:r>
            <a:r>
              <a:rPr lang="en-US" sz="3200" dirty="0"/>
              <a:t> </a:t>
            </a:r>
            <a:r>
              <a:rPr lang="en-US" sz="3200" dirty="0" err="1"/>
              <a:t>nhỏ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Kubernetes</a:t>
            </a:r>
            <a:endParaRPr lang="vi-V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DB4CCE-764C-4F1F-A387-7528788E39BD}"/>
              </a:ext>
            </a:extLst>
          </p:cNvPr>
          <p:cNvSpPr txBox="1"/>
          <p:nvPr/>
        </p:nvSpPr>
        <p:spPr>
          <a:xfrm flipH="1">
            <a:off x="838200" y="5761131"/>
            <a:ext cx="541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Các</a:t>
            </a:r>
            <a:r>
              <a:rPr lang="en-US" sz="3200" dirty="0"/>
              <a:t> pod </a:t>
            </a:r>
            <a:r>
              <a:rPr lang="en-US" sz="3200" dirty="0" err="1"/>
              <a:t>giao</a:t>
            </a:r>
            <a:r>
              <a:rPr lang="en-US" sz="3200" dirty="0"/>
              <a:t> </a:t>
            </a:r>
            <a:r>
              <a:rPr lang="en-US" sz="3200" dirty="0" err="1"/>
              <a:t>tiếp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nhau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qua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địa</a:t>
            </a:r>
            <a:r>
              <a:rPr lang="en-US" sz="3200" dirty="0"/>
              <a:t> </a:t>
            </a:r>
            <a:r>
              <a:rPr lang="en-US" sz="3200" dirty="0" err="1"/>
              <a:t>chỉ</a:t>
            </a:r>
            <a:r>
              <a:rPr lang="en-US" sz="3200" dirty="0"/>
              <a:t> IP</a:t>
            </a:r>
            <a:endParaRPr lang="vi-V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3C79A6-F95B-40F9-82B5-4789CD57996A}"/>
              </a:ext>
            </a:extLst>
          </p:cNvPr>
          <p:cNvSpPr txBox="1"/>
          <p:nvPr/>
        </p:nvSpPr>
        <p:spPr>
          <a:xfrm>
            <a:off x="12351834" y="3641180"/>
            <a:ext cx="3276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Pod IP Address</a:t>
            </a:r>
          </a:p>
          <a:p>
            <a:r>
              <a:rPr lang="en-US" sz="3200" dirty="0"/>
              <a:t>10.255.255.101</a:t>
            </a:r>
            <a:endParaRPr lang="vi-VN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199558-E5A9-4850-BE82-AFE2165E6219}"/>
              </a:ext>
            </a:extLst>
          </p:cNvPr>
          <p:cNvSpPr txBox="1"/>
          <p:nvPr/>
        </p:nvSpPr>
        <p:spPr>
          <a:xfrm>
            <a:off x="12344400" y="5623258"/>
            <a:ext cx="3276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Pod IP Address</a:t>
            </a:r>
          </a:p>
          <a:p>
            <a:r>
              <a:rPr lang="en-US" sz="3200" dirty="0"/>
              <a:t>10.255.255.101</a:t>
            </a:r>
            <a:endParaRPr lang="vi-VN" sz="3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A98609-437D-435B-A452-3FC920B97A12}"/>
              </a:ext>
            </a:extLst>
          </p:cNvPr>
          <p:cNvCxnSpPr>
            <a:stCxn id="18" idx="3"/>
          </p:cNvCxnSpPr>
          <p:nvPr/>
        </p:nvCxnSpPr>
        <p:spPr>
          <a:xfrm flipV="1">
            <a:off x="10134599" y="4230031"/>
            <a:ext cx="205773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131797-5E9B-4888-9886-2874A7F6CAE8}"/>
              </a:ext>
            </a:extLst>
          </p:cNvPr>
          <p:cNvCxnSpPr>
            <a:stCxn id="19" idx="3"/>
          </p:cNvCxnSpPr>
          <p:nvPr/>
        </p:nvCxnSpPr>
        <p:spPr>
          <a:xfrm flipV="1">
            <a:off x="10151326" y="6051425"/>
            <a:ext cx="219307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5" grpId="0"/>
      <p:bldP spid="26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995</Words>
  <Application>Microsoft Office PowerPoint</Application>
  <PresentationFormat>Custom</PresentationFormat>
  <Paragraphs>198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Arimo Bold</vt:lpstr>
      <vt:lpstr>Arimo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ĐATN.pptx</dc:title>
  <cp:lastModifiedBy>hung do</cp:lastModifiedBy>
  <cp:revision>17</cp:revision>
  <dcterms:created xsi:type="dcterms:W3CDTF">2006-08-16T00:00:00Z</dcterms:created>
  <dcterms:modified xsi:type="dcterms:W3CDTF">2024-01-10T02:05:49Z</dcterms:modified>
  <dc:identifier>DAF40Ep9858</dc:identifier>
</cp:coreProperties>
</file>