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9"/>
  </p:notesMasterIdLst>
  <p:sldIdLst>
    <p:sldId id="256" r:id="rId2"/>
    <p:sldId id="257" r:id="rId3"/>
    <p:sldId id="261" r:id="rId4"/>
    <p:sldId id="259" r:id="rId5"/>
    <p:sldId id="275" r:id="rId6"/>
    <p:sldId id="267" r:id="rId7"/>
    <p:sldId id="270" r:id="rId8"/>
    <p:sldId id="273" r:id="rId9"/>
    <p:sldId id="272" r:id="rId10"/>
    <p:sldId id="271" r:id="rId11"/>
    <p:sldId id="279" r:id="rId12"/>
    <p:sldId id="293" r:id="rId13"/>
    <p:sldId id="280" r:id="rId14"/>
    <p:sldId id="281" r:id="rId15"/>
    <p:sldId id="282" r:id="rId16"/>
    <p:sldId id="283" r:id="rId17"/>
    <p:sldId id="284" r:id="rId18"/>
    <p:sldId id="285" r:id="rId19"/>
    <p:sldId id="294" r:id="rId20"/>
    <p:sldId id="286" r:id="rId21"/>
    <p:sldId id="287" r:id="rId22"/>
    <p:sldId id="288" r:id="rId23"/>
    <p:sldId id="289" r:id="rId24"/>
    <p:sldId id="290" r:id="rId25"/>
    <p:sldId id="292" r:id="rId26"/>
    <p:sldId id="291" r:id="rId27"/>
    <p:sldId id="269" r:id="rId28"/>
  </p:sldIdLst>
  <p:sldSz cx="9144000" cy="5143500" type="screen16x9"/>
  <p:notesSz cx="6858000" cy="9144000"/>
  <p:embeddedFontLst>
    <p:embeddedFont>
      <p:font typeface="Arvo" panose="020B0604020202020204" charset="0"/>
      <p:regular r:id="rId30"/>
      <p:bold r:id="rId31"/>
      <p:italic r:id="rId32"/>
      <p:boldItalic r:id="rId33"/>
    </p:embeddedFont>
    <p:embeddedFont>
      <p:font typeface="Barlow Condensed" panose="020B0604020202020204" charset="0"/>
      <p:regular r:id="rId34"/>
      <p:bold r:id="rId35"/>
      <p:italic r:id="rId36"/>
      <p:boldItalic r:id="rId37"/>
    </p:embeddedFont>
    <p:embeddedFont>
      <p:font typeface="Barlow Condensed Medium" panose="020B0604020202020204" charset="0"/>
      <p:regular r:id="rId38"/>
      <p:bold r:id="rId39"/>
      <p:italic r:id="rId40"/>
      <p:boldItalic r:id="rId41"/>
    </p:embeddedFont>
    <p:embeddedFont>
      <p:font typeface="Barlow Condensed SemiBold" panose="020B0604020202020204" charset="0"/>
      <p:regular r:id="rId42"/>
      <p:bold r:id="rId43"/>
      <p:italic r:id="rId44"/>
      <p:boldItalic r:id="rId45"/>
    </p:embeddedFont>
    <p:embeddedFont>
      <p:font typeface="Fira Sans Extra Condensed Medium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42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96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003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226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731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874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622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085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582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7442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75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306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46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2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340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159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033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763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6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089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524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57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>
            <a:spLocks noGrp="1"/>
          </p:cNvSpPr>
          <p:nvPr>
            <p:ph type="ctrTitle"/>
          </p:nvPr>
        </p:nvSpPr>
        <p:spPr>
          <a:xfrm>
            <a:off x="2396986" y="218604"/>
            <a:ext cx="5264426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>
                <a:latin typeface="Barlow Condensed Medium" panose="020B0604020202020204" charset="0"/>
              </a:rPr>
              <a:t>Đề tài</a:t>
            </a:r>
            <a:r>
              <a:rPr lang="en-US"/>
              <a:t> : Ứng dụng quản lí quán coffee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6AED74-19AE-430A-A509-383022494F33}"/>
              </a:ext>
            </a:extLst>
          </p:cNvPr>
          <p:cNvSpPr txBox="1"/>
          <p:nvPr/>
        </p:nvSpPr>
        <p:spPr>
          <a:xfrm>
            <a:off x="3522518" y="3446319"/>
            <a:ext cx="3013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latin typeface="Barlow Condensed Medium" panose="020B0604020202020204" charset="0"/>
              </a:rPr>
              <a:t>Thành</a:t>
            </a:r>
            <a:r>
              <a:rPr lang="en-US">
                <a:latin typeface="Barlow Condensed Medium" panose="020B0604020202020204" charset="0"/>
              </a:rPr>
              <a:t> </a:t>
            </a:r>
            <a:r>
              <a:rPr lang="en-US" err="1">
                <a:latin typeface="Barlow Condensed Medium" panose="020B0604020202020204" charset="0"/>
              </a:rPr>
              <a:t>viên</a:t>
            </a:r>
            <a:r>
              <a:rPr lang="en-US">
                <a:latin typeface="Barlow Condensed Medium" panose="020B0604020202020204" charset="0"/>
              </a:rPr>
              <a:t>:   	</a:t>
            </a:r>
            <a:r>
              <a:rPr lang="en-US" err="1">
                <a:latin typeface="Barlow Condensed Medium" panose="020B0604020202020204" charset="0"/>
              </a:rPr>
              <a:t>Vũ</a:t>
            </a:r>
            <a:r>
              <a:rPr lang="en-US">
                <a:latin typeface="Barlow Condensed Medium" panose="020B0604020202020204" charset="0"/>
              </a:rPr>
              <a:t> Minh L</a:t>
            </a:r>
            <a:r>
              <a:rPr lang="vi-VN">
                <a:latin typeface="Barlow Condensed Medium" panose="020B0604020202020204" charset="0"/>
              </a:rPr>
              <a:t>ư</a:t>
            </a:r>
            <a:r>
              <a:rPr lang="en-US" err="1">
                <a:latin typeface="Barlow Condensed Medium" panose="020B0604020202020204" charset="0"/>
              </a:rPr>
              <a:t>ợng</a:t>
            </a:r>
            <a:endParaRPr lang="en-US">
              <a:latin typeface="Barlow Condensed Medium" panose="020B0604020202020204" charset="0"/>
            </a:endParaRPr>
          </a:p>
          <a:p>
            <a:r>
              <a:rPr lang="en-US">
                <a:latin typeface="Barlow Condensed Medium" panose="020B0604020202020204" charset="0"/>
              </a:rPr>
              <a:t>	</a:t>
            </a:r>
            <a:r>
              <a:rPr lang="en-US" err="1">
                <a:latin typeface="Barlow Condensed Medium" panose="020B0604020202020204" charset="0"/>
              </a:rPr>
              <a:t>Phạm</a:t>
            </a:r>
            <a:r>
              <a:rPr lang="en-US">
                <a:latin typeface="Barlow Condensed Medium" panose="020B0604020202020204" charset="0"/>
              </a:rPr>
              <a:t> </a:t>
            </a:r>
            <a:r>
              <a:rPr lang="en-US" err="1">
                <a:latin typeface="Barlow Condensed Medium" panose="020B0604020202020204" charset="0"/>
              </a:rPr>
              <a:t>Văn</a:t>
            </a:r>
            <a:r>
              <a:rPr lang="en-US">
                <a:latin typeface="Barlow Condensed Medium" panose="020B0604020202020204" charset="0"/>
              </a:rPr>
              <a:t> Trung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C83F1B-25BE-443A-BBE5-4E4B2F8062F6}"/>
              </a:ext>
            </a:extLst>
          </p:cNvPr>
          <p:cNvSpPr txBox="1"/>
          <p:nvPr/>
        </p:nvSpPr>
        <p:spPr>
          <a:xfrm>
            <a:off x="3522518" y="2758574"/>
            <a:ext cx="339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Barlow Condensed Medium" panose="020B0604020202020204" charset="0"/>
              </a:rPr>
              <a:t>Giảng</a:t>
            </a:r>
            <a:r>
              <a:rPr lang="en-US" sz="1800"/>
              <a:t> viên : ThS.Trần Văn Tài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295650" y="220731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C31A9B-6BF8-41D8-859C-B57144BAFE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898" y="975331"/>
            <a:ext cx="4561840" cy="28187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463042-A038-4451-BEDA-5C5228728BB0}"/>
              </a:ext>
            </a:extLst>
          </p:cNvPr>
          <p:cNvSpPr txBox="1"/>
          <p:nvPr/>
        </p:nvSpPr>
        <p:spPr>
          <a:xfrm>
            <a:off x="4883728" y="1920500"/>
            <a:ext cx="3307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5: Biểu đồ Use Case của module Quản lý thanh toán hóa đ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2163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26F1B7-69A1-4EEC-89F5-3B596BCCA253}"/>
              </a:ext>
            </a:extLst>
          </p:cNvPr>
          <p:cNvSpPr/>
          <p:nvPr/>
        </p:nvSpPr>
        <p:spPr>
          <a:xfrm>
            <a:off x="-761284" y="287056"/>
            <a:ext cx="3922869" cy="328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2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</a:rPr>
              <a:t>3.Module Quản lý danh sách món ăn</a:t>
            </a:r>
            <a:endParaRPr lang="en-US" b="1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29B1A-9FE6-46CE-9C91-549FE104A654}"/>
              </a:ext>
            </a:extLst>
          </p:cNvPr>
          <p:cNvSpPr txBox="1"/>
          <p:nvPr/>
        </p:nvSpPr>
        <p:spPr>
          <a:xfrm>
            <a:off x="143192" y="627622"/>
            <a:ext cx="377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3.1 Actor sử dụng “Xem danh sách món ăn”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392DF-6A86-445F-8B10-ADD5685C88CF}"/>
              </a:ext>
            </a:extLst>
          </p:cNvPr>
          <p:cNvSpPr/>
          <p:nvPr/>
        </p:nvSpPr>
        <p:spPr>
          <a:xfrm>
            <a:off x="3161585" y="4515878"/>
            <a:ext cx="3257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6: Biểu đồ trình tự của Use Case xem danh sách món ăn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A0570-6F64-4F35-9971-9A4F9220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4" y="953031"/>
            <a:ext cx="742101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9183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4E545-8EE0-4D79-93D3-60208B91DC51}"/>
              </a:ext>
            </a:extLst>
          </p:cNvPr>
          <p:cNvSpPr txBox="1"/>
          <p:nvPr/>
        </p:nvSpPr>
        <p:spPr>
          <a:xfrm>
            <a:off x="755448" y="288900"/>
            <a:ext cx="291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3.1.1 Use Case”Chọn loại món ăn”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DE352-DAD5-4226-8148-BC8932416B5F}"/>
              </a:ext>
            </a:extLst>
          </p:cNvPr>
          <p:cNvSpPr/>
          <p:nvPr/>
        </p:nvSpPr>
        <p:spPr>
          <a:xfrm>
            <a:off x="3669723" y="4541559"/>
            <a:ext cx="2609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7: Biểu đồ trình tự của Use Case chọn loại món ăn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249ED-0D17-407C-84FB-820AC362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48" y="866700"/>
            <a:ext cx="627785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7268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4E545-8EE0-4D79-93D3-60208B91DC51}"/>
              </a:ext>
            </a:extLst>
          </p:cNvPr>
          <p:cNvSpPr txBox="1"/>
          <p:nvPr/>
        </p:nvSpPr>
        <p:spPr>
          <a:xfrm>
            <a:off x="755448" y="288900"/>
            <a:ext cx="291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3.1.1 Use Case”Thêm món ăn”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DE352-DAD5-4226-8148-BC8932416B5F}"/>
              </a:ext>
            </a:extLst>
          </p:cNvPr>
          <p:cNvSpPr/>
          <p:nvPr/>
        </p:nvSpPr>
        <p:spPr>
          <a:xfrm>
            <a:off x="3669723" y="4541559"/>
            <a:ext cx="26098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7: Biểu đồ trình tự của Use Case thêm món 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FE099-66D6-44F9-B3BD-BA7757BFA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750553"/>
            <a:ext cx="6674052" cy="38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05410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47230-870B-4B7F-BE9E-27783C5EE8BB}"/>
              </a:ext>
            </a:extLst>
          </p:cNvPr>
          <p:cNvSpPr txBox="1"/>
          <p:nvPr/>
        </p:nvSpPr>
        <p:spPr>
          <a:xfrm>
            <a:off x="638550" y="349727"/>
            <a:ext cx="2876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3.1.2 Use Case”Sửa món ăn”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A5DB6C-E9A1-4DEF-82E0-8A0837C3D4B7}"/>
              </a:ext>
            </a:extLst>
          </p:cNvPr>
          <p:cNvSpPr/>
          <p:nvPr/>
        </p:nvSpPr>
        <p:spPr>
          <a:xfrm>
            <a:off x="3409950" y="4430942"/>
            <a:ext cx="2546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8: Biểu đồ trình tự của Use Case sửa món 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DB2A7-AEEA-4D63-8EDA-060717A5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39" y="628304"/>
            <a:ext cx="6310352" cy="38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64736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95D0D-8E0D-4724-A5D6-CFD9690FA61A}"/>
              </a:ext>
            </a:extLst>
          </p:cNvPr>
          <p:cNvSpPr txBox="1"/>
          <p:nvPr/>
        </p:nvSpPr>
        <p:spPr>
          <a:xfrm>
            <a:off x="285750" y="437505"/>
            <a:ext cx="408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 Module Quản lý danh sách loại món ăn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FBCA0-A6B9-4F89-8003-58B6222FC36E}"/>
              </a:ext>
            </a:extLst>
          </p:cNvPr>
          <p:cNvSpPr txBox="1"/>
          <p:nvPr/>
        </p:nvSpPr>
        <p:spPr>
          <a:xfrm>
            <a:off x="285750" y="727388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4.1 Actor sử dụng“Xem danh sách loại món ăn”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15EF4-D15A-41A7-9AE7-BBB9B5D474D0}"/>
              </a:ext>
            </a:extLst>
          </p:cNvPr>
          <p:cNvSpPr/>
          <p:nvPr/>
        </p:nvSpPr>
        <p:spPr>
          <a:xfrm>
            <a:off x="2748655" y="4247544"/>
            <a:ext cx="3246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9: Biểu đồ trình tự của Use Case xem danh sách loại món ăn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76BDF5-6681-4E8D-A702-52D27FEE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3" y="1157396"/>
            <a:ext cx="723048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82262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F69BC-FA09-4451-96EC-B31FFE69A2F1}"/>
              </a:ext>
            </a:extLst>
          </p:cNvPr>
          <p:cNvSpPr txBox="1"/>
          <p:nvPr/>
        </p:nvSpPr>
        <p:spPr>
          <a:xfrm>
            <a:off x="409950" y="622056"/>
            <a:ext cx="3266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4.1.1 Use Case”Thêm loại món ăn”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6EB62-FE8B-44EA-97F4-C2B843A41DBA}"/>
              </a:ext>
            </a:extLst>
          </p:cNvPr>
          <p:cNvSpPr/>
          <p:nvPr/>
        </p:nvSpPr>
        <p:spPr>
          <a:xfrm>
            <a:off x="3676650" y="4620280"/>
            <a:ext cx="3105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10 Biểu đồ trình tự của Use Case thêm loại món 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8CD49-11FD-44A7-B981-F5320F01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110" y="929833"/>
            <a:ext cx="5766208" cy="35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13861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C3F4A6-89A7-4320-B59A-F0DAF5B3EEBC}"/>
              </a:ext>
            </a:extLst>
          </p:cNvPr>
          <p:cNvSpPr txBox="1"/>
          <p:nvPr/>
        </p:nvSpPr>
        <p:spPr>
          <a:xfrm>
            <a:off x="409950" y="255682"/>
            <a:ext cx="3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4.1.2 Use Case”Sửa loại món ăn”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EEA552-0435-457B-B7E3-CA51793A4091}"/>
              </a:ext>
            </a:extLst>
          </p:cNvPr>
          <p:cNvSpPr/>
          <p:nvPr/>
        </p:nvSpPr>
        <p:spPr>
          <a:xfrm>
            <a:off x="3456525" y="4587335"/>
            <a:ext cx="24507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11: Biểu đồ trình tự của Use Case  sửa loại món ăn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A37C1-4CBB-414B-9F6E-80989612F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84" y="575935"/>
            <a:ext cx="5913461" cy="40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6050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84D70-9527-4034-A0FD-D3C192C7AB21}"/>
              </a:ext>
            </a:extLst>
          </p:cNvPr>
          <p:cNvSpPr txBox="1"/>
          <p:nvPr/>
        </p:nvSpPr>
        <p:spPr>
          <a:xfrm>
            <a:off x="526848" y="430272"/>
            <a:ext cx="33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4.1.3 Use Case”Xóa loại món ăn”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E601A-4DC7-4D45-A001-C6D618B6A27A}"/>
              </a:ext>
            </a:extLst>
          </p:cNvPr>
          <p:cNvSpPr/>
          <p:nvPr/>
        </p:nvSpPr>
        <p:spPr>
          <a:xfrm>
            <a:off x="3583771" y="4406769"/>
            <a:ext cx="2621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12: Biểu đồ trình tự của Use Case xóa loại món ăn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891B21-7827-4B17-ACFB-58BB540EA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70" y="814146"/>
            <a:ext cx="6083059" cy="35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6033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B5A84-F8F9-4A4D-81CB-DE22AFED8DE8}"/>
              </a:ext>
            </a:extLst>
          </p:cNvPr>
          <p:cNvSpPr txBox="1"/>
          <p:nvPr/>
        </p:nvSpPr>
        <p:spPr>
          <a:xfrm>
            <a:off x="761999" y="172321"/>
            <a:ext cx="369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5.1.1 Use Case”Thanh Toán”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11CD5-AAC6-4DF3-8B02-29902B8540E8}"/>
              </a:ext>
            </a:extLst>
          </p:cNvPr>
          <p:cNvSpPr/>
          <p:nvPr/>
        </p:nvSpPr>
        <p:spPr>
          <a:xfrm>
            <a:off x="3291256" y="4451607"/>
            <a:ext cx="3158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14 Biểu đồ trình tự của Use Case thêm món ăn từ khách hàng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05BB3-B292-4F11-9276-9FA2BDE1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35" y="572080"/>
            <a:ext cx="6131257" cy="37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5270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54132"/>
                </a:solidFill>
              </a:rPr>
              <a:t>ỨNG DỤNG QUẢN LÍ COFFEE </a:t>
            </a:r>
            <a:endParaRPr>
              <a:solidFill>
                <a:srgbClr val="F54132"/>
              </a:solidFill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 hoạc làm việc của nhóm</a:t>
            </a:r>
            <a:endParaRPr/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01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Yêu cầu liên quan phần mềm</a:t>
            </a:r>
            <a:endParaRPr/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Ngôn ngữ và công cụ xây dựng</a:t>
            </a:r>
            <a:endParaRPr/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02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03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9CA63-4051-4972-9B38-6076CFE9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3" y="97308"/>
            <a:ext cx="2927684" cy="29276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6B19DA-61F5-4004-B024-7A33005B1378}"/>
              </a:ext>
            </a:extLst>
          </p:cNvPr>
          <p:cNvSpPr txBox="1"/>
          <p:nvPr/>
        </p:nvSpPr>
        <p:spPr>
          <a:xfrm>
            <a:off x="6892625" y="1339777"/>
            <a:ext cx="167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Barlow Condensed" panose="020B0604020202020204" charset="0"/>
                <a:cs typeface="Times New Roman" panose="02020603050405020304" pitchFamily="18" charset="0"/>
              </a:rPr>
              <a:t>(Giai đoạn 1)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  <p:bldP spid="349" grpId="0"/>
      <p:bldP spid="350" grpId="0"/>
      <p:bldP spid="351" grpId="0"/>
      <p:bldP spid="352" grpId="0"/>
      <p:bldP spid="3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A1FDE-ED3F-4462-B9B4-377D7BFE3949}"/>
              </a:ext>
            </a:extLst>
          </p:cNvPr>
          <p:cNvSpPr txBox="1"/>
          <p:nvPr/>
        </p:nvSpPr>
        <p:spPr>
          <a:xfrm>
            <a:off x="247649" y="316190"/>
            <a:ext cx="446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 Module Quản lý danh sách thanh toán bàn order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A7C90-8ABF-43B4-A08B-C06766BE117D}"/>
              </a:ext>
            </a:extLst>
          </p:cNvPr>
          <p:cNvSpPr txBox="1"/>
          <p:nvPr/>
        </p:nvSpPr>
        <p:spPr>
          <a:xfrm>
            <a:off x="247649" y="623173"/>
            <a:ext cx="4588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5.1 Actor sử dụng“Xem danh sách thanh toán bàn order”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2E408C-581A-4A44-828F-B2CCCB27F44B}"/>
              </a:ext>
            </a:extLst>
          </p:cNvPr>
          <p:cNvSpPr/>
          <p:nvPr/>
        </p:nvSpPr>
        <p:spPr>
          <a:xfrm>
            <a:off x="3419157" y="4227797"/>
            <a:ext cx="33051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13: Biểu đồ trình tự của Use Case xem danh sách bàn đã order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CFF04-434C-4856-8549-B90D0E7E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07" y="1101020"/>
            <a:ext cx="6373114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33467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B5A84-F8F9-4A4D-81CB-DE22AFED8DE8}"/>
              </a:ext>
            </a:extLst>
          </p:cNvPr>
          <p:cNvSpPr txBox="1"/>
          <p:nvPr/>
        </p:nvSpPr>
        <p:spPr>
          <a:xfrm>
            <a:off x="409950" y="178622"/>
            <a:ext cx="3695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5.1.1 Use Case”Thêm món ăn từ bàn order”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011CD5-AAC6-4DF3-8B02-29902B8540E8}"/>
              </a:ext>
            </a:extLst>
          </p:cNvPr>
          <p:cNvSpPr/>
          <p:nvPr/>
        </p:nvSpPr>
        <p:spPr>
          <a:xfrm>
            <a:off x="3426337" y="4351920"/>
            <a:ext cx="31580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14 Biểu đồ trình tự của Use Case thêm món ăn từ khách hàng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7888D-BB5F-4813-A863-52C3B7BA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02" y="521281"/>
            <a:ext cx="6390071" cy="38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29486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4658B4-4A96-4E48-9999-11C770FEDE71}"/>
              </a:ext>
            </a:extLst>
          </p:cNvPr>
          <p:cNvSpPr txBox="1"/>
          <p:nvPr/>
        </p:nvSpPr>
        <p:spPr>
          <a:xfrm>
            <a:off x="409950" y="276464"/>
            <a:ext cx="3486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5.1.2 Use Case ”Sửa món ăn từ bàn order”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5095E-7910-4222-AEFE-2B311F601BD6}"/>
              </a:ext>
            </a:extLst>
          </p:cNvPr>
          <p:cNvSpPr/>
          <p:nvPr/>
        </p:nvSpPr>
        <p:spPr>
          <a:xfrm>
            <a:off x="3322666" y="4475671"/>
            <a:ext cx="31508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15 Biểu đồ trình tự của Use Case sửa món ăn từ khách hàng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69E8F-855F-4F5F-8E50-C64BCBCF3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12" y="676443"/>
            <a:ext cx="6190915" cy="370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59157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7BA3A-A4AF-455B-AC61-771F80FB4F39}"/>
              </a:ext>
            </a:extLst>
          </p:cNvPr>
          <p:cNvSpPr txBox="1"/>
          <p:nvPr/>
        </p:nvSpPr>
        <p:spPr>
          <a:xfrm>
            <a:off x="219075" y="316190"/>
            <a:ext cx="337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 . Module Quản lý danh sách order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C0FE6-0CA4-4A80-A1B3-3A6A6A3EE7A7}"/>
              </a:ext>
            </a:extLst>
          </p:cNvPr>
          <p:cNvSpPr txBox="1"/>
          <p:nvPr/>
        </p:nvSpPr>
        <p:spPr>
          <a:xfrm>
            <a:off x="219075" y="598070"/>
            <a:ext cx="384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6.1 Actor sử dụng“Xem danh sách bàn order”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EF56A-3EA2-4CDA-8C77-B2AD6A9E5068}"/>
              </a:ext>
            </a:extLst>
          </p:cNvPr>
          <p:cNvSpPr/>
          <p:nvPr/>
        </p:nvSpPr>
        <p:spPr>
          <a:xfrm>
            <a:off x="2639291" y="4273030"/>
            <a:ext cx="327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20: Biểu đồ trình tự của Use Case xem danh sách bàn 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69858-EA2C-449A-9B62-8D0E067A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" y="1141560"/>
            <a:ext cx="606827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9309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8012D-CA80-492F-AA06-966BCCACD917}"/>
              </a:ext>
            </a:extLst>
          </p:cNvPr>
          <p:cNvSpPr txBox="1"/>
          <p:nvPr/>
        </p:nvSpPr>
        <p:spPr>
          <a:xfrm>
            <a:off x="267075" y="220048"/>
            <a:ext cx="4304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7. Module Quản lý danh sách thống kê doanh thu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BB084-B132-4C82-9B78-774CCE52D228}"/>
              </a:ext>
            </a:extLst>
          </p:cNvPr>
          <p:cNvSpPr txBox="1"/>
          <p:nvPr/>
        </p:nvSpPr>
        <p:spPr>
          <a:xfrm>
            <a:off x="267075" y="536041"/>
            <a:ext cx="5286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7.1 Actor sử dụng“Xem danh sách thống kê doanh thu bàn”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9A6EC-262E-4752-B3E1-B3EE13A26F8D}"/>
              </a:ext>
            </a:extLst>
          </p:cNvPr>
          <p:cNvSpPr/>
          <p:nvPr/>
        </p:nvSpPr>
        <p:spPr>
          <a:xfrm>
            <a:off x="2986087" y="4601354"/>
            <a:ext cx="3171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 16: Biểu đồ trình tự của Use Case xem danh sách thống kê doanh thu bàn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E783A-EFE4-4677-A358-AC522C58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12" y="797651"/>
            <a:ext cx="5754637" cy="37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8711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class</a:t>
            </a:r>
          </a:p>
        </p:txBody>
      </p:sp>
    </p:spTree>
    <p:extLst>
      <p:ext uri="{BB962C8B-B14F-4D97-AF65-F5344CB8AC3E}">
        <p14:creationId xmlns:p14="http://schemas.microsoft.com/office/powerpoint/2010/main" val="1527849096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099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c</a:t>
            </a:r>
            <a:r>
              <a:rPr lang="vi-VN"/>
              <a:t>ơ</a:t>
            </a:r>
            <a:r>
              <a:rPr lang="en-US"/>
              <a:t> sở dữ liệu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75079-43D8-4095-A217-5BF1AF9163BB}"/>
              </a:ext>
            </a:extLst>
          </p:cNvPr>
          <p:cNvSpPr txBox="1"/>
          <p:nvPr/>
        </p:nvSpPr>
        <p:spPr>
          <a:xfrm>
            <a:off x="2836718" y="4125191"/>
            <a:ext cx="3231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Hình 22: S</a:t>
            </a:r>
            <a:r>
              <a:rPr lang="vi-VN"/>
              <a:t>ơ</a:t>
            </a:r>
            <a:r>
              <a:rPr lang="en-US"/>
              <a:t> đồ Diagram quản lí coffee</a:t>
            </a:r>
          </a:p>
        </p:txBody>
      </p:sp>
    </p:spTree>
    <p:extLst>
      <p:ext uri="{BB962C8B-B14F-4D97-AF65-F5344CB8AC3E}">
        <p14:creationId xmlns:p14="http://schemas.microsoft.com/office/powerpoint/2010/main" val="337984935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257215" y="191647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</a:t>
            </a:r>
            <a:r>
              <a:rPr lang="en-US"/>
              <a:t>ế hoặc làm việc của nhóm</a:t>
            </a:r>
            <a:endParaRPr/>
          </a:p>
        </p:txBody>
      </p:sp>
      <p:grpSp>
        <p:nvGrpSpPr>
          <p:cNvPr id="415" name="Google Shape;415;p16"/>
          <p:cNvGrpSpPr/>
          <p:nvPr/>
        </p:nvGrpSpPr>
        <p:grpSpPr>
          <a:xfrm>
            <a:off x="1509755" y="1838707"/>
            <a:ext cx="5608992" cy="1328284"/>
            <a:chOff x="2218050" y="2014360"/>
            <a:chExt cx="4707900" cy="1114800"/>
          </a:xfrm>
        </p:grpSpPr>
        <p:cxnSp>
          <p:nvCxnSpPr>
            <p:cNvPr id="416" name="Google Shape;416;p16"/>
            <p:cNvCxnSpPr>
              <a:stCxn id="417" idx="3"/>
              <a:endCxn id="418" idx="1"/>
            </p:cNvCxnSpPr>
            <p:nvPr/>
          </p:nvCxnSpPr>
          <p:spPr>
            <a:xfrm>
              <a:off x="2834282" y="2598170"/>
              <a:ext cx="3459848" cy="0"/>
            </a:xfrm>
            <a:prstGeom prst="straightConnector1">
              <a:avLst/>
            </a:prstGeom>
            <a:noFill/>
            <a:ln w="28575" cap="flat" cmpd="sng">
              <a:solidFill>
                <a:srgbClr val="F5413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19" name="Google Shape;419;p16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0" name="Google Shape;420;p16"/>
              <p:cNvCxnSpPr>
                <a:stCxn id="421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2" name="Google Shape;422;p16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1" name="Google Shape;421;p16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23" name="Google Shape;423;p16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4" name="Google Shape;424;p16"/>
              <p:cNvCxnSpPr>
                <a:stCxn id="425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6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5" name="Google Shape;425;p16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27" name="Google Shape;427;p16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28" name="Google Shape;428;p16"/>
              <p:cNvCxnSpPr>
                <a:stCxn id="429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6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29" name="Google Shape;429;p16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  <p:grpSp>
          <p:nvGrpSpPr>
            <p:cNvPr id="431" name="Google Shape;431;p16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2" name="Google Shape;432;p16"/>
              <p:cNvCxnSpPr>
                <a:stCxn id="433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54132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6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rgbClr val="F5413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3" name="Google Shape;433;p16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rgbClr val="1DCDC3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</p:grpSp>
      </p:grpSp>
      <p:sp>
        <p:nvSpPr>
          <p:cNvPr id="417" name="Google Shape;417;p16"/>
          <p:cNvSpPr txBox="1">
            <a:spLocks noGrp="1"/>
          </p:cNvSpPr>
          <p:nvPr>
            <p:ph type="ctrTitle"/>
          </p:nvPr>
        </p:nvSpPr>
        <p:spPr>
          <a:xfrm>
            <a:off x="1530834" y="2190066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1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5" name="Google Shape;435;p16"/>
          <p:cNvSpPr txBox="1">
            <a:spLocks noGrp="1"/>
          </p:cNvSpPr>
          <p:nvPr>
            <p:ph type="ctrTitle"/>
          </p:nvPr>
        </p:nvSpPr>
        <p:spPr>
          <a:xfrm>
            <a:off x="3155016" y="2158599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6" name="Google Shape;436;p16"/>
          <p:cNvSpPr txBox="1">
            <a:spLocks noGrp="1"/>
          </p:cNvSpPr>
          <p:nvPr>
            <p:ph type="ctrTitle"/>
          </p:nvPr>
        </p:nvSpPr>
        <p:spPr>
          <a:xfrm>
            <a:off x="4753222" y="2177638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3,4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8" name="Google Shape;418;p16"/>
          <p:cNvSpPr txBox="1">
            <a:spLocks noGrp="1"/>
          </p:cNvSpPr>
          <p:nvPr>
            <p:ph type="ctrTitle"/>
          </p:nvPr>
        </p:nvSpPr>
        <p:spPr>
          <a:xfrm>
            <a:off x="6365997" y="2190066"/>
            <a:ext cx="7131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5,6,7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37" name="Google Shape;437;p16"/>
          <p:cNvSpPr txBox="1">
            <a:spLocks noGrp="1"/>
          </p:cNvSpPr>
          <p:nvPr>
            <p:ph type="subTitle" idx="4294967295"/>
          </p:nvPr>
        </p:nvSpPr>
        <p:spPr>
          <a:xfrm>
            <a:off x="4101622" y="1118897"/>
            <a:ext cx="20163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/>
              <a:t>Thiết kế phần mềm</a:t>
            </a:r>
            <a:endParaRPr sz="1400"/>
          </a:p>
        </p:txBody>
      </p:sp>
      <p:sp>
        <p:nvSpPr>
          <p:cNvPr id="438" name="Google Shape;438;p16"/>
          <p:cNvSpPr txBox="1">
            <a:spLocks noGrp="1"/>
          </p:cNvSpPr>
          <p:nvPr>
            <p:ph type="subTitle" idx="4294967295"/>
          </p:nvPr>
        </p:nvSpPr>
        <p:spPr>
          <a:xfrm>
            <a:off x="521612" y="1092496"/>
            <a:ext cx="3303149" cy="857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yêu cầu phần mềm (ng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ời sử dụng nh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thế </a:t>
            </a:r>
            <a:r>
              <a:rPr lang="en-US" sz="1400">
                <a:latin typeface="Arvo" panose="020B0604020202020204" charset="0"/>
                <a:cs typeface="Times New Roman" panose="02020603050405020304" pitchFamily="18" charset="0"/>
              </a:rPr>
              <a:t>nào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,chức năng ra sao)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Google Shape;439;p16"/>
          <p:cNvSpPr txBox="1">
            <a:spLocks noGrp="1"/>
          </p:cNvSpPr>
          <p:nvPr>
            <p:ph type="subTitle" idx="4294967295"/>
          </p:nvPr>
        </p:nvSpPr>
        <p:spPr>
          <a:xfrm>
            <a:off x="1795454" y="3268240"/>
            <a:ext cx="3312233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>
                <a:latin typeface="Arvo" panose="020B0604020202020204" charset="0"/>
                <a:cs typeface="Times New Roman" panose="02020603050405020304" pitchFamily="18" charset="0"/>
              </a:rPr>
              <a:t>Phân tích yêu cầu phần mềm</a:t>
            </a:r>
            <a:endParaRPr sz="1400">
              <a:latin typeface="Arvo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40" name="Google Shape;440;p16"/>
          <p:cNvSpPr txBox="1">
            <a:spLocks noGrp="1"/>
          </p:cNvSpPr>
          <p:nvPr>
            <p:ph type="subTitle" idx="4294967295"/>
          </p:nvPr>
        </p:nvSpPr>
        <p:spPr>
          <a:xfrm>
            <a:off x="5475597" y="3383073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/>
              <a:t>Lập trình phần mềm</a:t>
            </a:r>
            <a:endParaRPr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D12BAB-070D-446E-B1FF-2BBF1191767C}"/>
              </a:ext>
            </a:extLst>
          </p:cNvPr>
          <p:cNvSpPr txBox="1"/>
          <p:nvPr/>
        </p:nvSpPr>
        <p:spPr>
          <a:xfrm>
            <a:off x="231226" y="2387084"/>
            <a:ext cx="10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 build="p"/>
      <p:bldP spid="438" grpId="0" build="p"/>
      <p:bldP spid="439" grpId="0" build="p"/>
      <p:bldP spid="4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>
            <a:spLocks noGrp="1"/>
          </p:cNvSpPr>
          <p:nvPr>
            <p:ph type="ctrTitle"/>
          </p:nvPr>
        </p:nvSpPr>
        <p:spPr>
          <a:xfrm>
            <a:off x="4824376" y="220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Yêu cầu phần mềm</a:t>
            </a:r>
            <a:endParaRPr/>
          </a:p>
        </p:txBody>
      </p:sp>
      <p:grpSp>
        <p:nvGrpSpPr>
          <p:cNvPr id="367" name="Google Shape;367;p14"/>
          <p:cNvGrpSpPr/>
          <p:nvPr/>
        </p:nvGrpSpPr>
        <p:grpSpPr>
          <a:xfrm>
            <a:off x="3104037" y="468450"/>
            <a:ext cx="3051030" cy="4206676"/>
            <a:chOff x="2772462" y="468450"/>
            <a:chExt cx="3051030" cy="4206676"/>
          </a:xfrm>
        </p:grpSpPr>
        <p:cxnSp>
          <p:nvCxnSpPr>
            <p:cNvPr id="368" name="Google Shape;368;p14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69" name="Google Shape;369;p14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0" name="Google Shape;370;p14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1" name="Google Shape;371;p14"/>
            <p:cNvCxnSpPr>
              <a:stCxn id="372" idx="3"/>
            </p:cNvCxnSpPr>
            <p:nvPr/>
          </p:nvCxnSpPr>
          <p:spPr>
            <a:xfrm>
              <a:off x="3642651" y="103615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rgbClr val="1DCDC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3" name="Google Shape;373;p14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14"/>
          <p:cNvSpPr txBox="1">
            <a:spLocks noGrp="1"/>
          </p:cNvSpPr>
          <p:nvPr>
            <p:ph type="ctrTitle"/>
          </p:nvPr>
        </p:nvSpPr>
        <p:spPr>
          <a:xfrm>
            <a:off x="3375726" y="747250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14"/>
          <p:cNvSpPr txBox="1">
            <a:spLocks noGrp="1"/>
          </p:cNvSpPr>
          <p:nvPr>
            <p:ph type="ctrTitle"/>
          </p:nvPr>
        </p:nvSpPr>
        <p:spPr>
          <a:xfrm>
            <a:off x="5274076" y="17778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3" name="Google Shape;383;p14"/>
          <p:cNvSpPr txBox="1">
            <a:spLocks noGrp="1"/>
          </p:cNvSpPr>
          <p:nvPr>
            <p:ph type="ctrTitle"/>
          </p:nvPr>
        </p:nvSpPr>
        <p:spPr>
          <a:xfrm>
            <a:off x="3375726" y="27956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4" name="Google Shape;384;p14"/>
          <p:cNvSpPr txBox="1">
            <a:spLocks noGrp="1"/>
          </p:cNvSpPr>
          <p:nvPr>
            <p:ph type="ctrTitle"/>
          </p:nvPr>
        </p:nvSpPr>
        <p:spPr>
          <a:xfrm>
            <a:off x="5274076" y="3807125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4294967295"/>
          </p:nvPr>
        </p:nvSpPr>
        <p:spPr>
          <a:xfrm>
            <a:off x="4527623" y="601750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 món ăn, n</a:t>
            </a:r>
            <a:r>
              <a:rPr lang="vi-V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endParaRPr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4294967295"/>
          </p:nvPr>
        </p:nvSpPr>
        <p:spPr>
          <a:xfrm>
            <a:off x="2372857" y="1664750"/>
            <a:ext cx="2338433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toán,in hóa đ</a:t>
            </a:r>
            <a:r>
              <a:rPr lang="vi-VN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4294967295"/>
          </p:nvPr>
        </p:nvSpPr>
        <p:spPr>
          <a:xfrm>
            <a:off x="4476727" y="2652436"/>
            <a:ext cx="19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lí nhân viên</a:t>
            </a:r>
            <a:endParaRPr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4CBC7-379D-41D0-93AC-696849EB59DD}"/>
              </a:ext>
            </a:extLst>
          </p:cNvPr>
          <p:cNvSpPr txBox="1"/>
          <p:nvPr/>
        </p:nvSpPr>
        <p:spPr>
          <a:xfrm>
            <a:off x="452431" y="321523"/>
            <a:ext cx="27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Các chức năng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b="1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19173-18B3-454A-ADFF-83E70364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29477" y="580000"/>
            <a:ext cx="677296" cy="677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DCFCCD-5398-4BCA-B180-735B1BF05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069" y="1664750"/>
            <a:ext cx="716429" cy="716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591DA2-230B-4ECB-BB1A-7916234B0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43528" y="3777639"/>
            <a:ext cx="585787" cy="585787"/>
          </a:xfrm>
          <a:prstGeom prst="rect">
            <a:avLst/>
          </a:prstGeom>
        </p:spPr>
      </p:pic>
      <p:sp>
        <p:nvSpPr>
          <p:cNvPr id="29" name="Google Shape;387;p14">
            <a:extLst>
              <a:ext uri="{FF2B5EF4-FFF2-40B4-BE49-F238E27FC236}">
                <a16:creationId xmlns:a16="http://schemas.microsoft.com/office/drawing/2014/main" id="{80CC4CCA-A369-4236-86D8-5B20489DC64D}"/>
              </a:ext>
            </a:extLst>
          </p:cNvPr>
          <p:cNvSpPr txBox="1">
            <a:spLocks/>
          </p:cNvSpPr>
          <p:nvPr/>
        </p:nvSpPr>
        <p:spPr>
          <a:xfrm>
            <a:off x="3064569" y="3667442"/>
            <a:ext cx="1988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Font typeface="Arvo"/>
              <a:buNone/>
            </a:pPr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doanh thu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vo"/>
              <a:buNone/>
            </a:pP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D5003-DD23-4CF7-ACDF-A492D27C3C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0767" y="2570754"/>
            <a:ext cx="819803" cy="82392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54132"/>
                </a:solidFill>
              </a:rPr>
              <a:t>ỨNG DỤNG QUẢN LÍ COFFEE</a:t>
            </a:r>
            <a:endParaRPr>
              <a:solidFill>
                <a:srgbClr val="F54132"/>
              </a:solidFill>
            </a:endParaRPr>
          </a:p>
        </p:txBody>
      </p:sp>
      <p:sp>
        <p:nvSpPr>
          <p:cNvPr id="348" name="Google Shape;348;p12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  <a:endParaRPr/>
          </a:p>
        </p:txBody>
      </p:sp>
      <p:sp>
        <p:nvSpPr>
          <p:cNvPr id="349" name="Google Shape;349;p12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04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0" name="Google Shape;350;p12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Sequence</a:t>
            </a:r>
            <a:endParaRPr/>
          </a:p>
        </p:txBody>
      </p:sp>
      <p:sp>
        <p:nvSpPr>
          <p:cNvPr id="351" name="Google Shape;351;p12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Thiết kế sơ đồ class</a:t>
            </a:r>
            <a:endParaRPr/>
          </a:p>
        </p:txBody>
      </p:sp>
      <p:sp>
        <p:nvSpPr>
          <p:cNvPr id="352" name="Google Shape;352;p12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05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353" name="Google Shape;353;p12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06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9CA63-4051-4972-9B38-6076CFE9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3" y="97308"/>
            <a:ext cx="2927684" cy="2927684"/>
          </a:xfrm>
          <a:prstGeom prst="rect">
            <a:avLst/>
          </a:prstGeom>
        </p:spPr>
      </p:pic>
      <p:sp>
        <p:nvSpPr>
          <p:cNvPr id="10" name="Google Shape;353;p12">
            <a:extLst>
              <a:ext uri="{FF2B5EF4-FFF2-40B4-BE49-F238E27FC236}">
                <a16:creationId xmlns:a16="http://schemas.microsoft.com/office/drawing/2014/main" id="{5D29CF9A-AA46-4DD0-841E-108273FC12BE}"/>
              </a:ext>
            </a:extLst>
          </p:cNvPr>
          <p:cNvSpPr txBox="1">
            <a:spLocks/>
          </p:cNvSpPr>
          <p:nvPr/>
        </p:nvSpPr>
        <p:spPr>
          <a:xfrm>
            <a:off x="2319727" y="3955949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>
                <a:latin typeface="Barlow Condensed"/>
                <a:ea typeface="Barlow Condensed"/>
                <a:cs typeface="Barlow Condensed"/>
                <a:sym typeface="Barlow Condensed"/>
              </a:rPr>
              <a:t>07</a:t>
            </a:r>
          </a:p>
        </p:txBody>
      </p:sp>
      <p:sp>
        <p:nvSpPr>
          <p:cNvPr id="11" name="Google Shape;351;p12">
            <a:extLst>
              <a:ext uri="{FF2B5EF4-FFF2-40B4-BE49-F238E27FC236}">
                <a16:creationId xmlns:a16="http://schemas.microsoft.com/office/drawing/2014/main" id="{1570AA45-6EFD-4638-AB9C-F181BEC094BC}"/>
              </a:ext>
            </a:extLst>
          </p:cNvPr>
          <p:cNvSpPr txBox="1">
            <a:spLocks/>
          </p:cNvSpPr>
          <p:nvPr/>
        </p:nvSpPr>
        <p:spPr>
          <a:xfrm>
            <a:off x="4155425" y="405008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rgbClr val="434343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vi-VN"/>
              <a:t>Thiết kế </a:t>
            </a:r>
            <a:r>
              <a:rPr lang="en-US"/>
              <a:t>cơ sở dữ liệu</a:t>
            </a:r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5C4CE-42A6-4B15-962F-BE32D5475379}"/>
              </a:ext>
            </a:extLst>
          </p:cNvPr>
          <p:cNvSpPr txBox="1"/>
          <p:nvPr/>
        </p:nvSpPr>
        <p:spPr>
          <a:xfrm>
            <a:off x="6892625" y="1339777"/>
            <a:ext cx="167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latin typeface="Barlow Condensed" panose="020B0604020202020204" charset="0"/>
                <a:cs typeface="Times New Roman" panose="02020603050405020304" pitchFamily="18" charset="0"/>
              </a:rPr>
              <a:t>(Giai đoạn 2)</a:t>
            </a:r>
          </a:p>
        </p:txBody>
      </p:sp>
    </p:spTree>
    <p:extLst>
      <p:ext uri="{BB962C8B-B14F-4D97-AF65-F5344CB8AC3E}">
        <p14:creationId xmlns:p14="http://schemas.microsoft.com/office/powerpoint/2010/main" val="1860975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295650" y="220731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B9D70E-A945-4B49-816C-E58DAA2675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667" y="251904"/>
            <a:ext cx="4912995" cy="3919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B3A495-A286-45A3-94D5-259A3B24520D}"/>
              </a:ext>
            </a:extLst>
          </p:cNvPr>
          <p:cNvSpPr txBox="1"/>
          <p:nvPr/>
        </p:nvSpPr>
        <p:spPr>
          <a:xfrm>
            <a:off x="5012661" y="1734036"/>
            <a:ext cx="3169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1 : Biểu đồ Use Case chính</a:t>
            </a: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5242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502F8-EB12-4BB7-B336-80C2E56BCE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258" y="463500"/>
            <a:ext cx="4529455" cy="3410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2F64B-E0FD-4AAA-A2A9-11BD2A904B22}"/>
              </a:ext>
            </a:extLst>
          </p:cNvPr>
          <p:cNvSpPr txBox="1"/>
          <p:nvPr/>
        </p:nvSpPr>
        <p:spPr>
          <a:xfrm>
            <a:off x="4897840" y="1799460"/>
            <a:ext cx="3361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2: Biểu đồ Use Case của module Quản lí danh sách bàn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11195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524250" y="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76247-AB2F-44A0-A374-0999DF96D8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1782" y="216164"/>
            <a:ext cx="4305300" cy="40951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11D669-9FD8-4A12-9326-B892068D08D7}"/>
              </a:ext>
            </a:extLst>
          </p:cNvPr>
          <p:cNvSpPr txBox="1"/>
          <p:nvPr/>
        </p:nvSpPr>
        <p:spPr>
          <a:xfrm>
            <a:off x="4707081" y="2075207"/>
            <a:ext cx="3665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3: Biểu đồ Use Case của module Quản lý danh sách món ăn ( n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ớc và thức ăn)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6349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295650" y="220731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Thiết kế s</a:t>
            </a:r>
            <a:r>
              <a:rPr lang="vi-VN"/>
              <a:t>ơ</a:t>
            </a:r>
            <a:r>
              <a:rPr lang="en-US"/>
              <a:t> đồ Use 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4D53F-6D24-4655-B014-5776616F708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3048" y="798531"/>
            <a:ext cx="4304665" cy="2809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1C7296-81E0-4038-8500-4B3730B31D16}"/>
              </a:ext>
            </a:extLst>
          </p:cNvPr>
          <p:cNvSpPr txBox="1"/>
          <p:nvPr/>
        </p:nvSpPr>
        <p:spPr>
          <a:xfrm>
            <a:off x="4775111" y="1833086"/>
            <a:ext cx="30925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Hình 4: Biểu đồ Use Case của module Quản lý loại món ăn khách order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39631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793</Words>
  <Application>Microsoft Office PowerPoint</Application>
  <PresentationFormat>On-screen Show (16:9)</PresentationFormat>
  <Paragraphs>103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Barlow Condensed</vt:lpstr>
      <vt:lpstr>Arial</vt:lpstr>
      <vt:lpstr>Arvo</vt:lpstr>
      <vt:lpstr>Barlow Condensed SemiBold</vt:lpstr>
      <vt:lpstr>Times New Roman</vt:lpstr>
      <vt:lpstr>Wingdings</vt:lpstr>
      <vt:lpstr>Barlow Condensed Medium</vt:lpstr>
      <vt:lpstr>Fira Sans Extra Condensed Medium</vt:lpstr>
      <vt:lpstr>My Creative CV by slidesgo</vt:lpstr>
      <vt:lpstr>Đề tài : Ứng dụng quản lí quán coffee</vt:lpstr>
      <vt:lpstr>ỨNG DỤNG QUẢN LÍ COFFEE </vt:lpstr>
      <vt:lpstr>Kế hoặc làm việc của nhóm</vt:lpstr>
      <vt:lpstr>Yêu cầu phần mềm</vt:lpstr>
      <vt:lpstr>ỨNG DỤNG QUẢN LÍ COFFEE</vt:lpstr>
      <vt:lpstr>Thiết kế sơ đồ Use case</vt:lpstr>
      <vt:lpstr>Thiết kế sơ đồ Use case</vt:lpstr>
      <vt:lpstr>Thiết kế sơ đồ Use case</vt:lpstr>
      <vt:lpstr>Thiết kế sơ đồ Use case</vt:lpstr>
      <vt:lpstr>Thiết kế sơ đồ Use case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Sequence</vt:lpstr>
      <vt:lpstr>Thiết kế sơ đồ class</vt:lpstr>
      <vt:lpstr>Thiết kế cơ sở dữ liệu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Minh  Béo</dc:title>
  <dc:creator>pv Trung</dc:creator>
  <cp:lastModifiedBy>pv Trung</cp:lastModifiedBy>
  <cp:revision>58</cp:revision>
  <dcterms:modified xsi:type="dcterms:W3CDTF">2019-09-24T14:55:14Z</dcterms:modified>
</cp:coreProperties>
</file>