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83" r:id="rId1"/>
  </p:sldMasterIdLst>
  <p:notesMasterIdLst>
    <p:notesMasterId r:id="rId13"/>
  </p:notesMasterIdLst>
  <p:sldIdLst>
    <p:sldId id="523" r:id="rId2"/>
    <p:sldId id="509" r:id="rId3"/>
    <p:sldId id="524" r:id="rId4"/>
    <p:sldId id="545" r:id="rId5"/>
    <p:sldId id="526" r:id="rId6"/>
    <p:sldId id="546" r:id="rId7"/>
    <p:sldId id="552" r:id="rId8"/>
    <p:sldId id="547" r:id="rId9"/>
    <p:sldId id="548" r:id="rId10"/>
    <p:sldId id="549" r:id="rId11"/>
    <p:sldId id="550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h Pham Dinh" initials="TPD" lastIdx="2" clrIdx="0">
    <p:extLst>
      <p:ext uri="{19B8F6BF-5375-455C-9EA6-DF929625EA0E}">
        <p15:presenceInfo xmlns:p15="http://schemas.microsoft.com/office/powerpoint/2012/main" userId="e1cd3d7cf9edf5ec" providerId="Windows Live"/>
      </p:ext>
    </p:extLst>
  </p:cmAuthor>
  <p:cmAuthor id="2" name="Windows User" initials="WU" lastIdx="1" clrIdx="1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FFFF"/>
    <a:srgbClr val="357DA9"/>
    <a:srgbClr val="C5C5C5"/>
    <a:srgbClr val="C0C0C0"/>
    <a:srgbClr val="DDDDDD"/>
    <a:srgbClr val="70A8D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0471" autoAdjust="0"/>
  </p:normalViewPr>
  <p:slideViewPr>
    <p:cSldViewPr>
      <p:cViewPr varScale="1">
        <p:scale>
          <a:sx n="77" d="100"/>
          <a:sy n="77" d="100"/>
        </p:scale>
        <p:origin x="189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949F80-E0BC-4451-80C8-927B121A23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86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A5A28D-BDB6-46FF-A1EF-D3D59E3A72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204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A5A28D-BDB6-46FF-A1EF-D3D59E3A72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42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A5A28D-BDB6-46FF-A1EF-D3D59E3A72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81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A5A28D-BDB6-46FF-A1EF-D3D59E3A72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298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A5A28D-BDB6-46FF-A1EF-D3D59E3A72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326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A5A28D-BDB6-46FF-A1EF-D3D59E3A72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136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A5A28D-BDB6-46FF-A1EF-D3D59E3A72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226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A5A28D-BDB6-46FF-A1EF-D3D59E3A72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072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A5A28D-BDB6-46FF-A1EF-D3D59E3A72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09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5D5AEB-61E2-4C44-866F-5FAE62A71A4E}" type="datetime1"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4/10/2020</a:t>
            </a:fld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333333">
                  <a:lumMod val="60000"/>
                  <a:lumOff val="4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54ED01-E2A0-4C1E-8E21-014B99041579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333333">
                  <a:lumMod val="60000"/>
                  <a:lumOff val="4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63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62976E-2F9D-8747-919E-D3FCB0D0D085}" type="datetime1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137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22E42D-728F-1044-BC72-E43440A13001}" type="datetime1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0919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8F57A8-D04D-0042-8354-8CFBB0618D04}" type="datetime1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333333">
                  <a:lumMod val="60000"/>
                  <a:lumOff val="4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333333">
                  <a:lumMod val="60000"/>
                  <a:lumOff val="4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870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FE4A6-8F89-E444-8872-2482F3665D93}" type="datetime1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333333">
                  <a:lumMod val="60000"/>
                  <a:lumOff val="4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333333">
                  <a:lumMod val="60000"/>
                  <a:lumOff val="4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520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10003-45F2-114D-B8A4-8905A2410B7C}" type="datetime1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333333">
                  <a:lumMod val="60000"/>
                  <a:lumOff val="4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333333">
                  <a:lumMod val="60000"/>
                  <a:lumOff val="4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54ED01-E2A0-4C1E-8E21-014B99041579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206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445213-41A6-F049-BC05-4823E7E90E4B}" type="datetime1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333333">
                  <a:lumMod val="60000"/>
                  <a:lumOff val="4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333333">
                  <a:lumMod val="60000"/>
                  <a:lumOff val="4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3108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E85A97-3480-9C45-92F1-E6215653449C}" type="datetime1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709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66FB7C-107E-6A46-8C94-C16486F61830}" type="datetime1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6398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5D87EB-3DB1-D34F-8BCD-19EA493D760E}" type="datetime1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426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18A958-40BB-7744-8DB4-90D4DF835740}" type="datetime1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44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A42B9B-EC26-A146-A227-ECADBD3E8DE2}" type="datetime1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333333">
                  <a:lumMod val="60000"/>
                  <a:lumOff val="4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333333">
                  <a:lumMod val="60000"/>
                  <a:lumOff val="4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30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A19BD-ABE7-2E4E-92CD-46F9BEAC5386}" type="datetime1"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4/10/2020</a:t>
            </a:fld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D889E0-CAB2-4699-909D-B9A88D47ACBE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333333">
                  <a:lumMod val="60000"/>
                  <a:lumOff val="4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83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4E574-7F8E-994F-A91D-39FF77D990AB}" type="datetime1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062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51D01E-7569-DC4F-B3BA-B4422B13DE58}" type="datetime1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333333">
                  <a:lumMod val="60000"/>
                  <a:lumOff val="4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333333">
                  <a:lumMod val="60000"/>
                  <a:lumOff val="4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82E542-0A8F-6B4F-8F82-A9D42E831A0F}" type="slidenum">
              <a:rPr kumimoji="0" sz="2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54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146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5886B1-D89D-9241-AC0F-5B33343FB813}" type="datetime1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333333">
                  <a:lumMod val="60000"/>
                  <a:lumOff val="4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333333">
                  <a:lumMod val="60000"/>
                  <a:lumOff val="4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70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CF2F59-9786-1A46-AA6A-EABE0B88B8DF}" type="datetime1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333333">
                  <a:lumMod val="60000"/>
                  <a:lumOff val="4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333333">
                  <a:lumMod val="60000"/>
                  <a:lumOff val="40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58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09DE4F-D52C-874C-9822-ED968A576A17}" type="datetime1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3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1C8BB7-43F2-6C4C-B4CA-8083673AE1B6}" type="datetime1"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333333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4/10/2020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58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557" y="2857500"/>
            <a:ext cx="8763000" cy="1143000"/>
          </a:xfrm>
        </p:spPr>
        <p:txBody>
          <a:bodyPr/>
          <a:lstStyle/>
          <a:p>
            <a:pPr algn="ctr"/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chết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dây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E87AD-D6AD-40E0-89E6-AA417ACE3EB1}"/>
              </a:ext>
            </a:extLst>
          </p:cNvPr>
          <p:cNvSpPr txBox="1"/>
          <p:nvPr/>
        </p:nvSpPr>
        <p:spPr>
          <a:xfrm>
            <a:off x="2770094" y="4876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Tạ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Thắng</a:t>
            </a:r>
            <a:r>
              <a:rPr lang="en-US" dirty="0"/>
              <a:t> – KSTN-CNTT-K60</a:t>
            </a:r>
          </a:p>
        </p:txBody>
      </p:sp>
    </p:spTree>
    <p:extLst>
      <p:ext uri="{BB962C8B-B14F-4D97-AF65-F5344CB8AC3E}">
        <p14:creationId xmlns:p14="http://schemas.microsoft.com/office/powerpoint/2010/main" val="98512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75359" y="219490"/>
            <a:ext cx="8387641" cy="990600"/>
          </a:xfrm>
        </p:spPr>
        <p:txBody>
          <a:bodyPr>
            <a:normAutofit/>
          </a:bodyPr>
          <a:lstStyle/>
          <a:p>
            <a:r>
              <a:rPr lang="en-US" sz="2800" dirty="0"/>
              <a:t>S</a:t>
            </a:r>
            <a:r>
              <a:rPr lang="vi-VN" sz="2800" dirty="0"/>
              <a:t>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N-MFEA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FA309C-6394-43F5-8E37-A09347B70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53" y="1251502"/>
            <a:ext cx="5365847" cy="516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5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6D791-110B-4EE9-9C2A-5C94E44C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BC014-4232-422B-B847-8A22FE966CB2}"/>
              </a:ext>
            </a:extLst>
          </p:cNvPr>
          <p:cNvSpPr txBox="1"/>
          <p:nvPr/>
        </p:nvSpPr>
        <p:spPr>
          <a:xfrm>
            <a:off x="2286000" y="29718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52134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b="1" dirty="0"/>
              <a:t>Outline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29920" y="1427181"/>
            <a:ext cx="8534400" cy="535305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pPr algn="just"/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637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458201" cy="7620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76349"/>
                <a:ext cx="8534400" cy="5657847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1,…,N)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thụ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 (k-1) chu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sensor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có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mực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sensor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hoạt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Mức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sensor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𝑎𝑥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trạm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MC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</a:t>
                </a: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thụ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𝑚𝑐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𝑚𝑐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dừng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hữu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𝑚𝑐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khảo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</a:p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chu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sạc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dừng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dừng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chu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sạc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sensor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chết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2" indent="0" algn="just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76349"/>
                <a:ext cx="8534400" cy="5657847"/>
              </a:xfrm>
              <a:blipFill>
                <a:blip r:embed="rId3"/>
                <a:stretch>
                  <a:fillRect l="-214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3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458201" cy="7620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76349"/>
                <a:ext cx="8534400" cy="4972051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v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Constraints:</a:t>
                </a: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bắt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thúc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trạm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chu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bắt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thúc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ở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trạm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sensor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chu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sạc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hữu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2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𝑚𝑐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𝑑𝑖𝑗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𝑚𝑐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𝑚𝑐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nạp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sensor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chết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:pPr marL="1028700" lvl="3" indent="-342900" algn="just">
                  <a:buFont typeface="+mj-lt"/>
                  <a:buAutoNum type="arabicPeriod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còn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sensor 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lúc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bắt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28700" lvl="3" indent="-342900" algn="just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sensor nhỏ 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sensor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chết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sạc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Bỏ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dừng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nạp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điện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ở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trạm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quay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trở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trạm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nạp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𝑚𝑐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2" indent="0" algn="just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76349"/>
                <a:ext cx="8534400" cy="4972051"/>
              </a:xfrm>
              <a:blipFill>
                <a:blip r:embed="rId3"/>
                <a:stretch>
                  <a:fillRect l="-429" t="-613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78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75360" y="457200"/>
            <a:ext cx="8387641" cy="762000"/>
          </a:xfrm>
        </p:spPr>
        <p:txBody>
          <a:bodyPr>
            <a:normAutofit/>
          </a:bodyPr>
          <a:lstStyle/>
          <a:p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652460-0FF5-BC4E-BDEE-D24430BF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202" y="1219200"/>
            <a:ext cx="8534400" cy="5353050"/>
          </a:xfrm>
        </p:spPr>
        <p:txBody>
          <a:bodyPr/>
          <a:lstStyle/>
          <a:p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1: A </a:t>
            </a:r>
            <a:r>
              <a:rPr lang="en-US" sz="2400" dirty="0" err="1"/>
              <a:t>Hybird</a:t>
            </a:r>
            <a:r>
              <a:rPr lang="en-US" sz="2400" dirty="0"/>
              <a:t> GA and CMA-ES algorithm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A71AA-689B-4F73-84FE-50B6688CB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115" y="1752600"/>
            <a:ext cx="6242163" cy="4952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780B39-2FCA-4787-9BE2-F27F40DF7111}"/>
              </a:ext>
            </a:extLst>
          </p:cNvPr>
          <p:cNvSpPr txBox="1"/>
          <p:nvPr/>
        </p:nvSpPr>
        <p:spPr>
          <a:xfrm>
            <a:off x="289398" y="2057400"/>
            <a:ext cx="2880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Apply GA to find tours for mobile charging car in the first level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Find optimal charging time for each tour by CMA-ES</a:t>
            </a:r>
          </a:p>
        </p:txBody>
      </p:sp>
    </p:spTree>
    <p:extLst>
      <p:ext uri="{BB962C8B-B14F-4D97-AF65-F5344CB8AC3E}">
        <p14:creationId xmlns:p14="http://schemas.microsoft.com/office/powerpoint/2010/main" val="117273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75360" y="152404"/>
            <a:ext cx="8387641" cy="1066796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2: A  </a:t>
            </a:r>
            <a:r>
              <a:rPr lang="en-US" sz="3200" dirty="0" err="1"/>
              <a:t>Hybird</a:t>
            </a:r>
            <a:r>
              <a:rPr lang="en-US" sz="3200" dirty="0"/>
              <a:t> GA and MFEA algorithm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70104-CE1C-42C2-86B6-14A62FDE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29" y="1295407"/>
            <a:ext cx="7299871" cy="54101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00261-6C8E-4A05-9FE0-1851524B29F0}"/>
              </a:ext>
            </a:extLst>
          </p:cNvPr>
          <p:cNvSpPr txBox="1"/>
          <p:nvPr/>
        </p:nvSpPr>
        <p:spPr>
          <a:xfrm>
            <a:off x="249849" y="1378055"/>
            <a:ext cx="28801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Apply GA to find tours for mobile charging car in the first level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Clustering individuals into m task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Apply MFEA to solve m task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54776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75360" y="152404"/>
            <a:ext cx="8387641" cy="1066796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2: A  </a:t>
            </a:r>
            <a:r>
              <a:rPr lang="en-US" sz="3200" dirty="0" err="1"/>
              <a:t>Hybird</a:t>
            </a:r>
            <a:r>
              <a:rPr lang="en-US" sz="3200" dirty="0"/>
              <a:t> GA and MFEA algorithm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D496B-9DB0-4E77-822B-9F51BA9766B5}"/>
              </a:ext>
            </a:extLst>
          </p:cNvPr>
          <p:cNvSpPr txBox="1"/>
          <p:nvPr/>
        </p:nvSpPr>
        <p:spPr>
          <a:xfrm>
            <a:off x="568680" y="2057400"/>
            <a:ext cx="81943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kiệm</a:t>
            </a:r>
            <a:r>
              <a:rPr lang="en-US" b="1" dirty="0"/>
              <a:t> chi </a:t>
            </a:r>
            <a:r>
              <a:rPr lang="en-US" b="1" dirty="0" err="1"/>
              <a:t>phí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sạc</a:t>
            </a:r>
            <a:r>
              <a:rPr lang="en-US" b="1" dirty="0"/>
              <a:t> so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1</a:t>
            </a:r>
            <a:r>
              <a:rPr lang="en-US" dirty="0"/>
              <a:t>: </a:t>
            </a:r>
            <a:r>
              <a:rPr lang="en-US" sz="1600" dirty="0" err="1"/>
              <a:t>Thay</a:t>
            </a:r>
            <a:r>
              <a:rPr lang="en-US" sz="1600" dirty="0"/>
              <a:t> </a:t>
            </a:r>
            <a:r>
              <a:rPr lang="en-US" sz="1600" dirty="0" err="1"/>
              <a:t>vì</a:t>
            </a:r>
            <a:r>
              <a:rPr lang="en-US" sz="1600" dirty="0"/>
              <a:t> </a:t>
            </a:r>
            <a:r>
              <a:rPr lang="en-US" sz="1600" dirty="0" err="1"/>
              <a:t>chạy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CMA-ES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mỗi</a:t>
            </a:r>
            <a:r>
              <a:rPr lang="en-US" sz="1600" dirty="0"/>
              <a:t> </a:t>
            </a:r>
            <a:r>
              <a:rPr lang="en-US" sz="1600" dirty="0" err="1"/>
              <a:t>cá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,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2 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tìm</a:t>
            </a:r>
            <a:r>
              <a:rPr lang="en-US" sz="1600" dirty="0"/>
              <a:t> </a:t>
            </a:r>
            <a:r>
              <a:rPr lang="en-US" sz="1600" dirty="0" err="1"/>
              <a:t>lời</a:t>
            </a:r>
            <a:r>
              <a:rPr lang="en-US" sz="1600" dirty="0"/>
              <a:t>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m </a:t>
            </a:r>
            <a:r>
              <a:rPr lang="en-US" sz="1600" dirty="0" err="1"/>
              <a:t>cá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clustering </a:t>
            </a:r>
            <a:r>
              <a:rPr lang="en-US" sz="1600" dirty="0" err="1"/>
              <a:t>bằng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N-MFEA. </a:t>
            </a:r>
            <a:r>
              <a:rPr lang="en-US" sz="1600" dirty="0" err="1"/>
              <a:t>Thauatj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N-MFEA </a:t>
            </a:r>
            <a:r>
              <a:rPr lang="en-US" sz="1600" dirty="0" err="1"/>
              <a:t>sẽ</a:t>
            </a:r>
            <a:r>
              <a:rPr lang="en-US" sz="1600" dirty="0"/>
              <a:t> đ</a:t>
            </a:r>
            <a:r>
              <a:rPr lang="vi-VN" sz="1600" dirty="0"/>
              <a:t>ư</a:t>
            </a:r>
            <a:r>
              <a:rPr lang="en-US" sz="1600" dirty="0" err="1"/>
              <a:t>ợc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bày</a:t>
            </a:r>
            <a:r>
              <a:rPr lang="en-US" sz="1600" dirty="0"/>
              <a:t> chi </a:t>
            </a:r>
            <a:r>
              <a:rPr lang="en-US" sz="1600" dirty="0" err="1"/>
              <a:t>tiết</a:t>
            </a:r>
            <a:r>
              <a:rPr lang="en-US" sz="1600" dirty="0"/>
              <a:t> h</a:t>
            </a:r>
            <a:r>
              <a:rPr lang="vi-VN" sz="1600" dirty="0"/>
              <a:t>ơ</a:t>
            </a:r>
            <a:r>
              <a:rPr lang="en-US" sz="1600" dirty="0"/>
              <a:t>n </a:t>
            </a:r>
            <a:r>
              <a:rPr lang="en-US" sz="1600" dirty="0" err="1"/>
              <a:t>bên</a:t>
            </a:r>
            <a:r>
              <a:rPr lang="en-US" sz="1600" dirty="0"/>
              <a:t> d</a:t>
            </a:r>
            <a:r>
              <a:rPr lang="vi-VN" sz="1600" dirty="0"/>
              <a:t>ư</a:t>
            </a:r>
            <a:r>
              <a:rPr lang="en-US" sz="1600" dirty="0" err="1"/>
              <a:t>ới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Tận</a:t>
            </a:r>
            <a:r>
              <a:rPr lang="en-US" sz="1600" b="1" dirty="0"/>
              <a:t> </a:t>
            </a:r>
            <a:r>
              <a:rPr lang="en-US" sz="1600" b="1" dirty="0" err="1"/>
              <a:t>dụng</a:t>
            </a:r>
            <a:r>
              <a:rPr lang="en-US" sz="1600" b="1" dirty="0"/>
              <a:t> </a:t>
            </a:r>
            <a:r>
              <a:rPr lang="en-US" sz="1600" b="1" dirty="0" err="1"/>
              <a:t>tranfer</a:t>
            </a:r>
            <a:r>
              <a:rPr lang="en-US" sz="1600" b="1" dirty="0"/>
              <a:t> knowledge </a:t>
            </a:r>
            <a:r>
              <a:rPr lang="en-US" sz="1600" b="1" dirty="0" err="1"/>
              <a:t>giữa</a:t>
            </a:r>
            <a:r>
              <a:rPr lang="en-US" sz="1600" b="1" dirty="0"/>
              <a:t> </a:t>
            </a:r>
            <a:r>
              <a:rPr lang="en-US" sz="1600" b="1" dirty="0" err="1"/>
              <a:t>các</a:t>
            </a:r>
            <a:r>
              <a:rPr lang="en-US" sz="1600" b="1" dirty="0"/>
              <a:t> task </a:t>
            </a:r>
            <a:r>
              <a:rPr lang="en-US" sz="1600" dirty="0" err="1"/>
              <a:t>bằng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MFEA</a:t>
            </a:r>
          </a:p>
        </p:txBody>
      </p:sp>
    </p:spTree>
    <p:extLst>
      <p:ext uri="{BB962C8B-B14F-4D97-AF65-F5344CB8AC3E}">
        <p14:creationId xmlns:p14="http://schemas.microsoft.com/office/powerpoint/2010/main" val="268847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75360" y="457200"/>
            <a:ext cx="8387641" cy="762000"/>
          </a:xfrm>
        </p:spPr>
        <p:txBody>
          <a:bodyPr>
            <a:normAutofit/>
          </a:bodyPr>
          <a:lstStyle/>
          <a:p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3: A bi-level MFEA algorithm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B4612-96C9-45C6-9022-3F907B0FA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000" y="1335741"/>
            <a:ext cx="5896800" cy="525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E8ED2A-72D4-46AB-A010-4A6FCF8D4BDD}"/>
              </a:ext>
            </a:extLst>
          </p:cNvPr>
          <p:cNvSpPr txBox="1"/>
          <p:nvPr/>
        </p:nvSpPr>
        <p:spPr>
          <a:xfrm>
            <a:off x="0" y="1562100"/>
            <a:ext cx="327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Solving  K problems simultaneously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the first </a:t>
            </a:r>
            <a:r>
              <a:rPr lang="en-US" dirty="0" err="1"/>
              <a:t>level,individuals</a:t>
            </a:r>
            <a:r>
              <a:rPr lang="en-US" dirty="0"/>
              <a:t> are divided into m </a:t>
            </a:r>
            <a:r>
              <a:rPr lang="en-US" dirty="0" err="1"/>
              <a:t>clsuters</a:t>
            </a:r>
            <a:r>
              <a:rPr lang="en-US" dirty="0"/>
              <a:t>, and each cluster is considered as an individual in the second</a:t>
            </a:r>
          </a:p>
          <a:p>
            <a:pPr marL="285750" indent="-285750">
              <a:buFontTx/>
              <a:buChar char="-"/>
            </a:pPr>
            <a:r>
              <a:rPr lang="en-US" dirty="0"/>
              <a:t>Apply N-MFEA in the second level to find charging time for each individual</a:t>
            </a:r>
          </a:p>
        </p:txBody>
      </p:sp>
    </p:spTree>
    <p:extLst>
      <p:ext uri="{BB962C8B-B14F-4D97-AF65-F5344CB8AC3E}">
        <p14:creationId xmlns:p14="http://schemas.microsoft.com/office/powerpoint/2010/main" val="389601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6261" y="230841"/>
            <a:ext cx="8387641" cy="990600"/>
          </a:xfrm>
        </p:spPr>
        <p:txBody>
          <a:bodyPr>
            <a:normAutofit/>
          </a:bodyPr>
          <a:lstStyle/>
          <a:p>
            <a:r>
              <a:rPr lang="en-US" sz="2800" dirty="0"/>
              <a:t>	How to cluster individuals in the first level 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56ECA-4C16-4208-B374-27591EF545A3}" type="slidenum">
              <a:rPr kumimoji="0" lang="en-US" sz="2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652460-0FF5-BC4E-BDEE-D24430BF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202" y="1219200"/>
            <a:ext cx="8534400" cy="5638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sz="2400" dirty="0"/>
              <a:t>Distance between two tours is defined by relative position of the sensors in the tours. Example: </a:t>
            </a:r>
          </a:p>
          <a:p>
            <a:pPr marL="0" indent="0">
              <a:buNone/>
            </a:pPr>
            <a:r>
              <a:rPr lang="en-US" sz="2400" dirty="0"/>
              <a:t>                              1-2-3-5-4</a:t>
            </a:r>
          </a:p>
          <a:p>
            <a:pPr marL="0" indent="0">
              <a:buNone/>
            </a:pPr>
            <a:r>
              <a:rPr lang="en-US" sz="2400" dirty="0"/>
              <a:t>		And 4-5-2-3-1</a:t>
            </a:r>
          </a:p>
          <a:p>
            <a:pPr marL="0" indent="0">
              <a:buNone/>
            </a:pPr>
            <a:r>
              <a:rPr lang="en-US" sz="2400" dirty="0" err="1"/>
              <a:t>Xét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1: </a:t>
            </a:r>
          </a:p>
          <a:p>
            <a:pPr marL="0" indent="0">
              <a:buNone/>
            </a:pPr>
            <a:r>
              <a:rPr lang="en-US" sz="2400" dirty="0"/>
              <a:t>+ 1 </a:t>
            </a:r>
            <a:r>
              <a:rPr lang="en-US" sz="2400" dirty="0" err="1"/>
              <a:t>đứng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2,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ở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2=&gt; +0</a:t>
            </a:r>
          </a:p>
          <a:p>
            <a:pPr marL="0" indent="0">
              <a:buNone/>
            </a:pPr>
            <a:r>
              <a:rPr lang="en-US" sz="2400" dirty="0"/>
              <a:t>+ 2 đ</a:t>
            </a:r>
            <a:r>
              <a:rPr lang="vi-VN" sz="2400" dirty="0"/>
              <a:t>ư</a:t>
            </a:r>
            <a:r>
              <a:rPr lang="en-US" sz="2400" dirty="0"/>
              <a:t>ng tr</a:t>
            </a:r>
            <a:r>
              <a:rPr lang="vi-VN" sz="2400" dirty="0"/>
              <a:t>ư</a:t>
            </a:r>
            <a:r>
              <a:rPr lang="en-US" sz="2400" dirty="0" err="1"/>
              <a:t>ớc</a:t>
            </a:r>
            <a:r>
              <a:rPr lang="en-US" sz="2400" dirty="0"/>
              <a:t> 3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ở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2 =&gt; +1</a:t>
            </a:r>
          </a:p>
          <a:p>
            <a:pPr marL="0" indent="0">
              <a:buNone/>
            </a:pPr>
            <a:r>
              <a:rPr lang="en-US" sz="2400" dirty="0" err="1"/>
              <a:t>Cứ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xét</a:t>
            </a:r>
            <a:r>
              <a:rPr lang="en-US" sz="2400" dirty="0"/>
              <a:t>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=&gt;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O(n^2)</a:t>
            </a:r>
          </a:p>
          <a:p>
            <a:pPr>
              <a:buFontTx/>
              <a:buChar char="-"/>
            </a:pPr>
            <a:r>
              <a:rPr lang="en-US" sz="2400" dirty="0"/>
              <a:t>2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coi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gần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&gt; 1 </a:t>
            </a:r>
            <a:r>
              <a:rPr lang="en-US" sz="2400" dirty="0" err="1"/>
              <a:t>ngưỡng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- Sau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cụm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kì</a:t>
            </a:r>
            <a:r>
              <a:rPr lang="en-US" sz="2400" dirty="0"/>
              <a:t> </a:t>
            </a:r>
            <a:r>
              <a:rPr lang="en-US" sz="2400" dirty="0" err="1"/>
              <a:t>nh</a:t>
            </a:r>
            <a:r>
              <a:rPr lang="vi-VN" sz="2400" dirty="0"/>
              <a:t>ư</a:t>
            </a:r>
            <a:r>
              <a:rPr lang="en-US" sz="2400" dirty="0"/>
              <a:t> K-mean,…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9498789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Theme_Green</Template>
  <TotalTime>4273</TotalTime>
  <Words>559</Words>
  <Application>Microsoft Office PowerPoint</Application>
  <PresentationFormat>On-screen Show (4:3)</PresentationFormat>
  <Paragraphs>88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Times New Roman</vt:lpstr>
      <vt:lpstr>Wingdings</vt:lpstr>
      <vt:lpstr>Wingdings 2</vt:lpstr>
      <vt:lpstr>Plaza</vt:lpstr>
      <vt:lpstr>Tối thiểu số nút chết trong mạng cảm biến không dây</vt:lpstr>
      <vt:lpstr>Outline</vt:lpstr>
      <vt:lpstr>Phát biểu bài toán</vt:lpstr>
      <vt:lpstr>Phát biểu bài toán</vt:lpstr>
      <vt:lpstr>Thuật toán đề xuất</vt:lpstr>
      <vt:lpstr>Thuật toán 2: A  Hybird GA and MFEA algorithm </vt:lpstr>
      <vt:lpstr>Thuật toán 2: A  Hybird GA and MFEA algorithm </vt:lpstr>
      <vt:lpstr>Thuật toán 3: A bi-level MFEA algorithm </vt:lpstr>
      <vt:lpstr> How to cluster individuals in the first level ?</vt:lpstr>
      <vt:lpstr>Sơ đồ N-MFEA đề xuất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Thanh Pham Dinh</dc:creator>
  <cp:lastModifiedBy>Ta Bao Thang 20153544</cp:lastModifiedBy>
  <cp:revision>1912</cp:revision>
  <dcterms:created xsi:type="dcterms:W3CDTF">2015-05-24T17:52:29Z</dcterms:created>
  <dcterms:modified xsi:type="dcterms:W3CDTF">2020-04-10T09:04:49Z</dcterms:modified>
</cp:coreProperties>
</file>