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1" r:id="rId5"/>
    <p:sldId id="262" r:id="rId6"/>
    <p:sldId id="264" r:id="rId7"/>
    <p:sldId id="265" r:id="rId8"/>
    <p:sldId id="267" r:id="rId9"/>
    <p:sldId id="269" r:id="rId10"/>
    <p:sldId id="274" r:id="rId11"/>
    <p:sldId id="270" r:id="rId12"/>
    <p:sldId id="271" r:id="rId13"/>
    <p:sldId id="268" r:id="rId14"/>
    <p:sldId id="273" r:id="rId15"/>
    <p:sldId id="272"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7" d="100"/>
          <a:sy n="87" d="100"/>
        </p:scale>
        <p:origin x="528"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E8E672E-735F-4CF2-8E9B-EE6CE23A8E51}" type="datetimeFigureOut">
              <a:rPr lang="en-US" smtClean="0"/>
              <a:t>7/18/2024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DE0FCA-7097-4634-A11D-7303FF4BC77E}" type="slidenum">
              <a:rPr lang="en-US" smtClean="0"/>
              <a:t>‹#›</a:t>
            </a:fld>
            <a:endParaRPr lang="en-US"/>
          </a:p>
        </p:txBody>
      </p:sp>
    </p:spTree>
    <p:extLst>
      <p:ext uri="{BB962C8B-B14F-4D97-AF65-F5344CB8AC3E}">
        <p14:creationId xmlns:p14="http://schemas.microsoft.com/office/powerpoint/2010/main" val="23515412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E8E672E-735F-4CF2-8E9B-EE6CE23A8E51}" type="datetimeFigureOut">
              <a:rPr lang="en-US" smtClean="0"/>
              <a:t>7/18/2024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DE0FCA-7097-4634-A11D-7303FF4BC77E}" type="slidenum">
              <a:rPr lang="en-US" smtClean="0"/>
              <a:t>‹#›</a:t>
            </a:fld>
            <a:endParaRPr lang="en-US"/>
          </a:p>
        </p:txBody>
      </p:sp>
    </p:spTree>
    <p:extLst>
      <p:ext uri="{BB962C8B-B14F-4D97-AF65-F5344CB8AC3E}">
        <p14:creationId xmlns:p14="http://schemas.microsoft.com/office/powerpoint/2010/main" val="39328537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E8E672E-735F-4CF2-8E9B-EE6CE23A8E51}" type="datetimeFigureOut">
              <a:rPr lang="en-US" smtClean="0"/>
              <a:t>7/18/2024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DE0FCA-7097-4634-A11D-7303FF4BC77E}" type="slidenum">
              <a:rPr lang="en-US" smtClean="0"/>
              <a:t>‹#›</a:t>
            </a:fld>
            <a:endParaRPr lang="en-US"/>
          </a:p>
        </p:txBody>
      </p:sp>
    </p:spTree>
    <p:extLst>
      <p:ext uri="{BB962C8B-B14F-4D97-AF65-F5344CB8AC3E}">
        <p14:creationId xmlns:p14="http://schemas.microsoft.com/office/powerpoint/2010/main" val="28330736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E8E672E-735F-4CF2-8E9B-EE6CE23A8E51}" type="datetimeFigureOut">
              <a:rPr lang="en-US" smtClean="0"/>
              <a:t>7/18/2024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DE0FCA-7097-4634-A11D-7303FF4BC77E}" type="slidenum">
              <a:rPr lang="en-US" smtClean="0"/>
              <a:t>‹#›</a:t>
            </a:fld>
            <a:endParaRPr lang="en-US"/>
          </a:p>
        </p:txBody>
      </p:sp>
    </p:spTree>
    <p:extLst>
      <p:ext uri="{BB962C8B-B14F-4D97-AF65-F5344CB8AC3E}">
        <p14:creationId xmlns:p14="http://schemas.microsoft.com/office/powerpoint/2010/main" val="22376639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E8E672E-735F-4CF2-8E9B-EE6CE23A8E51}" type="datetimeFigureOut">
              <a:rPr lang="en-US" smtClean="0"/>
              <a:t>7/18/2024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DE0FCA-7097-4634-A11D-7303FF4BC77E}" type="slidenum">
              <a:rPr lang="en-US" smtClean="0"/>
              <a:t>‹#›</a:t>
            </a:fld>
            <a:endParaRPr lang="en-US"/>
          </a:p>
        </p:txBody>
      </p:sp>
    </p:spTree>
    <p:extLst>
      <p:ext uri="{BB962C8B-B14F-4D97-AF65-F5344CB8AC3E}">
        <p14:creationId xmlns:p14="http://schemas.microsoft.com/office/powerpoint/2010/main" val="12879521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E8E672E-735F-4CF2-8E9B-EE6CE23A8E51}" type="datetimeFigureOut">
              <a:rPr lang="en-US" smtClean="0"/>
              <a:t>7/18/2024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DE0FCA-7097-4634-A11D-7303FF4BC77E}" type="slidenum">
              <a:rPr lang="en-US" smtClean="0"/>
              <a:t>‹#›</a:t>
            </a:fld>
            <a:endParaRPr lang="en-US"/>
          </a:p>
        </p:txBody>
      </p:sp>
    </p:spTree>
    <p:extLst>
      <p:ext uri="{BB962C8B-B14F-4D97-AF65-F5344CB8AC3E}">
        <p14:creationId xmlns:p14="http://schemas.microsoft.com/office/powerpoint/2010/main" val="37065759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E8E672E-735F-4CF2-8E9B-EE6CE23A8E51}" type="datetimeFigureOut">
              <a:rPr lang="en-US" smtClean="0"/>
              <a:t>7/18/2024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CDE0FCA-7097-4634-A11D-7303FF4BC77E}" type="slidenum">
              <a:rPr lang="en-US" smtClean="0"/>
              <a:t>‹#›</a:t>
            </a:fld>
            <a:endParaRPr lang="en-US"/>
          </a:p>
        </p:txBody>
      </p:sp>
    </p:spTree>
    <p:extLst>
      <p:ext uri="{BB962C8B-B14F-4D97-AF65-F5344CB8AC3E}">
        <p14:creationId xmlns:p14="http://schemas.microsoft.com/office/powerpoint/2010/main" val="35000320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E8E672E-735F-4CF2-8E9B-EE6CE23A8E51}" type="datetimeFigureOut">
              <a:rPr lang="en-US" smtClean="0"/>
              <a:t>7/18/2024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CDE0FCA-7097-4634-A11D-7303FF4BC77E}" type="slidenum">
              <a:rPr lang="en-US" smtClean="0"/>
              <a:t>‹#›</a:t>
            </a:fld>
            <a:endParaRPr lang="en-US"/>
          </a:p>
        </p:txBody>
      </p:sp>
    </p:spTree>
    <p:extLst>
      <p:ext uri="{BB962C8B-B14F-4D97-AF65-F5344CB8AC3E}">
        <p14:creationId xmlns:p14="http://schemas.microsoft.com/office/powerpoint/2010/main" val="10334974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E8E672E-735F-4CF2-8E9B-EE6CE23A8E51}" type="datetimeFigureOut">
              <a:rPr lang="en-US" smtClean="0"/>
              <a:t>7/18/2024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CDE0FCA-7097-4634-A11D-7303FF4BC77E}" type="slidenum">
              <a:rPr lang="en-US" smtClean="0"/>
              <a:t>‹#›</a:t>
            </a:fld>
            <a:endParaRPr lang="en-US"/>
          </a:p>
        </p:txBody>
      </p:sp>
    </p:spTree>
    <p:extLst>
      <p:ext uri="{BB962C8B-B14F-4D97-AF65-F5344CB8AC3E}">
        <p14:creationId xmlns:p14="http://schemas.microsoft.com/office/powerpoint/2010/main" val="21828275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E8E672E-735F-4CF2-8E9B-EE6CE23A8E51}" type="datetimeFigureOut">
              <a:rPr lang="en-US" smtClean="0"/>
              <a:t>7/18/2024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DE0FCA-7097-4634-A11D-7303FF4BC77E}" type="slidenum">
              <a:rPr lang="en-US" smtClean="0"/>
              <a:t>‹#›</a:t>
            </a:fld>
            <a:endParaRPr lang="en-US"/>
          </a:p>
        </p:txBody>
      </p:sp>
    </p:spTree>
    <p:extLst>
      <p:ext uri="{BB962C8B-B14F-4D97-AF65-F5344CB8AC3E}">
        <p14:creationId xmlns:p14="http://schemas.microsoft.com/office/powerpoint/2010/main" val="26833176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E8E672E-735F-4CF2-8E9B-EE6CE23A8E51}" type="datetimeFigureOut">
              <a:rPr lang="en-US" smtClean="0"/>
              <a:t>7/18/2024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DE0FCA-7097-4634-A11D-7303FF4BC77E}" type="slidenum">
              <a:rPr lang="en-US" smtClean="0"/>
              <a:t>‹#›</a:t>
            </a:fld>
            <a:endParaRPr lang="en-US"/>
          </a:p>
        </p:txBody>
      </p:sp>
    </p:spTree>
    <p:extLst>
      <p:ext uri="{BB962C8B-B14F-4D97-AF65-F5344CB8AC3E}">
        <p14:creationId xmlns:p14="http://schemas.microsoft.com/office/powerpoint/2010/main" val="16298932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8E672E-735F-4CF2-8E9B-EE6CE23A8E51}" type="datetimeFigureOut">
              <a:rPr lang="en-US" smtClean="0"/>
              <a:t>7/18/2024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DE0FCA-7097-4634-A11D-7303FF4BC77E}" type="slidenum">
              <a:rPr lang="en-US" smtClean="0"/>
              <a:t>‹#›</a:t>
            </a:fld>
            <a:endParaRPr lang="en-US"/>
          </a:p>
        </p:txBody>
      </p:sp>
    </p:spTree>
    <p:extLst>
      <p:ext uri="{BB962C8B-B14F-4D97-AF65-F5344CB8AC3E}">
        <p14:creationId xmlns:p14="http://schemas.microsoft.com/office/powerpoint/2010/main" val="28769300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NULL"/><Relationship Id="rId7" Type="http://schemas.openxmlformats.org/officeDocument/2006/relationships/image" Target="NUL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NUL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22.png"/><Relationship Id="rId1" Type="http://schemas.openxmlformats.org/officeDocument/2006/relationships/slideLayout" Target="../slideLayouts/slideLayout7.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1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 Id="rId5" Type="http://schemas.openxmlformats.org/officeDocument/2006/relationships/image" Target="../media/image31.png"/><Relationship Id="rId4" Type="http://schemas.openxmlformats.org/officeDocument/2006/relationships/image" Target="../media/image30.png"/></Relationships>
</file>

<file path=ppt/slides/_rels/slide13.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32.png"/><Relationship Id="rId1" Type="http://schemas.openxmlformats.org/officeDocument/2006/relationships/slideLayout" Target="../slideLayouts/slideLayout7.xml"/><Relationship Id="rId6" Type="http://schemas.openxmlformats.org/officeDocument/2006/relationships/image" Target="../media/image15.svg"/><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hyperlink" Target="https://viblo.asia/p/tuan-3-histogram-histogram-equalization-3P0lPnxmKox" TargetMode="External"/><Relationship Id="rId7" Type="http://schemas.openxmlformats.org/officeDocument/2006/relationships/image" Target="../media/image15.svg"/><Relationship Id="rId2" Type="http://schemas.openxmlformats.org/officeDocument/2006/relationships/hyperlink" Target="https://viblo.asia/p/deep-learning-tim-hieu-ve-mang-tich-chap-cnn-maGK73bOKj2" TargetMode="External"/><Relationship Id="rId1" Type="http://schemas.openxmlformats.org/officeDocument/2006/relationships/slideLayout" Target="../slideLayouts/slideLayout7.xml"/><Relationship Id="rId6" Type="http://schemas.openxmlformats.org/officeDocument/2006/relationships/image" Target="../media/image18.png"/><Relationship Id="rId5" Type="http://schemas.openxmlformats.org/officeDocument/2006/relationships/hyperlink" Target="https://www.analyticsvidhya.com/blog/2021/08/beginners-guide-to-convolutional-neural-network-with-implementation-in-python/" TargetMode="External"/><Relationship Id="rId4" Type="http://schemas.openxmlformats.org/officeDocument/2006/relationships/hyperlink" Target="https://www.analyticsvidhya.com/blog/2020/02/learn-image-classification-cnn-convolutional-neural-networks-3-datasets/" TargetMode="External"/></Relationships>
</file>

<file path=ppt/slides/_rels/slide15.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3" Type="http://schemas.openxmlformats.org/officeDocument/2006/relationships/image" Target="../media/image6.jpeg"/><Relationship Id="rId3" Type="http://schemas.openxmlformats.org/officeDocument/2006/relationships/image" Target="../media/image5.png"/><Relationship Id="rId12" Type="http://schemas.openxmlformats.org/officeDocument/2006/relationships/image" Target="NULL"/><Relationship Id="rId2" Type="http://schemas.openxmlformats.org/officeDocument/2006/relationships/slide" Target="slide1.xml"/><Relationship Id="rId16" Type="http://schemas.openxmlformats.org/officeDocument/2006/relationships/image" Target="../media/image9.jpeg"/><Relationship Id="rId1" Type="http://schemas.openxmlformats.org/officeDocument/2006/relationships/slideLayout" Target="../slideLayouts/slideLayout7.xml"/><Relationship Id="rId11" Type="http://schemas.openxmlformats.org/officeDocument/2006/relationships/image" Target="NULL"/><Relationship Id="rId15" Type="http://schemas.openxmlformats.org/officeDocument/2006/relationships/image" Target="../media/image8.jpeg"/><Relationship Id="rId10" Type="http://schemas.openxmlformats.org/officeDocument/2006/relationships/image" Target="../media/image3.png"/><Relationship Id="rId9" Type="http://schemas.openxmlformats.org/officeDocument/2006/relationships/image" Target="NULL"/><Relationship Id="rId14" Type="http://schemas.openxmlformats.org/officeDocument/2006/relationships/image" Target="../media/image7.jpeg"/></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4.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13.png"/><Relationship Id="rId1" Type="http://schemas.openxmlformats.org/officeDocument/2006/relationships/slideLayout" Target="../slideLayouts/slideLayout7.xml"/><Relationship Id="rId5" Type="http://schemas.openxmlformats.org/officeDocument/2006/relationships/image" Target="../media/image12.svg"/><Relationship Id="rId4" Type="http://schemas.openxmlformats.org/officeDocument/2006/relationships/image" Target="../media/image14.png"/></Relationships>
</file>

<file path=ppt/slides/_rels/slide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 Id="rId6" Type="http://schemas.openxmlformats.org/officeDocument/2006/relationships/image" Target="../media/image15.svg"/><Relationship Id="rId5" Type="http://schemas.openxmlformats.org/officeDocument/2006/relationships/image" Target="../media/image18.png"/><Relationship Id="rId4" Type="http://schemas.openxmlformats.org/officeDocument/2006/relationships/image" Target="../media/image13.svg"/></Relationships>
</file>

<file path=ppt/slides/_rels/slide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 Id="rId6" Type="http://schemas.openxmlformats.org/officeDocument/2006/relationships/image" Target="../media/image15.svg"/></Relationships>
</file>

<file path=ppt/slides/_rels/slide9.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2268403" y="1022877"/>
            <a:ext cx="7174671" cy="1974900"/>
          </a:xfrm>
          <a:prstGeom prst="rect">
            <a:avLst/>
          </a:prstGeom>
        </p:spPr>
        <p:txBody>
          <a:bodyPr lIns="0" tIns="0" rIns="0" bIns="0" rtlCol="0" anchor="t">
            <a:spAutoFit/>
          </a:bodyPr>
          <a:lstStyle/>
          <a:p>
            <a:pPr algn="ctr">
              <a:lnSpc>
                <a:spcPts val="7734"/>
              </a:lnSpc>
            </a:pPr>
            <a:r>
              <a:rPr lang="vi-VN" sz="7734">
                <a:solidFill>
                  <a:srgbClr val="124469"/>
                </a:solidFill>
                <a:latin typeface="Gliker Expanded"/>
              </a:rPr>
              <a:t>Meet</a:t>
            </a:r>
          </a:p>
          <a:p>
            <a:pPr algn="ctr">
              <a:lnSpc>
                <a:spcPts val="7734"/>
              </a:lnSpc>
            </a:pPr>
            <a:r>
              <a:rPr lang="en-US" sz="7734">
                <a:solidFill>
                  <a:srgbClr val="124469"/>
                </a:solidFill>
                <a:latin typeface="Gliker Expanded"/>
              </a:rPr>
              <a:t>OUR TEAM</a:t>
            </a:r>
          </a:p>
        </p:txBody>
      </p:sp>
      <p:grpSp>
        <p:nvGrpSpPr>
          <p:cNvPr id="4" name="Group 4"/>
          <p:cNvGrpSpPr/>
          <p:nvPr/>
        </p:nvGrpSpPr>
        <p:grpSpPr>
          <a:xfrm>
            <a:off x="-58917" y="4310317"/>
            <a:ext cx="12293568" cy="2658171"/>
            <a:chOff x="0" y="0"/>
            <a:chExt cx="4856718" cy="1050141"/>
          </a:xfrm>
        </p:grpSpPr>
        <p:sp>
          <p:nvSpPr>
            <p:cNvPr id="5" name="Freeform 5"/>
            <p:cNvSpPr/>
            <p:nvPr/>
          </p:nvSpPr>
          <p:spPr>
            <a:xfrm>
              <a:off x="0" y="0"/>
              <a:ext cx="4856718" cy="1050142"/>
            </a:xfrm>
            <a:custGeom>
              <a:avLst/>
              <a:gdLst/>
              <a:ahLst/>
              <a:cxnLst/>
              <a:rect l="l" t="t" r="r" b="b"/>
              <a:pathLst>
                <a:path w="4856718" h="1050142">
                  <a:moveTo>
                    <a:pt x="0" y="0"/>
                  </a:moveTo>
                  <a:lnTo>
                    <a:pt x="4856718" y="0"/>
                  </a:lnTo>
                  <a:lnTo>
                    <a:pt x="4856718" y="1050142"/>
                  </a:lnTo>
                  <a:lnTo>
                    <a:pt x="0" y="1050142"/>
                  </a:lnTo>
                  <a:close/>
                </a:path>
              </a:pathLst>
            </a:custGeom>
            <a:solidFill>
              <a:srgbClr val="F2F1ED"/>
            </a:solidFill>
            <a:ln w="28575" cap="sq">
              <a:solidFill>
                <a:srgbClr val="124469"/>
              </a:solidFill>
              <a:miter/>
            </a:ln>
          </p:spPr>
        </p:sp>
        <p:sp>
          <p:nvSpPr>
            <p:cNvPr id="6" name="TextBox 6"/>
            <p:cNvSpPr txBox="1"/>
            <p:nvPr/>
          </p:nvSpPr>
          <p:spPr>
            <a:xfrm>
              <a:off x="0" y="-76200"/>
              <a:ext cx="812800" cy="889000"/>
            </a:xfrm>
            <a:prstGeom prst="rect">
              <a:avLst/>
            </a:prstGeom>
          </p:spPr>
          <p:txBody>
            <a:bodyPr lIns="33867" tIns="33867" rIns="33867" bIns="33867" rtlCol="0" anchor="ctr"/>
            <a:lstStyle/>
            <a:p>
              <a:pPr algn="ctr">
                <a:lnSpc>
                  <a:spcPts val="1960"/>
                </a:lnSpc>
              </a:pPr>
              <a:endParaRPr sz="1200"/>
            </a:p>
          </p:txBody>
        </p:sp>
      </p:grpSp>
      <p:grpSp>
        <p:nvGrpSpPr>
          <p:cNvPr id="7" name="Group 7"/>
          <p:cNvGrpSpPr/>
          <p:nvPr/>
        </p:nvGrpSpPr>
        <p:grpSpPr>
          <a:xfrm>
            <a:off x="3611826" y="5464729"/>
            <a:ext cx="2476041" cy="349349"/>
            <a:chOff x="0" y="0"/>
            <a:chExt cx="812800" cy="114679"/>
          </a:xfrm>
        </p:grpSpPr>
        <p:sp>
          <p:nvSpPr>
            <p:cNvPr id="8" name="Freeform 8"/>
            <p:cNvSpPr/>
            <p:nvPr/>
          </p:nvSpPr>
          <p:spPr>
            <a:xfrm>
              <a:off x="0" y="0"/>
              <a:ext cx="812800" cy="114679"/>
            </a:xfrm>
            <a:custGeom>
              <a:avLst/>
              <a:gdLst/>
              <a:ahLst/>
              <a:cxnLst/>
              <a:rect l="l" t="t" r="r" b="b"/>
              <a:pathLst>
                <a:path w="812800" h="114679">
                  <a:moveTo>
                    <a:pt x="406400" y="0"/>
                  </a:moveTo>
                  <a:cubicBezTo>
                    <a:pt x="181951" y="0"/>
                    <a:pt x="0" y="25672"/>
                    <a:pt x="0" y="57340"/>
                  </a:cubicBezTo>
                  <a:cubicBezTo>
                    <a:pt x="0" y="89008"/>
                    <a:pt x="181951" y="114679"/>
                    <a:pt x="406400" y="114679"/>
                  </a:cubicBezTo>
                  <a:cubicBezTo>
                    <a:pt x="630849" y="114679"/>
                    <a:pt x="812800" y="89008"/>
                    <a:pt x="812800" y="57340"/>
                  </a:cubicBezTo>
                  <a:cubicBezTo>
                    <a:pt x="812800" y="25672"/>
                    <a:pt x="630849" y="0"/>
                    <a:pt x="406400" y="0"/>
                  </a:cubicBezTo>
                  <a:close/>
                </a:path>
              </a:pathLst>
            </a:custGeom>
            <a:solidFill>
              <a:srgbClr val="124469"/>
            </a:solidFill>
          </p:spPr>
        </p:sp>
        <p:sp>
          <p:nvSpPr>
            <p:cNvPr id="9" name="TextBox 9"/>
            <p:cNvSpPr txBox="1"/>
            <p:nvPr/>
          </p:nvSpPr>
          <p:spPr>
            <a:xfrm>
              <a:off x="76200" y="0"/>
              <a:ext cx="660400" cy="736600"/>
            </a:xfrm>
            <a:prstGeom prst="rect">
              <a:avLst/>
            </a:prstGeom>
          </p:spPr>
          <p:txBody>
            <a:bodyPr lIns="33867" tIns="33867" rIns="33867" bIns="33867" rtlCol="0" anchor="ctr"/>
            <a:lstStyle/>
            <a:p>
              <a:pPr algn="ctr">
                <a:lnSpc>
                  <a:spcPts val="1867"/>
                </a:lnSpc>
              </a:pPr>
              <a:endParaRPr sz="1200"/>
            </a:p>
          </p:txBody>
        </p:sp>
      </p:grpSp>
      <p:grpSp>
        <p:nvGrpSpPr>
          <p:cNvPr id="10" name="Group 10"/>
          <p:cNvGrpSpPr/>
          <p:nvPr/>
        </p:nvGrpSpPr>
        <p:grpSpPr>
          <a:xfrm>
            <a:off x="5668229" y="5464729"/>
            <a:ext cx="2476041" cy="349349"/>
            <a:chOff x="0" y="0"/>
            <a:chExt cx="812800" cy="114679"/>
          </a:xfrm>
        </p:grpSpPr>
        <p:sp>
          <p:nvSpPr>
            <p:cNvPr id="11" name="Freeform 11"/>
            <p:cNvSpPr/>
            <p:nvPr/>
          </p:nvSpPr>
          <p:spPr>
            <a:xfrm>
              <a:off x="0" y="0"/>
              <a:ext cx="812800" cy="114679"/>
            </a:xfrm>
            <a:custGeom>
              <a:avLst/>
              <a:gdLst/>
              <a:ahLst/>
              <a:cxnLst/>
              <a:rect l="l" t="t" r="r" b="b"/>
              <a:pathLst>
                <a:path w="812800" h="114679">
                  <a:moveTo>
                    <a:pt x="406400" y="0"/>
                  </a:moveTo>
                  <a:cubicBezTo>
                    <a:pt x="181951" y="0"/>
                    <a:pt x="0" y="25672"/>
                    <a:pt x="0" y="57340"/>
                  </a:cubicBezTo>
                  <a:cubicBezTo>
                    <a:pt x="0" y="89008"/>
                    <a:pt x="181951" y="114679"/>
                    <a:pt x="406400" y="114679"/>
                  </a:cubicBezTo>
                  <a:cubicBezTo>
                    <a:pt x="630849" y="114679"/>
                    <a:pt x="812800" y="89008"/>
                    <a:pt x="812800" y="57340"/>
                  </a:cubicBezTo>
                  <a:cubicBezTo>
                    <a:pt x="812800" y="25672"/>
                    <a:pt x="630849" y="0"/>
                    <a:pt x="406400" y="0"/>
                  </a:cubicBezTo>
                  <a:close/>
                </a:path>
              </a:pathLst>
            </a:custGeom>
            <a:solidFill>
              <a:srgbClr val="124469"/>
            </a:solidFill>
          </p:spPr>
        </p:sp>
        <p:sp>
          <p:nvSpPr>
            <p:cNvPr id="12" name="TextBox 12"/>
            <p:cNvSpPr txBox="1"/>
            <p:nvPr/>
          </p:nvSpPr>
          <p:spPr>
            <a:xfrm>
              <a:off x="76200" y="0"/>
              <a:ext cx="660400" cy="736600"/>
            </a:xfrm>
            <a:prstGeom prst="rect">
              <a:avLst/>
            </a:prstGeom>
          </p:spPr>
          <p:txBody>
            <a:bodyPr lIns="33867" tIns="33867" rIns="33867" bIns="33867" rtlCol="0" anchor="ctr"/>
            <a:lstStyle/>
            <a:p>
              <a:pPr algn="ctr">
                <a:lnSpc>
                  <a:spcPts val="1867"/>
                </a:lnSpc>
              </a:pPr>
              <a:endParaRPr sz="1200"/>
            </a:p>
          </p:txBody>
        </p:sp>
      </p:grpSp>
      <p:sp>
        <p:nvSpPr>
          <p:cNvPr id="13" name="Freeform 13"/>
          <p:cNvSpPr/>
          <p:nvPr/>
        </p:nvSpPr>
        <p:spPr>
          <a:xfrm>
            <a:off x="5787178" y="2896203"/>
            <a:ext cx="2553670" cy="2743200"/>
          </a:xfrm>
          <a:custGeom>
            <a:avLst/>
            <a:gdLst/>
            <a:ahLst/>
            <a:cxnLst/>
            <a:rect l="l" t="t" r="r" b="b"/>
            <a:pathLst>
              <a:path w="3830505" h="4114800">
                <a:moveTo>
                  <a:pt x="0" y="0"/>
                </a:moveTo>
                <a:lnTo>
                  <a:pt x="3830505" y="0"/>
                </a:lnTo>
                <a:lnTo>
                  <a:pt x="3830505" y="4114800"/>
                </a:lnTo>
                <a:lnTo>
                  <a:pt x="0" y="4114800"/>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14" name="Freeform 14"/>
          <p:cNvSpPr/>
          <p:nvPr/>
        </p:nvSpPr>
        <p:spPr>
          <a:xfrm>
            <a:off x="3611826" y="2896203"/>
            <a:ext cx="2443942" cy="2743200"/>
          </a:xfrm>
          <a:custGeom>
            <a:avLst/>
            <a:gdLst/>
            <a:ahLst/>
            <a:cxnLst/>
            <a:rect l="l" t="t" r="r" b="b"/>
            <a:pathLst>
              <a:path w="3665913" h="4114800">
                <a:moveTo>
                  <a:pt x="0" y="0"/>
                </a:moveTo>
                <a:lnTo>
                  <a:pt x="3665913" y="0"/>
                </a:lnTo>
                <a:lnTo>
                  <a:pt x="3665913" y="4114800"/>
                </a:lnTo>
                <a:lnTo>
                  <a:pt x="0" y="4114800"/>
                </a:lnTo>
                <a:lnTo>
                  <a:pt x="0" y="0"/>
                </a:lnTo>
                <a:close/>
              </a:path>
            </a:pathLst>
          </a:custGeom>
          <a:blipFill>
            <a:blip r:embed="rId4">
              <a:extLst>
                <a:ext uri="{96DAC541-7B7A-43D3-8B79-37D633B846F1}">
                  <asvg:svgBlip xmlns="" xmlns:asvg="http://schemas.microsoft.com/office/drawing/2016/SVG/main" r:embed="rId5"/>
                </a:ext>
              </a:extLst>
            </a:blip>
            <a:stretch>
              <a:fillRect/>
            </a:stretch>
          </a:blipFill>
        </p:spPr>
      </p:sp>
      <p:sp>
        <p:nvSpPr>
          <p:cNvPr id="15" name="Freeform 15"/>
          <p:cNvSpPr/>
          <p:nvPr/>
        </p:nvSpPr>
        <p:spPr>
          <a:xfrm>
            <a:off x="1552875" y="3509177"/>
            <a:ext cx="748052" cy="989011"/>
          </a:xfrm>
          <a:custGeom>
            <a:avLst/>
            <a:gdLst/>
            <a:ahLst/>
            <a:cxnLst/>
            <a:rect l="l" t="t" r="r" b="b"/>
            <a:pathLst>
              <a:path w="1122078" h="1483517">
                <a:moveTo>
                  <a:pt x="0" y="0"/>
                </a:moveTo>
                <a:lnTo>
                  <a:pt x="1122078" y="0"/>
                </a:lnTo>
                <a:lnTo>
                  <a:pt x="1122078" y="1483517"/>
                </a:lnTo>
                <a:lnTo>
                  <a:pt x="0" y="1483517"/>
                </a:lnTo>
                <a:lnTo>
                  <a:pt x="0" y="0"/>
                </a:lnTo>
                <a:close/>
              </a:path>
            </a:pathLst>
          </a:custGeom>
          <a:blipFill>
            <a:blip r:embed="rId6">
              <a:extLst>
                <a:ext uri="{96DAC541-7B7A-43D3-8B79-37D633B846F1}">
                  <asvg:svgBlip xmlns="" xmlns:asvg="http://schemas.microsoft.com/office/drawing/2016/SVG/main" r:embed="rId7"/>
                </a:ext>
              </a:extLst>
            </a:blip>
            <a:stretch>
              <a:fillRect/>
            </a:stretch>
          </a:blipFill>
        </p:spPr>
      </p:sp>
      <p:sp>
        <p:nvSpPr>
          <p:cNvPr id="16" name="Freeform 16"/>
          <p:cNvSpPr/>
          <p:nvPr/>
        </p:nvSpPr>
        <p:spPr>
          <a:xfrm flipH="1">
            <a:off x="9699424" y="1741137"/>
            <a:ext cx="783953" cy="1036475"/>
          </a:xfrm>
          <a:custGeom>
            <a:avLst/>
            <a:gdLst/>
            <a:ahLst/>
            <a:cxnLst/>
            <a:rect l="l" t="t" r="r" b="b"/>
            <a:pathLst>
              <a:path w="1175929" h="1554713">
                <a:moveTo>
                  <a:pt x="1175929" y="0"/>
                </a:moveTo>
                <a:lnTo>
                  <a:pt x="0" y="0"/>
                </a:lnTo>
                <a:lnTo>
                  <a:pt x="0" y="1554713"/>
                </a:lnTo>
                <a:lnTo>
                  <a:pt x="1175929" y="1554713"/>
                </a:lnTo>
                <a:lnTo>
                  <a:pt x="1175929" y="0"/>
                </a:lnTo>
                <a:close/>
              </a:path>
            </a:pathLst>
          </a:custGeom>
          <a:blipFill>
            <a:blip r:embed="rId6">
              <a:extLst>
                <a:ext uri="{96DAC541-7B7A-43D3-8B79-37D633B846F1}">
                  <asvg:svgBlip xmlns="" xmlns:asvg="http://schemas.microsoft.com/office/drawing/2016/SVG/main" r:embed="rId7"/>
                </a:ext>
              </a:extLst>
            </a:blip>
            <a:stretch>
              <a:fillRect/>
            </a:stretch>
          </a:blipFill>
        </p:spPr>
      </p:sp>
      <p:pic>
        <p:nvPicPr>
          <p:cNvPr id="21" name="Picture 2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272544" y="94447"/>
            <a:ext cx="2791469" cy="694378"/>
          </a:xfrm>
          <a:prstGeom prst="rect">
            <a:avLst/>
          </a:prstGeom>
        </p:spPr>
      </p:pic>
    </p:spTree>
    <p:extLst>
      <p:ext uri="{BB962C8B-B14F-4D97-AF65-F5344CB8AC3E}">
        <p14:creationId xmlns:p14="http://schemas.microsoft.com/office/powerpoint/2010/main" val="17943364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009294" y="1456456"/>
            <a:ext cx="10105124" cy="4629632"/>
          </a:xfrm>
          <a:prstGeom prst="rect">
            <a:avLst/>
          </a:prstGeom>
        </p:spPr>
      </p:pic>
      <p:sp>
        <p:nvSpPr>
          <p:cNvPr id="3" name="TextBox 2"/>
          <p:cNvSpPr txBox="1"/>
          <p:nvPr/>
        </p:nvSpPr>
        <p:spPr>
          <a:xfrm>
            <a:off x="370937" y="59323"/>
            <a:ext cx="2319866" cy="400110"/>
          </a:xfrm>
          <a:prstGeom prst="rect">
            <a:avLst/>
          </a:prstGeom>
          <a:noFill/>
        </p:spPr>
        <p:txBody>
          <a:bodyPr wrap="none" rtlCol="0">
            <a:spAutoFit/>
          </a:bodyPr>
          <a:lstStyle/>
          <a:p>
            <a:r>
              <a:rPr lang="en-US" sz="2000" b="1" smtClean="0">
                <a:solidFill>
                  <a:srgbClr val="C00000"/>
                </a:solidFill>
                <a:latin typeface="Arial" panose="020B0604020202020204" pitchFamily="34" charset="0"/>
                <a:cs typeface="Arial" panose="020B0604020202020204" pitchFamily="34" charset="0"/>
              </a:rPr>
              <a:t>Kết quả đạt được</a:t>
            </a:r>
            <a:endParaRPr lang="en-US" sz="2000" b="1">
              <a:solidFill>
                <a:srgbClr val="C00000"/>
              </a:solidFill>
              <a:latin typeface="Arial" panose="020B0604020202020204" pitchFamily="34" charset="0"/>
              <a:cs typeface="Arial" panose="020B0604020202020204" pitchFamily="34" charset="0"/>
            </a:endParaRPr>
          </a:p>
        </p:txBody>
      </p:sp>
      <p:sp>
        <p:nvSpPr>
          <p:cNvPr id="4" name="TextBox 3"/>
          <p:cNvSpPr txBox="1"/>
          <p:nvPr/>
        </p:nvSpPr>
        <p:spPr>
          <a:xfrm>
            <a:off x="370937" y="434724"/>
            <a:ext cx="4173002" cy="646331"/>
          </a:xfrm>
          <a:prstGeom prst="rect">
            <a:avLst/>
          </a:prstGeom>
          <a:noFill/>
        </p:spPr>
        <p:txBody>
          <a:bodyPr wrap="none" rtlCol="0">
            <a:spAutoFit/>
          </a:bodyPr>
          <a:lstStyle/>
          <a:p>
            <a:r>
              <a:rPr lang="en-US" smtClean="0">
                <a:latin typeface="Arial" panose="020B0604020202020204" pitchFamily="34" charset="0"/>
                <a:cs typeface="Arial" panose="020B0604020202020204" pitchFamily="34" charset="0"/>
              </a:rPr>
              <a:t>Độ chính xác trên tập Train là 76,97%  </a:t>
            </a:r>
            <a:br>
              <a:rPr lang="en-US" smtClean="0">
                <a:latin typeface="Arial" panose="020B0604020202020204" pitchFamily="34" charset="0"/>
                <a:cs typeface="Arial" panose="020B0604020202020204" pitchFamily="34" charset="0"/>
              </a:rPr>
            </a:br>
            <a:r>
              <a:rPr lang="en-US" smtClean="0">
                <a:latin typeface="Arial" panose="020B0604020202020204" pitchFamily="34" charset="0"/>
                <a:cs typeface="Arial" panose="020B0604020202020204" pitchFamily="34" charset="0"/>
              </a:rPr>
              <a:t>Độ chính xác trên tập Test là 81,10%</a:t>
            </a:r>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7885571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2447366" y="166965"/>
            <a:ext cx="10829366" cy="501356"/>
          </a:xfrm>
          <a:prstGeom prst="rect">
            <a:avLst/>
          </a:prstGeom>
        </p:spPr>
        <p:txBody>
          <a:bodyPr wrap="square" lIns="0" tIns="0" rIns="0" bIns="0" rtlCol="0" anchor="t">
            <a:spAutoFit/>
          </a:bodyPr>
          <a:lstStyle/>
          <a:p>
            <a:pPr algn="r">
              <a:lnSpc>
                <a:spcPts val="4480"/>
              </a:lnSpc>
            </a:pPr>
            <a:r>
              <a:rPr lang="en-US" sz="2400" b="1" u="sng" spc="297" smtClean="0">
                <a:solidFill>
                  <a:srgbClr val="002060"/>
                </a:solidFill>
                <a:latin typeface="Arial" panose="020B0604020202020204" pitchFamily="34" charset="0"/>
                <a:ea typeface="Roboto Bold" panose="020B0604020202020204" charset="0"/>
                <a:cs typeface="Arial" panose="020B0604020202020204" pitchFamily="34" charset="0"/>
              </a:rPr>
              <a:t>MỘT SỐ HÌNH ẢNH ỨNG DỤNG ĐÃ PHÂN LOẠI</a:t>
            </a:r>
            <a:endParaRPr lang="en-US" sz="2400" b="1" u="sng" spc="297">
              <a:solidFill>
                <a:srgbClr val="002060"/>
              </a:solidFill>
              <a:latin typeface="Arial" panose="020B0604020202020204" pitchFamily="34" charset="0"/>
              <a:ea typeface="Roboto Bold" panose="020B0604020202020204" charset="0"/>
              <a:cs typeface="Arial" panose="020B0604020202020204" pitchFamily="34" charset="0"/>
            </a:endParaRPr>
          </a:p>
        </p:txBody>
      </p:sp>
      <p:pic>
        <p:nvPicPr>
          <p:cNvPr id="10" name="Picture 9"/>
          <p:cNvPicPr>
            <a:picLocks noChangeAspect="1"/>
          </p:cNvPicPr>
          <p:nvPr/>
        </p:nvPicPr>
        <p:blipFill>
          <a:blip r:embed="rId2"/>
          <a:stretch>
            <a:fillRect/>
          </a:stretch>
        </p:blipFill>
        <p:spPr>
          <a:xfrm>
            <a:off x="440302" y="1322622"/>
            <a:ext cx="7078063" cy="4229690"/>
          </a:xfrm>
          <a:prstGeom prst="rect">
            <a:avLst/>
          </a:prstGeom>
        </p:spPr>
      </p:pic>
      <p:pic>
        <p:nvPicPr>
          <p:cNvPr id="11" name="Picture 10"/>
          <p:cNvPicPr>
            <a:picLocks noChangeAspect="1"/>
          </p:cNvPicPr>
          <p:nvPr/>
        </p:nvPicPr>
        <p:blipFill>
          <a:blip r:embed="rId3"/>
          <a:stretch>
            <a:fillRect/>
          </a:stretch>
        </p:blipFill>
        <p:spPr>
          <a:xfrm>
            <a:off x="7518365" y="1321147"/>
            <a:ext cx="2762636" cy="2838846"/>
          </a:xfrm>
          <a:prstGeom prst="rect">
            <a:avLst/>
          </a:prstGeom>
        </p:spPr>
      </p:pic>
      <p:pic>
        <p:nvPicPr>
          <p:cNvPr id="12" name="Picture 11"/>
          <p:cNvPicPr>
            <a:picLocks noChangeAspect="1"/>
          </p:cNvPicPr>
          <p:nvPr/>
        </p:nvPicPr>
        <p:blipFill>
          <a:blip r:embed="rId4"/>
          <a:stretch>
            <a:fillRect/>
          </a:stretch>
        </p:blipFill>
        <p:spPr>
          <a:xfrm>
            <a:off x="7585050" y="4180521"/>
            <a:ext cx="2695951" cy="1371791"/>
          </a:xfrm>
          <a:prstGeom prst="rect">
            <a:avLst/>
          </a:prstGeom>
        </p:spPr>
      </p:pic>
      <p:pic>
        <p:nvPicPr>
          <p:cNvPr id="15" name="Picture 14"/>
          <p:cNvPicPr>
            <a:picLocks noChangeAspect="1"/>
          </p:cNvPicPr>
          <p:nvPr/>
        </p:nvPicPr>
        <p:blipFill>
          <a:blip r:embed="rId5"/>
          <a:stretch>
            <a:fillRect/>
          </a:stretch>
        </p:blipFill>
        <p:spPr>
          <a:xfrm>
            <a:off x="10314869" y="1321147"/>
            <a:ext cx="1247949" cy="1400370"/>
          </a:xfrm>
          <a:prstGeom prst="rect">
            <a:avLst/>
          </a:prstGeom>
        </p:spPr>
      </p:pic>
      <p:pic>
        <p:nvPicPr>
          <p:cNvPr id="16" name="Picture 15"/>
          <p:cNvPicPr>
            <a:picLocks noChangeAspect="1"/>
          </p:cNvPicPr>
          <p:nvPr/>
        </p:nvPicPr>
        <p:blipFill>
          <a:blip r:embed="rId6"/>
          <a:stretch>
            <a:fillRect/>
          </a:stretch>
        </p:blipFill>
        <p:spPr>
          <a:xfrm>
            <a:off x="10320158" y="2721517"/>
            <a:ext cx="1276528" cy="1428949"/>
          </a:xfrm>
          <a:prstGeom prst="rect">
            <a:avLst/>
          </a:prstGeom>
        </p:spPr>
      </p:pic>
      <p:pic>
        <p:nvPicPr>
          <p:cNvPr id="17" name="Picture 16"/>
          <p:cNvPicPr>
            <a:picLocks noChangeAspect="1"/>
          </p:cNvPicPr>
          <p:nvPr/>
        </p:nvPicPr>
        <p:blipFill>
          <a:blip r:embed="rId7"/>
          <a:stretch>
            <a:fillRect/>
          </a:stretch>
        </p:blipFill>
        <p:spPr>
          <a:xfrm>
            <a:off x="10321210" y="4151941"/>
            <a:ext cx="1314633" cy="1428949"/>
          </a:xfrm>
          <a:prstGeom prst="rect">
            <a:avLst/>
          </a:prstGeom>
        </p:spPr>
      </p:pic>
    </p:spTree>
    <p:extLst>
      <p:ext uri="{BB962C8B-B14F-4D97-AF65-F5344CB8AC3E}">
        <p14:creationId xmlns:p14="http://schemas.microsoft.com/office/powerpoint/2010/main" val="611813404"/>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500"/>
                                        <p:tgtEl>
                                          <p:spTgt spid="10"/>
                                        </p:tgtEl>
                                      </p:cBhvr>
                                    </p:animEffect>
                                  </p:childTnLst>
                                </p:cTn>
                              </p:par>
                              <p:par>
                                <p:cTn id="8" presetID="22" presetClass="entr" presetSubtype="4"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down)">
                                      <p:cBhvr>
                                        <p:cTn id="10" dur="500"/>
                                        <p:tgtEl>
                                          <p:spTgt spid="11"/>
                                        </p:tgtEl>
                                      </p:cBhvr>
                                    </p:animEffect>
                                  </p:childTnLst>
                                </p:cTn>
                              </p:par>
                              <p:par>
                                <p:cTn id="11" presetID="22" presetClass="entr" presetSubtype="4" fill="hold"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wipe(down)">
                                      <p:cBhvr>
                                        <p:cTn id="13" dur="500"/>
                                        <p:tgtEl>
                                          <p:spTgt spid="15"/>
                                        </p:tgtEl>
                                      </p:cBhvr>
                                    </p:animEffect>
                                  </p:childTnLst>
                                </p:cTn>
                              </p:par>
                              <p:par>
                                <p:cTn id="14" presetID="22" presetClass="entr" presetSubtype="4" fill="hold" nodeType="with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wipe(down)">
                                      <p:cBhvr>
                                        <p:cTn id="16" dur="500"/>
                                        <p:tgtEl>
                                          <p:spTgt spid="16"/>
                                        </p:tgtEl>
                                      </p:cBhvr>
                                    </p:animEffect>
                                  </p:childTnLst>
                                </p:cTn>
                              </p:par>
                              <p:par>
                                <p:cTn id="17" presetID="22" presetClass="entr" presetSubtype="4" fill="hold" nodeType="with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wipe(down)">
                                      <p:cBhvr>
                                        <p:cTn id="19" dur="500"/>
                                        <p:tgtEl>
                                          <p:spTgt spid="17"/>
                                        </p:tgtEl>
                                      </p:cBhvr>
                                    </p:animEffect>
                                  </p:childTnLst>
                                </p:cTn>
                              </p:par>
                              <p:par>
                                <p:cTn id="20" presetID="22" presetClass="entr" presetSubtype="4" fill="hold"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wipe(down)">
                                      <p:cBhvr>
                                        <p:cTn id="2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2"/>
          <p:cNvSpPr txBox="1"/>
          <p:nvPr/>
        </p:nvSpPr>
        <p:spPr>
          <a:xfrm>
            <a:off x="94890" y="0"/>
            <a:ext cx="6795058" cy="502830"/>
          </a:xfrm>
          <a:prstGeom prst="rect">
            <a:avLst/>
          </a:prstGeom>
        </p:spPr>
        <p:txBody>
          <a:bodyPr wrap="square" lIns="0" tIns="0" rIns="0" bIns="0" rtlCol="0" anchor="t">
            <a:spAutoFit/>
          </a:bodyPr>
          <a:lstStyle/>
          <a:p>
            <a:pPr algn="r">
              <a:lnSpc>
                <a:spcPts val="4480"/>
              </a:lnSpc>
            </a:pPr>
            <a:r>
              <a:rPr lang="en-US" sz="2400" b="1" u="sng" spc="297" smtClean="0">
                <a:solidFill>
                  <a:srgbClr val="002060"/>
                </a:solidFill>
                <a:latin typeface="Arial" panose="020B0604020202020204" pitchFamily="34" charset="0"/>
                <a:ea typeface="Roboto Bold" panose="020B0604020202020204" charset="0"/>
                <a:cs typeface="Arial" panose="020B0604020202020204" pitchFamily="34" charset="0"/>
              </a:rPr>
              <a:t>PHÂN LOẠI TỪ HÌNH ẢNH BÊN NGOÀI</a:t>
            </a:r>
            <a:endParaRPr lang="en-US" sz="2400" b="1" u="sng" spc="297">
              <a:solidFill>
                <a:srgbClr val="002060"/>
              </a:solidFill>
              <a:latin typeface="Arial" panose="020B0604020202020204" pitchFamily="34" charset="0"/>
              <a:ea typeface="Roboto Bold" panose="020B0604020202020204" charset="0"/>
              <a:cs typeface="Arial" panose="020B0604020202020204" pitchFamily="34" charset="0"/>
            </a:endParaRPr>
          </a:p>
        </p:txBody>
      </p:sp>
      <p:pic>
        <p:nvPicPr>
          <p:cNvPr id="3" name="Picture 2"/>
          <p:cNvPicPr>
            <a:picLocks noChangeAspect="1"/>
          </p:cNvPicPr>
          <p:nvPr/>
        </p:nvPicPr>
        <p:blipFill>
          <a:blip r:embed="rId2"/>
          <a:stretch>
            <a:fillRect/>
          </a:stretch>
        </p:blipFill>
        <p:spPr>
          <a:xfrm>
            <a:off x="184568" y="623424"/>
            <a:ext cx="5163271" cy="2781688"/>
          </a:xfrm>
          <a:prstGeom prst="rect">
            <a:avLst/>
          </a:prstGeom>
        </p:spPr>
      </p:pic>
      <p:pic>
        <p:nvPicPr>
          <p:cNvPr id="6" name="Picture 5"/>
          <p:cNvPicPr>
            <a:picLocks noChangeAspect="1"/>
          </p:cNvPicPr>
          <p:nvPr/>
        </p:nvPicPr>
        <p:blipFill>
          <a:blip r:embed="rId3"/>
          <a:stretch>
            <a:fillRect/>
          </a:stretch>
        </p:blipFill>
        <p:spPr>
          <a:xfrm>
            <a:off x="284594" y="3525706"/>
            <a:ext cx="4963218" cy="2772162"/>
          </a:xfrm>
          <a:prstGeom prst="rect">
            <a:avLst/>
          </a:prstGeom>
        </p:spPr>
      </p:pic>
      <p:pic>
        <p:nvPicPr>
          <p:cNvPr id="7" name="Picture 6"/>
          <p:cNvPicPr>
            <a:picLocks noChangeAspect="1"/>
          </p:cNvPicPr>
          <p:nvPr/>
        </p:nvPicPr>
        <p:blipFill>
          <a:blip r:embed="rId4"/>
          <a:stretch>
            <a:fillRect/>
          </a:stretch>
        </p:blipFill>
        <p:spPr>
          <a:xfrm>
            <a:off x="5728123" y="502830"/>
            <a:ext cx="5048955" cy="2667372"/>
          </a:xfrm>
          <a:prstGeom prst="rect">
            <a:avLst/>
          </a:prstGeom>
        </p:spPr>
      </p:pic>
      <p:pic>
        <p:nvPicPr>
          <p:cNvPr id="8" name="Picture 7"/>
          <p:cNvPicPr>
            <a:picLocks noChangeAspect="1"/>
          </p:cNvPicPr>
          <p:nvPr/>
        </p:nvPicPr>
        <p:blipFill>
          <a:blip r:embed="rId5"/>
          <a:stretch>
            <a:fillRect/>
          </a:stretch>
        </p:blipFill>
        <p:spPr>
          <a:xfrm>
            <a:off x="5728123" y="3549522"/>
            <a:ext cx="5477639" cy="2724530"/>
          </a:xfrm>
          <a:prstGeom prst="rect">
            <a:avLst/>
          </a:prstGeom>
        </p:spPr>
      </p:pic>
    </p:spTree>
    <p:extLst>
      <p:ext uri="{BB962C8B-B14F-4D97-AF65-F5344CB8AC3E}">
        <p14:creationId xmlns:p14="http://schemas.microsoft.com/office/powerpoint/2010/main" val="446969351"/>
      </p:ext>
    </p:extLst>
  </p:cSld>
  <p:clrMapOvr>
    <a:masterClrMapping/>
  </p:clrMapOvr>
  <p:transition spd="slow">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3"/>
          <p:cNvSpPr/>
          <p:nvPr/>
        </p:nvSpPr>
        <p:spPr>
          <a:xfrm>
            <a:off x="7960492" y="2061812"/>
            <a:ext cx="2975677" cy="2975677"/>
          </a:xfrm>
          <a:custGeom>
            <a:avLst/>
            <a:gdLst/>
            <a:ahLst/>
            <a:cxnLst/>
            <a:rect l="l" t="t" r="r" b="b"/>
            <a:pathLst>
              <a:path w="4463516" h="4463516">
                <a:moveTo>
                  <a:pt x="0" y="0"/>
                </a:moveTo>
                <a:lnTo>
                  <a:pt x="4463517" y="0"/>
                </a:lnTo>
                <a:lnTo>
                  <a:pt x="4463517" y="4463516"/>
                </a:lnTo>
                <a:lnTo>
                  <a:pt x="0" y="4463516"/>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txBody>
          <a:bodyPr/>
          <a:lstStyle/>
          <a:p>
            <a:endParaRPr lang="en-US" sz="1200">
              <a:latin typeface="Arial" panose="020B0604020202020204" pitchFamily="34" charset="0"/>
              <a:cs typeface="Arial" panose="020B0604020202020204" pitchFamily="34" charset="0"/>
            </a:endParaRPr>
          </a:p>
        </p:txBody>
      </p:sp>
      <p:sp>
        <p:nvSpPr>
          <p:cNvPr id="4" name="TextBox 4"/>
          <p:cNvSpPr txBox="1"/>
          <p:nvPr/>
        </p:nvSpPr>
        <p:spPr>
          <a:xfrm>
            <a:off x="-144190" y="190084"/>
            <a:ext cx="2388113" cy="384721"/>
          </a:xfrm>
          <a:prstGeom prst="rect">
            <a:avLst/>
          </a:prstGeom>
        </p:spPr>
        <p:txBody>
          <a:bodyPr wrap="square" lIns="0" tIns="0" rIns="0" bIns="0" rtlCol="0" anchor="t">
            <a:spAutoFit/>
          </a:bodyPr>
          <a:lstStyle/>
          <a:p>
            <a:pPr algn="r">
              <a:lnSpc>
                <a:spcPts val="2987"/>
              </a:lnSpc>
            </a:pPr>
            <a:r>
              <a:rPr lang="en-US" sz="2400" b="1" u="sng" spc="198" smtClean="0">
                <a:solidFill>
                  <a:srgbClr val="002060"/>
                </a:solidFill>
                <a:latin typeface="Arial" panose="020B0604020202020204" pitchFamily="34" charset="0"/>
                <a:cs typeface="Arial" panose="020B0604020202020204" pitchFamily="34" charset="0"/>
              </a:rPr>
              <a:t>6.KẾT </a:t>
            </a:r>
            <a:r>
              <a:rPr lang="en-US" sz="2400" b="1" u="sng" spc="198">
                <a:solidFill>
                  <a:srgbClr val="002060"/>
                </a:solidFill>
                <a:latin typeface="Arial" panose="020B0604020202020204" pitchFamily="34" charset="0"/>
                <a:cs typeface="Arial" panose="020B0604020202020204" pitchFamily="34" charset="0"/>
              </a:rPr>
              <a:t>LUẬN</a:t>
            </a:r>
          </a:p>
        </p:txBody>
      </p:sp>
      <p:sp>
        <p:nvSpPr>
          <p:cNvPr id="5" name="TextBox 5"/>
          <p:cNvSpPr txBox="1"/>
          <p:nvPr/>
        </p:nvSpPr>
        <p:spPr>
          <a:xfrm>
            <a:off x="373228" y="739369"/>
            <a:ext cx="6128781" cy="1384995"/>
          </a:xfrm>
          <a:prstGeom prst="rect">
            <a:avLst/>
          </a:prstGeom>
        </p:spPr>
        <p:txBody>
          <a:bodyPr lIns="0" tIns="0" rIns="0" bIns="0" rtlCol="0" anchor="t">
            <a:spAutoFit/>
          </a:bodyPr>
          <a:lstStyle/>
          <a:p>
            <a:pPr algn="just">
              <a:lnSpc>
                <a:spcPts val="2719"/>
              </a:lnSpc>
            </a:pPr>
            <a:r>
              <a:rPr lang="vi-VN" smtClean="0">
                <a:latin typeface="Arial" panose="020B0604020202020204" pitchFamily="34" charset="0"/>
                <a:cs typeface="Arial" panose="020B0604020202020204" pitchFamily="34" charset="0"/>
              </a:rPr>
              <a:t>Với </a:t>
            </a:r>
            <a:r>
              <a:rPr lang="vi-VN">
                <a:latin typeface="Arial" panose="020B0604020202020204" pitchFamily="34" charset="0"/>
                <a:cs typeface="Arial" panose="020B0604020202020204" pitchFamily="34" charset="0"/>
              </a:rPr>
              <a:t>khả năng tự động học và trích xuất đặc trưng từ dữ liệu hình ảnh, CNN đã giảm bớt nhu cầu phải thực hiện công việc trích xuất đặc trưng thủ công, một công việc tốn kém và thường không chính xác.</a:t>
            </a:r>
            <a:endParaRPr lang="en-US">
              <a:solidFill>
                <a:srgbClr val="373736"/>
              </a:solidFill>
              <a:latin typeface="Arial" panose="020B0604020202020204" pitchFamily="34" charset="0"/>
              <a:cs typeface="Arial" panose="020B0604020202020204" pitchFamily="34" charset="0"/>
            </a:endParaRPr>
          </a:p>
        </p:txBody>
      </p:sp>
      <p:sp>
        <p:nvSpPr>
          <p:cNvPr id="12" name="TextBox 11"/>
          <p:cNvSpPr txBox="1"/>
          <p:nvPr/>
        </p:nvSpPr>
        <p:spPr>
          <a:xfrm>
            <a:off x="373228" y="2288928"/>
            <a:ext cx="2002471" cy="369332"/>
          </a:xfrm>
          <a:prstGeom prst="rect">
            <a:avLst/>
          </a:prstGeom>
          <a:noFill/>
        </p:spPr>
        <p:txBody>
          <a:bodyPr wrap="none" rtlCol="0">
            <a:spAutoFit/>
          </a:bodyPr>
          <a:lstStyle/>
          <a:p>
            <a:r>
              <a:rPr lang="en-US" smtClean="0">
                <a:latin typeface="Arial" panose="020B0604020202020204" pitchFamily="34" charset="0"/>
                <a:cs typeface="Arial" panose="020B0604020202020204" pitchFamily="34" charset="0"/>
              </a:rPr>
              <a:t>Hướng phát triển:</a:t>
            </a:r>
            <a:endParaRPr lang="en-US">
              <a:latin typeface="Arial" panose="020B0604020202020204" pitchFamily="34" charset="0"/>
              <a:cs typeface="Arial" panose="020B0604020202020204" pitchFamily="34" charset="0"/>
            </a:endParaRPr>
          </a:p>
        </p:txBody>
      </p:sp>
      <p:sp>
        <p:nvSpPr>
          <p:cNvPr id="13" name="TextBox 12"/>
          <p:cNvSpPr txBox="1"/>
          <p:nvPr/>
        </p:nvSpPr>
        <p:spPr>
          <a:xfrm>
            <a:off x="1049867" y="2658260"/>
            <a:ext cx="4047903" cy="1754326"/>
          </a:xfrm>
          <a:prstGeom prst="rect">
            <a:avLst/>
          </a:prstGeom>
          <a:noFill/>
        </p:spPr>
        <p:txBody>
          <a:bodyPr wrap="none" rtlCol="0">
            <a:spAutoFit/>
          </a:bodyPr>
          <a:lstStyle/>
          <a:p>
            <a:pPr marL="285750" indent="-285750">
              <a:buFont typeface="Arial" panose="020B0604020202020204" pitchFamily="34" charset="0"/>
              <a:buChar char="•"/>
            </a:pPr>
            <a:r>
              <a:rPr lang="en-US" smtClean="0">
                <a:latin typeface="Arial" panose="020B0604020202020204" pitchFamily="34" charset="0"/>
                <a:cs typeface="Arial" panose="020B0604020202020204" pitchFamily="34" charset="0"/>
              </a:rPr>
              <a:t>Cải tiến kiến trúc mô hình</a:t>
            </a:r>
          </a:p>
          <a:p>
            <a:pPr marL="285750" indent="-285750">
              <a:buFont typeface="Arial" panose="020B0604020202020204" pitchFamily="34" charset="0"/>
              <a:buChar char="•"/>
            </a:pPr>
            <a:r>
              <a:rPr lang="en-US" smtClean="0">
                <a:latin typeface="Arial" panose="020B0604020202020204" pitchFamily="34" charset="0"/>
                <a:cs typeface="Arial" panose="020B0604020202020204" pitchFamily="34" charset="0"/>
              </a:rPr>
              <a:t>Sử dụng dữ liệu không gán nhãn</a:t>
            </a:r>
          </a:p>
          <a:p>
            <a:pPr marL="285750" indent="-285750">
              <a:buFont typeface="Arial" panose="020B0604020202020204" pitchFamily="34" charset="0"/>
              <a:buChar char="•"/>
            </a:pPr>
            <a:r>
              <a:rPr lang="en-US" smtClean="0">
                <a:latin typeface="Arial" panose="020B0604020202020204" pitchFamily="34" charset="0"/>
                <a:cs typeface="Arial" panose="020B0604020202020204" pitchFamily="34" charset="0"/>
              </a:rPr>
              <a:t>Tăng cường dữ liệu</a:t>
            </a:r>
          </a:p>
          <a:p>
            <a:pPr marL="285750" indent="-285750">
              <a:buFont typeface="Arial" panose="020B0604020202020204" pitchFamily="34" charset="0"/>
              <a:buChar char="•"/>
            </a:pPr>
            <a:r>
              <a:rPr lang="en-US" smtClean="0">
                <a:latin typeface="Arial" panose="020B0604020202020204" pitchFamily="34" charset="0"/>
                <a:cs typeface="Arial" panose="020B0604020202020204" pitchFamily="34" charset="0"/>
              </a:rPr>
              <a:t>Diễn giải mô hình</a:t>
            </a:r>
          </a:p>
          <a:p>
            <a:pPr marL="285750" indent="-285750">
              <a:buFont typeface="Arial" panose="020B0604020202020204" pitchFamily="34" charset="0"/>
              <a:buChar char="•"/>
            </a:pPr>
            <a:r>
              <a:rPr lang="en-US" smtClean="0">
                <a:latin typeface="Arial" panose="020B0604020202020204" pitchFamily="34" charset="0"/>
                <a:cs typeface="Arial" panose="020B0604020202020204" pitchFamily="34" charset="0"/>
              </a:rPr>
              <a:t>Tối ưu hóa tính toán</a:t>
            </a:r>
          </a:p>
          <a:p>
            <a:pPr marL="285750" indent="-285750">
              <a:buFont typeface="Arial" panose="020B0604020202020204" pitchFamily="34" charset="0"/>
              <a:buChar char="•"/>
            </a:pPr>
            <a:r>
              <a:rPr lang="en-US" smtClean="0">
                <a:latin typeface="Arial" panose="020B0604020202020204" pitchFamily="34" charset="0"/>
                <a:cs typeface="Arial" panose="020B0604020202020204" pitchFamily="34" charset="0"/>
              </a:rPr>
              <a:t>Tối ưu chất lượng hình ảnh xuất ra</a:t>
            </a:r>
            <a:endParaRPr lang="en-US">
              <a:latin typeface="Arial" panose="020B0604020202020204" pitchFamily="34" charset="0"/>
              <a:cs typeface="Arial" panose="020B0604020202020204" pitchFamily="34" charset="0"/>
            </a:endParaRPr>
          </a:p>
        </p:txBody>
      </p:sp>
      <p:sp>
        <p:nvSpPr>
          <p:cNvPr id="14" name="Freeform 5"/>
          <p:cNvSpPr/>
          <p:nvPr/>
        </p:nvSpPr>
        <p:spPr>
          <a:xfrm>
            <a:off x="4015003" y="3549650"/>
            <a:ext cx="4094263" cy="3183981"/>
          </a:xfrm>
          <a:custGeom>
            <a:avLst/>
            <a:gdLst/>
            <a:ahLst/>
            <a:cxnLst/>
            <a:rect l="l" t="t" r="r" b="b"/>
            <a:pathLst>
              <a:path w="6141395" h="4775972">
                <a:moveTo>
                  <a:pt x="0" y="0"/>
                </a:moveTo>
                <a:lnTo>
                  <a:pt x="6141396" y="0"/>
                </a:lnTo>
                <a:lnTo>
                  <a:pt x="6141396" y="4775972"/>
                </a:lnTo>
                <a:lnTo>
                  <a:pt x="0" y="4775972"/>
                </a:lnTo>
                <a:lnTo>
                  <a:pt x="0" y="0"/>
                </a:lnTo>
                <a:close/>
              </a:path>
            </a:pathLst>
          </a:custGeom>
          <a:blipFill>
            <a:blip r:embed="rId4">
              <a:alphaModFix amt="5000"/>
              <a:extLst>
                <a:ext uri="{96DAC541-7B7A-43D3-8B79-37D633B846F1}">
                  <asvg:svgBlip xmlns:asvg="http://schemas.microsoft.com/office/drawing/2016/SVG/main" xmlns="" r:embed="rId6"/>
                </a:ext>
              </a:extLst>
            </a:blip>
            <a:stretch>
              <a:fillRect/>
            </a:stretch>
          </a:blipFill>
        </p:spPr>
        <p:txBody>
          <a:bodyPr/>
          <a:lstStyle/>
          <a:p>
            <a:endParaRPr lang="en-US" sz="12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826739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fade">
                                      <p:cBhvr>
                                        <p:cTn id="14" dur="1000"/>
                                        <p:tgtEl>
                                          <p:spTgt spid="12"/>
                                        </p:tgtEl>
                                      </p:cBhvr>
                                    </p:animEffect>
                                    <p:anim calcmode="lin" valueType="num">
                                      <p:cBhvr>
                                        <p:cTn id="15" dur="1000" fill="hold"/>
                                        <p:tgtEl>
                                          <p:spTgt spid="12"/>
                                        </p:tgtEl>
                                        <p:attrNameLst>
                                          <p:attrName>ppt_x</p:attrName>
                                        </p:attrNameLst>
                                      </p:cBhvr>
                                      <p:tavLst>
                                        <p:tav tm="0">
                                          <p:val>
                                            <p:strVal val="#ppt_x"/>
                                          </p:val>
                                        </p:tav>
                                        <p:tav tm="100000">
                                          <p:val>
                                            <p:strVal val="#ppt_x"/>
                                          </p:val>
                                        </p:tav>
                                      </p:tavLst>
                                    </p:anim>
                                    <p:anim calcmode="lin" valueType="num">
                                      <p:cBhvr>
                                        <p:cTn id="16" dur="1000" fill="hold"/>
                                        <p:tgtEl>
                                          <p:spTgt spid="12"/>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1000"/>
                                        <p:tgtEl>
                                          <p:spTgt spid="13"/>
                                        </p:tgtEl>
                                      </p:cBhvr>
                                    </p:animEffect>
                                    <p:anim calcmode="lin" valueType="num">
                                      <p:cBhvr>
                                        <p:cTn id="20" dur="1000" fill="hold"/>
                                        <p:tgtEl>
                                          <p:spTgt spid="13"/>
                                        </p:tgtEl>
                                        <p:attrNameLst>
                                          <p:attrName>ppt_x</p:attrName>
                                        </p:attrNameLst>
                                      </p:cBhvr>
                                      <p:tavLst>
                                        <p:tav tm="0">
                                          <p:val>
                                            <p:strVal val="#ppt_x"/>
                                          </p:val>
                                        </p:tav>
                                        <p:tav tm="100000">
                                          <p:val>
                                            <p:strVal val="#ppt_x"/>
                                          </p:val>
                                        </p:tav>
                                      </p:tavLst>
                                    </p:anim>
                                    <p:anim calcmode="lin" valueType="num">
                                      <p:cBhvr>
                                        <p:cTn id="21"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433623" y="474769"/>
            <a:ext cx="3689803" cy="358560"/>
          </a:xfrm>
          <a:prstGeom prst="rect">
            <a:avLst/>
          </a:prstGeom>
        </p:spPr>
        <p:txBody>
          <a:bodyPr wrap="square" lIns="0" tIns="0" rIns="0" bIns="0" rtlCol="0" anchor="t">
            <a:spAutoFit/>
          </a:bodyPr>
          <a:lstStyle/>
          <a:p>
            <a:pPr algn="r">
              <a:lnSpc>
                <a:spcPts val="2987"/>
              </a:lnSpc>
            </a:pPr>
            <a:r>
              <a:rPr lang="en-US" sz="2400" b="1" u="sng" spc="198">
                <a:solidFill>
                  <a:srgbClr val="002060"/>
                </a:solidFill>
                <a:latin typeface="Arial" panose="020B0604020202020204" pitchFamily="34" charset="0"/>
                <a:cs typeface="Arial" panose="020B0604020202020204" pitchFamily="34" charset="0"/>
              </a:rPr>
              <a:t>TÀI LIỆU THAM KHẢO</a:t>
            </a:r>
          </a:p>
        </p:txBody>
      </p:sp>
      <p:sp>
        <p:nvSpPr>
          <p:cNvPr id="4" name="TextBox 4"/>
          <p:cNvSpPr txBox="1"/>
          <p:nvPr/>
        </p:nvSpPr>
        <p:spPr>
          <a:xfrm>
            <a:off x="490765" y="1253593"/>
            <a:ext cx="7298888" cy="1410643"/>
          </a:xfrm>
          <a:prstGeom prst="rect">
            <a:avLst/>
          </a:prstGeom>
        </p:spPr>
        <p:txBody>
          <a:bodyPr wrap="square" lIns="0" tIns="0" rIns="0" bIns="0" rtlCol="0" anchor="t">
            <a:spAutoFit/>
          </a:bodyPr>
          <a:lstStyle/>
          <a:p>
            <a:pPr marL="345457" lvl="1" indent="-172729" algn="just">
              <a:lnSpc>
                <a:spcPts val="2239"/>
              </a:lnSpc>
              <a:spcBef>
                <a:spcPct val="0"/>
              </a:spcBef>
              <a:buFont typeface="Arial"/>
              <a:buChar char="•"/>
            </a:pPr>
            <a:r>
              <a:rPr lang="en-US">
                <a:solidFill>
                  <a:srgbClr val="000000"/>
                </a:solidFill>
                <a:latin typeface="Arial" panose="020B0604020202020204" pitchFamily="34" charset="0"/>
                <a:cs typeface="Arial" panose="020B0604020202020204" pitchFamily="34" charset="0"/>
              </a:rPr>
              <a:t>Tác giả: </a:t>
            </a:r>
            <a:r>
              <a:rPr lang="en-US" smtClean="0">
                <a:solidFill>
                  <a:srgbClr val="000000"/>
                </a:solidFill>
                <a:latin typeface="Arial" panose="020B0604020202020204" pitchFamily="34" charset="0"/>
                <a:cs typeface="Arial" panose="020B0604020202020204" pitchFamily="34" charset="0"/>
              </a:rPr>
              <a:t>Phạm Văn Chung (2020</a:t>
            </a:r>
            <a:r>
              <a:rPr lang="en-US">
                <a:solidFill>
                  <a:srgbClr val="000000"/>
                </a:solidFill>
                <a:latin typeface="Arial" panose="020B0604020202020204" pitchFamily="34" charset="0"/>
                <a:cs typeface="Arial" panose="020B0604020202020204" pitchFamily="34" charset="0"/>
              </a:rPr>
              <a:t>) Tài liệu về </a:t>
            </a:r>
            <a:r>
              <a:rPr lang="en-US" smtClean="0">
                <a:latin typeface="Arial" panose="020B0604020202020204" pitchFamily="34" charset="0"/>
                <a:ea typeface="Roboto" panose="020B0604020202020204" charset="0"/>
                <a:cs typeface="Arial" panose="020B0604020202020204" pitchFamily="34" charset="0"/>
              </a:rPr>
              <a:t>mạng </a:t>
            </a:r>
            <a:r>
              <a:rPr lang="en-US">
                <a:latin typeface="Arial" panose="020B0604020202020204" pitchFamily="34" charset="0"/>
                <a:ea typeface="Roboto" panose="020B0604020202020204" charset="0"/>
                <a:cs typeface="Arial" panose="020B0604020202020204" pitchFamily="34" charset="0"/>
              </a:rPr>
              <a:t>tích chập (</a:t>
            </a:r>
            <a:r>
              <a:rPr lang="en-US" smtClean="0">
                <a:latin typeface="Arial" panose="020B0604020202020204" pitchFamily="34" charset="0"/>
                <a:ea typeface="Roboto" panose="020B0604020202020204" charset="0"/>
                <a:cs typeface="Arial" panose="020B0604020202020204" pitchFamily="34" charset="0"/>
              </a:rPr>
              <a:t>CNN)</a:t>
            </a:r>
            <a:endParaRPr lang="en-US">
              <a:solidFill>
                <a:srgbClr val="000000"/>
              </a:solidFill>
              <a:latin typeface="Arial" panose="020B0604020202020204" pitchFamily="34" charset="0"/>
              <a:cs typeface="Arial" panose="020B0604020202020204" pitchFamily="34" charset="0"/>
            </a:endParaRPr>
          </a:p>
          <a:p>
            <a:pPr marL="345457" lvl="1" indent="-172729" algn="just">
              <a:lnSpc>
                <a:spcPts val="2239"/>
              </a:lnSpc>
              <a:spcBef>
                <a:spcPct val="0"/>
              </a:spcBef>
              <a:buFont typeface="Arial"/>
              <a:buChar char="•"/>
            </a:pPr>
            <a:r>
              <a:rPr lang="vi-VN" u="sng" smtClean="0">
                <a:latin typeface="Arial" panose="020B0604020202020204" pitchFamily="34" charset="0"/>
                <a:cs typeface="Arial" panose="020B0604020202020204" pitchFamily="34" charset="0"/>
                <a:hlinkClick r:id="rId2"/>
              </a:rPr>
              <a:t>https://viblo.asia/p/deep-learning-tim-hieu-ve-mang-tich-chap-cnn-</a:t>
            </a:r>
            <a:r>
              <a:rPr lang="en-US" u="sng" smtClean="0">
                <a:latin typeface="Arial" panose="020B0604020202020204" pitchFamily="34" charset="0"/>
                <a:cs typeface="Arial" panose="020B0604020202020204" pitchFamily="34" charset="0"/>
                <a:hlinkClick r:id="rId2"/>
              </a:rPr>
              <a:t>    </a:t>
            </a:r>
            <a:r>
              <a:rPr lang="vi-VN" u="sng" smtClean="0">
                <a:latin typeface="Arial" panose="020B0604020202020204" pitchFamily="34" charset="0"/>
                <a:cs typeface="Arial" panose="020B0604020202020204" pitchFamily="34" charset="0"/>
                <a:hlinkClick r:id="rId2"/>
              </a:rPr>
              <a:t>maGK73bOKj2</a:t>
            </a:r>
            <a:endParaRPr lang="en-US" u="sng" smtClean="0">
              <a:latin typeface="Arial" panose="020B0604020202020204" pitchFamily="34" charset="0"/>
              <a:cs typeface="Arial" panose="020B0604020202020204" pitchFamily="34" charset="0"/>
            </a:endParaRPr>
          </a:p>
          <a:p>
            <a:pPr marL="345457" lvl="1" indent="-172729" algn="just">
              <a:lnSpc>
                <a:spcPts val="2239"/>
              </a:lnSpc>
              <a:spcBef>
                <a:spcPct val="0"/>
              </a:spcBef>
              <a:buFont typeface="Arial"/>
              <a:buChar char="•"/>
            </a:pPr>
            <a:endParaRPr lang="en-US" u="sng">
              <a:solidFill>
                <a:srgbClr val="000000"/>
              </a:solidFill>
              <a:latin typeface="Arial" panose="020B0604020202020204" pitchFamily="34" charset="0"/>
              <a:cs typeface="Arial" panose="020B0604020202020204" pitchFamily="34" charset="0"/>
              <a:hlinkClick r:id="rId3" tooltip="https://viblo.asia/p/tuan-3-histogram-histogram-equalization-3P0lPnxmKox"/>
            </a:endParaRPr>
          </a:p>
          <a:p>
            <a:pPr marL="345457" lvl="1" indent="-172729" algn="just">
              <a:lnSpc>
                <a:spcPts val="2239"/>
              </a:lnSpc>
              <a:spcBef>
                <a:spcPct val="0"/>
              </a:spcBef>
              <a:buFont typeface="Arial"/>
              <a:buChar char="•"/>
            </a:pPr>
            <a:endParaRPr lang="en-US" u="sng">
              <a:solidFill>
                <a:srgbClr val="000000"/>
              </a:solidFill>
              <a:latin typeface="Arial" panose="020B0604020202020204" pitchFamily="34" charset="0"/>
              <a:cs typeface="Arial" panose="020B0604020202020204" pitchFamily="34" charset="0"/>
              <a:hlinkClick r:id="rId3" tooltip="https://viblo.asia/p/tuan-3-histogram-histogram-equalization-3P0lPnxmKox"/>
            </a:endParaRPr>
          </a:p>
        </p:txBody>
      </p:sp>
      <p:sp>
        <p:nvSpPr>
          <p:cNvPr id="5" name="TextBox 5"/>
          <p:cNvSpPr txBox="1"/>
          <p:nvPr/>
        </p:nvSpPr>
        <p:spPr>
          <a:xfrm>
            <a:off x="490765" y="2320803"/>
            <a:ext cx="7298888" cy="1118255"/>
          </a:xfrm>
          <a:prstGeom prst="rect">
            <a:avLst/>
          </a:prstGeom>
        </p:spPr>
        <p:txBody>
          <a:bodyPr wrap="square" lIns="0" tIns="0" rIns="0" bIns="0" rtlCol="0" anchor="t">
            <a:spAutoFit/>
          </a:bodyPr>
          <a:lstStyle/>
          <a:p>
            <a:pPr marL="345457" lvl="1" indent="-172729" algn="just">
              <a:lnSpc>
                <a:spcPts val="2239"/>
              </a:lnSpc>
              <a:spcBef>
                <a:spcPct val="0"/>
              </a:spcBef>
              <a:buFont typeface="Arial"/>
              <a:buChar char="•"/>
            </a:pPr>
            <a:r>
              <a:rPr lang="en-US">
                <a:solidFill>
                  <a:srgbClr val="000000"/>
                </a:solidFill>
                <a:latin typeface="Arial" panose="020B0604020202020204" pitchFamily="34" charset="0"/>
                <a:cs typeface="Arial" panose="020B0604020202020204" pitchFamily="34" charset="0"/>
              </a:rPr>
              <a:t>Tác giả: </a:t>
            </a:r>
            <a:r>
              <a:rPr lang="en-US">
                <a:latin typeface="Arial" panose="020B0604020202020204" pitchFamily="34" charset="0"/>
                <a:cs typeface="Arial" panose="020B0604020202020204" pitchFamily="34" charset="0"/>
              </a:rPr>
              <a:t>Mohd Sanad Zaki </a:t>
            </a:r>
            <a:r>
              <a:rPr lang="en-US" smtClean="0">
                <a:latin typeface="Arial" panose="020B0604020202020204" pitchFamily="34" charset="0"/>
                <a:cs typeface="Arial" panose="020B0604020202020204" pitchFamily="34" charset="0"/>
              </a:rPr>
              <a:t>Rizvi </a:t>
            </a:r>
            <a:r>
              <a:rPr lang="en-US" smtClean="0">
                <a:solidFill>
                  <a:srgbClr val="000000"/>
                </a:solidFill>
                <a:latin typeface="Arial" panose="020B0604020202020204" pitchFamily="34" charset="0"/>
                <a:cs typeface="Arial" panose="020B0604020202020204" pitchFamily="34" charset="0"/>
              </a:rPr>
              <a:t>(2023) </a:t>
            </a:r>
            <a:r>
              <a:rPr lang="en-US">
                <a:latin typeface="Arial" panose="020B0604020202020204" pitchFamily="34" charset="0"/>
                <a:ea typeface="Roboto" panose="020B0604020202020204" charset="0"/>
                <a:cs typeface="Arial" panose="020B0604020202020204" pitchFamily="34" charset="0"/>
              </a:rPr>
              <a:t>Image Classification Using CNN (Convolutional Neural </a:t>
            </a:r>
            <a:r>
              <a:rPr lang="en-US" smtClean="0">
                <a:latin typeface="Arial" panose="020B0604020202020204" pitchFamily="34" charset="0"/>
                <a:ea typeface="Roboto" panose="020B0604020202020204" charset="0"/>
                <a:cs typeface="Arial" panose="020B0604020202020204" pitchFamily="34" charset="0"/>
              </a:rPr>
              <a:t>Networks)</a:t>
            </a:r>
          </a:p>
          <a:p>
            <a:pPr marL="345457" lvl="1" indent="-172729" algn="just">
              <a:lnSpc>
                <a:spcPts val="2239"/>
              </a:lnSpc>
              <a:spcBef>
                <a:spcPct val="0"/>
              </a:spcBef>
              <a:buFont typeface="Arial"/>
              <a:buChar char="•"/>
            </a:pPr>
            <a:r>
              <a:rPr lang="vi-VN" u="sng" smtClean="0">
                <a:latin typeface="Arial" panose="020B0604020202020204" pitchFamily="34" charset="0"/>
                <a:cs typeface="Arial" panose="020B0604020202020204" pitchFamily="34" charset="0"/>
                <a:hlinkClick r:id="rId4"/>
              </a:rPr>
              <a:t>https</a:t>
            </a:r>
            <a:r>
              <a:rPr lang="vi-VN" u="sng">
                <a:latin typeface="Arial" panose="020B0604020202020204" pitchFamily="34" charset="0"/>
                <a:cs typeface="Arial" panose="020B0604020202020204" pitchFamily="34" charset="0"/>
                <a:hlinkClick r:id="rId4"/>
              </a:rPr>
              <a:t>://www.analyticsvidhya.com/blog/2020/02/learn-image-classification-cnn-convolutional-neural-networks-3-datasets/</a:t>
            </a:r>
            <a:endParaRPr lang="en-US">
              <a:latin typeface="Arial" panose="020B0604020202020204" pitchFamily="34" charset="0"/>
              <a:cs typeface="Arial" panose="020B0604020202020204" pitchFamily="34" charset="0"/>
            </a:endParaRPr>
          </a:p>
        </p:txBody>
      </p:sp>
      <p:sp>
        <p:nvSpPr>
          <p:cNvPr id="6" name="TextBox 6"/>
          <p:cNvSpPr txBox="1"/>
          <p:nvPr/>
        </p:nvSpPr>
        <p:spPr>
          <a:xfrm>
            <a:off x="490765" y="3793641"/>
            <a:ext cx="7298888" cy="846386"/>
          </a:xfrm>
          <a:prstGeom prst="rect">
            <a:avLst/>
          </a:prstGeom>
        </p:spPr>
        <p:txBody>
          <a:bodyPr wrap="square" lIns="0" tIns="0" rIns="0" bIns="0" rtlCol="0" anchor="t">
            <a:spAutoFit/>
          </a:bodyPr>
          <a:lstStyle/>
          <a:p>
            <a:pPr marL="345457" lvl="1" indent="-172729" algn="just">
              <a:lnSpc>
                <a:spcPts val="2239"/>
              </a:lnSpc>
              <a:spcBef>
                <a:spcPct val="0"/>
              </a:spcBef>
              <a:buFont typeface="Arial"/>
              <a:buChar char="•"/>
            </a:pPr>
            <a:r>
              <a:rPr lang="en-US">
                <a:solidFill>
                  <a:srgbClr val="000000"/>
                </a:solidFill>
                <a:latin typeface="Arial" panose="020B0604020202020204" pitchFamily="34" charset="0"/>
                <a:cs typeface="Arial" panose="020B0604020202020204" pitchFamily="34" charset="0"/>
              </a:rPr>
              <a:t>Tác giả: </a:t>
            </a:r>
            <a:r>
              <a:rPr lang="en-US" smtClean="0">
                <a:latin typeface="Arial" panose="020B0604020202020204" pitchFamily="34" charset="0"/>
                <a:ea typeface="Roboto" panose="020B0604020202020204" charset="0"/>
                <a:cs typeface="Arial" panose="020B0604020202020204" pitchFamily="34" charset="0"/>
              </a:rPr>
              <a:t>Deepanshi </a:t>
            </a:r>
            <a:r>
              <a:rPr lang="en-US">
                <a:latin typeface="Arial" panose="020B0604020202020204" pitchFamily="34" charset="0"/>
                <a:ea typeface="Roboto" panose="020B0604020202020204" charset="0"/>
                <a:cs typeface="Arial" panose="020B0604020202020204" pitchFamily="34" charset="0"/>
              </a:rPr>
              <a:t>(2023) Triển khai mô hình bằng Python</a:t>
            </a:r>
          </a:p>
          <a:p>
            <a:pPr marL="345457" lvl="1" indent="-172729" algn="just">
              <a:lnSpc>
                <a:spcPts val="2239"/>
              </a:lnSpc>
              <a:spcBef>
                <a:spcPct val="0"/>
              </a:spcBef>
              <a:buFont typeface="Arial"/>
              <a:buChar char="•"/>
            </a:pPr>
            <a:r>
              <a:rPr lang="en-US">
                <a:latin typeface="Arial" panose="020B0604020202020204" pitchFamily="34" charset="0"/>
                <a:cs typeface="Arial" panose="020B0604020202020204" pitchFamily="34" charset="0"/>
              </a:rPr>
              <a:t> </a:t>
            </a:r>
            <a:r>
              <a:rPr lang="vi-VN" u="sng">
                <a:latin typeface="Arial" panose="020B0604020202020204" pitchFamily="34" charset="0"/>
                <a:cs typeface="Arial" panose="020B0604020202020204" pitchFamily="34" charset="0"/>
                <a:hlinkClick r:id="rId5"/>
              </a:rPr>
              <a:t>https://www.analyticsvidhya.com/blog/2021/08/beginners-guide-to-convolutional-neural-network-with-implementation-in-python/</a:t>
            </a:r>
            <a:r>
              <a:rPr lang="en-US" smtClean="0">
                <a:solidFill>
                  <a:srgbClr val="000000"/>
                </a:solidFill>
                <a:latin typeface="Arial" panose="020B0604020202020204" pitchFamily="34" charset="0"/>
                <a:cs typeface="Arial" panose="020B0604020202020204" pitchFamily="34" charset="0"/>
              </a:rPr>
              <a:t> </a:t>
            </a:r>
            <a:endParaRPr lang="en-US">
              <a:solidFill>
                <a:srgbClr val="000000"/>
              </a:solidFill>
              <a:latin typeface="Arial" panose="020B0604020202020204" pitchFamily="34" charset="0"/>
              <a:cs typeface="Arial" panose="020B0604020202020204" pitchFamily="34" charset="0"/>
            </a:endParaRPr>
          </a:p>
        </p:txBody>
      </p:sp>
      <p:sp>
        <p:nvSpPr>
          <p:cNvPr id="7" name="Freeform 5"/>
          <p:cNvSpPr/>
          <p:nvPr/>
        </p:nvSpPr>
        <p:spPr>
          <a:xfrm>
            <a:off x="7433843" y="2879930"/>
            <a:ext cx="4094263" cy="3183981"/>
          </a:xfrm>
          <a:custGeom>
            <a:avLst/>
            <a:gdLst/>
            <a:ahLst/>
            <a:cxnLst/>
            <a:rect l="l" t="t" r="r" b="b"/>
            <a:pathLst>
              <a:path w="6141395" h="4775972">
                <a:moveTo>
                  <a:pt x="0" y="0"/>
                </a:moveTo>
                <a:lnTo>
                  <a:pt x="6141396" y="0"/>
                </a:lnTo>
                <a:lnTo>
                  <a:pt x="6141396" y="4775972"/>
                </a:lnTo>
                <a:lnTo>
                  <a:pt x="0" y="4775972"/>
                </a:lnTo>
                <a:lnTo>
                  <a:pt x="0" y="0"/>
                </a:lnTo>
                <a:close/>
              </a:path>
            </a:pathLst>
          </a:custGeom>
          <a:blipFill>
            <a:blip r:embed="rId6">
              <a:alphaModFix amt="5000"/>
              <a:extLst>
                <a:ext uri="{96DAC541-7B7A-43D3-8B79-37D633B846F1}">
                  <asvg:svgBlip xmlns:asvg="http://schemas.microsoft.com/office/drawing/2016/SVG/main" xmlns="" r:embed="rId7"/>
                </a:ext>
              </a:extLst>
            </a:blip>
            <a:stretch>
              <a:fillRect/>
            </a:stretch>
          </a:blipFill>
        </p:spPr>
        <p:txBody>
          <a:bodyPr/>
          <a:lstStyle/>
          <a:p>
            <a:endParaRPr lang="en-US" sz="1200"/>
          </a:p>
        </p:txBody>
      </p:sp>
    </p:spTree>
    <p:extLst>
      <p:ext uri="{BB962C8B-B14F-4D97-AF65-F5344CB8AC3E}">
        <p14:creationId xmlns:p14="http://schemas.microsoft.com/office/powerpoint/2010/main" val="809673827"/>
      </p:ext>
    </p:extLst>
  </p:cSld>
  <p:clrMapOvr>
    <a:masterClrMapping/>
  </p:clrMapOvr>
  <p:transition spd="slow">
    <p:push di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https://mega.com.vn/media/news/1907_hinh-nen-ket-thuc-trong-powerpoint7.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02974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96516" y="-129759"/>
            <a:ext cx="12447664" cy="2027309"/>
            <a:chOff x="0" y="0"/>
            <a:chExt cx="4917596" cy="800912"/>
          </a:xfrm>
        </p:grpSpPr>
        <p:sp>
          <p:nvSpPr>
            <p:cNvPr id="3" name="Freeform 3"/>
            <p:cNvSpPr/>
            <p:nvPr/>
          </p:nvSpPr>
          <p:spPr>
            <a:xfrm>
              <a:off x="0" y="0"/>
              <a:ext cx="4917596" cy="800912"/>
            </a:xfrm>
            <a:custGeom>
              <a:avLst/>
              <a:gdLst/>
              <a:ahLst/>
              <a:cxnLst/>
              <a:rect l="l" t="t" r="r" b="b"/>
              <a:pathLst>
                <a:path w="4917596" h="800912">
                  <a:moveTo>
                    <a:pt x="0" y="0"/>
                  </a:moveTo>
                  <a:lnTo>
                    <a:pt x="4917596" y="0"/>
                  </a:lnTo>
                  <a:lnTo>
                    <a:pt x="4917596" y="800912"/>
                  </a:lnTo>
                  <a:lnTo>
                    <a:pt x="0" y="800912"/>
                  </a:lnTo>
                  <a:close/>
                </a:path>
              </a:pathLst>
            </a:custGeom>
            <a:solidFill>
              <a:srgbClr val="F2F1ED"/>
            </a:solidFill>
            <a:ln w="28575" cap="sq">
              <a:solidFill>
                <a:srgbClr val="124469"/>
              </a:solidFill>
              <a:miter/>
            </a:ln>
          </p:spPr>
        </p:sp>
        <p:sp>
          <p:nvSpPr>
            <p:cNvPr id="4" name="TextBox 4"/>
            <p:cNvSpPr txBox="1"/>
            <p:nvPr/>
          </p:nvSpPr>
          <p:spPr>
            <a:xfrm>
              <a:off x="0" y="-76200"/>
              <a:ext cx="812800" cy="889000"/>
            </a:xfrm>
            <a:prstGeom prst="rect">
              <a:avLst/>
            </a:prstGeom>
          </p:spPr>
          <p:txBody>
            <a:bodyPr lIns="33867" tIns="33867" rIns="33867" bIns="33867" rtlCol="0" anchor="ctr"/>
            <a:lstStyle/>
            <a:p>
              <a:pPr algn="ctr">
                <a:lnSpc>
                  <a:spcPts val="1960"/>
                </a:lnSpc>
              </a:pPr>
              <a:endParaRPr sz="1200"/>
            </a:p>
          </p:txBody>
        </p:sp>
      </p:grpSp>
      <p:sp>
        <p:nvSpPr>
          <p:cNvPr id="5" name="TextBox 5"/>
          <p:cNvSpPr txBox="1"/>
          <p:nvPr/>
        </p:nvSpPr>
        <p:spPr>
          <a:xfrm>
            <a:off x="685800" y="679450"/>
            <a:ext cx="8241586" cy="654025"/>
          </a:xfrm>
          <a:prstGeom prst="rect">
            <a:avLst/>
          </a:prstGeom>
        </p:spPr>
        <p:txBody>
          <a:bodyPr lIns="0" tIns="0" rIns="0" bIns="0" rtlCol="0" anchor="t">
            <a:spAutoFit/>
          </a:bodyPr>
          <a:lstStyle/>
          <a:p>
            <a:pPr>
              <a:lnSpc>
                <a:spcPts val="5120"/>
              </a:lnSpc>
            </a:pPr>
            <a:r>
              <a:rPr lang="vi-VN" sz="4266">
                <a:solidFill>
                  <a:srgbClr val="124469"/>
                </a:solidFill>
                <a:latin typeface="Gliker Expanded"/>
              </a:rPr>
              <a:t>Thành </a:t>
            </a:r>
            <a:r>
              <a:rPr lang="vi-VN" sz="4266" smtClean="0">
                <a:solidFill>
                  <a:srgbClr val="124469"/>
                </a:solidFill>
                <a:latin typeface="Gliker Expanded"/>
              </a:rPr>
              <a:t>viên</a:t>
            </a:r>
            <a:r>
              <a:rPr lang="en-US" sz="4266" smtClean="0">
                <a:solidFill>
                  <a:srgbClr val="124469"/>
                </a:solidFill>
                <a:latin typeface="Gliker Expanded"/>
              </a:rPr>
              <a:t> nhóm</a:t>
            </a:r>
            <a:endParaRPr lang="en-US" sz="4266">
              <a:solidFill>
                <a:srgbClr val="124469"/>
              </a:solidFill>
              <a:latin typeface="Gliker Expanded"/>
            </a:endParaRPr>
          </a:p>
        </p:txBody>
      </p:sp>
      <p:grpSp>
        <p:nvGrpSpPr>
          <p:cNvPr id="9" name="Group 9"/>
          <p:cNvGrpSpPr/>
          <p:nvPr/>
        </p:nvGrpSpPr>
        <p:grpSpPr>
          <a:xfrm>
            <a:off x="2057857" y="4706746"/>
            <a:ext cx="3973040" cy="1097678"/>
            <a:chOff x="0" y="-95251"/>
            <a:chExt cx="7946080" cy="2195355"/>
          </a:xfrm>
        </p:grpSpPr>
        <p:sp>
          <p:nvSpPr>
            <p:cNvPr id="10" name="TextBox 10"/>
            <p:cNvSpPr txBox="1"/>
            <p:nvPr/>
          </p:nvSpPr>
          <p:spPr>
            <a:xfrm>
              <a:off x="0" y="-95251"/>
              <a:ext cx="7946080" cy="640304"/>
            </a:xfrm>
            <a:prstGeom prst="rect">
              <a:avLst/>
            </a:prstGeom>
          </p:spPr>
          <p:txBody>
            <a:bodyPr lIns="0" tIns="0" rIns="0" bIns="0" rtlCol="0" anchor="t">
              <a:spAutoFit/>
            </a:bodyPr>
            <a:lstStyle/>
            <a:p>
              <a:pPr>
                <a:lnSpc>
                  <a:spcPts val="2613"/>
                </a:lnSpc>
              </a:pPr>
              <a:r>
                <a:rPr lang="vi-VN" sz="2133" b="1">
                  <a:solidFill>
                    <a:srgbClr val="FF0000"/>
                  </a:solidFill>
                </a:rPr>
                <a:t>Nguyễn Hữu Trường</a:t>
              </a:r>
              <a:endParaRPr lang="en-US" sz="2133" b="1">
                <a:solidFill>
                  <a:srgbClr val="FF0000"/>
                </a:solidFill>
              </a:endParaRPr>
            </a:p>
          </p:txBody>
        </p:sp>
        <p:sp>
          <p:nvSpPr>
            <p:cNvPr id="11" name="TextBox 11"/>
            <p:cNvSpPr txBox="1"/>
            <p:nvPr/>
          </p:nvSpPr>
          <p:spPr>
            <a:xfrm>
              <a:off x="0" y="638167"/>
              <a:ext cx="7946080" cy="1461937"/>
            </a:xfrm>
            <a:prstGeom prst="rect">
              <a:avLst/>
            </a:prstGeom>
          </p:spPr>
          <p:txBody>
            <a:bodyPr lIns="0" tIns="0" rIns="0" bIns="0" rtlCol="0" anchor="t">
              <a:spAutoFit/>
            </a:bodyPr>
            <a:lstStyle/>
            <a:p>
              <a:pPr marL="287882" lvl="1" indent="-143941">
                <a:lnSpc>
                  <a:spcPts val="1867"/>
                </a:lnSpc>
                <a:buFont typeface="Arial"/>
                <a:buChar char="•"/>
              </a:pPr>
              <a:r>
                <a:rPr lang="vi-VN" sz="1600" b="1">
                  <a:solidFill>
                    <a:schemeClr val="bg2">
                      <a:lumMod val="25000"/>
                    </a:schemeClr>
                  </a:solidFill>
                </a:rPr>
                <a:t>Thành viên</a:t>
              </a:r>
              <a:endParaRPr lang="en-US" sz="1600" b="1">
                <a:solidFill>
                  <a:schemeClr val="bg2">
                    <a:lumMod val="25000"/>
                  </a:schemeClr>
                </a:solidFill>
              </a:endParaRPr>
            </a:p>
            <a:p>
              <a:pPr marL="287882" lvl="1" indent="-143941">
                <a:lnSpc>
                  <a:spcPts val="1867"/>
                </a:lnSpc>
                <a:buFont typeface="Arial"/>
                <a:buChar char="•"/>
              </a:pPr>
              <a:r>
                <a:rPr lang="vi-VN" sz="1600" b="1">
                  <a:solidFill>
                    <a:schemeClr val="bg2">
                      <a:lumMod val="25000"/>
                    </a:schemeClr>
                  </a:solidFill>
                </a:rPr>
                <a:t>MSSV : </a:t>
              </a:r>
              <a:r>
                <a:rPr lang="en-US" sz="1600" b="1">
                  <a:solidFill>
                    <a:schemeClr val="bg2">
                      <a:lumMod val="25000"/>
                    </a:schemeClr>
                  </a:solidFill>
                </a:rPr>
                <a:t>207CT</a:t>
              </a:r>
              <a:r>
                <a:rPr lang="vi-VN" sz="1600" b="1">
                  <a:solidFill>
                    <a:schemeClr val="bg2">
                      <a:lumMod val="25000"/>
                    </a:schemeClr>
                  </a:solidFill>
                </a:rPr>
                <a:t>65867</a:t>
              </a:r>
            </a:p>
            <a:p>
              <a:pPr marL="287882" lvl="1" indent="-143941">
                <a:lnSpc>
                  <a:spcPts val="1867"/>
                </a:lnSpc>
                <a:buFont typeface="Arial"/>
                <a:buChar char="•"/>
              </a:pPr>
              <a:r>
                <a:rPr lang="vi-VN" sz="1600" b="1">
                  <a:solidFill>
                    <a:schemeClr val="bg2">
                      <a:lumMod val="25000"/>
                    </a:schemeClr>
                  </a:solidFill>
                </a:rPr>
                <a:t>Truong.207ct65867@vanlanguni.vn</a:t>
              </a:r>
              <a:endParaRPr lang="en-US" sz="1600" b="1">
                <a:solidFill>
                  <a:schemeClr val="bg2">
                    <a:lumMod val="25000"/>
                  </a:schemeClr>
                </a:solidFill>
              </a:endParaRPr>
            </a:p>
          </p:txBody>
        </p:sp>
      </p:grpSp>
      <p:grpSp>
        <p:nvGrpSpPr>
          <p:cNvPr id="12" name="Group 12"/>
          <p:cNvGrpSpPr/>
          <p:nvPr/>
        </p:nvGrpSpPr>
        <p:grpSpPr>
          <a:xfrm>
            <a:off x="2057857" y="3175917"/>
            <a:ext cx="3973040" cy="1097678"/>
            <a:chOff x="0" y="-95251"/>
            <a:chExt cx="7946080" cy="2195355"/>
          </a:xfrm>
        </p:grpSpPr>
        <p:sp>
          <p:nvSpPr>
            <p:cNvPr id="13" name="TextBox 13"/>
            <p:cNvSpPr txBox="1"/>
            <p:nvPr/>
          </p:nvSpPr>
          <p:spPr>
            <a:xfrm>
              <a:off x="0" y="-95251"/>
              <a:ext cx="7946080" cy="656462"/>
            </a:xfrm>
            <a:prstGeom prst="rect">
              <a:avLst/>
            </a:prstGeom>
          </p:spPr>
          <p:txBody>
            <a:bodyPr lIns="0" tIns="0" rIns="0" bIns="0" rtlCol="0" anchor="t">
              <a:spAutoFit/>
            </a:bodyPr>
            <a:lstStyle/>
            <a:p>
              <a:pPr lvl="0"/>
              <a:r>
                <a:rPr lang="en-US" sz="2133" b="1" smtClean="0">
                  <a:solidFill>
                    <a:srgbClr val="FF0000"/>
                  </a:solidFill>
                </a:rPr>
                <a:t>Thái Quốc Bảo</a:t>
              </a:r>
              <a:endParaRPr lang="en-US" sz="2133" b="1">
                <a:solidFill>
                  <a:srgbClr val="FF0000"/>
                </a:solidFill>
              </a:endParaRPr>
            </a:p>
          </p:txBody>
        </p:sp>
        <p:sp>
          <p:nvSpPr>
            <p:cNvPr id="14" name="TextBox 14"/>
            <p:cNvSpPr txBox="1"/>
            <p:nvPr/>
          </p:nvSpPr>
          <p:spPr>
            <a:xfrm>
              <a:off x="0" y="638167"/>
              <a:ext cx="7946080" cy="1461937"/>
            </a:xfrm>
            <a:prstGeom prst="rect">
              <a:avLst/>
            </a:prstGeom>
          </p:spPr>
          <p:txBody>
            <a:bodyPr lIns="0" tIns="0" rIns="0" bIns="0" rtlCol="0" anchor="t">
              <a:spAutoFit/>
            </a:bodyPr>
            <a:lstStyle/>
            <a:p>
              <a:pPr marL="287882" lvl="1" indent="-143941">
                <a:lnSpc>
                  <a:spcPts val="1867"/>
                </a:lnSpc>
                <a:buFont typeface="Arial"/>
                <a:buChar char="•"/>
              </a:pPr>
              <a:r>
                <a:rPr lang="vi-VN" sz="1600" b="1">
                  <a:solidFill>
                    <a:schemeClr val="bg2">
                      <a:lumMod val="25000"/>
                    </a:schemeClr>
                  </a:solidFill>
                </a:rPr>
                <a:t>Thành viên</a:t>
              </a:r>
              <a:endParaRPr lang="en-US" sz="1600" b="1">
                <a:solidFill>
                  <a:schemeClr val="bg2">
                    <a:lumMod val="25000"/>
                  </a:schemeClr>
                </a:solidFill>
              </a:endParaRPr>
            </a:p>
            <a:p>
              <a:pPr marL="287882" lvl="1" indent="-143941">
                <a:lnSpc>
                  <a:spcPts val="1867"/>
                </a:lnSpc>
                <a:buFont typeface="Arial"/>
                <a:buChar char="•"/>
              </a:pPr>
              <a:r>
                <a:rPr lang="vi-VN" sz="1600" b="1">
                  <a:solidFill>
                    <a:schemeClr val="bg2">
                      <a:lumMod val="25000"/>
                    </a:schemeClr>
                  </a:solidFill>
                </a:rPr>
                <a:t>MSSV : </a:t>
              </a:r>
              <a:r>
                <a:rPr lang="en-US" sz="1600" b="1" smtClean="0">
                  <a:solidFill>
                    <a:schemeClr val="bg2">
                      <a:lumMod val="25000"/>
                    </a:schemeClr>
                  </a:solidFill>
                </a:rPr>
                <a:t>207CT09955</a:t>
              </a:r>
              <a:endParaRPr lang="vi-VN" sz="1600" b="1">
                <a:solidFill>
                  <a:schemeClr val="bg2">
                    <a:lumMod val="25000"/>
                  </a:schemeClr>
                </a:solidFill>
              </a:endParaRPr>
            </a:p>
            <a:p>
              <a:pPr marL="287882" lvl="1" indent="-143941">
                <a:lnSpc>
                  <a:spcPts val="1867"/>
                </a:lnSpc>
                <a:buFont typeface="Arial"/>
                <a:buChar char="•"/>
              </a:pPr>
              <a:r>
                <a:rPr lang="en-US" sz="1600" b="1" smtClean="0">
                  <a:solidFill>
                    <a:schemeClr val="bg2">
                      <a:lumMod val="25000"/>
                    </a:schemeClr>
                  </a:solidFill>
                </a:rPr>
                <a:t>Bao.207ct09955</a:t>
              </a:r>
              <a:r>
                <a:rPr lang="vi-VN" sz="1600" b="1" smtClean="0">
                  <a:solidFill>
                    <a:schemeClr val="bg2">
                      <a:lumMod val="25000"/>
                    </a:schemeClr>
                  </a:solidFill>
                </a:rPr>
                <a:t>@vanlanguni.vn</a:t>
              </a:r>
              <a:endParaRPr lang="en-US" sz="1600" b="1">
                <a:solidFill>
                  <a:schemeClr val="bg2">
                    <a:lumMod val="25000"/>
                  </a:schemeClr>
                </a:solidFill>
              </a:endParaRPr>
            </a:p>
          </p:txBody>
        </p:sp>
      </p:grpSp>
      <p:grpSp>
        <p:nvGrpSpPr>
          <p:cNvPr id="15" name="Group 15"/>
          <p:cNvGrpSpPr/>
          <p:nvPr/>
        </p:nvGrpSpPr>
        <p:grpSpPr>
          <a:xfrm>
            <a:off x="7656638" y="3174647"/>
            <a:ext cx="3973040" cy="1100218"/>
            <a:chOff x="0" y="-95251"/>
            <a:chExt cx="7946080" cy="2200435"/>
          </a:xfrm>
        </p:grpSpPr>
        <p:sp>
          <p:nvSpPr>
            <p:cNvPr id="16" name="TextBox 16"/>
            <p:cNvSpPr txBox="1"/>
            <p:nvPr/>
          </p:nvSpPr>
          <p:spPr>
            <a:xfrm>
              <a:off x="0" y="-95251"/>
              <a:ext cx="7946080" cy="640304"/>
            </a:xfrm>
            <a:prstGeom prst="rect">
              <a:avLst/>
            </a:prstGeom>
          </p:spPr>
          <p:txBody>
            <a:bodyPr lIns="0" tIns="0" rIns="0" bIns="0" rtlCol="0" anchor="t">
              <a:spAutoFit/>
            </a:bodyPr>
            <a:lstStyle/>
            <a:p>
              <a:pPr>
                <a:lnSpc>
                  <a:spcPts val="2613"/>
                </a:lnSpc>
              </a:pPr>
              <a:r>
                <a:rPr lang="en-US" sz="2133" b="1" smtClean="0">
                  <a:solidFill>
                    <a:srgbClr val="FF0000"/>
                  </a:solidFill>
                </a:rPr>
                <a:t>Đào Duy Luân</a:t>
              </a:r>
              <a:endParaRPr lang="en-US" sz="2133" b="1">
                <a:solidFill>
                  <a:srgbClr val="FF0000"/>
                </a:solidFill>
              </a:endParaRPr>
            </a:p>
          </p:txBody>
        </p:sp>
        <p:sp>
          <p:nvSpPr>
            <p:cNvPr id="17" name="TextBox 17"/>
            <p:cNvSpPr txBox="1"/>
            <p:nvPr/>
          </p:nvSpPr>
          <p:spPr>
            <a:xfrm>
              <a:off x="0" y="643247"/>
              <a:ext cx="7946080" cy="1461937"/>
            </a:xfrm>
            <a:prstGeom prst="rect">
              <a:avLst/>
            </a:prstGeom>
          </p:spPr>
          <p:txBody>
            <a:bodyPr lIns="0" tIns="0" rIns="0" bIns="0" rtlCol="0" anchor="t">
              <a:spAutoFit/>
            </a:bodyPr>
            <a:lstStyle/>
            <a:p>
              <a:pPr marL="287882" lvl="1" indent="-143941">
                <a:lnSpc>
                  <a:spcPts val="1867"/>
                </a:lnSpc>
                <a:buFont typeface="Arial"/>
                <a:buChar char="•"/>
              </a:pPr>
              <a:r>
                <a:rPr lang="vi-VN" sz="1600" b="1">
                  <a:solidFill>
                    <a:schemeClr val="bg2">
                      <a:lumMod val="25000"/>
                    </a:schemeClr>
                  </a:solidFill>
                </a:rPr>
                <a:t>Thành viên</a:t>
              </a:r>
              <a:endParaRPr lang="en-US" sz="1600" b="1">
                <a:solidFill>
                  <a:schemeClr val="bg2">
                    <a:lumMod val="25000"/>
                  </a:schemeClr>
                </a:solidFill>
              </a:endParaRPr>
            </a:p>
            <a:p>
              <a:pPr marL="287882" lvl="1" indent="-143941">
                <a:lnSpc>
                  <a:spcPts val="1867"/>
                </a:lnSpc>
                <a:buFont typeface="Arial"/>
                <a:buChar char="•"/>
              </a:pPr>
              <a:r>
                <a:rPr lang="vi-VN" sz="1600" b="1">
                  <a:solidFill>
                    <a:schemeClr val="bg2">
                      <a:lumMod val="25000"/>
                    </a:schemeClr>
                  </a:solidFill>
                </a:rPr>
                <a:t>MSSV : </a:t>
              </a:r>
              <a:r>
                <a:rPr lang="en-US" sz="1600" b="1" smtClean="0">
                  <a:solidFill>
                    <a:schemeClr val="bg2">
                      <a:lumMod val="25000"/>
                    </a:schemeClr>
                  </a:solidFill>
                </a:rPr>
                <a:t>2174802010599</a:t>
              </a:r>
              <a:endParaRPr lang="vi-VN" sz="1600" b="1">
                <a:solidFill>
                  <a:schemeClr val="bg2">
                    <a:lumMod val="25000"/>
                  </a:schemeClr>
                </a:solidFill>
              </a:endParaRPr>
            </a:p>
            <a:p>
              <a:pPr marL="287882" lvl="1" indent="-143941">
                <a:lnSpc>
                  <a:spcPts val="1867"/>
                </a:lnSpc>
                <a:buFont typeface="Arial"/>
                <a:buChar char="•"/>
              </a:pPr>
              <a:r>
                <a:rPr lang="en-US" sz="1600" b="1" smtClean="0">
                  <a:solidFill>
                    <a:schemeClr val="bg2">
                      <a:lumMod val="25000"/>
                    </a:schemeClr>
                  </a:solidFill>
                </a:rPr>
                <a:t>Luan.217480210599</a:t>
              </a:r>
              <a:r>
                <a:rPr lang="vi-VN" sz="1600" b="1" smtClean="0">
                  <a:solidFill>
                    <a:schemeClr val="bg2">
                      <a:lumMod val="25000"/>
                    </a:schemeClr>
                  </a:solidFill>
                </a:rPr>
                <a:t>@vanlanguni.vn</a:t>
              </a:r>
              <a:endParaRPr lang="en-US" sz="1600" b="1">
                <a:solidFill>
                  <a:schemeClr val="bg2">
                    <a:lumMod val="25000"/>
                  </a:schemeClr>
                </a:solidFill>
              </a:endParaRPr>
            </a:p>
          </p:txBody>
        </p:sp>
      </p:grpSp>
      <p:grpSp>
        <p:nvGrpSpPr>
          <p:cNvPr id="18" name="Group 18"/>
          <p:cNvGrpSpPr/>
          <p:nvPr/>
        </p:nvGrpSpPr>
        <p:grpSpPr>
          <a:xfrm>
            <a:off x="7656638" y="4706746"/>
            <a:ext cx="3973040" cy="1097678"/>
            <a:chOff x="0" y="-95251"/>
            <a:chExt cx="7946080" cy="2195355"/>
          </a:xfrm>
        </p:grpSpPr>
        <p:sp>
          <p:nvSpPr>
            <p:cNvPr id="19" name="TextBox 19"/>
            <p:cNvSpPr txBox="1"/>
            <p:nvPr/>
          </p:nvSpPr>
          <p:spPr>
            <a:xfrm>
              <a:off x="0" y="-95251"/>
              <a:ext cx="7946080" cy="640304"/>
            </a:xfrm>
            <a:prstGeom prst="rect">
              <a:avLst/>
            </a:prstGeom>
          </p:spPr>
          <p:txBody>
            <a:bodyPr lIns="0" tIns="0" rIns="0" bIns="0" rtlCol="0" anchor="t">
              <a:spAutoFit/>
            </a:bodyPr>
            <a:lstStyle/>
            <a:p>
              <a:pPr>
                <a:lnSpc>
                  <a:spcPts val="2613"/>
                </a:lnSpc>
              </a:pPr>
              <a:r>
                <a:rPr lang="en-US" sz="2133" b="1" smtClean="0">
                  <a:solidFill>
                    <a:srgbClr val="FF0000"/>
                  </a:solidFill>
                </a:rPr>
                <a:t>Lê Gia Hào</a:t>
              </a:r>
              <a:endParaRPr lang="en-US" sz="2133" b="1">
                <a:solidFill>
                  <a:srgbClr val="FF0000"/>
                </a:solidFill>
              </a:endParaRPr>
            </a:p>
          </p:txBody>
        </p:sp>
        <p:sp>
          <p:nvSpPr>
            <p:cNvPr id="20" name="TextBox 20"/>
            <p:cNvSpPr txBox="1"/>
            <p:nvPr/>
          </p:nvSpPr>
          <p:spPr>
            <a:xfrm>
              <a:off x="0" y="638167"/>
              <a:ext cx="7946080" cy="1461937"/>
            </a:xfrm>
            <a:prstGeom prst="rect">
              <a:avLst/>
            </a:prstGeom>
          </p:spPr>
          <p:txBody>
            <a:bodyPr lIns="0" tIns="0" rIns="0" bIns="0" rtlCol="0" anchor="t">
              <a:spAutoFit/>
            </a:bodyPr>
            <a:lstStyle/>
            <a:p>
              <a:pPr marL="287882" lvl="1" indent="-143941">
                <a:lnSpc>
                  <a:spcPts val="1867"/>
                </a:lnSpc>
                <a:buFont typeface="Arial"/>
                <a:buChar char="•"/>
              </a:pPr>
              <a:r>
                <a:rPr lang="vi-VN" sz="1600" b="1">
                  <a:solidFill>
                    <a:schemeClr val="bg2">
                      <a:lumMod val="25000"/>
                    </a:schemeClr>
                  </a:solidFill>
                </a:rPr>
                <a:t>Thành viên</a:t>
              </a:r>
              <a:endParaRPr lang="en-US" sz="1600" b="1">
                <a:solidFill>
                  <a:schemeClr val="bg2">
                    <a:lumMod val="25000"/>
                  </a:schemeClr>
                </a:solidFill>
              </a:endParaRPr>
            </a:p>
            <a:p>
              <a:pPr marL="287882" lvl="1" indent="-143941">
                <a:lnSpc>
                  <a:spcPts val="1867"/>
                </a:lnSpc>
                <a:buFont typeface="Arial"/>
                <a:buChar char="•"/>
              </a:pPr>
              <a:r>
                <a:rPr lang="vi-VN" sz="1600" b="1">
                  <a:solidFill>
                    <a:schemeClr val="bg2">
                      <a:lumMod val="25000"/>
                    </a:schemeClr>
                  </a:solidFill>
                </a:rPr>
                <a:t>MSSV : </a:t>
              </a:r>
              <a:r>
                <a:rPr lang="en-US" sz="1600" b="1" smtClean="0">
                  <a:solidFill>
                    <a:schemeClr val="bg2">
                      <a:lumMod val="25000"/>
                    </a:schemeClr>
                  </a:solidFill>
                </a:rPr>
                <a:t>207CT65580</a:t>
              </a:r>
              <a:endParaRPr lang="vi-VN" sz="1600" b="1">
                <a:solidFill>
                  <a:schemeClr val="bg2">
                    <a:lumMod val="25000"/>
                  </a:schemeClr>
                </a:solidFill>
              </a:endParaRPr>
            </a:p>
            <a:p>
              <a:pPr marL="287882" lvl="1" indent="-143941">
                <a:lnSpc>
                  <a:spcPts val="1867"/>
                </a:lnSpc>
                <a:buFont typeface="Arial"/>
                <a:buChar char="•"/>
              </a:pPr>
              <a:r>
                <a:rPr lang="en-US" sz="1600" b="1" smtClean="0">
                  <a:solidFill>
                    <a:schemeClr val="bg2">
                      <a:lumMod val="25000"/>
                    </a:schemeClr>
                  </a:solidFill>
                </a:rPr>
                <a:t>Hao.207ct65580</a:t>
              </a:r>
              <a:r>
                <a:rPr lang="vi-VN" sz="1600" b="1" smtClean="0">
                  <a:solidFill>
                    <a:schemeClr val="bg2">
                      <a:lumMod val="25000"/>
                    </a:schemeClr>
                  </a:solidFill>
                </a:rPr>
                <a:t>@vanlanguni.vn</a:t>
              </a:r>
              <a:endParaRPr lang="en-US" sz="1600" b="1">
                <a:solidFill>
                  <a:schemeClr val="bg2">
                    <a:lumMod val="25000"/>
                  </a:schemeClr>
                </a:solidFill>
              </a:endParaRPr>
            </a:p>
          </p:txBody>
        </p:sp>
      </p:grpSp>
      <p:grpSp>
        <p:nvGrpSpPr>
          <p:cNvPr id="21" name="Group 21"/>
          <p:cNvGrpSpPr>
            <a:grpSpLocks noChangeAspect="1"/>
          </p:cNvGrpSpPr>
          <p:nvPr/>
        </p:nvGrpSpPr>
        <p:grpSpPr>
          <a:xfrm>
            <a:off x="685800" y="3159705"/>
            <a:ext cx="1210335" cy="1155841"/>
            <a:chOff x="-210012" y="0"/>
            <a:chExt cx="9329074" cy="8909050"/>
          </a:xfrm>
        </p:grpSpPr>
        <p:sp>
          <p:nvSpPr>
            <p:cNvPr id="22" name="Freeform 22"/>
            <p:cNvSpPr/>
            <p:nvPr/>
          </p:nvSpPr>
          <p:spPr>
            <a:xfrm>
              <a:off x="-210012" y="2402"/>
              <a:ext cx="9329074" cy="8904246"/>
            </a:xfrm>
            <a:custGeom>
              <a:avLst/>
              <a:gdLst/>
              <a:ahLst/>
              <a:cxnLst/>
              <a:rect l="l" t="t" r="r" b="b"/>
              <a:pathLst>
                <a:path w="9329074" h="8904246">
                  <a:moveTo>
                    <a:pt x="4664537" y="7123"/>
                  </a:moveTo>
                  <a:cubicBezTo>
                    <a:pt x="3071756" y="0"/>
                    <a:pt x="1596908" y="845651"/>
                    <a:pt x="798454" y="2223865"/>
                  </a:cubicBezTo>
                  <a:cubicBezTo>
                    <a:pt x="0" y="3602079"/>
                    <a:pt x="0" y="5302167"/>
                    <a:pt x="798454" y="6680382"/>
                  </a:cubicBezTo>
                  <a:cubicBezTo>
                    <a:pt x="1596908" y="8058595"/>
                    <a:pt x="3071756" y="8904246"/>
                    <a:pt x="4664537" y="8897123"/>
                  </a:cubicBezTo>
                  <a:cubicBezTo>
                    <a:pt x="6257318" y="8904246"/>
                    <a:pt x="7732166" y="8058595"/>
                    <a:pt x="8530620" y="6680382"/>
                  </a:cubicBezTo>
                  <a:cubicBezTo>
                    <a:pt x="9329074" y="5302167"/>
                    <a:pt x="9329074" y="3602079"/>
                    <a:pt x="8530620" y="2223865"/>
                  </a:cubicBezTo>
                  <a:cubicBezTo>
                    <a:pt x="7732166" y="845651"/>
                    <a:pt x="6257318" y="0"/>
                    <a:pt x="4664537" y="7123"/>
                  </a:cubicBezTo>
                  <a:close/>
                </a:path>
              </a:pathLst>
            </a:custGeom>
            <a:solidFill>
              <a:srgbClr val="F2F1ED"/>
            </a:solidFill>
          </p:spPr>
        </p:sp>
        <p:sp>
          <p:nvSpPr>
            <p:cNvPr id="24" name="Freeform 24"/>
            <p:cNvSpPr/>
            <p:nvPr/>
          </p:nvSpPr>
          <p:spPr>
            <a:xfrm>
              <a:off x="0" y="0"/>
              <a:ext cx="8909050" cy="8909050"/>
            </a:xfrm>
            <a:custGeom>
              <a:avLst/>
              <a:gdLst/>
              <a:ahLst/>
              <a:cxnLst/>
              <a:rect l="l" t="t" r="r" b="b"/>
              <a:pathLst>
                <a:path w="8909050" h="8909050">
                  <a:moveTo>
                    <a:pt x="4454525" y="8909050"/>
                  </a:moveTo>
                  <a:cubicBezTo>
                    <a:pt x="3264662" y="8909050"/>
                    <a:pt x="2146046" y="8445500"/>
                    <a:pt x="1304544" y="7603744"/>
                  </a:cubicBezTo>
                  <a:cubicBezTo>
                    <a:pt x="895477" y="7194550"/>
                    <a:pt x="574294" y="6718173"/>
                    <a:pt x="350012" y="6187694"/>
                  </a:cubicBezTo>
                  <a:cubicBezTo>
                    <a:pt x="117729" y="5638673"/>
                    <a:pt x="0" y="5055489"/>
                    <a:pt x="0" y="4454525"/>
                  </a:cubicBezTo>
                  <a:cubicBezTo>
                    <a:pt x="0" y="3854704"/>
                    <a:pt x="117475" y="3272282"/>
                    <a:pt x="349377" y="2723642"/>
                  </a:cubicBezTo>
                  <a:cubicBezTo>
                    <a:pt x="573405" y="2193163"/>
                    <a:pt x="894207" y="1716786"/>
                    <a:pt x="1302766" y="1307338"/>
                  </a:cubicBezTo>
                  <a:cubicBezTo>
                    <a:pt x="2144141" y="464312"/>
                    <a:pt x="3263519" y="0"/>
                    <a:pt x="4454525" y="0"/>
                  </a:cubicBezTo>
                  <a:cubicBezTo>
                    <a:pt x="5055362" y="0"/>
                    <a:pt x="5638419" y="117729"/>
                    <a:pt x="6187440" y="350012"/>
                  </a:cubicBezTo>
                  <a:cubicBezTo>
                    <a:pt x="6717792" y="574294"/>
                    <a:pt x="7194296" y="895477"/>
                    <a:pt x="7603490" y="1304544"/>
                  </a:cubicBezTo>
                  <a:cubicBezTo>
                    <a:pt x="8445373" y="2146046"/>
                    <a:pt x="8909050" y="3264789"/>
                    <a:pt x="8909050" y="4454652"/>
                  </a:cubicBezTo>
                  <a:cubicBezTo>
                    <a:pt x="8909050" y="5644769"/>
                    <a:pt x="8445246" y="6763766"/>
                    <a:pt x="7602982" y="7605268"/>
                  </a:cubicBezTo>
                  <a:cubicBezTo>
                    <a:pt x="7193789" y="8014208"/>
                    <a:pt x="6717285" y="8335138"/>
                    <a:pt x="6186932" y="8559419"/>
                  </a:cubicBezTo>
                  <a:cubicBezTo>
                    <a:pt x="5637911" y="8791321"/>
                    <a:pt x="5055108" y="8909050"/>
                    <a:pt x="4454525" y="8909050"/>
                  </a:cubicBezTo>
                  <a:close/>
                  <a:moveTo>
                    <a:pt x="4454525" y="19050"/>
                  </a:moveTo>
                  <a:cubicBezTo>
                    <a:pt x="3268599" y="19050"/>
                    <a:pt x="2154047" y="481330"/>
                    <a:pt x="1316228" y="1320800"/>
                  </a:cubicBezTo>
                  <a:cubicBezTo>
                    <a:pt x="909447" y="1728343"/>
                    <a:pt x="590042" y="2202815"/>
                    <a:pt x="366903" y="2731008"/>
                  </a:cubicBezTo>
                  <a:cubicBezTo>
                    <a:pt x="136017" y="3277362"/>
                    <a:pt x="19050" y="3857244"/>
                    <a:pt x="19050" y="4454525"/>
                  </a:cubicBezTo>
                  <a:cubicBezTo>
                    <a:pt x="19050" y="5052949"/>
                    <a:pt x="136271" y="5633593"/>
                    <a:pt x="367538" y="6180328"/>
                  </a:cubicBezTo>
                  <a:cubicBezTo>
                    <a:pt x="590931" y="6708522"/>
                    <a:pt x="910717" y="7182866"/>
                    <a:pt x="1318006" y="7590282"/>
                  </a:cubicBezTo>
                  <a:cubicBezTo>
                    <a:pt x="2155825" y="8428355"/>
                    <a:pt x="3269742" y="8890000"/>
                    <a:pt x="4454525" y="8890000"/>
                  </a:cubicBezTo>
                  <a:cubicBezTo>
                    <a:pt x="5052568" y="8890000"/>
                    <a:pt x="5632958" y="8772779"/>
                    <a:pt x="6179439" y="8541766"/>
                  </a:cubicBezTo>
                  <a:cubicBezTo>
                    <a:pt x="6707632" y="8318500"/>
                    <a:pt x="7181977" y="7998841"/>
                    <a:pt x="7589520" y="7591679"/>
                  </a:cubicBezTo>
                  <a:cubicBezTo>
                    <a:pt x="8428101" y="6753733"/>
                    <a:pt x="8890000" y="5639562"/>
                    <a:pt x="8890000" y="4454525"/>
                  </a:cubicBezTo>
                  <a:cubicBezTo>
                    <a:pt x="8890000" y="3269742"/>
                    <a:pt x="8428355" y="2155825"/>
                    <a:pt x="7590028" y="1317879"/>
                  </a:cubicBezTo>
                  <a:cubicBezTo>
                    <a:pt x="7182612" y="910590"/>
                    <a:pt x="6708140" y="590931"/>
                    <a:pt x="6180074" y="367538"/>
                  </a:cubicBezTo>
                  <a:cubicBezTo>
                    <a:pt x="5633339" y="136271"/>
                    <a:pt x="5052822" y="19050"/>
                    <a:pt x="4454525" y="19050"/>
                  </a:cubicBezTo>
                  <a:close/>
                  <a:moveTo>
                    <a:pt x="4454525" y="8648065"/>
                  </a:moveTo>
                  <a:cubicBezTo>
                    <a:pt x="3334385" y="8648065"/>
                    <a:pt x="2281301" y="8211693"/>
                    <a:pt x="1489075" y="7419213"/>
                  </a:cubicBezTo>
                  <a:cubicBezTo>
                    <a:pt x="697103" y="6626987"/>
                    <a:pt x="260985" y="5574157"/>
                    <a:pt x="260985" y="4454525"/>
                  </a:cubicBezTo>
                  <a:cubicBezTo>
                    <a:pt x="260985" y="3889756"/>
                    <a:pt x="371602" y="3341497"/>
                    <a:pt x="589788" y="2824988"/>
                  </a:cubicBezTo>
                  <a:cubicBezTo>
                    <a:pt x="800735" y="2325624"/>
                    <a:pt x="1102741" y="1877060"/>
                    <a:pt x="1487297" y="1491742"/>
                  </a:cubicBezTo>
                  <a:cubicBezTo>
                    <a:pt x="2279396" y="698119"/>
                    <a:pt x="3333242" y="260985"/>
                    <a:pt x="4454398" y="260985"/>
                  </a:cubicBezTo>
                  <a:cubicBezTo>
                    <a:pt x="5573776" y="260985"/>
                    <a:pt x="6626606" y="697103"/>
                    <a:pt x="7418832" y="1488948"/>
                  </a:cubicBezTo>
                  <a:cubicBezTo>
                    <a:pt x="8211438" y="2281174"/>
                    <a:pt x="8647937" y="3334385"/>
                    <a:pt x="8647937" y="4454398"/>
                  </a:cubicBezTo>
                  <a:cubicBezTo>
                    <a:pt x="8647937" y="5574792"/>
                    <a:pt x="8211311" y="6628130"/>
                    <a:pt x="7418450" y="7420356"/>
                  </a:cubicBezTo>
                  <a:cubicBezTo>
                    <a:pt x="6626225" y="8212074"/>
                    <a:pt x="5573522" y="8648065"/>
                    <a:pt x="4454525" y="8648065"/>
                  </a:cubicBezTo>
                  <a:close/>
                  <a:moveTo>
                    <a:pt x="4454525" y="280035"/>
                  </a:moveTo>
                  <a:cubicBezTo>
                    <a:pt x="3338449" y="280035"/>
                    <a:pt x="2289429" y="715137"/>
                    <a:pt x="1500886" y="1505204"/>
                  </a:cubicBezTo>
                  <a:cubicBezTo>
                    <a:pt x="713613" y="2294001"/>
                    <a:pt x="280035" y="3341370"/>
                    <a:pt x="280035" y="4454525"/>
                  </a:cubicBezTo>
                  <a:cubicBezTo>
                    <a:pt x="280035" y="5569077"/>
                    <a:pt x="714248" y="6617081"/>
                    <a:pt x="1502537" y="7405751"/>
                  </a:cubicBezTo>
                  <a:cubicBezTo>
                    <a:pt x="2291080" y="8194548"/>
                    <a:pt x="3339465" y="8629015"/>
                    <a:pt x="4454525" y="8629015"/>
                  </a:cubicBezTo>
                  <a:cubicBezTo>
                    <a:pt x="5568442" y="8629015"/>
                    <a:pt x="6616319" y="8195056"/>
                    <a:pt x="7405116" y="7407021"/>
                  </a:cubicBezTo>
                  <a:cubicBezTo>
                    <a:pt x="8194422" y="6618477"/>
                    <a:pt x="8629015" y="5569839"/>
                    <a:pt x="8629015" y="4454525"/>
                  </a:cubicBezTo>
                  <a:cubicBezTo>
                    <a:pt x="8629015" y="3339465"/>
                    <a:pt x="8194548" y="2291080"/>
                    <a:pt x="7405497" y="1502537"/>
                  </a:cubicBezTo>
                  <a:cubicBezTo>
                    <a:pt x="6616827" y="714121"/>
                    <a:pt x="5568823" y="280035"/>
                    <a:pt x="4454525" y="280035"/>
                  </a:cubicBezTo>
                  <a:close/>
                </a:path>
              </a:pathLst>
            </a:custGeom>
            <a:solidFill>
              <a:srgbClr val="124469"/>
            </a:solidFill>
          </p:spPr>
        </p:sp>
      </p:grpSp>
      <p:grpSp>
        <p:nvGrpSpPr>
          <p:cNvPr id="25" name="Group 25"/>
          <p:cNvGrpSpPr>
            <a:grpSpLocks noChangeAspect="1"/>
          </p:cNvGrpSpPr>
          <p:nvPr/>
        </p:nvGrpSpPr>
        <p:grpSpPr>
          <a:xfrm>
            <a:off x="6255804" y="3125479"/>
            <a:ext cx="1210335" cy="1155841"/>
            <a:chOff x="-210012" y="0"/>
            <a:chExt cx="9329074" cy="8909050"/>
          </a:xfrm>
        </p:grpSpPr>
        <p:sp>
          <p:nvSpPr>
            <p:cNvPr id="26" name="Freeform 26"/>
            <p:cNvSpPr/>
            <p:nvPr/>
          </p:nvSpPr>
          <p:spPr>
            <a:xfrm>
              <a:off x="-210012" y="2402"/>
              <a:ext cx="9329074" cy="8904246"/>
            </a:xfrm>
            <a:custGeom>
              <a:avLst/>
              <a:gdLst/>
              <a:ahLst/>
              <a:cxnLst/>
              <a:rect l="l" t="t" r="r" b="b"/>
              <a:pathLst>
                <a:path w="9329074" h="8904246">
                  <a:moveTo>
                    <a:pt x="4664537" y="7123"/>
                  </a:moveTo>
                  <a:cubicBezTo>
                    <a:pt x="3071756" y="0"/>
                    <a:pt x="1596908" y="845651"/>
                    <a:pt x="798454" y="2223865"/>
                  </a:cubicBezTo>
                  <a:cubicBezTo>
                    <a:pt x="0" y="3602079"/>
                    <a:pt x="0" y="5302167"/>
                    <a:pt x="798454" y="6680382"/>
                  </a:cubicBezTo>
                  <a:cubicBezTo>
                    <a:pt x="1596908" y="8058595"/>
                    <a:pt x="3071756" y="8904246"/>
                    <a:pt x="4664537" y="8897123"/>
                  </a:cubicBezTo>
                  <a:cubicBezTo>
                    <a:pt x="6257318" y="8904246"/>
                    <a:pt x="7732166" y="8058595"/>
                    <a:pt x="8530620" y="6680382"/>
                  </a:cubicBezTo>
                  <a:cubicBezTo>
                    <a:pt x="9329074" y="5302167"/>
                    <a:pt x="9329074" y="3602079"/>
                    <a:pt x="8530620" y="2223865"/>
                  </a:cubicBezTo>
                  <a:cubicBezTo>
                    <a:pt x="7732166" y="845651"/>
                    <a:pt x="6257318" y="0"/>
                    <a:pt x="4664537" y="7123"/>
                  </a:cubicBezTo>
                  <a:close/>
                </a:path>
              </a:pathLst>
            </a:custGeom>
            <a:solidFill>
              <a:srgbClr val="F2F1ED"/>
            </a:solidFill>
          </p:spPr>
        </p:sp>
        <p:sp>
          <p:nvSpPr>
            <p:cNvPr id="28" name="Freeform 28"/>
            <p:cNvSpPr/>
            <p:nvPr/>
          </p:nvSpPr>
          <p:spPr>
            <a:xfrm>
              <a:off x="0" y="0"/>
              <a:ext cx="8909050" cy="8909050"/>
            </a:xfrm>
            <a:custGeom>
              <a:avLst/>
              <a:gdLst/>
              <a:ahLst/>
              <a:cxnLst/>
              <a:rect l="l" t="t" r="r" b="b"/>
              <a:pathLst>
                <a:path w="8909050" h="8909050">
                  <a:moveTo>
                    <a:pt x="4454525" y="8909050"/>
                  </a:moveTo>
                  <a:cubicBezTo>
                    <a:pt x="3264662" y="8909050"/>
                    <a:pt x="2146046" y="8445500"/>
                    <a:pt x="1304544" y="7603744"/>
                  </a:cubicBezTo>
                  <a:cubicBezTo>
                    <a:pt x="895477" y="7194550"/>
                    <a:pt x="574294" y="6718173"/>
                    <a:pt x="350012" y="6187694"/>
                  </a:cubicBezTo>
                  <a:cubicBezTo>
                    <a:pt x="117729" y="5638673"/>
                    <a:pt x="0" y="5055489"/>
                    <a:pt x="0" y="4454525"/>
                  </a:cubicBezTo>
                  <a:cubicBezTo>
                    <a:pt x="0" y="3854704"/>
                    <a:pt x="117475" y="3272282"/>
                    <a:pt x="349377" y="2723642"/>
                  </a:cubicBezTo>
                  <a:cubicBezTo>
                    <a:pt x="573405" y="2193163"/>
                    <a:pt x="894207" y="1716786"/>
                    <a:pt x="1302766" y="1307338"/>
                  </a:cubicBezTo>
                  <a:cubicBezTo>
                    <a:pt x="2144141" y="464312"/>
                    <a:pt x="3263519" y="0"/>
                    <a:pt x="4454525" y="0"/>
                  </a:cubicBezTo>
                  <a:cubicBezTo>
                    <a:pt x="5055362" y="0"/>
                    <a:pt x="5638419" y="117729"/>
                    <a:pt x="6187440" y="350012"/>
                  </a:cubicBezTo>
                  <a:cubicBezTo>
                    <a:pt x="6717792" y="574294"/>
                    <a:pt x="7194296" y="895477"/>
                    <a:pt x="7603490" y="1304544"/>
                  </a:cubicBezTo>
                  <a:cubicBezTo>
                    <a:pt x="8445373" y="2146046"/>
                    <a:pt x="8909050" y="3264789"/>
                    <a:pt x="8909050" y="4454652"/>
                  </a:cubicBezTo>
                  <a:cubicBezTo>
                    <a:pt x="8909050" y="5644769"/>
                    <a:pt x="8445246" y="6763766"/>
                    <a:pt x="7602982" y="7605268"/>
                  </a:cubicBezTo>
                  <a:cubicBezTo>
                    <a:pt x="7193789" y="8014208"/>
                    <a:pt x="6717285" y="8335138"/>
                    <a:pt x="6186932" y="8559419"/>
                  </a:cubicBezTo>
                  <a:cubicBezTo>
                    <a:pt x="5637911" y="8791321"/>
                    <a:pt x="5055108" y="8909050"/>
                    <a:pt x="4454525" y="8909050"/>
                  </a:cubicBezTo>
                  <a:close/>
                  <a:moveTo>
                    <a:pt x="4454525" y="19050"/>
                  </a:moveTo>
                  <a:cubicBezTo>
                    <a:pt x="3268599" y="19050"/>
                    <a:pt x="2154047" y="481330"/>
                    <a:pt x="1316228" y="1320800"/>
                  </a:cubicBezTo>
                  <a:cubicBezTo>
                    <a:pt x="909447" y="1728343"/>
                    <a:pt x="590042" y="2202815"/>
                    <a:pt x="366903" y="2731008"/>
                  </a:cubicBezTo>
                  <a:cubicBezTo>
                    <a:pt x="136017" y="3277362"/>
                    <a:pt x="19050" y="3857244"/>
                    <a:pt x="19050" y="4454525"/>
                  </a:cubicBezTo>
                  <a:cubicBezTo>
                    <a:pt x="19050" y="5052949"/>
                    <a:pt x="136271" y="5633593"/>
                    <a:pt x="367538" y="6180328"/>
                  </a:cubicBezTo>
                  <a:cubicBezTo>
                    <a:pt x="590931" y="6708522"/>
                    <a:pt x="910717" y="7182866"/>
                    <a:pt x="1318006" y="7590282"/>
                  </a:cubicBezTo>
                  <a:cubicBezTo>
                    <a:pt x="2155825" y="8428355"/>
                    <a:pt x="3269742" y="8890000"/>
                    <a:pt x="4454525" y="8890000"/>
                  </a:cubicBezTo>
                  <a:cubicBezTo>
                    <a:pt x="5052568" y="8890000"/>
                    <a:pt x="5632958" y="8772779"/>
                    <a:pt x="6179439" y="8541766"/>
                  </a:cubicBezTo>
                  <a:cubicBezTo>
                    <a:pt x="6707632" y="8318500"/>
                    <a:pt x="7181977" y="7998841"/>
                    <a:pt x="7589520" y="7591679"/>
                  </a:cubicBezTo>
                  <a:cubicBezTo>
                    <a:pt x="8428101" y="6753733"/>
                    <a:pt x="8890000" y="5639562"/>
                    <a:pt x="8890000" y="4454525"/>
                  </a:cubicBezTo>
                  <a:cubicBezTo>
                    <a:pt x="8890000" y="3269742"/>
                    <a:pt x="8428355" y="2155825"/>
                    <a:pt x="7590028" y="1317879"/>
                  </a:cubicBezTo>
                  <a:cubicBezTo>
                    <a:pt x="7182612" y="910590"/>
                    <a:pt x="6708140" y="590931"/>
                    <a:pt x="6180074" y="367538"/>
                  </a:cubicBezTo>
                  <a:cubicBezTo>
                    <a:pt x="5633339" y="136271"/>
                    <a:pt x="5052822" y="19050"/>
                    <a:pt x="4454525" y="19050"/>
                  </a:cubicBezTo>
                  <a:close/>
                  <a:moveTo>
                    <a:pt x="4454525" y="8648065"/>
                  </a:moveTo>
                  <a:cubicBezTo>
                    <a:pt x="3334385" y="8648065"/>
                    <a:pt x="2281301" y="8211693"/>
                    <a:pt x="1489075" y="7419213"/>
                  </a:cubicBezTo>
                  <a:cubicBezTo>
                    <a:pt x="697103" y="6626987"/>
                    <a:pt x="260985" y="5574157"/>
                    <a:pt x="260985" y="4454525"/>
                  </a:cubicBezTo>
                  <a:cubicBezTo>
                    <a:pt x="260985" y="3889756"/>
                    <a:pt x="371602" y="3341497"/>
                    <a:pt x="589788" y="2824988"/>
                  </a:cubicBezTo>
                  <a:cubicBezTo>
                    <a:pt x="800735" y="2325624"/>
                    <a:pt x="1102741" y="1877060"/>
                    <a:pt x="1487297" y="1491742"/>
                  </a:cubicBezTo>
                  <a:cubicBezTo>
                    <a:pt x="2279396" y="698119"/>
                    <a:pt x="3333242" y="260985"/>
                    <a:pt x="4454398" y="260985"/>
                  </a:cubicBezTo>
                  <a:cubicBezTo>
                    <a:pt x="5573776" y="260985"/>
                    <a:pt x="6626606" y="697103"/>
                    <a:pt x="7418832" y="1488948"/>
                  </a:cubicBezTo>
                  <a:cubicBezTo>
                    <a:pt x="8211438" y="2281174"/>
                    <a:pt x="8647937" y="3334385"/>
                    <a:pt x="8647937" y="4454398"/>
                  </a:cubicBezTo>
                  <a:cubicBezTo>
                    <a:pt x="8647937" y="5574792"/>
                    <a:pt x="8211311" y="6628130"/>
                    <a:pt x="7418450" y="7420356"/>
                  </a:cubicBezTo>
                  <a:cubicBezTo>
                    <a:pt x="6626225" y="8212074"/>
                    <a:pt x="5573522" y="8648065"/>
                    <a:pt x="4454525" y="8648065"/>
                  </a:cubicBezTo>
                  <a:close/>
                  <a:moveTo>
                    <a:pt x="4454525" y="280035"/>
                  </a:moveTo>
                  <a:cubicBezTo>
                    <a:pt x="3338449" y="280035"/>
                    <a:pt x="2289429" y="715137"/>
                    <a:pt x="1500886" y="1505204"/>
                  </a:cubicBezTo>
                  <a:cubicBezTo>
                    <a:pt x="713613" y="2294001"/>
                    <a:pt x="280035" y="3341370"/>
                    <a:pt x="280035" y="4454525"/>
                  </a:cubicBezTo>
                  <a:cubicBezTo>
                    <a:pt x="280035" y="5569077"/>
                    <a:pt x="714248" y="6617081"/>
                    <a:pt x="1502537" y="7405751"/>
                  </a:cubicBezTo>
                  <a:cubicBezTo>
                    <a:pt x="2291080" y="8194548"/>
                    <a:pt x="3339465" y="8629015"/>
                    <a:pt x="4454525" y="8629015"/>
                  </a:cubicBezTo>
                  <a:cubicBezTo>
                    <a:pt x="5568442" y="8629015"/>
                    <a:pt x="6616319" y="8195056"/>
                    <a:pt x="7405116" y="7407021"/>
                  </a:cubicBezTo>
                  <a:cubicBezTo>
                    <a:pt x="8194422" y="6618477"/>
                    <a:pt x="8629015" y="5569839"/>
                    <a:pt x="8629015" y="4454525"/>
                  </a:cubicBezTo>
                  <a:cubicBezTo>
                    <a:pt x="8629015" y="3339465"/>
                    <a:pt x="8194548" y="2291080"/>
                    <a:pt x="7405497" y="1502537"/>
                  </a:cubicBezTo>
                  <a:cubicBezTo>
                    <a:pt x="6616827" y="714121"/>
                    <a:pt x="5568823" y="280035"/>
                    <a:pt x="4454525" y="280035"/>
                  </a:cubicBezTo>
                  <a:close/>
                </a:path>
              </a:pathLst>
            </a:custGeom>
            <a:solidFill>
              <a:srgbClr val="124469"/>
            </a:solidFill>
          </p:spPr>
        </p:sp>
      </p:grpSp>
      <p:grpSp>
        <p:nvGrpSpPr>
          <p:cNvPr id="33" name="Group 33"/>
          <p:cNvGrpSpPr>
            <a:grpSpLocks noChangeAspect="1"/>
          </p:cNvGrpSpPr>
          <p:nvPr/>
        </p:nvGrpSpPr>
        <p:grpSpPr>
          <a:xfrm>
            <a:off x="685800" y="4626697"/>
            <a:ext cx="1210335" cy="1155841"/>
            <a:chOff x="-210012" y="0"/>
            <a:chExt cx="9329074" cy="8909050"/>
          </a:xfrm>
        </p:grpSpPr>
        <p:sp>
          <p:nvSpPr>
            <p:cNvPr id="34" name="Freeform 34"/>
            <p:cNvSpPr/>
            <p:nvPr/>
          </p:nvSpPr>
          <p:spPr>
            <a:xfrm>
              <a:off x="-210012" y="2402"/>
              <a:ext cx="9329074" cy="8904246"/>
            </a:xfrm>
            <a:custGeom>
              <a:avLst/>
              <a:gdLst/>
              <a:ahLst/>
              <a:cxnLst/>
              <a:rect l="l" t="t" r="r" b="b"/>
              <a:pathLst>
                <a:path w="9329074" h="8904246">
                  <a:moveTo>
                    <a:pt x="4664537" y="7123"/>
                  </a:moveTo>
                  <a:cubicBezTo>
                    <a:pt x="3071756" y="0"/>
                    <a:pt x="1596908" y="845651"/>
                    <a:pt x="798454" y="2223865"/>
                  </a:cubicBezTo>
                  <a:cubicBezTo>
                    <a:pt x="0" y="3602079"/>
                    <a:pt x="0" y="5302167"/>
                    <a:pt x="798454" y="6680382"/>
                  </a:cubicBezTo>
                  <a:cubicBezTo>
                    <a:pt x="1596908" y="8058595"/>
                    <a:pt x="3071756" y="8904246"/>
                    <a:pt x="4664537" y="8897123"/>
                  </a:cubicBezTo>
                  <a:cubicBezTo>
                    <a:pt x="6257318" y="8904246"/>
                    <a:pt x="7732166" y="8058595"/>
                    <a:pt x="8530620" y="6680382"/>
                  </a:cubicBezTo>
                  <a:cubicBezTo>
                    <a:pt x="9329074" y="5302167"/>
                    <a:pt x="9329074" y="3602079"/>
                    <a:pt x="8530620" y="2223865"/>
                  </a:cubicBezTo>
                  <a:cubicBezTo>
                    <a:pt x="7732166" y="845651"/>
                    <a:pt x="6257318" y="0"/>
                    <a:pt x="4664537" y="7123"/>
                  </a:cubicBezTo>
                  <a:close/>
                </a:path>
              </a:pathLst>
            </a:custGeom>
            <a:solidFill>
              <a:srgbClr val="F2F1ED"/>
            </a:solidFill>
          </p:spPr>
        </p:sp>
        <p:sp>
          <p:nvSpPr>
            <p:cNvPr id="36" name="Freeform 36"/>
            <p:cNvSpPr/>
            <p:nvPr/>
          </p:nvSpPr>
          <p:spPr>
            <a:xfrm>
              <a:off x="0" y="0"/>
              <a:ext cx="8909050" cy="8909050"/>
            </a:xfrm>
            <a:custGeom>
              <a:avLst/>
              <a:gdLst/>
              <a:ahLst/>
              <a:cxnLst/>
              <a:rect l="l" t="t" r="r" b="b"/>
              <a:pathLst>
                <a:path w="8909050" h="8909050">
                  <a:moveTo>
                    <a:pt x="4454525" y="8909050"/>
                  </a:moveTo>
                  <a:cubicBezTo>
                    <a:pt x="3264662" y="8909050"/>
                    <a:pt x="2146046" y="8445500"/>
                    <a:pt x="1304544" y="7603744"/>
                  </a:cubicBezTo>
                  <a:cubicBezTo>
                    <a:pt x="895477" y="7194550"/>
                    <a:pt x="574294" y="6718173"/>
                    <a:pt x="350012" y="6187694"/>
                  </a:cubicBezTo>
                  <a:cubicBezTo>
                    <a:pt x="117729" y="5638673"/>
                    <a:pt x="0" y="5055489"/>
                    <a:pt x="0" y="4454525"/>
                  </a:cubicBezTo>
                  <a:cubicBezTo>
                    <a:pt x="0" y="3854704"/>
                    <a:pt x="117475" y="3272282"/>
                    <a:pt x="349377" y="2723642"/>
                  </a:cubicBezTo>
                  <a:cubicBezTo>
                    <a:pt x="573405" y="2193163"/>
                    <a:pt x="894207" y="1716786"/>
                    <a:pt x="1302766" y="1307338"/>
                  </a:cubicBezTo>
                  <a:cubicBezTo>
                    <a:pt x="2144141" y="464312"/>
                    <a:pt x="3263519" y="0"/>
                    <a:pt x="4454525" y="0"/>
                  </a:cubicBezTo>
                  <a:cubicBezTo>
                    <a:pt x="5055362" y="0"/>
                    <a:pt x="5638419" y="117729"/>
                    <a:pt x="6187440" y="350012"/>
                  </a:cubicBezTo>
                  <a:cubicBezTo>
                    <a:pt x="6717792" y="574294"/>
                    <a:pt x="7194296" y="895477"/>
                    <a:pt x="7603490" y="1304544"/>
                  </a:cubicBezTo>
                  <a:cubicBezTo>
                    <a:pt x="8445373" y="2146046"/>
                    <a:pt x="8909050" y="3264789"/>
                    <a:pt x="8909050" y="4454652"/>
                  </a:cubicBezTo>
                  <a:cubicBezTo>
                    <a:pt x="8909050" y="5644769"/>
                    <a:pt x="8445246" y="6763766"/>
                    <a:pt x="7602982" y="7605268"/>
                  </a:cubicBezTo>
                  <a:cubicBezTo>
                    <a:pt x="7193789" y="8014208"/>
                    <a:pt x="6717285" y="8335138"/>
                    <a:pt x="6186932" y="8559419"/>
                  </a:cubicBezTo>
                  <a:cubicBezTo>
                    <a:pt x="5637911" y="8791321"/>
                    <a:pt x="5055108" y="8909050"/>
                    <a:pt x="4454525" y="8909050"/>
                  </a:cubicBezTo>
                  <a:close/>
                  <a:moveTo>
                    <a:pt x="4454525" y="19050"/>
                  </a:moveTo>
                  <a:cubicBezTo>
                    <a:pt x="3268599" y="19050"/>
                    <a:pt x="2154047" y="481330"/>
                    <a:pt x="1316228" y="1320800"/>
                  </a:cubicBezTo>
                  <a:cubicBezTo>
                    <a:pt x="909447" y="1728343"/>
                    <a:pt x="590042" y="2202815"/>
                    <a:pt x="366903" y="2731008"/>
                  </a:cubicBezTo>
                  <a:cubicBezTo>
                    <a:pt x="136017" y="3277362"/>
                    <a:pt x="19050" y="3857244"/>
                    <a:pt x="19050" y="4454525"/>
                  </a:cubicBezTo>
                  <a:cubicBezTo>
                    <a:pt x="19050" y="5052949"/>
                    <a:pt x="136271" y="5633593"/>
                    <a:pt x="367538" y="6180328"/>
                  </a:cubicBezTo>
                  <a:cubicBezTo>
                    <a:pt x="590931" y="6708522"/>
                    <a:pt x="910717" y="7182866"/>
                    <a:pt x="1318006" y="7590282"/>
                  </a:cubicBezTo>
                  <a:cubicBezTo>
                    <a:pt x="2155825" y="8428355"/>
                    <a:pt x="3269742" y="8890000"/>
                    <a:pt x="4454525" y="8890000"/>
                  </a:cubicBezTo>
                  <a:cubicBezTo>
                    <a:pt x="5052568" y="8890000"/>
                    <a:pt x="5632958" y="8772779"/>
                    <a:pt x="6179439" y="8541766"/>
                  </a:cubicBezTo>
                  <a:cubicBezTo>
                    <a:pt x="6707632" y="8318500"/>
                    <a:pt x="7181977" y="7998841"/>
                    <a:pt x="7589520" y="7591679"/>
                  </a:cubicBezTo>
                  <a:cubicBezTo>
                    <a:pt x="8428101" y="6753733"/>
                    <a:pt x="8890000" y="5639562"/>
                    <a:pt x="8890000" y="4454525"/>
                  </a:cubicBezTo>
                  <a:cubicBezTo>
                    <a:pt x="8890000" y="3269742"/>
                    <a:pt x="8428355" y="2155825"/>
                    <a:pt x="7590028" y="1317879"/>
                  </a:cubicBezTo>
                  <a:cubicBezTo>
                    <a:pt x="7182612" y="910590"/>
                    <a:pt x="6708140" y="590931"/>
                    <a:pt x="6180074" y="367538"/>
                  </a:cubicBezTo>
                  <a:cubicBezTo>
                    <a:pt x="5633339" y="136271"/>
                    <a:pt x="5052822" y="19050"/>
                    <a:pt x="4454525" y="19050"/>
                  </a:cubicBezTo>
                  <a:close/>
                  <a:moveTo>
                    <a:pt x="4454525" y="8648065"/>
                  </a:moveTo>
                  <a:cubicBezTo>
                    <a:pt x="3334385" y="8648065"/>
                    <a:pt x="2281301" y="8211693"/>
                    <a:pt x="1489075" y="7419213"/>
                  </a:cubicBezTo>
                  <a:cubicBezTo>
                    <a:pt x="697103" y="6626987"/>
                    <a:pt x="260985" y="5574157"/>
                    <a:pt x="260985" y="4454525"/>
                  </a:cubicBezTo>
                  <a:cubicBezTo>
                    <a:pt x="260985" y="3889756"/>
                    <a:pt x="371602" y="3341497"/>
                    <a:pt x="589788" y="2824988"/>
                  </a:cubicBezTo>
                  <a:cubicBezTo>
                    <a:pt x="800735" y="2325624"/>
                    <a:pt x="1102741" y="1877060"/>
                    <a:pt x="1487297" y="1491742"/>
                  </a:cubicBezTo>
                  <a:cubicBezTo>
                    <a:pt x="2279396" y="698119"/>
                    <a:pt x="3333242" y="260985"/>
                    <a:pt x="4454398" y="260985"/>
                  </a:cubicBezTo>
                  <a:cubicBezTo>
                    <a:pt x="5573776" y="260985"/>
                    <a:pt x="6626606" y="697103"/>
                    <a:pt x="7418832" y="1488948"/>
                  </a:cubicBezTo>
                  <a:cubicBezTo>
                    <a:pt x="8211438" y="2281174"/>
                    <a:pt x="8647937" y="3334385"/>
                    <a:pt x="8647937" y="4454398"/>
                  </a:cubicBezTo>
                  <a:cubicBezTo>
                    <a:pt x="8647937" y="5574792"/>
                    <a:pt x="8211311" y="6628130"/>
                    <a:pt x="7418450" y="7420356"/>
                  </a:cubicBezTo>
                  <a:cubicBezTo>
                    <a:pt x="6626225" y="8212074"/>
                    <a:pt x="5573522" y="8648065"/>
                    <a:pt x="4454525" y="8648065"/>
                  </a:cubicBezTo>
                  <a:close/>
                  <a:moveTo>
                    <a:pt x="4454525" y="280035"/>
                  </a:moveTo>
                  <a:cubicBezTo>
                    <a:pt x="3338449" y="280035"/>
                    <a:pt x="2289429" y="715137"/>
                    <a:pt x="1500886" y="1505204"/>
                  </a:cubicBezTo>
                  <a:cubicBezTo>
                    <a:pt x="713613" y="2294001"/>
                    <a:pt x="280035" y="3341370"/>
                    <a:pt x="280035" y="4454525"/>
                  </a:cubicBezTo>
                  <a:cubicBezTo>
                    <a:pt x="280035" y="5569077"/>
                    <a:pt x="714248" y="6617081"/>
                    <a:pt x="1502537" y="7405751"/>
                  </a:cubicBezTo>
                  <a:cubicBezTo>
                    <a:pt x="2291080" y="8194548"/>
                    <a:pt x="3339465" y="8629015"/>
                    <a:pt x="4454525" y="8629015"/>
                  </a:cubicBezTo>
                  <a:cubicBezTo>
                    <a:pt x="5568442" y="8629015"/>
                    <a:pt x="6616319" y="8195056"/>
                    <a:pt x="7405116" y="7407021"/>
                  </a:cubicBezTo>
                  <a:cubicBezTo>
                    <a:pt x="8194422" y="6618477"/>
                    <a:pt x="8629015" y="5569839"/>
                    <a:pt x="8629015" y="4454525"/>
                  </a:cubicBezTo>
                  <a:cubicBezTo>
                    <a:pt x="8629015" y="3339465"/>
                    <a:pt x="8194548" y="2291080"/>
                    <a:pt x="7405497" y="1502537"/>
                  </a:cubicBezTo>
                  <a:cubicBezTo>
                    <a:pt x="6616827" y="714121"/>
                    <a:pt x="5568823" y="280035"/>
                    <a:pt x="4454525" y="280035"/>
                  </a:cubicBezTo>
                  <a:close/>
                </a:path>
              </a:pathLst>
            </a:custGeom>
            <a:solidFill>
              <a:srgbClr val="124469"/>
            </a:solidFill>
          </p:spPr>
        </p:sp>
      </p:grpSp>
      <p:grpSp>
        <p:nvGrpSpPr>
          <p:cNvPr id="37" name="Group 37"/>
          <p:cNvGrpSpPr>
            <a:grpSpLocks noChangeAspect="1"/>
          </p:cNvGrpSpPr>
          <p:nvPr/>
        </p:nvGrpSpPr>
        <p:grpSpPr>
          <a:xfrm>
            <a:off x="6283050" y="4626697"/>
            <a:ext cx="1210335" cy="1155841"/>
            <a:chOff x="-210012" y="0"/>
            <a:chExt cx="9329074" cy="8909050"/>
          </a:xfrm>
        </p:grpSpPr>
        <p:sp>
          <p:nvSpPr>
            <p:cNvPr id="38" name="Freeform 38"/>
            <p:cNvSpPr/>
            <p:nvPr/>
          </p:nvSpPr>
          <p:spPr>
            <a:xfrm>
              <a:off x="-210012" y="2402"/>
              <a:ext cx="9329074" cy="8904246"/>
            </a:xfrm>
            <a:custGeom>
              <a:avLst/>
              <a:gdLst/>
              <a:ahLst/>
              <a:cxnLst/>
              <a:rect l="l" t="t" r="r" b="b"/>
              <a:pathLst>
                <a:path w="9329074" h="8904246">
                  <a:moveTo>
                    <a:pt x="4664537" y="7123"/>
                  </a:moveTo>
                  <a:cubicBezTo>
                    <a:pt x="3071756" y="0"/>
                    <a:pt x="1596908" y="845651"/>
                    <a:pt x="798454" y="2223865"/>
                  </a:cubicBezTo>
                  <a:cubicBezTo>
                    <a:pt x="0" y="3602079"/>
                    <a:pt x="0" y="5302167"/>
                    <a:pt x="798454" y="6680382"/>
                  </a:cubicBezTo>
                  <a:cubicBezTo>
                    <a:pt x="1596908" y="8058595"/>
                    <a:pt x="3071756" y="8904246"/>
                    <a:pt x="4664537" y="8897123"/>
                  </a:cubicBezTo>
                  <a:cubicBezTo>
                    <a:pt x="6257318" y="8904246"/>
                    <a:pt x="7732166" y="8058595"/>
                    <a:pt x="8530620" y="6680382"/>
                  </a:cubicBezTo>
                  <a:cubicBezTo>
                    <a:pt x="9329074" y="5302167"/>
                    <a:pt x="9329074" y="3602079"/>
                    <a:pt x="8530620" y="2223865"/>
                  </a:cubicBezTo>
                  <a:cubicBezTo>
                    <a:pt x="7732166" y="845651"/>
                    <a:pt x="6257318" y="0"/>
                    <a:pt x="4664537" y="7123"/>
                  </a:cubicBezTo>
                  <a:close/>
                </a:path>
              </a:pathLst>
            </a:custGeom>
            <a:solidFill>
              <a:srgbClr val="F2F1ED"/>
            </a:solidFill>
          </p:spPr>
        </p:sp>
        <p:sp>
          <p:nvSpPr>
            <p:cNvPr id="40" name="Freeform 40"/>
            <p:cNvSpPr/>
            <p:nvPr/>
          </p:nvSpPr>
          <p:spPr>
            <a:xfrm>
              <a:off x="0" y="0"/>
              <a:ext cx="8909050" cy="8909050"/>
            </a:xfrm>
            <a:custGeom>
              <a:avLst/>
              <a:gdLst/>
              <a:ahLst/>
              <a:cxnLst/>
              <a:rect l="l" t="t" r="r" b="b"/>
              <a:pathLst>
                <a:path w="8909050" h="8909050">
                  <a:moveTo>
                    <a:pt x="4454525" y="8909050"/>
                  </a:moveTo>
                  <a:cubicBezTo>
                    <a:pt x="3264662" y="8909050"/>
                    <a:pt x="2146046" y="8445500"/>
                    <a:pt x="1304544" y="7603744"/>
                  </a:cubicBezTo>
                  <a:cubicBezTo>
                    <a:pt x="895477" y="7194550"/>
                    <a:pt x="574294" y="6718173"/>
                    <a:pt x="350012" y="6187694"/>
                  </a:cubicBezTo>
                  <a:cubicBezTo>
                    <a:pt x="117729" y="5638673"/>
                    <a:pt x="0" y="5055489"/>
                    <a:pt x="0" y="4454525"/>
                  </a:cubicBezTo>
                  <a:cubicBezTo>
                    <a:pt x="0" y="3854704"/>
                    <a:pt x="117475" y="3272282"/>
                    <a:pt x="349377" y="2723642"/>
                  </a:cubicBezTo>
                  <a:cubicBezTo>
                    <a:pt x="573405" y="2193163"/>
                    <a:pt x="894207" y="1716786"/>
                    <a:pt x="1302766" y="1307338"/>
                  </a:cubicBezTo>
                  <a:cubicBezTo>
                    <a:pt x="2144141" y="464312"/>
                    <a:pt x="3263519" y="0"/>
                    <a:pt x="4454525" y="0"/>
                  </a:cubicBezTo>
                  <a:cubicBezTo>
                    <a:pt x="5055362" y="0"/>
                    <a:pt x="5638419" y="117729"/>
                    <a:pt x="6187440" y="350012"/>
                  </a:cubicBezTo>
                  <a:cubicBezTo>
                    <a:pt x="6717792" y="574294"/>
                    <a:pt x="7194296" y="895477"/>
                    <a:pt x="7603490" y="1304544"/>
                  </a:cubicBezTo>
                  <a:cubicBezTo>
                    <a:pt x="8445373" y="2146046"/>
                    <a:pt x="8909050" y="3264789"/>
                    <a:pt x="8909050" y="4454652"/>
                  </a:cubicBezTo>
                  <a:cubicBezTo>
                    <a:pt x="8909050" y="5644769"/>
                    <a:pt x="8445246" y="6763766"/>
                    <a:pt x="7602982" y="7605268"/>
                  </a:cubicBezTo>
                  <a:cubicBezTo>
                    <a:pt x="7193789" y="8014208"/>
                    <a:pt x="6717285" y="8335138"/>
                    <a:pt x="6186932" y="8559419"/>
                  </a:cubicBezTo>
                  <a:cubicBezTo>
                    <a:pt x="5637911" y="8791321"/>
                    <a:pt x="5055108" y="8909050"/>
                    <a:pt x="4454525" y="8909050"/>
                  </a:cubicBezTo>
                  <a:close/>
                  <a:moveTo>
                    <a:pt x="4454525" y="19050"/>
                  </a:moveTo>
                  <a:cubicBezTo>
                    <a:pt x="3268599" y="19050"/>
                    <a:pt x="2154047" y="481330"/>
                    <a:pt x="1316228" y="1320800"/>
                  </a:cubicBezTo>
                  <a:cubicBezTo>
                    <a:pt x="909447" y="1728343"/>
                    <a:pt x="590042" y="2202815"/>
                    <a:pt x="366903" y="2731008"/>
                  </a:cubicBezTo>
                  <a:cubicBezTo>
                    <a:pt x="136017" y="3277362"/>
                    <a:pt x="19050" y="3857244"/>
                    <a:pt x="19050" y="4454525"/>
                  </a:cubicBezTo>
                  <a:cubicBezTo>
                    <a:pt x="19050" y="5052949"/>
                    <a:pt x="136271" y="5633593"/>
                    <a:pt x="367538" y="6180328"/>
                  </a:cubicBezTo>
                  <a:cubicBezTo>
                    <a:pt x="590931" y="6708522"/>
                    <a:pt x="910717" y="7182866"/>
                    <a:pt x="1318006" y="7590282"/>
                  </a:cubicBezTo>
                  <a:cubicBezTo>
                    <a:pt x="2155825" y="8428355"/>
                    <a:pt x="3269742" y="8890000"/>
                    <a:pt x="4454525" y="8890000"/>
                  </a:cubicBezTo>
                  <a:cubicBezTo>
                    <a:pt x="5052568" y="8890000"/>
                    <a:pt x="5632958" y="8772779"/>
                    <a:pt x="6179439" y="8541766"/>
                  </a:cubicBezTo>
                  <a:cubicBezTo>
                    <a:pt x="6707632" y="8318500"/>
                    <a:pt x="7181977" y="7998841"/>
                    <a:pt x="7589520" y="7591679"/>
                  </a:cubicBezTo>
                  <a:cubicBezTo>
                    <a:pt x="8428101" y="6753733"/>
                    <a:pt x="8890000" y="5639562"/>
                    <a:pt x="8890000" y="4454525"/>
                  </a:cubicBezTo>
                  <a:cubicBezTo>
                    <a:pt x="8890000" y="3269742"/>
                    <a:pt x="8428355" y="2155825"/>
                    <a:pt x="7590028" y="1317879"/>
                  </a:cubicBezTo>
                  <a:cubicBezTo>
                    <a:pt x="7182612" y="910590"/>
                    <a:pt x="6708140" y="590931"/>
                    <a:pt x="6180074" y="367538"/>
                  </a:cubicBezTo>
                  <a:cubicBezTo>
                    <a:pt x="5633339" y="136271"/>
                    <a:pt x="5052822" y="19050"/>
                    <a:pt x="4454525" y="19050"/>
                  </a:cubicBezTo>
                  <a:close/>
                  <a:moveTo>
                    <a:pt x="4454525" y="8648065"/>
                  </a:moveTo>
                  <a:cubicBezTo>
                    <a:pt x="3334385" y="8648065"/>
                    <a:pt x="2281301" y="8211693"/>
                    <a:pt x="1489075" y="7419213"/>
                  </a:cubicBezTo>
                  <a:cubicBezTo>
                    <a:pt x="697103" y="6626987"/>
                    <a:pt x="260985" y="5574157"/>
                    <a:pt x="260985" y="4454525"/>
                  </a:cubicBezTo>
                  <a:cubicBezTo>
                    <a:pt x="260985" y="3889756"/>
                    <a:pt x="371602" y="3341497"/>
                    <a:pt x="589788" y="2824988"/>
                  </a:cubicBezTo>
                  <a:cubicBezTo>
                    <a:pt x="800735" y="2325624"/>
                    <a:pt x="1102741" y="1877060"/>
                    <a:pt x="1487297" y="1491742"/>
                  </a:cubicBezTo>
                  <a:cubicBezTo>
                    <a:pt x="2279396" y="698119"/>
                    <a:pt x="3333242" y="260985"/>
                    <a:pt x="4454398" y="260985"/>
                  </a:cubicBezTo>
                  <a:cubicBezTo>
                    <a:pt x="5573776" y="260985"/>
                    <a:pt x="6626606" y="697103"/>
                    <a:pt x="7418832" y="1488948"/>
                  </a:cubicBezTo>
                  <a:cubicBezTo>
                    <a:pt x="8211438" y="2281174"/>
                    <a:pt x="8647937" y="3334385"/>
                    <a:pt x="8647937" y="4454398"/>
                  </a:cubicBezTo>
                  <a:cubicBezTo>
                    <a:pt x="8647937" y="5574792"/>
                    <a:pt x="8211311" y="6628130"/>
                    <a:pt x="7418450" y="7420356"/>
                  </a:cubicBezTo>
                  <a:cubicBezTo>
                    <a:pt x="6626225" y="8212074"/>
                    <a:pt x="5573522" y="8648065"/>
                    <a:pt x="4454525" y="8648065"/>
                  </a:cubicBezTo>
                  <a:close/>
                  <a:moveTo>
                    <a:pt x="4454525" y="280035"/>
                  </a:moveTo>
                  <a:cubicBezTo>
                    <a:pt x="3338449" y="280035"/>
                    <a:pt x="2289429" y="715137"/>
                    <a:pt x="1500886" y="1505204"/>
                  </a:cubicBezTo>
                  <a:cubicBezTo>
                    <a:pt x="713613" y="2294001"/>
                    <a:pt x="280035" y="3341370"/>
                    <a:pt x="280035" y="4454525"/>
                  </a:cubicBezTo>
                  <a:cubicBezTo>
                    <a:pt x="280035" y="5569077"/>
                    <a:pt x="714248" y="6617081"/>
                    <a:pt x="1502537" y="7405751"/>
                  </a:cubicBezTo>
                  <a:cubicBezTo>
                    <a:pt x="2291080" y="8194548"/>
                    <a:pt x="3339465" y="8629015"/>
                    <a:pt x="4454525" y="8629015"/>
                  </a:cubicBezTo>
                  <a:cubicBezTo>
                    <a:pt x="5568442" y="8629015"/>
                    <a:pt x="6616319" y="8195056"/>
                    <a:pt x="7405116" y="7407021"/>
                  </a:cubicBezTo>
                  <a:cubicBezTo>
                    <a:pt x="8194422" y="6618477"/>
                    <a:pt x="8629015" y="5569839"/>
                    <a:pt x="8629015" y="4454525"/>
                  </a:cubicBezTo>
                  <a:cubicBezTo>
                    <a:pt x="8629015" y="3339465"/>
                    <a:pt x="8194548" y="2291080"/>
                    <a:pt x="7405497" y="1502537"/>
                  </a:cubicBezTo>
                  <a:cubicBezTo>
                    <a:pt x="6616827" y="714121"/>
                    <a:pt x="5568823" y="280035"/>
                    <a:pt x="4454525" y="280035"/>
                  </a:cubicBezTo>
                  <a:close/>
                </a:path>
              </a:pathLst>
            </a:custGeom>
            <a:solidFill>
              <a:srgbClr val="124469"/>
            </a:solidFill>
          </p:spPr>
        </p:sp>
      </p:grpSp>
      <p:sp>
        <p:nvSpPr>
          <p:cNvPr id="43" name="TextBox 43"/>
          <p:cNvSpPr txBox="1"/>
          <p:nvPr/>
        </p:nvSpPr>
        <p:spPr>
          <a:xfrm>
            <a:off x="9646926" y="752379"/>
            <a:ext cx="1052269" cy="587791"/>
          </a:xfrm>
          <a:prstGeom prst="rect">
            <a:avLst/>
          </a:prstGeom>
        </p:spPr>
        <p:txBody>
          <a:bodyPr lIns="33867" tIns="33867" rIns="33867" bIns="33867" rtlCol="0" anchor="ctr"/>
          <a:lstStyle/>
          <a:p>
            <a:pPr algn="ctr">
              <a:lnSpc>
                <a:spcPts val="1493"/>
              </a:lnSpc>
            </a:pPr>
            <a:endParaRPr lang="en-US" sz="1067" u="sng">
              <a:solidFill>
                <a:srgbClr val="124469"/>
              </a:solidFill>
              <a:latin typeface="Telegraf Ultra-Bold"/>
              <a:hlinkClick r:id="rId2" action="ppaction://hlinksldjump"/>
            </a:endParaRPr>
          </a:p>
        </p:txBody>
      </p:sp>
      <p:sp>
        <p:nvSpPr>
          <p:cNvPr id="44" name="Freeform 44"/>
          <p:cNvSpPr/>
          <p:nvPr/>
        </p:nvSpPr>
        <p:spPr>
          <a:xfrm rot="653615" flipH="1">
            <a:off x="8298681" y="1345610"/>
            <a:ext cx="1785915" cy="1785915"/>
          </a:xfrm>
          <a:custGeom>
            <a:avLst/>
            <a:gdLst/>
            <a:ahLst/>
            <a:cxnLst/>
            <a:rect l="l" t="t" r="r" b="b"/>
            <a:pathLst>
              <a:path w="2678873" h="2678873">
                <a:moveTo>
                  <a:pt x="2678873" y="0"/>
                </a:moveTo>
                <a:lnTo>
                  <a:pt x="0" y="0"/>
                </a:lnTo>
                <a:lnTo>
                  <a:pt x="0" y="2678873"/>
                </a:lnTo>
                <a:lnTo>
                  <a:pt x="2678873" y="2678873"/>
                </a:lnTo>
                <a:lnTo>
                  <a:pt x="2678873" y="0"/>
                </a:lnTo>
                <a:close/>
              </a:path>
            </a:pathLst>
          </a:custGeom>
          <a:blipFill>
            <a:blip r:embed="rId3">
              <a:extLst>
                <a:ext uri="{96DAC541-7B7A-43D3-8B79-37D633B846F1}">
                  <asvg:svgBlip xmlns="" xmlns:asvg="http://schemas.microsoft.com/office/drawing/2016/SVG/main" r:embed="rId9"/>
                </a:ext>
              </a:extLst>
            </a:blip>
            <a:stretch>
              <a:fillRect/>
            </a:stretch>
          </a:blipFill>
        </p:spPr>
      </p:sp>
      <p:sp>
        <p:nvSpPr>
          <p:cNvPr id="45" name="Freeform 45"/>
          <p:cNvSpPr/>
          <p:nvPr/>
        </p:nvSpPr>
        <p:spPr>
          <a:xfrm rot="-656480">
            <a:off x="9911684" y="2306643"/>
            <a:ext cx="821329" cy="1085892"/>
          </a:xfrm>
          <a:custGeom>
            <a:avLst/>
            <a:gdLst/>
            <a:ahLst/>
            <a:cxnLst/>
            <a:rect l="l" t="t" r="r" b="b"/>
            <a:pathLst>
              <a:path w="1231994" h="1628838">
                <a:moveTo>
                  <a:pt x="0" y="0"/>
                </a:moveTo>
                <a:lnTo>
                  <a:pt x="1231994" y="0"/>
                </a:lnTo>
                <a:lnTo>
                  <a:pt x="1231994" y="1628838"/>
                </a:lnTo>
                <a:lnTo>
                  <a:pt x="0" y="1628838"/>
                </a:lnTo>
                <a:lnTo>
                  <a:pt x="0" y="0"/>
                </a:lnTo>
                <a:close/>
              </a:path>
            </a:pathLst>
          </a:custGeom>
          <a:blipFill>
            <a:blip r:embed="rId10">
              <a:extLst>
                <a:ext uri="{96DAC541-7B7A-43D3-8B79-37D633B846F1}">
                  <asvg:svgBlip xmlns="" xmlns:asvg="http://schemas.microsoft.com/office/drawing/2016/SVG/main" r:embed="rId11"/>
                </a:ext>
              </a:extLst>
            </a:blip>
            <a:stretch>
              <a:fillRect/>
            </a:stretch>
          </a:blipFill>
        </p:spPr>
      </p:sp>
      <p:sp>
        <p:nvSpPr>
          <p:cNvPr id="46" name="Freeform 31"/>
          <p:cNvSpPr/>
          <p:nvPr/>
        </p:nvSpPr>
        <p:spPr>
          <a:xfrm>
            <a:off x="10305252" y="-32098"/>
            <a:ext cx="1303099" cy="1722847"/>
          </a:xfrm>
          <a:custGeom>
            <a:avLst/>
            <a:gdLst/>
            <a:ahLst/>
            <a:cxnLst/>
            <a:rect l="l" t="t" r="r" b="b"/>
            <a:pathLst>
              <a:path w="1954649" h="2584271">
                <a:moveTo>
                  <a:pt x="0" y="0"/>
                </a:moveTo>
                <a:lnTo>
                  <a:pt x="1954649" y="0"/>
                </a:lnTo>
                <a:lnTo>
                  <a:pt x="1954649" y="2584271"/>
                </a:lnTo>
                <a:lnTo>
                  <a:pt x="0" y="2584271"/>
                </a:lnTo>
                <a:lnTo>
                  <a:pt x="0" y="0"/>
                </a:lnTo>
                <a:close/>
              </a:path>
            </a:pathLst>
          </a:custGeom>
          <a:blipFill>
            <a:blip r:embed="rId10">
              <a:extLst>
                <a:ext uri="{96DAC541-7B7A-43D3-8B79-37D633B846F1}">
                  <asvg:svgBlip xmlns="" xmlns:asvg="http://schemas.microsoft.com/office/drawing/2016/SVG/main" r:embed="rId12"/>
                </a:ext>
              </a:extLst>
            </a:blip>
            <a:stretch>
              <a:fillRect/>
            </a:stretch>
          </a:blipFill>
        </p:spPr>
      </p:sp>
      <p:pic>
        <p:nvPicPr>
          <p:cNvPr id="1026" name="Picture 2" descr="https://zpsocial-f52-org.zadn.vn/b54ea9ddd0a231fc68b3.jpg"/>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743431" y="3188985"/>
            <a:ext cx="1091234" cy="1097280"/>
          </a:xfrm>
          <a:prstGeom prst="flowChartConnector">
            <a:avLst/>
          </a:prstGeom>
          <a:noFill/>
          <a:extLst>
            <a:ext uri="{909E8E84-426E-40DD-AFC4-6F175D3DCCD1}">
              <a14:hiddenFill xmlns:a14="http://schemas.microsoft.com/office/drawing/2010/main">
                <a:solidFill>
                  <a:srgbClr val="FFFFFF"/>
                </a:solidFill>
              </a14:hiddenFill>
            </a:ext>
          </a:extLst>
        </p:spPr>
      </p:pic>
      <p:pic>
        <p:nvPicPr>
          <p:cNvPr id="1028" name="Picture 4" descr="https://f38-org-zp.zdn.vn/34b628355cf3b1ade8e2.jpg"/>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6312144" y="3162609"/>
            <a:ext cx="1097280" cy="1097280"/>
          </a:xfrm>
          <a:prstGeom prst="flowChartConnector">
            <a:avLst/>
          </a:prstGeom>
          <a:noFill/>
          <a:extLst>
            <a:ext uri="{909E8E84-426E-40DD-AFC4-6F175D3DCCD1}">
              <a14:hiddenFill xmlns:a14="http://schemas.microsoft.com/office/drawing/2010/main">
                <a:solidFill>
                  <a:srgbClr val="FFFFFF"/>
                </a:solidFill>
              </a14:hiddenFill>
            </a:ext>
          </a:extLst>
        </p:spPr>
      </p:pic>
      <p:pic>
        <p:nvPicPr>
          <p:cNvPr id="1030" name="Picture 6" descr="https://zpsocial-f52-org.zadn.vn/2645e481708c91d2c89d.jpg"/>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6341613" y="4655977"/>
            <a:ext cx="1097280" cy="1097280"/>
          </a:xfrm>
          <a:prstGeom prst="flowChartConnector">
            <a:avLst/>
          </a:prstGeom>
          <a:noFill/>
          <a:extLst>
            <a:ext uri="{909E8E84-426E-40DD-AFC4-6F175D3DCCD1}">
              <a14:hiddenFill xmlns:a14="http://schemas.microsoft.com/office/drawing/2010/main">
                <a:solidFill>
                  <a:srgbClr val="FFFFFF"/>
                </a:solidFill>
              </a14:hiddenFill>
            </a:ext>
          </a:extLst>
        </p:spPr>
      </p:pic>
      <p:pic>
        <p:nvPicPr>
          <p:cNvPr id="1032" name="Picture 8" descr="https://s120-ava-talk.zadn.vn/5/6/a/6/2/120/3d429b65bdf44007385ae29e1d7df50b.jpg"/>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43431" y="4658571"/>
            <a:ext cx="1097279" cy="1097280"/>
          </a:xfrm>
          <a:prstGeom prst="flowChartConnector">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02719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Khung viền đẹp - Mẫu khung viền bìa Giáo án, Báo cáo, Luận vă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642"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4220495" y="330200"/>
            <a:ext cx="3599062" cy="646331"/>
          </a:xfrm>
          <a:prstGeom prst="rect">
            <a:avLst/>
          </a:prstGeom>
          <a:noFill/>
        </p:spPr>
        <p:txBody>
          <a:bodyPr wrap="none" rtlCol="0">
            <a:spAutoFit/>
          </a:bodyPr>
          <a:lstStyle/>
          <a:p>
            <a:pPr algn="ctr"/>
            <a:r>
              <a:rPr lang="vi-VN" b="1"/>
              <a:t>TRƯỜNG ĐẠI HỌC VĂN LANG </a:t>
            </a:r>
          </a:p>
          <a:p>
            <a:pPr algn="ctr"/>
            <a:endParaRPr lang="en-US" b="1"/>
          </a:p>
        </p:txBody>
      </p:sp>
      <p:sp>
        <p:nvSpPr>
          <p:cNvPr id="15" name="TextBox 14"/>
          <p:cNvSpPr txBox="1"/>
          <p:nvPr/>
        </p:nvSpPr>
        <p:spPr>
          <a:xfrm>
            <a:off x="4172719" y="648236"/>
            <a:ext cx="3677032" cy="369332"/>
          </a:xfrm>
          <a:prstGeom prst="rect">
            <a:avLst/>
          </a:prstGeom>
          <a:noFill/>
        </p:spPr>
        <p:txBody>
          <a:bodyPr wrap="none" rtlCol="0">
            <a:spAutoFit/>
          </a:bodyPr>
          <a:lstStyle/>
          <a:p>
            <a:pPr algn="ctr"/>
            <a:r>
              <a:rPr lang="vi-VN" b="1"/>
              <a:t>KHOA CÔNG NGHỆ THÔNG TIN</a:t>
            </a:r>
            <a:endParaRPr lang="en-US" b="1"/>
          </a:p>
        </p:txBody>
      </p:sp>
      <p:pic>
        <p:nvPicPr>
          <p:cNvPr id="17" name="Picture 16"/>
          <p:cNvPicPr/>
          <p:nvPr/>
        </p:nvPicPr>
        <p:blipFill>
          <a:blip r:embed="rId3" cstate="print"/>
          <a:stretch>
            <a:fillRect/>
          </a:stretch>
        </p:blipFill>
        <p:spPr>
          <a:xfrm>
            <a:off x="4876800" y="1125875"/>
            <a:ext cx="2133600" cy="316865"/>
          </a:xfrm>
          <a:prstGeom prst="rect">
            <a:avLst/>
          </a:prstGeom>
        </p:spPr>
      </p:pic>
      <p:pic>
        <p:nvPicPr>
          <p:cNvPr id="16" name="Picture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75868" y="1156699"/>
            <a:ext cx="1935461" cy="1935461"/>
          </a:xfrm>
          <a:prstGeom prst="rect">
            <a:avLst/>
          </a:prstGeom>
        </p:spPr>
      </p:pic>
      <p:sp>
        <p:nvSpPr>
          <p:cNvPr id="18" name="Rectangle 17"/>
          <p:cNvSpPr/>
          <p:nvPr/>
        </p:nvSpPr>
        <p:spPr>
          <a:xfrm>
            <a:off x="2733473" y="2913349"/>
            <a:ext cx="6420249" cy="787652"/>
          </a:xfrm>
          <a:prstGeom prst="rect">
            <a:avLst/>
          </a:prstGeom>
        </p:spPr>
        <p:txBody>
          <a:bodyPr wrap="square">
            <a:spAutoFit/>
          </a:bodyPr>
          <a:lstStyle/>
          <a:p>
            <a:pPr marL="275604" marR="200247" algn="ctr">
              <a:lnSpc>
                <a:spcPct val="107000"/>
              </a:lnSpc>
              <a:spcBef>
                <a:spcPts val="287"/>
              </a:spcBef>
              <a:spcAft>
                <a:spcPts val="533"/>
              </a:spcAft>
            </a:pPr>
            <a:r>
              <a:rPr lang="vi-VN" b="1" kern="100">
                <a:ea typeface="Calibri" panose="020F0502020204030204" pitchFamily="34" charset="0"/>
                <a:cs typeface="Times New Roman" panose="02020603050405020304" pitchFamily="18" charset="0"/>
              </a:rPr>
              <a:t>BÁO CÁO ĐỒ ÁN MÔN </a:t>
            </a:r>
            <a:r>
              <a:rPr lang="vi-VN" b="1" kern="100" smtClean="0">
                <a:ea typeface="Calibri" panose="020F0502020204030204" pitchFamily="34" charset="0"/>
                <a:cs typeface="Times New Roman" panose="02020603050405020304" pitchFamily="18" charset="0"/>
              </a:rPr>
              <a:t>HỌC</a:t>
            </a:r>
            <a:endParaRPr lang="en-US" b="1" kern="100">
              <a:ea typeface="Calibri" panose="020F0502020204030204" pitchFamily="34" charset="0"/>
              <a:cs typeface="Times New Roman" panose="02020603050405020304" pitchFamily="18" charset="0"/>
            </a:endParaRPr>
          </a:p>
          <a:p>
            <a:pPr marL="275604" marR="200247" algn="ctr">
              <a:lnSpc>
                <a:spcPct val="107000"/>
              </a:lnSpc>
              <a:spcBef>
                <a:spcPts val="287"/>
              </a:spcBef>
              <a:spcAft>
                <a:spcPts val="533"/>
              </a:spcAft>
            </a:pPr>
            <a:r>
              <a:rPr lang="en-US" b="1" kern="100" smtClean="0">
                <a:latin typeface="Arial" panose="020B0604020202020204" pitchFamily="34" charset="0"/>
                <a:ea typeface="Calibri" panose="020F0502020204030204" pitchFamily="34" charset="0"/>
                <a:cs typeface="Arial" panose="020B0604020202020204" pitchFamily="34" charset="0"/>
              </a:rPr>
              <a:t>NHẬP MÔN PHÂN TÍCH DỮ LIỆU VÀ HỌC SÂU</a:t>
            </a:r>
            <a:endParaRPr lang="en-US" b="1" kern="100">
              <a:latin typeface="Arial" panose="020B0604020202020204" pitchFamily="34" charset="0"/>
              <a:ea typeface="Calibri" panose="020F0502020204030204" pitchFamily="34" charset="0"/>
              <a:cs typeface="Arial" panose="020B0604020202020204" pitchFamily="34" charset="0"/>
            </a:endParaRPr>
          </a:p>
        </p:txBody>
      </p:sp>
      <p:sp>
        <p:nvSpPr>
          <p:cNvPr id="19" name="Rectangle 18"/>
          <p:cNvSpPr/>
          <p:nvPr/>
        </p:nvSpPr>
        <p:spPr>
          <a:xfrm>
            <a:off x="2244151" y="3851509"/>
            <a:ext cx="7398891" cy="561372"/>
          </a:xfrm>
          <a:prstGeom prst="rect">
            <a:avLst/>
          </a:prstGeom>
        </p:spPr>
        <p:txBody>
          <a:bodyPr wrap="square">
            <a:spAutoFit/>
          </a:bodyPr>
          <a:lstStyle/>
          <a:p>
            <a:pPr marL="275604" marR="198553" algn="ctr">
              <a:lnSpc>
                <a:spcPct val="107000"/>
              </a:lnSpc>
              <a:spcAft>
                <a:spcPts val="533"/>
              </a:spcAft>
            </a:pPr>
            <a:r>
              <a:rPr lang="vi-VN" sz="3000" b="1" kern="100">
                <a:latin typeface="Arial" panose="020B0604020202020204" pitchFamily="34" charset="0"/>
                <a:ea typeface="Calibri" panose="020F0502020204030204" pitchFamily="34" charset="0"/>
                <a:cs typeface="Arial" panose="020B0604020202020204" pitchFamily="34" charset="0"/>
              </a:rPr>
              <a:t>CHỦ ĐỀ: </a:t>
            </a:r>
            <a:r>
              <a:rPr lang="en-US" sz="3000" b="1" kern="100" smtClean="0">
                <a:solidFill>
                  <a:srgbClr val="FF0000"/>
                </a:solidFill>
                <a:latin typeface="Arial" panose="020B0604020202020204" pitchFamily="34" charset="0"/>
                <a:ea typeface="Calibri" panose="020F0502020204030204" pitchFamily="34" charset="0"/>
                <a:cs typeface="Arial" panose="020B0604020202020204" pitchFamily="34" charset="0"/>
              </a:rPr>
              <a:t>IMAGE CLASSIFICATION</a:t>
            </a:r>
            <a:endParaRPr lang="en-US" sz="3000" kern="100">
              <a:solidFill>
                <a:srgbClr val="FF0000"/>
              </a:solidFill>
              <a:latin typeface="Arial" panose="020B0604020202020204" pitchFamily="34" charset="0"/>
              <a:ea typeface="Calibri" panose="020F0502020204030204" pitchFamily="34" charset="0"/>
              <a:cs typeface="Arial" panose="020B0604020202020204" pitchFamily="34" charset="0"/>
            </a:endParaRPr>
          </a:p>
        </p:txBody>
      </p:sp>
      <p:sp>
        <p:nvSpPr>
          <p:cNvPr id="20" name="Rectangle 19"/>
          <p:cNvSpPr/>
          <p:nvPr/>
        </p:nvSpPr>
        <p:spPr>
          <a:xfrm>
            <a:off x="6081358" y="6375400"/>
            <a:ext cx="2620653" cy="280013"/>
          </a:xfrm>
          <a:prstGeom prst="rect">
            <a:avLst/>
          </a:prstGeom>
        </p:spPr>
        <p:txBody>
          <a:bodyPr wrap="none">
            <a:spAutoFit/>
          </a:bodyPr>
          <a:lstStyle/>
          <a:p>
            <a:pPr marL="275604" marR="127430" algn="ctr">
              <a:lnSpc>
                <a:spcPct val="107000"/>
              </a:lnSpc>
              <a:spcAft>
                <a:spcPts val="533"/>
              </a:spcAft>
            </a:pPr>
            <a:r>
              <a:rPr lang="vi-VN" sz="1200" b="1" kern="100">
                <a:ea typeface="Calibri" panose="020F0502020204030204" pitchFamily="34" charset="0"/>
                <a:cs typeface="Times New Roman" panose="02020603050405020304" pitchFamily="18" charset="0"/>
              </a:rPr>
              <a:t>TP. Hồ Chí Minh – năm </a:t>
            </a:r>
            <a:r>
              <a:rPr lang="vi-VN" sz="1200" b="1" kern="100" smtClean="0">
                <a:ea typeface="Calibri" panose="020F0502020204030204" pitchFamily="34" charset="0"/>
                <a:cs typeface="Times New Roman" panose="02020603050405020304" pitchFamily="18" charset="0"/>
              </a:rPr>
              <a:t>202</a:t>
            </a:r>
            <a:r>
              <a:rPr lang="en-US" sz="1200" b="1" kern="100" smtClean="0">
                <a:latin typeface="Arial" panose="020B0604020202020204" pitchFamily="34" charset="0"/>
                <a:ea typeface="Calibri" panose="020F0502020204030204" pitchFamily="34" charset="0"/>
                <a:cs typeface="Arial" panose="020B0604020202020204" pitchFamily="34" charset="0"/>
              </a:rPr>
              <a:t>4</a:t>
            </a:r>
            <a:endParaRPr lang="en-US" sz="800" b="1" kern="100">
              <a:latin typeface="Arial" panose="020B0604020202020204" pitchFamily="34" charset="0"/>
              <a:ea typeface="Calibri" panose="020F0502020204030204" pitchFamily="34" charset="0"/>
              <a:cs typeface="Arial" panose="020B0604020202020204" pitchFamily="34" charset="0"/>
            </a:endParaRPr>
          </a:p>
        </p:txBody>
      </p:sp>
      <p:sp>
        <p:nvSpPr>
          <p:cNvPr id="22" name="Rectangle 21"/>
          <p:cNvSpPr/>
          <p:nvPr/>
        </p:nvSpPr>
        <p:spPr>
          <a:xfrm>
            <a:off x="2068699" y="5377032"/>
            <a:ext cx="3949928" cy="421654"/>
          </a:xfrm>
          <a:prstGeom prst="rect">
            <a:avLst/>
          </a:prstGeom>
        </p:spPr>
        <p:txBody>
          <a:bodyPr wrap="none">
            <a:spAutoFit/>
          </a:bodyPr>
          <a:lstStyle/>
          <a:p>
            <a:pPr marL="275604" marR="198553" algn="ctr">
              <a:lnSpc>
                <a:spcPct val="107000"/>
              </a:lnSpc>
              <a:spcAft>
                <a:spcPts val="533"/>
              </a:spcAft>
            </a:pPr>
            <a:r>
              <a:rPr lang="vi-VN" sz="2000" b="1" kern="100">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GVHD: </a:t>
            </a:r>
            <a:r>
              <a:rPr lang="en-US" sz="2000" b="1" kern="100" smtClean="0">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NGUYỄN THÁI ANH</a:t>
            </a:r>
            <a:endParaRPr lang="en-US" sz="2000" b="1" kern="100">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endParaRPr>
          </a:p>
        </p:txBody>
      </p:sp>
      <p:sp>
        <p:nvSpPr>
          <p:cNvPr id="23" name="Rectangle 22"/>
          <p:cNvSpPr/>
          <p:nvPr/>
        </p:nvSpPr>
        <p:spPr>
          <a:xfrm>
            <a:off x="2002692" y="5735724"/>
            <a:ext cx="4398108" cy="421654"/>
          </a:xfrm>
          <a:prstGeom prst="rect">
            <a:avLst/>
          </a:prstGeom>
        </p:spPr>
        <p:txBody>
          <a:bodyPr wrap="square">
            <a:spAutoFit/>
          </a:bodyPr>
          <a:lstStyle/>
          <a:p>
            <a:pPr marL="275604" marR="198553" algn="ctr">
              <a:lnSpc>
                <a:spcPct val="107000"/>
              </a:lnSpc>
              <a:spcAft>
                <a:spcPts val="533"/>
              </a:spcAft>
            </a:pPr>
            <a:r>
              <a:rPr lang="vi-VN" sz="2000" b="1" kern="100">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LỚP </a:t>
            </a:r>
            <a:r>
              <a:rPr lang="vi-VN" sz="2000" b="1" kern="100" smtClean="0">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a:t>
            </a:r>
            <a:r>
              <a:rPr lang="en-US" sz="2000" b="1">
                <a:solidFill>
                  <a:schemeClr val="accent1">
                    <a:lumMod val="50000"/>
                  </a:schemeClr>
                </a:solidFill>
                <a:latin typeface="Arial" panose="020B0604020202020204" pitchFamily="34" charset="0"/>
                <a:cs typeface="Arial" panose="020B0604020202020204" pitchFamily="34" charset="0"/>
              </a:rPr>
              <a:t>233_71ITDS30203_0103</a:t>
            </a:r>
            <a:endParaRPr lang="en-US" sz="2000" b="1" kern="100">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81599177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p:cNvSpPr/>
          <p:nvPr/>
        </p:nvSpPr>
        <p:spPr>
          <a:xfrm>
            <a:off x="463779" y="-7982"/>
            <a:ext cx="5537200" cy="685800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lang="en-US" sz="1200">
              <a:solidFill>
                <a:schemeClr val="accent6">
                  <a:lumMod val="40000"/>
                  <a:lumOff val="60000"/>
                </a:schemeClr>
              </a:solidFill>
            </a:endParaRPr>
          </a:p>
        </p:txBody>
      </p:sp>
      <p:sp>
        <p:nvSpPr>
          <p:cNvPr id="4" name="TextBox 4"/>
          <p:cNvSpPr txBox="1"/>
          <p:nvPr/>
        </p:nvSpPr>
        <p:spPr>
          <a:xfrm>
            <a:off x="-93227" y="-302408"/>
            <a:ext cx="1880692" cy="2250281"/>
          </a:xfrm>
          <a:prstGeom prst="rect">
            <a:avLst/>
          </a:prstGeom>
        </p:spPr>
        <p:txBody>
          <a:bodyPr lIns="33867" tIns="33867" rIns="33867" bIns="33867" rtlCol="0" anchor="ctr"/>
          <a:lstStyle/>
          <a:p>
            <a:pPr algn="ctr">
              <a:lnSpc>
                <a:spcPts val="1867"/>
              </a:lnSpc>
            </a:pPr>
            <a:endParaRPr sz="1200"/>
          </a:p>
        </p:txBody>
      </p:sp>
      <p:grpSp>
        <p:nvGrpSpPr>
          <p:cNvPr id="5" name="Group 5"/>
          <p:cNvGrpSpPr/>
          <p:nvPr/>
        </p:nvGrpSpPr>
        <p:grpSpPr>
          <a:xfrm>
            <a:off x="1994360" y="5308600"/>
            <a:ext cx="2476041" cy="349349"/>
            <a:chOff x="0" y="0"/>
            <a:chExt cx="812800" cy="114679"/>
          </a:xfrm>
        </p:grpSpPr>
        <p:sp>
          <p:nvSpPr>
            <p:cNvPr id="6" name="Freeform 6"/>
            <p:cNvSpPr/>
            <p:nvPr/>
          </p:nvSpPr>
          <p:spPr>
            <a:xfrm>
              <a:off x="0" y="0"/>
              <a:ext cx="812800" cy="114679"/>
            </a:xfrm>
            <a:custGeom>
              <a:avLst/>
              <a:gdLst/>
              <a:ahLst/>
              <a:cxnLst/>
              <a:rect l="l" t="t" r="r" b="b"/>
              <a:pathLst>
                <a:path w="812800" h="114679">
                  <a:moveTo>
                    <a:pt x="406400" y="0"/>
                  </a:moveTo>
                  <a:cubicBezTo>
                    <a:pt x="181951" y="0"/>
                    <a:pt x="0" y="25672"/>
                    <a:pt x="0" y="57340"/>
                  </a:cubicBezTo>
                  <a:cubicBezTo>
                    <a:pt x="0" y="89008"/>
                    <a:pt x="181951" y="114679"/>
                    <a:pt x="406400" y="114679"/>
                  </a:cubicBezTo>
                  <a:cubicBezTo>
                    <a:pt x="630849" y="114679"/>
                    <a:pt x="812800" y="89008"/>
                    <a:pt x="812800" y="57340"/>
                  </a:cubicBezTo>
                  <a:cubicBezTo>
                    <a:pt x="812800" y="25672"/>
                    <a:pt x="630849" y="0"/>
                    <a:pt x="406400" y="0"/>
                  </a:cubicBezTo>
                  <a:close/>
                </a:path>
              </a:pathLst>
            </a:custGeom>
            <a:solidFill>
              <a:srgbClr val="124469"/>
            </a:solidFill>
          </p:spPr>
        </p:sp>
        <p:sp>
          <p:nvSpPr>
            <p:cNvPr id="7" name="TextBox 7"/>
            <p:cNvSpPr txBox="1"/>
            <p:nvPr/>
          </p:nvSpPr>
          <p:spPr>
            <a:xfrm>
              <a:off x="76200" y="0"/>
              <a:ext cx="660400" cy="736600"/>
            </a:xfrm>
            <a:prstGeom prst="rect">
              <a:avLst/>
            </a:prstGeom>
          </p:spPr>
          <p:txBody>
            <a:bodyPr lIns="33867" tIns="33867" rIns="33867" bIns="33867" rtlCol="0" anchor="ctr"/>
            <a:lstStyle/>
            <a:p>
              <a:pPr algn="ctr">
                <a:lnSpc>
                  <a:spcPts val="1867"/>
                </a:lnSpc>
              </a:pPr>
              <a:endParaRPr sz="1200"/>
            </a:p>
          </p:txBody>
        </p:sp>
      </p:grpSp>
      <p:sp>
        <p:nvSpPr>
          <p:cNvPr id="8" name="TextBox 8"/>
          <p:cNvSpPr txBox="1"/>
          <p:nvPr/>
        </p:nvSpPr>
        <p:spPr>
          <a:xfrm>
            <a:off x="6640256" y="832236"/>
            <a:ext cx="6110544" cy="583942"/>
          </a:xfrm>
          <a:prstGeom prst="rect">
            <a:avLst/>
          </a:prstGeom>
        </p:spPr>
        <p:txBody>
          <a:bodyPr wrap="square" lIns="0" tIns="0" rIns="0" bIns="0" rtlCol="0" anchor="t">
            <a:spAutoFit/>
          </a:bodyPr>
          <a:lstStyle/>
          <a:p>
            <a:pPr>
              <a:lnSpc>
                <a:spcPts val="5120"/>
              </a:lnSpc>
            </a:pPr>
            <a:r>
              <a:rPr lang="en-US" sz="3200">
                <a:solidFill>
                  <a:srgbClr val="002060"/>
                </a:solidFill>
                <a:latin typeface="Arial" panose="020B0604020202020204" pitchFamily="34" charset="0"/>
                <a:cs typeface="Arial" panose="020B0604020202020204" pitchFamily="34" charset="0"/>
              </a:rPr>
              <a:t>Giới thiệu tổng quan</a:t>
            </a:r>
          </a:p>
        </p:txBody>
      </p:sp>
      <p:sp>
        <p:nvSpPr>
          <p:cNvPr id="9" name="Freeform 9"/>
          <p:cNvSpPr/>
          <p:nvPr/>
        </p:nvSpPr>
        <p:spPr>
          <a:xfrm>
            <a:off x="1922526" y="1266946"/>
            <a:ext cx="2460213" cy="3676949"/>
          </a:xfrm>
          <a:custGeom>
            <a:avLst/>
            <a:gdLst/>
            <a:ahLst/>
            <a:cxnLst/>
            <a:rect l="l" t="t" r="r" b="b"/>
            <a:pathLst>
              <a:path w="3690320" h="5515423">
                <a:moveTo>
                  <a:pt x="0" y="0"/>
                </a:moveTo>
                <a:lnTo>
                  <a:pt x="3690319" y="0"/>
                </a:lnTo>
                <a:lnTo>
                  <a:pt x="3690319" y="5515423"/>
                </a:lnTo>
                <a:lnTo>
                  <a:pt x="0" y="5515423"/>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10" name="Freeform 10"/>
          <p:cNvSpPr/>
          <p:nvPr/>
        </p:nvSpPr>
        <p:spPr>
          <a:xfrm>
            <a:off x="1223602" y="460242"/>
            <a:ext cx="631393" cy="724981"/>
          </a:xfrm>
          <a:custGeom>
            <a:avLst/>
            <a:gdLst/>
            <a:ahLst/>
            <a:cxnLst/>
            <a:rect l="l" t="t" r="r" b="b"/>
            <a:pathLst>
              <a:path w="947089" h="1087472">
                <a:moveTo>
                  <a:pt x="0" y="0"/>
                </a:moveTo>
                <a:lnTo>
                  <a:pt x="947089" y="0"/>
                </a:lnTo>
                <a:lnTo>
                  <a:pt x="947089" y="1087472"/>
                </a:lnTo>
                <a:lnTo>
                  <a:pt x="0" y="1087472"/>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11" name="Freeform 11"/>
          <p:cNvSpPr/>
          <p:nvPr/>
        </p:nvSpPr>
        <p:spPr>
          <a:xfrm>
            <a:off x="4741252" y="3214971"/>
            <a:ext cx="909619" cy="1044447"/>
          </a:xfrm>
          <a:custGeom>
            <a:avLst/>
            <a:gdLst/>
            <a:ahLst/>
            <a:cxnLst/>
            <a:rect l="l" t="t" r="r" b="b"/>
            <a:pathLst>
              <a:path w="1364428" h="1566670">
                <a:moveTo>
                  <a:pt x="0" y="0"/>
                </a:moveTo>
                <a:lnTo>
                  <a:pt x="1364428" y="0"/>
                </a:lnTo>
                <a:lnTo>
                  <a:pt x="1364428" y="1566671"/>
                </a:lnTo>
                <a:lnTo>
                  <a:pt x="0" y="1566671"/>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12" name="Freeform 12"/>
          <p:cNvSpPr/>
          <p:nvPr/>
        </p:nvSpPr>
        <p:spPr>
          <a:xfrm>
            <a:off x="1101298" y="4018288"/>
            <a:ext cx="909619" cy="1044447"/>
          </a:xfrm>
          <a:custGeom>
            <a:avLst/>
            <a:gdLst/>
            <a:ahLst/>
            <a:cxnLst/>
            <a:rect l="l" t="t" r="r" b="b"/>
            <a:pathLst>
              <a:path w="1364428" h="1566670">
                <a:moveTo>
                  <a:pt x="0" y="0"/>
                </a:moveTo>
                <a:lnTo>
                  <a:pt x="1364428" y="0"/>
                </a:lnTo>
                <a:lnTo>
                  <a:pt x="1364428" y="1566671"/>
                </a:lnTo>
                <a:lnTo>
                  <a:pt x="0" y="1566671"/>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34" name="TextBox 34"/>
          <p:cNvSpPr txBox="1"/>
          <p:nvPr/>
        </p:nvSpPr>
        <p:spPr>
          <a:xfrm>
            <a:off x="912762" y="5443650"/>
            <a:ext cx="718261" cy="760347"/>
          </a:xfrm>
          <a:prstGeom prst="rect">
            <a:avLst/>
          </a:prstGeom>
        </p:spPr>
        <p:txBody>
          <a:bodyPr lIns="169333" tIns="169333" rIns="169333" bIns="169333" rtlCol="0" anchor="ctr"/>
          <a:lstStyle/>
          <a:p>
            <a:pPr algn="ctr">
              <a:lnSpc>
                <a:spcPts val="1400"/>
              </a:lnSpc>
            </a:pPr>
            <a:endParaRPr lang="en-US" sz="1000">
              <a:solidFill>
                <a:srgbClr val="F2F1ED"/>
              </a:solidFill>
              <a:latin typeface="Telegraf"/>
            </a:endParaRPr>
          </a:p>
        </p:txBody>
      </p:sp>
      <p:sp>
        <p:nvSpPr>
          <p:cNvPr id="32" name="Rectangle 31"/>
          <p:cNvSpPr/>
          <p:nvPr/>
        </p:nvSpPr>
        <p:spPr>
          <a:xfrm>
            <a:off x="6400800" y="1712080"/>
            <a:ext cx="6096000" cy="3170099"/>
          </a:xfrm>
          <a:prstGeom prst="rect">
            <a:avLst/>
          </a:prstGeom>
        </p:spPr>
        <p:txBody>
          <a:bodyPr>
            <a:spAutoFit/>
          </a:bodyPr>
          <a:lstStyle/>
          <a:p>
            <a:pPr marL="172729" lvl="1">
              <a:lnSpc>
                <a:spcPts val="4000"/>
              </a:lnSpc>
            </a:pPr>
            <a:r>
              <a:rPr lang="en-US" sz="2000">
                <a:solidFill>
                  <a:srgbClr val="000000"/>
                </a:solidFill>
                <a:latin typeface="Arial" panose="020B0604020202020204" pitchFamily="34" charset="0"/>
                <a:cs typeface="Arial" panose="020B0604020202020204" pitchFamily="34" charset="0"/>
              </a:rPr>
              <a:t>1. Giới thiệu đề tài</a:t>
            </a:r>
          </a:p>
          <a:p>
            <a:pPr marL="172729" lvl="1">
              <a:lnSpc>
                <a:spcPts val="4000"/>
              </a:lnSpc>
            </a:pPr>
            <a:r>
              <a:rPr lang="en-US" sz="2000">
                <a:solidFill>
                  <a:srgbClr val="000000"/>
                </a:solidFill>
                <a:latin typeface="Arial" panose="020B0604020202020204" pitchFamily="34" charset="0"/>
                <a:cs typeface="Arial" panose="020B0604020202020204" pitchFamily="34" charset="0"/>
              </a:rPr>
              <a:t>2. Lý do chọn đề tài</a:t>
            </a:r>
          </a:p>
          <a:p>
            <a:pPr marL="172729" lvl="1">
              <a:lnSpc>
                <a:spcPts val="4000"/>
              </a:lnSpc>
            </a:pPr>
            <a:r>
              <a:rPr lang="en-US" sz="2000">
                <a:solidFill>
                  <a:srgbClr val="000000"/>
                </a:solidFill>
                <a:latin typeface="Arial" panose="020B0604020202020204" pitchFamily="34" charset="0"/>
                <a:cs typeface="Arial" panose="020B0604020202020204" pitchFamily="34" charset="0"/>
              </a:rPr>
              <a:t>3. Giới thiệu mô hình CNN</a:t>
            </a:r>
          </a:p>
          <a:p>
            <a:pPr marL="172729" lvl="1">
              <a:lnSpc>
                <a:spcPts val="4000"/>
              </a:lnSpc>
            </a:pPr>
            <a:r>
              <a:rPr lang="en-US" sz="2000">
                <a:solidFill>
                  <a:srgbClr val="000000"/>
                </a:solidFill>
                <a:latin typeface="Arial" panose="020B0604020202020204" pitchFamily="34" charset="0"/>
                <a:cs typeface="Arial" panose="020B0604020202020204" pitchFamily="34" charset="0"/>
              </a:rPr>
              <a:t>4. Ưu điểm và nhược điểm</a:t>
            </a:r>
          </a:p>
          <a:p>
            <a:pPr marL="172729" lvl="1">
              <a:lnSpc>
                <a:spcPts val="4000"/>
              </a:lnSpc>
            </a:pPr>
            <a:r>
              <a:rPr lang="en-US" sz="2000">
                <a:solidFill>
                  <a:srgbClr val="000000"/>
                </a:solidFill>
                <a:latin typeface="Arial" panose="020B0604020202020204" pitchFamily="34" charset="0"/>
                <a:cs typeface="Arial" panose="020B0604020202020204" pitchFamily="34" charset="0"/>
              </a:rPr>
              <a:t>5. </a:t>
            </a:r>
            <a:r>
              <a:rPr lang="en-US" sz="2000" smtClean="0">
                <a:solidFill>
                  <a:srgbClr val="000000"/>
                </a:solidFill>
                <a:latin typeface="Arial" panose="020B0604020202020204" pitchFamily="34" charset="0"/>
                <a:cs typeface="Arial" panose="020B0604020202020204" pitchFamily="34" charset="0"/>
              </a:rPr>
              <a:t>Triển khai CNN </a:t>
            </a:r>
            <a:r>
              <a:rPr lang="en-US" sz="2000">
                <a:solidFill>
                  <a:srgbClr val="000000"/>
                </a:solidFill>
                <a:latin typeface="Arial" panose="020B0604020202020204" pitchFamily="34" charset="0"/>
                <a:cs typeface="Arial" panose="020B0604020202020204" pitchFamily="34" charset="0"/>
              </a:rPr>
              <a:t>bằng PYTHON</a:t>
            </a:r>
          </a:p>
          <a:p>
            <a:pPr marL="172729" lvl="1">
              <a:lnSpc>
                <a:spcPts val="4000"/>
              </a:lnSpc>
            </a:pPr>
            <a:r>
              <a:rPr lang="en-US" sz="2000">
                <a:solidFill>
                  <a:srgbClr val="000000"/>
                </a:solidFill>
                <a:latin typeface="Arial" panose="020B0604020202020204" pitchFamily="34" charset="0"/>
                <a:cs typeface="Arial" panose="020B0604020202020204" pitchFamily="34" charset="0"/>
              </a:rPr>
              <a:t>6. Kết luận</a:t>
            </a:r>
          </a:p>
        </p:txBody>
      </p:sp>
    </p:spTree>
    <p:extLst>
      <p:ext uri="{BB962C8B-B14F-4D97-AF65-F5344CB8AC3E}">
        <p14:creationId xmlns:p14="http://schemas.microsoft.com/office/powerpoint/2010/main" val="368497547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1000" fill="hold"/>
                                        <p:tgtEl>
                                          <p:spTgt spid="8"/>
                                        </p:tgtEl>
                                        <p:attrNameLst>
                                          <p:attrName>ppt_w</p:attrName>
                                        </p:attrNameLst>
                                      </p:cBhvr>
                                      <p:tavLst>
                                        <p:tav tm="0">
                                          <p:val>
                                            <p:fltVal val="0"/>
                                          </p:val>
                                        </p:tav>
                                        <p:tav tm="100000">
                                          <p:val>
                                            <p:strVal val="#ppt_w"/>
                                          </p:val>
                                        </p:tav>
                                      </p:tavLst>
                                    </p:anim>
                                    <p:anim calcmode="lin" valueType="num">
                                      <p:cBhvr>
                                        <p:cTn id="8" dur="1000" fill="hold"/>
                                        <p:tgtEl>
                                          <p:spTgt spid="8"/>
                                        </p:tgtEl>
                                        <p:attrNameLst>
                                          <p:attrName>ppt_h</p:attrName>
                                        </p:attrNameLst>
                                      </p:cBhvr>
                                      <p:tavLst>
                                        <p:tav tm="0">
                                          <p:val>
                                            <p:fltVal val="0"/>
                                          </p:val>
                                        </p:tav>
                                        <p:tav tm="100000">
                                          <p:val>
                                            <p:strVal val="#ppt_h"/>
                                          </p:val>
                                        </p:tav>
                                      </p:tavLst>
                                    </p:anim>
                                    <p:anim calcmode="lin" valueType="num">
                                      <p:cBhvr>
                                        <p:cTn id="9" dur="1000" fill="hold"/>
                                        <p:tgtEl>
                                          <p:spTgt spid="8"/>
                                        </p:tgtEl>
                                        <p:attrNameLst>
                                          <p:attrName>style.rotation</p:attrName>
                                        </p:attrNameLst>
                                      </p:cBhvr>
                                      <p:tavLst>
                                        <p:tav tm="0">
                                          <p:val>
                                            <p:fltVal val="90"/>
                                          </p:val>
                                        </p:tav>
                                        <p:tav tm="100000">
                                          <p:val>
                                            <p:fltVal val="0"/>
                                          </p:val>
                                        </p:tav>
                                      </p:tavLst>
                                    </p:anim>
                                    <p:animEffect transition="in" filter="fade">
                                      <p:cBhvr>
                                        <p:cTn id="10" dur="10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grpId="0" nodeType="clickEffect">
                                  <p:stCondLst>
                                    <p:cond delay="0"/>
                                  </p:stCondLst>
                                  <p:childTnLst>
                                    <p:set>
                                      <p:cBhvr>
                                        <p:cTn id="14" dur="1" fill="hold">
                                          <p:stCondLst>
                                            <p:cond delay="0"/>
                                          </p:stCondLst>
                                        </p:cTn>
                                        <p:tgtEl>
                                          <p:spTgt spid="32"/>
                                        </p:tgtEl>
                                        <p:attrNameLst>
                                          <p:attrName>style.visibility</p:attrName>
                                        </p:attrNameLst>
                                      </p:cBhvr>
                                      <p:to>
                                        <p:strVal val="visible"/>
                                      </p:to>
                                    </p:set>
                                    <p:animEffect transition="in" filter="fade">
                                      <p:cBhvr>
                                        <p:cTn id="15" dur="1000"/>
                                        <p:tgtEl>
                                          <p:spTgt spid="32"/>
                                        </p:tgtEl>
                                      </p:cBhvr>
                                    </p:animEffect>
                                    <p:anim calcmode="lin" valueType="num">
                                      <p:cBhvr>
                                        <p:cTn id="16" dur="1000" fill="hold"/>
                                        <p:tgtEl>
                                          <p:spTgt spid="32"/>
                                        </p:tgtEl>
                                        <p:attrNameLst>
                                          <p:attrName>ppt_x</p:attrName>
                                        </p:attrNameLst>
                                      </p:cBhvr>
                                      <p:tavLst>
                                        <p:tav tm="0">
                                          <p:val>
                                            <p:strVal val="#ppt_x"/>
                                          </p:val>
                                        </p:tav>
                                        <p:tav tm="100000">
                                          <p:val>
                                            <p:strVal val="#ppt_x"/>
                                          </p:val>
                                        </p:tav>
                                      </p:tavLst>
                                    </p:anim>
                                    <p:anim calcmode="lin" valueType="num">
                                      <p:cBhvr>
                                        <p:cTn id="17"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3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113211" y="487469"/>
            <a:ext cx="3699664" cy="384721"/>
          </a:xfrm>
          <a:prstGeom prst="rect">
            <a:avLst/>
          </a:prstGeom>
        </p:spPr>
        <p:txBody>
          <a:bodyPr wrap="square" lIns="0" tIns="0" rIns="0" bIns="0" rtlCol="0" anchor="t">
            <a:spAutoFit/>
          </a:bodyPr>
          <a:lstStyle/>
          <a:p>
            <a:pPr algn="r">
              <a:lnSpc>
                <a:spcPts val="2987"/>
              </a:lnSpc>
            </a:pPr>
            <a:r>
              <a:rPr lang="en-US" sz="2400" b="1" u="sng" spc="198" smtClean="0">
                <a:solidFill>
                  <a:srgbClr val="002060"/>
                </a:solidFill>
                <a:latin typeface="Arial" panose="020B0604020202020204" pitchFamily="34" charset="0"/>
                <a:cs typeface="Arial" panose="020B0604020202020204" pitchFamily="34" charset="0"/>
              </a:rPr>
              <a:t>1.GIỚI </a:t>
            </a:r>
            <a:r>
              <a:rPr lang="en-US" sz="2400" b="1" u="sng" spc="198">
                <a:solidFill>
                  <a:srgbClr val="002060"/>
                </a:solidFill>
                <a:latin typeface="Arial" panose="020B0604020202020204" pitchFamily="34" charset="0"/>
                <a:cs typeface="Arial" panose="020B0604020202020204" pitchFamily="34" charset="0"/>
              </a:rPr>
              <a:t>THIỆU ĐỀ TÀI</a:t>
            </a:r>
          </a:p>
        </p:txBody>
      </p:sp>
      <p:sp>
        <p:nvSpPr>
          <p:cNvPr id="6" name="TextBox 6"/>
          <p:cNvSpPr txBox="1"/>
          <p:nvPr/>
        </p:nvSpPr>
        <p:spPr>
          <a:xfrm>
            <a:off x="433623" y="1171912"/>
            <a:ext cx="10775145" cy="2362185"/>
          </a:xfrm>
          <a:prstGeom prst="rect">
            <a:avLst/>
          </a:prstGeom>
        </p:spPr>
        <p:txBody>
          <a:bodyPr wrap="square" lIns="0" tIns="0" rIns="0" bIns="0" rtlCol="0" anchor="t">
            <a:spAutoFit/>
          </a:bodyPr>
          <a:lstStyle/>
          <a:p>
            <a:pPr marL="285750" indent="-285750" algn="just">
              <a:spcBef>
                <a:spcPts val="600"/>
              </a:spcBef>
              <a:spcAft>
                <a:spcPts val="600"/>
              </a:spcAft>
              <a:buFont typeface="Arial" panose="020B0604020202020204" pitchFamily="34" charset="0"/>
              <a:buChar char="•"/>
            </a:pPr>
            <a:r>
              <a:rPr lang="vi-VN"/>
              <a:t>Trong thời đại số hóa ngày nay, việc xử lý và phân loại hình ảnh đã trở thành một thách thức quan trọng. Hình ảnh xuất phát từ </a:t>
            </a:r>
            <a:r>
              <a:rPr lang="vi-VN" smtClean="0"/>
              <a:t>nhiều </a:t>
            </a:r>
            <a:r>
              <a:rPr lang="vi-VN"/>
              <a:t>lĩnh vực như y tế, công nghiệp, giáo dục và an ninh, tạo ra nhu cầu về các giải pháp tự động và hiệu quả</a:t>
            </a:r>
            <a:r>
              <a:rPr lang="vi-VN" smtClean="0"/>
              <a:t>.</a:t>
            </a:r>
            <a:endParaRPr lang="vi-VN"/>
          </a:p>
          <a:p>
            <a:pPr marL="285750" indent="-285750" algn="just">
              <a:buFont typeface="Arial" panose="020B0604020202020204" pitchFamily="34" charset="0"/>
              <a:buChar char="•"/>
            </a:pPr>
            <a:r>
              <a:rPr lang="vi-VN"/>
              <a:t>Đồ án này tập trung phát triển một ứng dụng Image Classification, sử dụng các phương pháp như học sâu (deep learning) và mạng nơ-ron tích chập (convolutional neural networks). Ứng dụng này giúp nâng cao độ chính xác trong việc nhận diện và phân loại hình ảnh, đồng thời giảm thiểu thời gian và công sức.</a:t>
            </a:r>
          </a:p>
          <a:p>
            <a:pPr marL="285750" indent="-285750" algn="just">
              <a:lnSpc>
                <a:spcPts val="2719"/>
              </a:lnSpc>
              <a:buFont typeface="Arial" panose="020B0604020202020204" pitchFamily="34" charset="0"/>
              <a:buChar char="•"/>
            </a:pPr>
            <a:endParaRPr lang="en-US" sz="1600">
              <a:solidFill>
                <a:srgbClr val="373736"/>
              </a:solidFill>
              <a:latin typeface="Roboto"/>
            </a:endParaRPr>
          </a:p>
        </p:txBody>
      </p:sp>
      <p:pic>
        <p:nvPicPr>
          <p:cNvPr id="1026" name="Picture 2" descr="https://pbcquoc.github.io/images/cnn_inpu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5507" y="3649562"/>
            <a:ext cx="7191375" cy="31718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068129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26"/>
                                        </p:tgtEl>
                                        <p:attrNameLst>
                                          <p:attrName>style.visibility</p:attrName>
                                        </p:attrNameLst>
                                      </p:cBhvr>
                                      <p:to>
                                        <p:strVal val="visible"/>
                                      </p:to>
                                    </p:set>
                                    <p:anim calcmode="lin" valueType="num">
                                      <p:cBhvr additive="base">
                                        <p:cTn id="13" dur="500" fill="hold"/>
                                        <p:tgtEl>
                                          <p:spTgt spid="1026"/>
                                        </p:tgtEl>
                                        <p:attrNameLst>
                                          <p:attrName>ppt_x</p:attrName>
                                        </p:attrNameLst>
                                      </p:cBhvr>
                                      <p:tavLst>
                                        <p:tav tm="0">
                                          <p:val>
                                            <p:strVal val="#ppt_x"/>
                                          </p:val>
                                        </p:tav>
                                        <p:tav tm="100000">
                                          <p:val>
                                            <p:strVal val="#ppt_x"/>
                                          </p:val>
                                        </p:tav>
                                      </p:tavLst>
                                    </p:anim>
                                    <p:anim calcmode="lin" valueType="num">
                                      <p:cBhvr additive="base">
                                        <p:cTn id="14"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3"/>
          <p:cNvSpPr/>
          <p:nvPr/>
        </p:nvSpPr>
        <p:spPr>
          <a:xfrm>
            <a:off x="3045021" y="-8716"/>
            <a:ext cx="6101959" cy="6648788"/>
          </a:xfrm>
          <a:custGeom>
            <a:avLst/>
            <a:gdLst/>
            <a:ahLst/>
            <a:cxnLst/>
            <a:rect l="l" t="t" r="r" b="b"/>
            <a:pathLst>
              <a:path w="9152938" h="9973182">
                <a:moveTo>
                  <a:pt x="0" y="0"/>
                </a:moveTo>
                <a:lnTo>
                  <a:pt x="9152938" y="0"/>
                </a:lnTo>
                <a:lnTo>
                  <a:pt x="9152938" y="9973182"/>
                </a:lnTo>
                <a:lnTo>
                  <a:pt x="0" y="9973182"/>
                </a:lnTo>
                <a:lnTo>
                  <a:pt x="0" y="0"/>
                </a:lnTo>
                <a:close/>
              </a:path>
            </a:pathLst>
          </a:custGeom>
          <a:blipFill>
            <a:blip r:embed="rId2"/>
            <a:stretch>
              <a:fillRect b="-2973"/>
            </a:stretch>
          </a:blipFill>
        </p:spPr>
        <p:txBody>
          <a:bodyPr/>
          <a:lstStyle/>
          <a:p>
            <a:endParaRPr lang="en-US" sz="1200"/>
          </a:p>
        </p:txBody>
      </p:sp>
      <p:sp>
        <p:nvSpPr>
          <p:cNvPr id="4" name="Freeform 4"/>
          <p:cNvSpPr/>
          <p:nvPr/>
        </p:nvSpPr>
        <p:spPr>
          <a:xfrm>
            <a:off x="8360155" y="1529643"/>
            <a:ext cx="3136153" cy="3711423"/>
          </a:xfrm>
          <a:custGeom>
            <a:avLst/>
            <a:gdLst/>
            <a:ahLst/>
            <a:cxnLst/>
            <a:rect l="l" t="t" r="r" b="b"/>
            <a:pathLst>
              <a:path w="4704229" h="5567134">
                <a:moveTo>
                  <a:pt x="0" y="0"/>
                </a:moveTo>
                <a:lnTo>
                  <a:pt x="4704229" y="0"/>
                </a:lnTo>
                <a:lnTo>
                  <a:pt x="4704229" y="5567134"/>
                </a:lnTo>
                <a:lnTo>
                  <a:pt x="0" y="5567134"/>
                </a:lnTo>
                <a:lnTo>
                  <a:pt x="0" y="0"/>
                </a:lnTo>
                <a:close/>
              </a:path>
            </a:pathLst>
          </a:custGeom>
          <a:blipFill>
            <a:blip r:embed="rId3">
              <a:extLst>
                <a:ext uri="{96DAC541-7B7A-43D3-8B79-37D633B846F1}">
                  <asvg:svgBlip xmlns:asvg="http://schemas.microsoft.com/office/drawing/2016/SVG/main" xmlns="" r:embed="rId4"/>
                </a:ext>
              </a:extLst>
            </a:blip>
            <a:stretch>
              <a:fillRect/>
            </a:stretch>
          </a:blipFill>
        </p:spPr>
        <p:txBody>
          <a:bodyPr/>
          <a:lstStyle/>
          <a:p>
            <a:endParaRPr lang="en-US" sz="1200"/>
          </a:p>
        </p:txBody>
      </p:sp>
      <p:sp>
        <p:nvSpPr>
          <p:cNvPr id="5" name="Freeform 5"/>
          <p:cNvSpPr/>
          <p:nvPr/>
        </p:nvSpPr>
        <p:spPr>
          <a:xfrm>
            <a:off x="4022492" y="1723688"/>
            <a:ext cx="4094263" cy="3183981"/>
          </a:xfrm>
          <a:custGeom>
            <a:avLst/>
            <a:gdLst/>
            <a:ahLst/>
            <a:cxnLst/>
            <a:rect l="l" t="t" r="r" b="b"/>
            <a:pathLst>
              <a:path w="6141395" h="4775972">
                <a:moveTo>
                  <a:pt x="0" y="0"/>
                </a:moveTo>
                <a:lnTo>
                  <a:pt x="6141396" y="0"/>
                </a:lnTo>
                <a:lnTo>
                  <a:pt x="6141396" y="4775972"/>
                </a:lnTo>
                <a:lnTo>
                  <a:pt x="0" y="4775972"/>
                </a:lnTo>
                <a:lnTo>
                  <a:pt x="0" y="0"/>
                </a:lnTo>
                <a:close/>
              </a:path>
            </a:pathLst>
          </a:custGeom>
          <a:blipFill>
            <a:blip r:embed="rId5">
              <a:alphaModFix amt="5000"/>
              <a:extLst>
                <a:ext uri="{96DAC541-7B7A-43D3-8B79-37D633B846F1}">
                  <asvg:svgBlip xmlns:asvg="http://schemas.microsoft.com/office/drawing/2016/SVG/main" xmlns="" r:embed="rId6"/>
                </a:ext>
              </a:extLst>
            </a:blip>
            <a:stretch>
              <a:fillRect/>
            </a:stretch>
          </a:blipFill>
        </p:spPr>
        <p:txBody>
          <a:bodyPr/>
          <a:lstStyle/>
          <a:p>
            <a:endParaRPr lang="en-US" sz="1200"/>
          </a:p>
        </p:txBody>
      </p:sp>
      <p:sp>
        <p:nvSpPr>
          <p:cNvPr id="6" name="TextBox 6"/>
          <p:cNvSpPr txBox="1"/>
          <p:nvPr/>
        </p:nvSpPr>
        <p:spPr>
          <a:xfrm>
            <a:off x="233316" y="474769"/>
            <a:ext cx="3789176" cy="384721"/>
          </a:xfrm>
          <a:prstGeom prst="rect">
            <a:avLst/>
          </a:prstGeom>
        </p:spPr>
        <p:txBody>
          <a:bodyPr wrap="square" lIns="0" tIns="0" rIns="0" bIns="0" rtlCol="0" anchor="t">
            <a:spAutoFit/>
          </a:bodyPr>
          <a:lstStyle/>
          <a:p>
            <a:pPr algn="r">
              <a:lnSpc>
                <a:spcPts val="2987"/>
              </a:lnSpc>
            </a:pPr>
            <a:r>
              <a:rPr lang="en-US" sz="2400" b="1" u="sng" spc="198" smtClean="0">
                <a:solidFill>
                  <a:srgbClr val="002060"/>
                </a:solidFill>
                <a:latin typeface="Arial" panose="020B0604020202020204" pitchFamily="34" charset="0"/>
                <a:cs typeface="Arial" panose="020B0604020202020204" pitchFamily="34" charset="0"/>
              </a:rPr>
              <a:t>2.LÝ DO CHỌN ĐỀ TÀI</a:t>
            </a:r>
            <a:endParaRPr lang="en-US" sz="2400" b="1" u="sng" spc="198">
              <a:solidFill>
                <a:srgbClr val="002060"/>
              </a:solidFill>
              <a:latin typeface="Arial" panose="020B0604020202020204" pitchFamily="34" charset="0"/>
              <a:cs typeface="Arial" panose="020B0604020202020204" pitchFamily="34" charset="0"/>
            </a:endParaRPr>
          </a:p>
        </p:txBody>
      </p:sp>
      <p:sp>
        <p:nvSpPr>
          <p:cNvPr id="7" name="TextBox 7"/>
          <p:cNvSpPr txBox="1"/>
          <p:nvPr/>
        </p:nvSpPr>
        <p:spPr>
          <a:xfrm>
            <a:off x="433623" y="1137560"/>
            <a:ext cx="5175870" cy="3116238"/>
          </a:xfrm>
          <a:prstGeom prst="rect">
            <a:avLst/>
          </a:prstGeom>
        </p:spPr>
        <p:txBody>
          <a:bodyPr wrap="square" lIns="0" tIns="0" rIns="0" bIns="0" rtlCol="0" anchor="t">
            <a:spAutoFit/>
          </a:bodyPr>
          <a:lstStyle/>
          <a:p>
            <a:pPr marL="342900" indent="-342900" algn="just">
              <a:lnSpc>
                <a:spcPts val="2719"/>
              </a:lnSpc>
              <a:buFont typeface="Arial" panose="020B0604020202020204" pitchFamily="34" charset="0"/>
              <a:buChar char="•"/>
            </a:pPr>
            <a:r>
              <a:rPr lang="vi-VN" sz="1867">
                <a:ea typeface="Roboto" panose="020B0604020202020204" charset="0"/>
                <a:cs typeface="Roboto" panose="020B0604020202020204" charset="0"/>
              </a:rPr>
              <a:t>Lý do chọn đề tài này xuất phát từ nhận thức về tầm quan trọng của việc phân loại hình ảnh trong các lĩnh vực đa dạng. </a:t>
            </a:r>
            <a:endParaRPr lang="en-US" sz="1867" smtClean="0">
              <a:ea typeface="Roboto" panose="020B0604020202020204" charset="0"/>
              <a:cs typeface="Roboto" panose="020B0604020202020204" charset="0"/>
            </a:endParaRPr>
          </a:p>
          <a:p>
            <a:pPr marL="342900" indent="-342900" algn="just">
              <a:lnSpc>
                <a:spcPts val="2719"/>
              </a:lnSpc>
              <a:buFont typeface="Arial" panose="020B0604020202020204" pitchFamily="34" charset="0"/>
              <a:buChar char="•"/>
            </a:pPr>
            <a:r>
              <a:rPr lang="vi-VN" sz="1867" smtClean="0">
                <a:ea typeface="Roboto" panose="020B0604020202020204" charset="0"/>
                <a:cs typeface="Roboto" panose="020B0604020202020204" charset="0"/>
              </a:rPr>
              <a:t>Mục </a:t>
            </a:r>
            <a:r>
              <a:rPr lang="vi-VN" sz="1867">
                <a:ea typeface="Roboto" panose="020B0604020202020204" charset="0"/>
                <a:cs typeface="Roboto" panose="020B0604020202020204" charset="0"/>
              </a:rPr>
              <a:t>tiêu chính là xây dựng một hệ thống có khả năng tự động học và nhận diện đối tượng trong hình ảnh với độ chính xác cao, nhằm tối ưu hóa quy trình xử lý và phân loại hình ảnh, từ đó nâng cao hiệu quả và chất lượng trong công việc cũng như đời sống hàng ngày.</a:t>
            </a:r>
            <a:endParaRPr lang="en-US" sz="1867">
              <a:solidFill>
                <a:srgbClr val="373736"/>
              </a:solidFill>
              <a:ea typeface="Roboto" panose="020B0604020202020204" charset="0"/>
              <a:cs typeface="Roboto" panose="020B0604020202020204" charset="0"/>
            </a:endParaRPr>
          </a:p>
        </p:txBody>
      </p:sp>
    </p:spTree>
    <p:extLst>
      <p:ext uri="{BB962C8B-B14F-4D97-AF65-F5344CB8AC3E}">
        <p14:creationId xmlns:p14="http://schemas.microsoft.com/office/powerpoint/2010/main" val="360064487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 calcmode="lin" valueType="num">
                                      <p:cBhvr additive="base">
                                        <p:cTn id="13"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2351397" y="192844"/>
            <a:ext cx="7392942" cy="577081"/>
          </a:xfrm>
          <a:prstGeom prst="rect">
            <a:avLst/>
          </a:prstGeom>
        </p:spPr>
        <p:txBody>
          <a:bodyPr wrap="square" lIns="0" tIns="0" rIns="0" bIns="0" rtlCol="0" anchor="t">
            <a:spAutoFit/>
          </a:bodyPr>
          <a:lstStyle/>
          <a:p>
            <a:pPr algn="r">
              <a:lnSpc>
                <a:spcPts val="4480"/>
              </a:lnSpc>
            </a:pPr>
            <a:r>
              <a:rPr lang="en-US" sz="2400" b="1" u="sng" spc="297" smtClean="0">
                <a:solidFill>
                  <a:srgbClr val="002060"/>
                </a:solidFill>
                <a:latin typeface="Arial" panose="020B0604020202020204" pitchFamily="34" charset="0"/>
                <a:ea typeface="Roboto Bold" panose="020B0604020202020204" charset="0"/>
                <a:cs typeface="Arial" panose="020B0604020202020204" pitchFamily="34" charset="0"/>
              </a:rPr>
              <a:t>3.GIỚI THIỆU MÔ HÌNH CNN</a:t>
            </a:r>
            <a:endParaRPr lang="en-US" sz="2400" b="1" u="sng" spc="297">
              <a:solidFill>
                <a:srgbClr val="002060"/>
              </a:solidFill>
              <a:latin typeface="Arial" panose="020B0604020202020204" pitchFamily="34" charset="0"/>
              <a:ea typeface="Roboto Bold" panose="020B0604020202020204" charset="0"/>
              <a:cs typeface="Arial" panose="020B0604020202020204" pitchFamily="34" charset="0"/>
            </a:endParaRPr>
          </a:p>
        </p:txBody>
      </p:sp>
      <p:sp>
        <p:nvSpPr>
          <p:cNvPr id="5" name="Rectangle 4"/>
          <p:cNvSpPr/>
          <p:nvPr/>
        </p:nvSpPr>
        <p:spPr>
          <a:xfrm>
            <a:off x="179292" y="933761"/>
            <a:ext cx="10839228" cy="2862322"/>
          </a:xfrm>
          <a:prstGeom prst="rect">
            <a:avLst/>
          </a:prstGeom>
        </p:spPr>
        <p:txBody>
          <a:bodyPr wrap="square">
            <a:spAutoFit/>
          </a:bodyPr>
          <a:lstStyle/>
          <a:p>
            <a:pPr algn="just"/>
            <a:r>
              <a:rPr lang="en-US">
                <a:latin typeface="Arial" panose="020B0604020202020204" pitchFamily="34" charset="0"/>
                <a:ea typeface="Roboto Bold" panose="020B0604020202020204" charset="0"/>
                <a:cs typeface="Arial" panose="020B0604020202020204" pitchFamily="34" charset="0"/>
              </a:rPr>
              <a:t>Mô hình CNN </a:t>
            </a:r>
            <a:r>
              <a:rPr lang="en-US" smtClean="0">
                <a:latin typeface="Arial" panose="020B0604020202020204" pitchFamily="34" charset="0"/>
                <a:ea typeface="Roboto Bold" panose="020B0604020202020204" charset="0"/>
                <a:cs typeface="Arial" panose="020B0604020202020204" pitchFamily="34" charset="0"/>
              </a:rPr>
              <a:t>cơ </a:t>
            </a:r>
            <a:r>
              <a:rPr lang="en-US">
                <a:latin typeface="Arial" panose="020B0604020202020204" pitchFamily="34" charset="0"/>
                <a:ea typeface="Roboto Bold" panose="020B0604020202020204" charset="0"/>
                <a:cs typeface="Arial" panose="020B0604020202020204" pitchFamily="34" charset="0"/>
              </a:rPr>
              <a:t>bản thường bao gồm ba loại lớp chính</a:t>
            </a:r>
            <a:r>
              <a:rPr lang="en-US" smtClean="0">
                <a:latin typeface="Arial" panose="020B0604020202020204" pitchFamily="34" charset="0"/>
                <a:ea typeface="Roboto Bold" panose="020B0604020202020204" charset="0"/>
                <a:cs typeface="Arial" panose="020B0604020202020204" pitchFamily="34" charset="0"/>
              </a:rPr>
              <a:t>:</a:t>
            </a:r>
          </a:p>
          <a:p>
            <a:pPr algn="just"/>
            <a:endParaRPr lang="en-US" smtClean="0">
              <a:latin typeface="Arial" panose="020B0604020202020204" pitchFamily="34" charset="0"/>
              <a:ea typeface="Roboto Bold" panose="020B0604020202020204" charset="0"/>
              <a:cs typeface="Arial" panose="020B0604020202020204" pitchFamily="34" charset="0"/>
            </a:endParaRPr>
          </a:p>
          <a:p>
            <a:pPr marL="285750" indent="-285750" algn="just">
              <a:buFont typeface="Arial" panose="020B0604020202020204" pitchFamily="34" charset="0"/>
              <a:buChar char="•"/>
            </a:pPr>
            <a:r>
              <a:rPr lang="en-US" smtClean="0">
                <a:latin typeface="Arial" panose="020B0604020202020204" pitchFamily="34" charset="0"/>
                <a:ea typeface="Roboto Bold" panose="020B0604020202020204" charset="0"/>
                <a:cs typeface="Arial" panose="020B0604020202020204" pitchFamily="34" charset="0"/>
              </a:rPr>
              <a:t>Lớp Convolutional layers: </a:t>
            </a:r>
            <a:r>
              <a:rPr lang="en-US">
                <a:latin typeface="Arial" panose="020B0604020202020204" pitchFamily="34" charset="0"/>
                <a:ea typeface="Roboto Bold" panose="020B0604020202020204" charset="0"/>
                <a:cs typeface="Arial" panose="020B0604020202020204" pitchFamily="34" charset="0"/>
              </a:rPr>
              <a:t>Lớp này sử dụng một bộ lọc để quét qua hình ảnh đầu vào và thực hiện phép toán tích chập để tạo ra một bản đồ đặc trưng (feature map).</a:t>
            </a:r>
          </a:p>
          <a:p>
            <a:pPr marL="285750" indent="-285750" algn="just">
              <a:buFont typeface="Arial" panose="020B0604020202020204" pitchFamily="34" charset="0"/>
              <a:buChar char="•"/>
            </a:pPr>
            <a:endParaRPr lang="en-US">
              <a:latin typeface="Arial" panose="020B0604020202020204" pitchFamily="34" charset="0"/>
              <a:ea typeface="Roboto Bold" panose="020B0604020202020204" charset="0"/>
              <a:cs typeface="Arial" panose="020B0604020202020204" pitchFamily="34" charset="0"/>
            </a:endParaRPr>
          </a:p>
          <a:p>
            <a:pPr marL="285750" indent="-285750" algn="just">
              <a:buFont typeface="Arial" panose="020B0604020202020204" pitchFamily="34" charset="0"/>
              <a:buChar char="•"/>
            </a:pPr>
            <a:r>
              <a:rPr lang="en-US">
                <a:latin typeface="Arial" panose="020B0604020202020204" pitchFamily="34" charset="0"/>
                <a:ea typeface="Roboto Bold" panose="020B0604020202020204" charset="0"/>
                <a:cs typeface="Arial" panose="020B0604020202020204" pitchFamily="34" charset="0"/>
              </a:rPr>
              <a:t>Lớp </a:t>
            </a:r>
            <a:r>
              <a:rPr lang="en-US" smtClean="0">
                <a:latin typeface="Arial" panose="020B0604020202020204" pitchFamily="34" charset="0"/>
                <a:ea typeface="Roboto Bold" panose="020B0604020202020204" charset="0"/>
                <a:cs typeface="Arial" panose="020B0604020202020204" pitchFamily="34" charset="0"/>
              </a:rPr>
              <a:t>Pooling layers: </a:t>
            </a:r>
            <a:r>
              <a:rPr lang="en-US">
                <a:latin typeface="Arial" panose="020B0604020202020204" pitchFamily="34" charset="0"/>
                <a:ea typeface="Roboto Bold" panose="020B0604020202020204" charset="0"/>
                <a:cs typeface="Arial" panose="020B0604020202020204" pitchFamily="34" charset="0"/>
              </a:rPr>
              <a:t>Lớp này giảm kích thước không gian của bản đồ đặc trưng, giữ lại thông tin quan trọng nhất và giảm số lượng tham số, giúp mô hình trở nên nhỏ gọn hơn và tránh overfitting.</a:t>
            </a:r>
          </a:p>
          <a:p>
            <a:pPr marL="285750" indent="-285750" algn="just">
              <a:buFont typeface="Arial" panose="020B0604020202020204" pitchFamily="34" charset="0"/>
              <a:buChar char="•"/>
            </a:pPr>
            <a:endParaRPr lang="en-US">
              <a:latin typeface="Arial" panose="020B0604020202020204" pitchFamily="34" charset="0"/>
              <a:ea typeface="Roboto Bold" panose="020B0604020202020204" charset="0"/>
              <a:cs typeface="Arial" panose="020B0604020202020204" pitchFamily="34" charset="0"/>
            </a:endParaRPr>
          </a:p>
          <a:p>
            <a:pPr marL="285750" indent="-285750" algn="just">
              <a:buFont typeface="Arial" panose="020B0604020202020204" pitchFamily="34" charset="0"/>
              <a:buChar char="•"/>
            </a:pPr>
            <a:r>
              <a:rPr lang="en-US">
                <a:latin typeface="Arial" panose="020B0604020202020204" pitchFamily="34" charset="0"/>
                <a:ea typeface="Roboto Bold" panose="020B0604020202020204" charset="0"/>
                <a:cs typeface="Arial" panose="020B0604020202020204" pitchFamily="34" charset="0"/>
              </a:rPr>
              <a:t>Lớp </a:t>
            </a:r>
            <a:r>
              <a:rPr lang="en-US" smtClean="0">
                <a:latin typeface="Arial" panose="020B0604020202020204" pitchFamily="34" charset="0"/>
                <a:ea typeface="Roboto Bold" panose="020B0604020202020204" charset="0"/>
                <a:cs typeface="Arial" panose="020B0604020202020204" pitchFamily="34" charset="0"/>
              </a:rPr>
              <a:t>Fully </a:t>
            </a:r>
            <a:r>
              <a:rPr lang="en-US">
                <a:latin typeface="Arial" panose="020B0604020202020204" pitchFamily="34" charset="0"/>
                <a:ea typeface="Roboto Bold" panose="020B0604020202020204" charset="0"/>
                <a:cs typeface="Arial" panose="020B0604020202020204" pitchFamily="34" charset="0"/>
              </a:rPr>
              <a:t>connected </a:t>
            </a:r>
            <a:r>
              <a:rPr lang="en-US" smtClean="0">
                <a:latin typeface="Arial" panose="020B0604020202020204" pitchFamily="34" charset="0"/>
                <a:ea typeface="Roboto Bold" panose="020B0604020202020204" charset="0"/>
                <a:cs typeface="Arial" panose="020B0604020202020204" pitchFamily="34" charset="0"/>
              </a:rPr>
              <a:t>layers: </a:t>
            </a:r>
            <a:r>
              <a:rPr lang="en-US">
                <a:latin typeface="Arial" panose="020B0604020202020204" pitchFamily="34" charset="0"/>
                <a:ea typeface="Roboto Bold" panose="020B0604020202020204" charset="0"/>
                <a:cs typeface="Arial" panose="020B0604020202020204" pitchFamily="34" charset="0"/>
              </a:rPr>
              <a:t>Lớp này nhận đầu vào từ lớp gộp cuối cùng và thực hiện phân loại. Mỗi nơ-ron trong lớp này được kết nối đến tất cả các nơ-ron trong lớp trước đó.</a:t>
            </a:r>
          </a:p>
        </p:txBody>
      </p:sp>
      <p:pic>
        <p:nvPicPr>
          <p:cNvPr id="10" name="Picture 9" descr="A diagram of a network&#10;&#10;Description automatically generated"/>
          <p:cNvPicPr/>
          <p:nvPr/>
        </p:nvPicPr>
        <p:blipFill>
          <a:blip r:embed="rId2">
            <a:extLst>
              <a:ext uri="{28A0092B-C50C-407E-A947-70E740481C1C}">
                <a14:useLocalDpi xmlns:a14="http://schemas.microsoft.com/office/drawing/2010/main" val="0"/>
              </a:ext>
            </a:extLst>
          </a:blip>
          <a:stretch>
            <a:fillRect/>
          </a:stretch>
        </p:blipFill>
        <p:spPr>
          <a:xfrm>
            <a:off x="2379134" y="3871277"/>
            <a:ext cx="7205134" cy="2722245"/>
          </a:xfrm>
          <a:prstGeom prst="rect">
            <a:avLst/>
          </a:prstGeom>
        </p:spPr>
      </p:pic>
    </p:spTree>
    <p:extLst>
      <p:ext uri="{BB962C8B-B14F-4D97-AF65-F5344CB8AC3E}">
        <p14:creationId xmlns:p14="http://schemas.microsoft.com/office/powerpoint/2010/main" val="417065467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barn(inVertical)">
                                      <p:cBhvr>
                                        <p:cTn id="14"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56721" y="1063100"/>
            <a:ext cx="5157787" cy="823912"/>
          </a:xfrm>
        </p:spPr>
        <p:txBody>
          <a:bodyPr/>
          <a:lstStyle/>
          <a:p>
            <a:r>
              <a:rPr lang="en-US" smtClean="0">
                <a:solidFill>
                  <a:srgbClr val="FF0000"/>
                </a:solidFill>
                <a:latin typeface="Arial" panose="020B0604020202020204" pitchFamily="34" charset="0"/>
                <a:cs typeface="Arial" panose="020B0604020202020204" pitchFamily="34" charset="0"/>
              </a:rPr>
              <a:t>ƯU ĐIỂM</a:t>
            </a:r>
            <a:endParaRPr lang="en-US">
              <a:solidFill>
                <a:srgbClr val="FF0000"/>
              </a:solidFill>
              <a:latin typeface="Arial" panose="020B0604020202020204" pitchFamily="34" charset="0"/>
              <a:cs typeface="Arial" panose="020B0604020202020204" pitchFamily="34" charset="0"/>
            </a:endParaRPr>
          </a:p>
        </p:txBody>
      </p:sp>
      <p:sp>
        <p:nvSpPr>
          <p:cNvPr id="4" name="Content Placeholder 3"/>
          <p:cNvSpPr>
            <a:spLocks noGrp="1"/>
          </p:cNvSpPr>
          <p:nvPr>
            <p:ph sz="half" idx="2"/>
          </p:nvPr>
        </p:nvSpPr>
        <p:spPr>
          <a:xfrm>
            <a:off x="856721" y="1887012"/>
            <a:ext cx="5157787" cy="3684588"/>
          </a:xfrm>
        </p:spPr>
        <p:txBody>
          <a:bodyPr/>
          <a:lstStyle/>
          <a:p>
            <a:r>
              <a:rPr lang="en-US" smtClean="0">
                <a:latin typeface="Arial" panose="020B0604020202020204" pitchFamily="34" charset="0"/>
                <a:cs typeface="Arial" panose="020B0604020202020204" pitchFamily="34" charset="0"/>
              </a:rPr>
              <a:t>Xử lý hình ảnh hiệu quả</a:t>
            </a:r>
          </a:p>
          <a:p>
            <a:r>
              <a:rPr lang="en-US" smtClean="0">
                <a:latin typeface="Arial" panose="020B0604020202020204" pitchFamily="34" charset="0"/>
                <a:cs typeface="Arial" panose="020B0604020202020204" pitchFamily="34" charset="0"/>
              </a:rPr>
              <a:t>Tỷ lệ chính xác cao</a:t>
            </a:r>
          </a:p>
          <a:p>
            <a:r>
              <a:rPr lang="en-US" smtClean="0">
                <a:latin typeface="Arial" panose="020B0604020202020204" pitchFamily="34" charset="0"/>
                <a:cs typeface="Arial" panose="020B0604020202020204" pitchFamily="34" charset="0"/>
              </a:rPr>
              <a:t>Chống nhiễu</a:t>
            </a:r>
          </a:p>
          <a:p>
            <a:r>
              <a:rPr lang="en-US" smtClean="0">
                <a:latin typeface="Arial" panose="020B0604020202020204" pitchFamily="34" charset="0"/>
                <a:cs typeface="Arial" panose="020B0604020202020204" pitchFamily="34" charset="0"/>
              </a:rPr>
              <a:t>Học chuyển giao(Transfer learning)</a:t>
            </a:r>
          </a:p>
          <a:p>
            <a:r>
              <a:rPr lang="en-US" smtClean="0">
                <a:latin typeface="Arial" panose="020B0604020202020204" pitchFamily="34" charset="0"/>
                <a:cs typeface="Arial" panose="020B0604020202020204" pitchFamily="34" charset="0"/>
              </a:rPr>
              <a:t>Trích xuất đặc trưng tự động</a:t>
            </a:r>
            <a:endParaRPr lang="en-US">
              <a:latin typeface="Arial" panose="020B0604020202020204" pitchFamily="34" charset="0"/>
              <a:cs typeface="Arial" panose="020B0604020202020204" pitchFamily="34" charset="0"/>
            </a:endParaRPr>
          </a:p>
        </p:txBody>
      </p:sp>
      <p:sp>
        <p:nvSpPr>
          <p:cNvPr id="5" name="Text Placeholder 4"/>
          <p:cNvSpPr>
            <a:spLocks noGrp="1"/>
          </p:cNvSpPr>
          <p:nvPr>
            <p:ph type="body" sz="quarter" idx="3"/>
          </p:nvPr>
        </p:nvSpPr>
        <p:spPr>
          <a:xfrm>
            <a:off x="6874933" y="1063100"/>
            <a:ext cx="5183188" cy="823912"/>
          </a:xfrm>
        </p:spPr>
        <p:txBody>
          <a:bodyPr/>
          <a:lstStyle/>
          <a:p>
            <a:r>
              <a:rPr lang="en-US" smtClean="0">
                <a:solidFill>
                  <a:srgbClr val="FF0000"/>
                </a:solidFill>
                <a:latin typeface="Arial" panose="020B0604020202020204" pitchFamily="34" charset="0"/>
                <a:cs typeface="Arial" panose="020B0604020202020204" pitchFamily="34" charset="0"/>
              </a:rPr>
              <a:t>NHƯỢC ĐIỂM</a:t>
            </a:r>
            <a:endParaRPr lang="en-US">
              <a:solidFill>
                <a:srgbClr val="FF0000"/>
              </a:solidFill>
              <a:latin typeface="Arial" panose="020B0604020202020204" pitchFamily="34" charset="0"/>
              <a:cs typeface="Arial" panose="020B0604020202020204" pitchFamily="34" charset="0"/>
            </a:endParaRPr>
          </a:p>
        </p:txBody>
      </p:sp>
      <p:sp>
        <p:nvSpPr>
          <p:cNvPr id="6" name="Content Placeholder 5"/>
          <p:cNvSpPr>
            <a:spLocks noGrp="1"/>
          </p:cNvSpPr>
          <p:nvPr>
            <p:ph sz="quarter" idx="4"/>
          </p:nvPr>
        </p:nvSpPr>
        <p:spPr>
          <a:xfrm>
            <a:off x="6874933" y="1887012"/>
            <a:ext cx="5183188" cy="3684588"/>
          </a:xfrm>
        </p:spPr>
        <p:txBody>
          <a:bodyPr/>
          <a:lstStyle/>
          <a:p>
            <a:r>
              <a:rPr lang="en-US" smtClean="0">
                <a:latin typeface="Arial" panose="020B0604020202020204" pitchFamily="34" charset="0"/>
                <a:cs typeface="Arial" panose="020B0604020202020204" pitchFamily="34" charset="0"/>
              </a:rPr>
              <a:t>Yêu cầu tính toán cao</a:t>
            </a:r>
          </a:p>
          <a:p>
            <a:r>
              <a:rPr lang="en-US" smtClean="0">
                <a:latin typeface="Arial" panose="020B0604020202020204" pitchFamily="34" charset="0"/>
                <a:cs typeface="Arial" panose="020B0604020202020204" pitchFamily="34" charset="0"/>
              </a:rPr>
              <a:t>Khó khăn với tập dữ liệu nhỏ</a:t>
            </a:r>
          </a:p>
          <a:p>
            <a:r>
              <a:rPr lang="en-US" smtClean="0">
                <a:latin typeface="Arial" panose="020B0604020202020204" pitchFamily="34" charset="0"/>
                <a:cs typeface="Arial" panose="020B0604020202020204" pitchFamily="34" charset="0"/>
              </a:rPr>
              <a:t>Dễ bị tấn công đối kháng</a:t>
            </a:r>
          </a:p>
          <a:p>
            <a:r>
              <a:rPr lang="en-US" smtClean="0">
                <a:latin typeface="Arial" panose="020B0604020202020204" pitchFamily="34" charset="0"/>
                <a:cs typeface="Arial" panose="020B0604020202020204" pitchFamily="34" charset="0"/>
              </a:rPr>
              <a:t>Không linh hoạt</a:t>
            </a:r>
          </a:p>
          <a:p>
            <a:r>
              <a:rPr lang="en-US" smtClean="0">
                <a:latin typeface="Arial" panose="020B0604020202020204" pitchFamily="34" charset="0"/>
                <a:cs typeface="Arial" panose="020B0604020202020204" pitchFamily="34" charset="0"/>
              </a:rPr>
              <a:t>Khả năng tổng quát hạn chế</a:t>
            </a:r>
            <a:endParaRPr lang="en-US">
              <a:latin typeface="Arial" panose="020B0604020202020204" pitchFamily="34" charset="0"/>
              <a:cs typeface="Arial" panose="020B0604020202020204" pitchFamily="34" charset="0"/>
            </a:endParaRPr>
          </a:p>
        </p:txBody>
      </p:sp>
      <p:sp>
        <p:nvSpPr>
          <p:cNvPr id="7" name="TextBox 2"/>
          <p:cNvSpPr txBox="1"/>
          <p:nvPr/>
        </p:nvSpPr>
        <p:spPr>
          <a:xfrm>
            <a:off x="-2188574" y="170462"/>
            <a:ext cx="10829366" cy="577081"/>
          </a:xfrm>
          <a:prstGeom prst="rect">
            <a:avLst/>
          </a:prstGeom>
        </p:spPr>
        <p:txBody>
          <a:bodyPr wrap="square" lIns="0" tIns="0" rIns="0" bIns="0" rtlCol="0" anchor="t">
            <a:spAutoFit/>
          </a:bodyPr>
          <a:lstStyle/>
          <a:p>
            <a:pPr algn="r">
              <a:lnSpc>
                <a:spcPts val="4480"/>
              </a:lnSpc>
            </a:pPr>
            <a:r>
              <a:rPr lang="en-US" sz="2400" b="1" u="sng" spc="297" smtClean="0">
                <a:solidFill>
                  <a:srgbClr val="002060"/>
                </a:solidFill>
                <a:latin typeface="Arial" panose="020B0604020202020204" pitchFamily="34" charset="0"/>
                <a:ea typeface="Roboto Bold" panose="020B0604020202020204" charset="0"/>
                <a:cs typeface="Arial" panose="020B0604020202020204" pitchFamily="34" charset="0"/>
              </a:rPr>
              <a:t>4.ƯU ĐIỂM VÀ NHƯỢC ĐIỂM CỦA MÔ HÌNH CNN</a:t>
            </a:r>
            <a:endParaRPr lang="en-US" sz="2400" b="1" u="sng" spc="297">
              <a:solidFill>
                <a:srgbClr val="002060"/>
              </a:solidFill>
              <a:latin typeface="Arial" panose="020B0604020202020204" pitchFamily="34" charset="0"/>
              <a:ea typeface="Roboto Bold" panose="020B0604020202020204" charset="0"/>
              <a:cs typeface="Arial" panose="020B0604020202020204" pitchFamily="34" charset="0"/>
            </a:endParaRPr>
          </a:p>
        </p:txBody>
      </p:sp>
      <p:sp>
        <p:nvSpPr>
          <p:cNvPr id="10" name="Freeform 5"/>
          <p:cNvSpPr/>
          <p:nvPr/>
        </p:nvSpPr>
        <p:spPr>
          <a:xfrm>
            <a:off x="3837203" y="3527088"/>
            <a:ext cx="4094263" cy="3183981"/>
          </a:xfrm>
          <a:custGeom>
            <a:avLst/>
            <a:gdLst/>
            <a:ahLst/>
            <a:cxnLst/>
            <a:rect l="l" t="t" r="r" b="b"/>
            <a:pathLst>
              <a:path w="6141395" h="4775972">
                <a:moveTo>
                  <a:pt x="0" y="0"/>
                </a:moveTo>
                <a:lnTo>
                  <a:pt x="6141396" y="0"/>
                </a:lnTo>
                <a:lnTo>
                  <a:pt x="6141396" y="4775972"/>
                </a:lnTo>
                <a:lnTo>
                  <a:pt x="0" y="4775972"/>
                </a:lnTo>
                <a:lnTo>
                  <a:pt x="0" y="0"/>
                </a:lnTo>
                <a:close/>
              </a:path>
            </a:pathLst>
          </a:custGeom>
          <a:blipFill>
            <a:blip r:embed="rId2">
              <a:alphaModFix amt="5000"/>
              <a:extLst>
                <a:ext uri="{96DAC541-7B7A-43D3-8B79-37D633B846F1}">
                  <asvg:svgBlip xmlns:asvg="http://schemas.microsoft.com/office/drawing/2016/SVG/main" xmlns="" r:embed="rId6"/>
                </a:ext>
              </a:extLst>
            </a:blip>
            <a:stretch>
              <a:fillRect/>
            </a:stretch>
          </a:blipFill>
        </p:spPr>
        <p:txBody>
          <a:bodyPr/>
          <a:lstStyle/>
          <a:p>
            <a:endParaRPr lang="en-US" sz="12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6622195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1000"/>
                                        <p:tgtEl>
                                          <p:spTgt spid="4">
                                            <p:txEl>
                                              <p:pRg st="0" end="0"/>
                                            </p:txEl>
                                          </p:spTgt>
                                        </p:tgtEl>
                                      </p:cBhvr>
                                    </p:animEffect>
                                    <p:anim calcmode="lin" valueType="num">
                                      <p:cBhvr>
                                        <p:cTn id="13"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animEffect transition="in" filter="fade">
                                      <p:cBhvr>
                                        <p:cTn id="19" dur="1000"/>
                                        <p:tgtEl>
                                          <p:spTgt spid="4">
                                            <p:txEl>
                                              <p:pRg st="1" end="1"/>
                                            </p:txEl>
                                          </p:spTgt>
                                        </p:tgtEl>
                                      </p:cBhvr>
                                    </p:animEffect>
                                    <p:anim calcmode="lin" valueType="num">
                                      <p:cBhvr>
                                        <p:cTn id="20"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4">
                                            <p:txEl>
                                              <p:pRg st="2" end="2"/>
                                            </p:txEl>
                                          </p:spTgt>
                                        </p:tgtEl>
                                        <p:attrNameLst>
                                          <p:attrName>style.visibility</p:attrName>
                                        </p:attrNameLst>
                                      </p:cBhvr>
                                      <p:to>
                                        <p:strVal val="visible"/>
                                      </p:to>
                                    </p:set>
                                    <p:animEffect transition="in" filter="fade">
                                      <p:cBhvr>
                                        <p:cTn id="26" dur="1000"/>
                                        <p:tgtEl>
                                          <p:spTgt spid="4">
                                            <p:txEl>
                                              <p:pRg st="2" end="2"/>
                                            </p:txEl>
                                          </p:spTgt>
                                        </p:tgtEl>
                                      </p:cBhvr>
                                    </p:animEffect>
                                    <p:anim calcmode="lin" valueType="num">
                                      <p:cBhvr>
                                        <p:cTn id="27"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4">
                                            <p:txEl>
                                              <p:pRg st="3" end="3"/>
                                            </p:txEl>
                                          </p:spTgt>
                                        </p:tgtEl>
                                        <p:attrNameLst>
                                          <p:attrName>style.visibility</p:attrName>
                                        </p:attrNameLst>
                                      </p:cBhvr>
                                      <p:to>
                                        <p:strVal val="visible"/>
                                      </p:to>
                                    </p:set>
                                    <p:animEffect transition="in" filter="fade">
                                      <p:cBhvr>
                                        <p:cTn id="33" dur="1000"/>
                                        <p:tgtEl>
                                          <p:spTgt spid="4">
                                            <p:txEl>
                                              <p:pRg st="3" end="3"/>
                                            </p:txEl>
                                          </p:spTgt>
                                        </p:tgtEl>
                                      </p:cBhvr>
                                    </p:animEffect>
                                    <p:anim calcmode="lin" valueType="num">
                                      <p:cBhvr>
                                        <p:cTn id="34"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35"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4">
                                            <p:txEl>
                                              <p:pRg st="4" end="4"/>
                                            </p:txEl>
                                          </p:spTgt>
                                        </p:tgtEl>
                                        <p:attrNameLst>
                                          <p:attrName>style.visibility</p:attrName>
                                        </p:attrNameLst>
                                      </p:cBhvr>
                                      <p:to>
                                        <p:strVal val="visible"/>
                                      </p:to>
                                    </p:set>
                                    <p:animEffect transition="in" filter="fade">
                                      <p:cBhvr>
                                        <p:cTn id="40" dur="1000"/>
                                        <p:tgtEl>
                                          <p:spTgt spid="4">
                                            <p:txEl>
                                              <p:pRg st="4" end="4"/>
                                            </p:txEl>
                                          </p:spTgt>
                                        </p:tgtEl>
                                      </p:cBhvr>
                                    </p:animEffect>
                                    <p:anim calcmode="lin" valueType="num">
                                      <p:cBhvr>
                                        <p:cTn id="41"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42"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grpId="0" nodeType="clickEffect">
                                  <p:stCondLst>
                                    <p:cond delay="0"/>
                                  </p:stCondLst>
                                  <p:childTnLst>
                                    <p:set>
                                      <p:cBhvr>
                                        <p:cTn id="46" dur="1" fill="hold">
                                          <p:stCondLst>
                                            <p:cond delay="0"/>
                                          </p:stCondLst>
                                        </p:cTn>
                                        <p:tgtEl>
                                          <p:spTgt spid="5">
                                            <p:txEl>
                                              <p:pRg st="0" end="0"/>
                                            </p:txEl>
                                          </p:spTgt>
                                        </p:tgtEl>
                                        <p:attrNameLst>
                                          <p:attrName>style.visibility</p:attrName>
                                        </p:attrNameLst>
                                      </p:cBhvr>
                                      <p:to>
                                        <p:strVal val="visible"/>
                                      </p:to>
                                    </p:set>
                                    <p:animEffect transition="in" filter="fade">
                                      <p:cBhvr>
                                        <p:cTn id="47" dur="1000"/>
                                        <p:tgtEl>
                                          <p:spTgt spid="5">
                                            <p:txEl>
                                              <p:pRg st="0" end="0"/>
                                            </p:txEl>
                                          </p:spTgt>
                                        </p:tgtEl>
                                      </p:cBhvr>
                                    </p:animEffect>
                                    <p:anim calcmode="lin" valueType="num">
                                      <p:cBhvr>
                                        <p:cTn id="4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49" dur="1000" fill="hold"/>
                                        <p:tgtEl>
                                          <p:spTgt spid="5">
                                            <p:txEl>
                                              <p:pRg st="0" end="0"/>
                                            </p:txEl>
                                          </p:spTgt>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6">
                                            <p:txEl>
                                              <p:pRg st="0" end="0"/>
                                            </p:txEl>
                                          </p:spTgt>
                                        </p:tgtEl>
                                        <p:attrNameLst>
                                          <p:attrName>style.visibility</p:attrName>
                                        </p:attrNameLst>
                                      </p:cBhvr>
                                      <p:to>
                                        <p:strVal val="visible"/>
                                      </p:to>
                                    </p:set>
                                    <p:animEffect transition="in" filter="fade">
                                      <p:cBhvr>
                                        <p:cTn id="52" dur="1000"/>
                                        <p:tgtEl>
                                          <p:spTgt spid="6">
                                            <p:txEl>
                                              <p:pRg st="0" end="0"/>
                                            </p:txEl>
                                          </p:spTgt>
                                        </p:tgtEl>
                                      </p:cBhvr>
                                    </p:animEffect>
                                    <p:anim calcmode="lin" valueType="num">
                                      <p:cBhvr>
                                        <p:cTn id="53"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54"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42" presetClass="entr" presetSubtype="0" fill="hold" grpId="0" nodeType="clickEffect">
                                  <p:stCondLst>
                                    <p:cond delay="0"/>
                                  </p:stCondLst>
                                  <p:childTnLst>
                                    <p:set>
                                      <p:cBhvr>
                                        <p:cTn id="58" dur="1" fill="hold">
                                          <p:stCondLst>
                                            <p:cond delay="0"/>
                                          </p:stCondLst>
                                        </p:cTn>
                                        <p:tgtEl>
                                          <p:spTgt spid="6">
                                            <p:txEl>
                                              <p:pRg st="1" end="1"/>
                                            </p:txEl>
                                          </p:spTgt>
                                        </p:tgtEl>
                                        <p:attrNameLst>
                                          <p:attrName>style.visibility</p:attrName>
                                        </p:attrNameLst>
                                      </p:cBhvr>
                                      <p:to>
                                        <p:strVal val="visible"/>
                                      </p:to>
                                    </p:set>
                                    <p:animEffect transition="in" filter="fade">
                                      <p:cBhvr>
                                        <p:cTn id="59" dur="1000"/>
                                        <p:tgtEl>
                                          <p:spTgt spid="6">
                                            <p:txEl>
                                              <p:pRg st="1" end="1"/>
                                            </p:txEl>
                                          </p:spTgt>
                                        </p:tgtEl>
                                      </p:cBhvr>
                                    </p:animEffect>
                                    <p:anim calcmode="lin" valueType="num">
                                      <p:cBhvr>
                                        <p:cTn id="60"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61"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42" presetClass="entr" presetSubtype="0" fill="hold" grpId="0" nodeType="clickEffect">
                                  <p:stCondLst>
                                    <p:cond delay="0"/>
                                  </p:stCondLst>
                                  <p:childTnLst>
                                    <p:set>
                                      <p:cBhvr>
                                        <p:cTn id="65" dur="1" fill="hold">
                                          <p:stCondLst>
                                            <p:cond delay="0"/>
                                          </p:stCondLst>
                                        </p:cTn>
                                        <p:tgtEl>
                                          <p:spTgt spid="6">
                                            <p:txEl>
                                              <p:pRg st="2" end="2"/>
                                            </p:txEl>
                                          </p:spTgt>
                                        </p:tgtEl>
                                        <p:attrNameLst>
                                          <p:attrName>style.visibility</p:attrName>
                                        </p:attrNameLst>
                                      </p:cBhvr>
                                      <p:to>
                                        <p:strVal val="visible"/>
                                      </p:to>
                                    </p:set>
                                    <p:animEffect transition="in" filter="fade">
                                      <p:cBhvr>
                                        <p:cTn id="66" dur="1000"/>
                                        <p:tgtEl>
                                          <p:spTgt spid="6">
                                            <p:txEl>
                                              <p:pRg st="2" end="2"/>
                                            </p:txEl>
                                          </p:spTgt>
                                        </p:tgtEl>
                                      </p:cBhvr>
                                    </p:animEffect>
                                    <p:anim calcmode="lin" valueType="num">
                                      <p:cBhvr>
                                        <p:cTn id="67"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68"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42" presetClass="entr" presetSubtype="0" fill="hold" grpId="0" nodeType="clickEffect">
                                  <p:stCondLst>
                                    <p:cond delay="0"/>
                                  </p:stCondLst>
                                  <p:childTnLst>
                                    <p:set>
                                      <p:cBhvr>
                                        <p:cTn id="72" dur="1" fill="hold">
                                          <p:stCondLst>
                                            <p:cond delay="0"/>
                                          </p:stCondLst>
                                        </p:cTn>
                                        <p:tgtEl>
                                          <p:spTgt spid="6">
                                            <p:txEl>
                                              <p:pRg st="3" end="3"/>
                                            </p:txEl>
                                          </p:spTgt>
                                        </p:tgtEl>
                                        <p:attrNameLst>
                                          <p:attrName>style.visibility</p:attrName>
                                        </p:attrNameLst>
                                      </p:cBhvr>
                                      <p:to>
                                        <p:strVal val="visible"/>
                                      </p:to>
                                    </p:set>
                                    <p:animEffect transition="in" filter="fade">
                                      <p:cBhvr>
                                        <p:cTn id="73" dur="1000"/>
                                        <p:tgtEl>
                                          <p:spTgt spid="6">
                                            <p:txEl>
                                              <p:pRg st="3" end="3"/>
                                            </p:txEl>
                                          </p:spTgt>
                                        </p:tgtEl>
                                      </p:cBhvr>
                                    </p:animEffect>
                                    <p:anim calcmode="lin" valueType="num">
                                      <p:cBhvr>
                                        <p:cTn id="74"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75" dur="1000" fill="hold"/>
                                        <p:tgtEl>
                                          <p:spTgt spid="6">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76" fill="hold">
                      <p:stCondLst>
                        <p:cond delay="indefinite"/>
                      </p:stCondLst>
                      <p:childTnLst>
                        <p:par>
                          <p:cTn id="77" fill="hold">
                            <p:stCondLst>
                              <p:cond delay="0"/>
                            </p:stCondLst>
                            <p:childTnLst>
                              <p:par>
                                <p:cTn id="78" presetID="42" presetClass="entr" presetSubtype="0" fill="hold" grpId="0" nodeType="clickEffect">
                                  <p:stCondLst>
                                    <p:cond delay="0"/>
                                  </p:stCondLst>
                                  <p:childTnLst>
                                    <p:set>
                                      <p:cBhvr>
                                        <p:cTn id="79" dur="1" fill="hold">
                                          <p:stCondLst>
                                            <p:cond delay="0"/>
                                          </p:stCondLst>
                                        </p:cTn>
                                        <p:tgtEl>
                                          <p:spTgt spid="6">
                                            <p:txEl>
                                              <p:pRg st="4" end="4"/>
                                            </p:txEl>
                                          </p:spTgt>
                                        </p:tgtEl>
                                        <p:attrNameLst>
                                          <p:attrName>style.visibility</p:attrName>
                                        </p:attrNameLst>
                                      </p:cBhvr>
                                      <p:to>
                                        <p:strVal val="visible"/>
                                      </p:to>
                                    </p:set>
                                    <p:animEffect transition="in" filter="fade">
                                      <p:cBhvr>
                                        <p:cTn id="80" dur="1000"/>
                                        <p:tgtEl>
                                          <p:spTgt spid="6">
                                            <p:txEl>
                                              <p:pRg st="4" end="4"/>
                                            </p:txEl>
                                          </p:spTgt>
                                        </p:tgtEl>
                                      </p:cBhvr>
                                    </p:animEffect>
                                    <p:anim calcmode="lin" valueType="num">
                                      <p:cBhvr>
                                        <p:cTn id="81" dur="1000" fill="hold"/>
                                        <p:tgtEl>
                                          <p:spTgt spid="6">
                                            <p:txEl>
                                              <p:pRg st="4" end="4"/>
                                            </p:txEl>
                                          </p:spTgt>
                                        </p:tgtEl>
                                        <p:attrNameLst>
                                          <p:attrName>ppt_x</p:attrName>
                                        </p:attrNameLst>
                                      </p:cBhvr>
                                      <p:tavLst>
                                        <p:tav tm="0">
                                          <p:val>
                                            <p:strVal val="#ppt_x"/>
                                          </p:val>
                                        </p:tav>
                                        <p:tav tm="100000">
                                          <p:val>
                                            <p:strVal val="#ppt_x"/>
                                          </p:val>
                                        </p:tav>
                                      </p:tavLst>
                                    </p:anim>
                                    <p:anim calcmode="lin" valueType="num">
                                      <p:cBhvr>
                                        <p:cTn id="82" dur="1000" fill="hold"/>
                                        <p:tgtEl>
                                          <p:spTgt spid="6">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P spid="5" grpId="0" build="p"/>
      <p:bldP spid="6"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llustration of books and a glowing light bulb symbolizing knowledge and ideas set against a whi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3321" y="1710929"/>
            <a:ext cx="7188679" cy="504466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2"/>
          <p:cNvSpPr txBox="1"/>
          <p:nvPr/>
        </p:nvSpPr>
        <p:spPr>
          <a:xfrm>
            <a:off x="-4752217" y="0"/>
            <a:ext cx="10829366" cy="577081"/>
          </a:xfrm>
          <a:prstGeom prst="rect">
            <a:avLst/>
          </a:prstGeom>
        </p:spPr>
        <p:txBody>
          <a:bodyPr wrap="square" lIns="0" tIns="0" rIns="0" bIns="0" rtlCol="0" anchor="t">
            <a:spAutoFit/>
          </a:bodyPr>
          <a:lstStyle/>
          <a:p>
            <a:pPr algn="r">
              <a:lnSpc>
                <a:spcPts val="4480"/>
              </a:lnSpc>
            </a:pPr>
            <a:r>
              <a:rPr lang="en-US" sz="2400" b="1" u="sng" spc="297" smtClean="0">
                <a:solidFill>
                  <a:srgbClr val="002060"/>
                </a:solidFill>
                <a:latin typeface="Arial" panose="020B0604020202020204" pitchFamily="34" charset="0"/>
                <a:ea typeface="Roboto Bold" panose="020B0604020202020204" charset="0"/>
                <a:cs typeface="Arial" panose="020B0604020202020204" pitchFamily="34" charset="0"/>
              </a:rPr>
              <a:t>5.TRIỂN KHAI CNN BẰNG PYHON</a:t>
            </a:r>
            <a:endParaRPr lang="en-US" sz="2400" b="1" u="sng" spc="297">
              <a:solidFill>
                <a:srgbClr val="002060"/>
              </a:solidFill>
              <a:latin typeface="Arial" panose="020B0604020202020204" pitchFamily="34" charset="0"/>
              <a:ea typeface="Roboto Bold" panose="020B0604020202020204" charset="0"/>
              <a:cs typeface="Arial" panose="020B0604020202020204" pitchFamily="34" charset="0"/>
            </a:endParaRPr>
          </a:p>
        </p:txBody>
      </p:sp>
      <p:sp>
        <p:nvSpPr>
          <p:cNvPr id="2" name="Rectangle 1"/>
          <p:cNvSpPr/>
          <p:nvPr/>
        </p:nvSpPr>
        <p:spPr>
          <a:xfrm>
            <a:off x="220132" y="946394"/>
            <a:ext cx="6948764" cy="3139321"/>
          </a:xfrm>
          <a:prstGeom prst="rect">
            <a:avLst/>
          </a:prstGeom>
        </p:spPr>
        <p:txBody>
          <a:bodyPr wrap="square">
            <a:spAutoFit/>
          </a:bodyPr>
          <a:lstStyle/>
          <a:p>
            <a:pPr algn="just"/>
            <a:r>
              <a:rPr lang="vi-VN" b="1">
                <a:solidFill>
                  <a:srgbClr val="FF0000"/>
                </a:solidFill>
              </a:rPr>
              <a:t>Bước 1: </a:t>
            </a:r>
            <a:r>
              <a:rPr lang="vi-VN">
                <a:solidFill>
                  <a:srgbClr val="081C36"/>
                </a:solidFill>
              </a:rPr>
              <a:t>Cài đặt và Import Thư Viện </a:t>
            </a:r>
            <a:endParaRPr lang="en-US" smtClean="0">
              <a:solidFill>
                <a:srgbClr val="081C36"/>
              </a:solidFill>
            </a:endParaRPr>
          </a:p>
          <a:p>
            <a:pPr algn="just"/>
            <a:endParaRPr lang="en-US" smtClean="0">
              <a:solidFill>
                <a:srgbClr val="081C36"/>
              </a:solidFill>
            </a:endParaRPr>
          </a:p>
          <a:p>
            <a:pPr algn="just"/>
            <a:r>
              <a:rPr lang="vi-VN" b="1" smtClean="0">
                <a:solidFill>
                  <a:srgbClr val="FF0000"/>
                </a:solidFill>
              </a:rPr>
              <a:t>Bước </a:t>
            </a:r>
            <a:r>
              <a:rPr lang="vi-VN" b="1">
                <a:solidFill>
                  <a:srgbClr val="FF0000"/>
                </a:solidFill>
              </a:rPr>
              <a:t>2:</a:t>
            </a:r>
            <a:r>
              <a:rPr lang="vi-VN">
                <a:solidFill>
                  <a:srgbClr val="081C36"/>
                </a:solidFill>
              </a:rPr>
              <a:t> Tải và Chuẩn Bị Dữ Liệu </a:t>
            </a:r>
            <a:r>
              <a:rPr lang="en-US" smtClean="0">
                <a:solidFill>
                  <a:srgbClr val="081C36"/>
                </a:solidFill>
              </a:rPr>
              <a:t>Cifar-10</a:t>
            </a:r>
          </a:p>
          <a:p>
            <a:pPr algn="just"/>
            <a:endParaRPr lang="en-US" smtClean="0">
              <a:solidFill>
                <a:srgbClr val="081C36"/>
              </a:solidFill>
            </a:endParaRPr>
          </a:p>
          <a:p>
            <a:pPr algn="just"/>
            <a:r>
              <a:rPr lang="vi-VN" b="1" smtClean="0">
                <a:solidFill>
                  <a:srgbClr val="FF0000"/>
                </a:solidFill>
              </a:rPr>
              <a:t>Bước </a:t>
            </a:r>
            <a:r>
              <a:rPr lang="vi-VN" b="1">
                <a:solidFill>
                  <a:srgbClr val="FF0000"/>
                </a:solidFill>
              </a:rPr>
              <a:t>3:</a:t>
            </a:r>
            <a:r>
              <a:rPr lang="vi-VN">
                <a:solidFill>
                  <a:srgbClr val="081C36"/>
                </a:solidFill>
              </a:rPr>
              <a:t> Định Nghĩa và Huấn Luyện Mô </a:t>
            </a:r>
            <a:r>
              <a:rPr lang="vi-VN" smtClean="0">
                <a:solidFill>
                  <a:srgbClr val="081C36"/>
                </a:solidFill>
              </a:rPr>
              <a:t>Hình</a:t>
            </a:r>
            <a:endParaRPr lang="en-US" smtClean="0">
              <a:solidFill>
                <a:srgbClr val="081C36"/>
              </a:solidFill>
            </a:endParaRPr>
          </a:p>
          <a:p>
            <a:pPr algn="just"/>
            <a:r>
              <a:rPr lang="vi-VN" smtClean="0">
                <a:solidFill>
                  <a:srgbClr val="081C36"/>
                </a:solidFill>
              </a:rPr>
              <a:t> </a:t>
            </a:r>
            <a:endParaRPr lang="en-US" smtClean="0">
              <a:solidFill>
                <a:srgbClr val="081C36"/>
              </a:solidFill>
            </a:endParaRPr>
          </a:p>
          <a:p>
            <a:pPr algn="just"/>
            <a:r>
              <a:rPr lang="vi-VN" b="1" smtClean="0">
                <a:solidFill>
                  <a:srgbClr val="FF0000"/>
                </a:solidFill>
              </a:rPr>
              <a:t>Bước </a:t>
            </a:r>
            <a:r>
              <a:rPr lang="vi-VN" b="1">
                <a:solidFill>
                  <a:srgbClr val="FF0000"/>
                </a:solidFill>
              </a:rPr>
              <a:t>4:</a:t>
            </a:r>
            <a:r>
              <a:rPr lang="vi-VN">
                <a:solidFill>
                  <a:srgbClr val="081C36"/>
                </a:solidFill>
              </a:rPr>
              <a:t> Đánh Giá Mô Hình </a:t>
            </a:r>
            <a:endParaRPr lang="en-US" smtClean="0">
              <a:solidFill>
                <a:srgbClr val="081C36"/>
              </a:solidFill>
            </a:endParaRPr>
          </a:p>
          <a:p>
            <a:pPr algn="just"/>
            <a:endParaRPr lang="en-US" smtClean="0">
              <a:solidFill>
                <a:srgbClr val="081C36"/>
              </a:solidFill>
            </a:endParaRPr>
          </a:p>
          <a:p>
            <a:pPr algn="just"/>
            <a:r>
              <a:rPr lang="vi-VN" b="1" smtClean="0">
                <a:solidFill>
                  <a:srgbClr val="FF0000"/>
                </a:solidFill>
              </a:rPr>
              <a:t>Bước </a:t>
            </a:r>
            <a:r>
              <a:rPr lang="vi-VN" b="1">
                <a:solidFill>
                  <a:srgbClr val="FF0000"/>
                </a:solidFill>
              </a:rPr>
              <a:t>5:</a:t>
            </a:r>
            <a:r>
              <a:rPr lang="vi-VN">
                <a:solidFill>
                  <a:srgbClr val="081C36"/>
                </a:solidFill>
              </a:rPr>
              <a:t> Hiển Thị Kết Quả Dự Đoán </a:t>
            </a:r>
            <a:endParaRPr lang="en-US" smtClean="0">
              <a:solidFill>
                <a:srgbClr val="081C36"/>
              </a:solidFill>
            </a:endParaRPr>
          </a:p>
          <a:p>
            <a:pPr algn="just"/>
            <a:endParaRPr lang="en-US" smtClean="0">
              <a:solidFill>
                <a:srgbClr val="081C36"/>
              </a:solidFill>
            </a:endParaRPr>
          </a:p>
          <a:p>
            <a:pPr algn="just"/>
            <a:r>
              <a:rPr lang="vi-VN" b="1" smtClean="0">
                <a:solidFill>
                  <a:srgbClr val="FF0000"/>
                </a:solidFill>
              </a:rPr>
              <a:t>Bước 6</a:t>
            </a:r>
            <a:r>
              <a:rPr lang="vi-VN" b="1">
                <a:solidFill>
                  <a:srgbClr val="FF0000"/>
                </a:solidFill>
              </a:rPr>
              <a:t>:</a:t>
            </a:r>
            <a:r>
              <a:rPr lang="vi-VN">
                <a:solidFill>
                  <a:srgbClr val="081C36"/>
                </a:solidFill>
              </a:rPr>
              <a:t> Tải và Dự Đoán Hình Ảnh Từ </a:t>
            </a:r>
            <a:r>
              <a:rPr lang="vi-VN" smtClean="0">
                <a:solidFill>
                  <a:srgbClr val="081C36"/>
                </a:solidFill>
              </a:rPr>
              <a:t>Tệp</a:t>
            </a:r>
            <a:r>
              <a:rPr lang="en-US" smtClean="0">
                <a:solidFill>
                  <a:srgbClr val="081C36"/>
                </a:solidFill>
              </a:rPr>
              <a:t> Bên Ngoài Để Dự Đoán</a:t>
            </a:r>
            <a:endParaRPr lang="en-US"/>
          </a:p>
        </p:txBody>
      </p:sp>
    </p:spTree>
    <p:extLst>
      <p:ext uri="{BB962C8B-B14F-4D97-AF65-F5344CB8AC3E}">
        <p14:creationId xmlns:p14="http://schemas.microsoft.com/office/powerpoint/2010/main" val="12631196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305</TotalTime>
  <Words>808</Words>
  <Application>Microsoft Office PowerPoint</Application>
  <PresentationFormat>Widescreen</PresentationFormat>
  <Paragraphs>93</Paragraphs>
  <Slides>15</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15</vt:i4>
      </vt:variant>
    </vt:vector>
  </HeadingPairs>
  <TitlesOfParts>
    <vt:vector size="25" baseType="lpstr">
      <vt:lpstr>Arial</vt:lpstr>
      <vt:lpstr>Calibri</vt:lpstr>
      <vt:lpstr>Calibri Light</vt:lpstr>
      <vt:lpstr>Gliker Expanded</vt:lpstr>
      <vt:lpstr>Roboto</vt:lpstr>
      <vt:lpstr>Roboto Bold</vt:lpstr>
      <vt:lpstr>Telegraf</vt:lpstr>
      <vt:lpstr>Telegraf Ultra-Bold</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dc:creator>
  <cp:lastModifiedBy>AD</cp:lastModifiedBy>
  <cp:revision>29</cp:revision>
  <dcterms:created xsi:type="dcterms:W3CDTF">2023-11-13T12:12:39Z</dcterms:created>
  <dcterms:modified xsi:type="dcterms:W3CDTF">2024-07-18T06:51:02Z</dcterms:modified>
</cp:coreProperties>
</file>