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7" r:id="rId8"/>
    <p:sldId id="265" r:id="rId9"/>
    <p:sldId id="272" r:id="rId10"/>
    <p:sldId id="261" r:id="rId11"/>
    <p:sldId id="276" r:id="rId12"/>
    <p:sldId id="277" r:id="rId13"/>
    <p:sldId id="278" r:id="rId14"/>
    <p:sldId id="279" r:id="rId15"/>
    <p:sldId id="281" r:id="rId16"/>
    <p:sldId id="266" r:id="rId17"/>
    <p:sldId id="273" r:id="rId18"/>
    <p:sldId id="274" r:id="rId19"/>
    <p:sldId id="282" r:id="rId20"/>
    <p:sldId id="291" r:id="rId21"/>
    <p:sldId id="285" r:id="rId22"/>
    <p:sldId id="286" r:id="rId23"/>
    <p:sldId id="292" r:id="rId24"/>
    <p:sldId id="293" r:id="rId25"/>
    <p:sldId id="275" r:id="rId26"/>
    <p:sldId id="283" r:id="rId27"/>
    <p:sldId id="287" r:id="rId28"/>
    <p:sldId id="288" r:id="rId29"/>
    <p:sldId id="289" r:id="rId30"/>
    <p:sldId id="29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A4C31F-2C13-4681-A790-B6433897A5B7}" type="doc">
      <dgm:prSet loTypeId="urn:microsoft.com/office/officeart/2005/8/layout/vProcess5" loCatId="process" qsTypeId="urn:microsoft.com/office/officeart/2005/8/quickstyle/simple1#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5505EA9B-8410-4400-AFA8-3AE8F7383173}">
      <dgm:prSet/>
      <dgm:spPr/>
      <dgm:t>
        <a:bodyPr/>
        <a:lstStyle/>
        <a:p>
          <a:r>
            <a:rPr lang="en-US" dirty="0" err="1">
              <a:latin typeface="Times New Roman" panose="02020603050405020304"/>
              <a:cs typeface="Times New Roman" panose="02020603050405020304"/>
            </a:rPr>
            <a:t>Vì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dữ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liệu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thu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thập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ở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một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số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cột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 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còn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chứa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chuỗi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chữ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 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nên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 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cần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 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tách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lấy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số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và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chuyển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cột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về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dạng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số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( Screen,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MainCamera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,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SelfieCamera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, Rom, Ram, Pin)</a:t>
          </a:r>
        </a:p>
      </dgm:t>
    </dgm:pt>
    <dgm:pt modelId="{4BD7D340-F6AE-4DDD-8EC0-28F0338CB540}" type="parTrans" cxnId="{2CE01BE6-1646-4BA0-86D5-9669EE8817DF}">
      <dgm:prSet/>
      <dgm:spPr/>
      <dgm:t>
        <a:bodyPr/>
        <a:lstStyle/>
        <a:p>
          <a:endParaRPr lang="en-US"/>
        </a:p>
      </dgm:t>
    </dgm:pt>
    <dgm:pt modelId="{B9502AA8-D5E3-45A6-8C13-981295E20ADE}" type="sibTrans" cxnId="{2CE01BE6-1646-4BA0-86D5-9669EE8817DF}">
      <dgm:prSet/>
      <dgm:spPr/>
      <dgm:t>
        <a:bodyPr/>
        <a:lstStyle/>
        <a:p>
          <a:endParaRPr lang="en-US"/>
        </a:p>
      </dgm:t>
    </dgm:pt>
    <dgm:pt modelId="{F6428E9D-0EB1-4CF7-A6B5-8553C4D564FC}">
      <dgm:prSet/>
      <dgm:spPr/>
      <dgm:t>
        <a:bodyPr/>
        <a:lstStyle/>
        <a:p>
          <a:r>
            <a:rPr lang="en-US" dirty="0" err="1">
              <a:latin typeface="Times New Roman" panose="02020603050405020304"/>
              <a:cs typeface="Times New Roman" panose="02020603050405020304"/>
            </a:rPr>
            <a:t>Điền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các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giá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trị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thiếu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của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cột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 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PhoneMaker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bằng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giá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trị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mode</a:t>
          </a:r>
        </a:p>
      </dgm:t>
    </dgm:pt>
    <dgm:pt modelId="{4E7A68C4-25B6-4E93-AD70-50F92C21F24C}" type="parTrans" cxnId="{9A822E2E-72BC-4F33-9A25-1FFF4086C30F}">
      <dgm:prSet/>
      <dgm:spPr/>
      <dgm:t>
        <a:bodyPr/>
        <a:lstStyle/>
        <a:p>
          <a:endParaRPr lang="en-US"/>
        </a:p>
      </dgm:t>
    </dgm:pt>
    <dgm:pt modelId="{EA2D83C2-8628-45F8-A04C-E7ECA48BB7BA}" type="sibTrans" cxnId="{9A822E2E-72BC-4F33-9A25-1FFF4086C30F}">
      <dgm:prSet/>
      <dgm:spPr/>
      <dgm:t>
        <a:bodyPr/>
        <a:lstStyle/>
        <a:p>
          <a:endParaRPr lang="en-US"/>
        </a:p>
      </dgm:t>
    </dgm:pt>
    <dgm:pt modelId="{56C5188C-6259-4753-A14A-B08DBC5E599E}">
      <dgm:prSet/>
      <dgm:spPr/>
      <dgm:t>
        <a:bodyPr/>
        <a:lstStyle/>
        <a:p>
          <a:r>
            <a:rPr lang="en-US" dirty="0" err="1">
              <a:latin typeface="Times New Roman" panose="02020603050405020304"/>
              <a:cs typeface="Times New Roman" panose="02020603050405020304"/>
            </a:rPr>
            <a:t>Điền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các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giá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trị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thiếu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của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các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cột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số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bằng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giá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trị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mean</a:t>
          </a:r>
        </a:p>
      </dgm:t>
    </dgm:pt>
    <dgm:pt modelId="{9FAD5ABC-7C55-4E73-A962-16DE4D531E81}" type="parTrans" cxnId="{82179932-1FD5-4710-9876-2BF6A234E8E7}">
      <dgm:prSet/>
      <dgm:spPr/>
      <dgm:t>
        <a:bodyPr/>
        <a:lstStyle/>
        <a:p>
          <a:endParaRPr lang="en-US"/>
        </a:p>
      </dgm:t>
    </dgm:pt>
    <dgm:pt modelId="{3111E4CC-73FD-4702-9DF4-DC57755379AA}" type="sibTrans" cxnId="{82179932-1FD5-4710-9876-2BF6A234E8E7}">
      <dgm:prSet/>
      <dgm:spPr/>
      <dgm:t>
        <a:bodyPr/>
        <a:lstStyle/>
        <a:p>
          <a:endParaRPr lang="en-US"/>
        </a:p>
      </dgm:t>
    </dgm:pt>
    <dgm:pt modelId="{7D76A248-5732-436B-839A-E54B18F285E0}">
      <dgm:prSet/>
      <dgm:spPr/>
      <dgm:t>
        <a:bodyPr/>
        <a:lstStyle/>
        <a:p>
          <a:r>
            <a:rPr lang="en-US" dirty="0" err="1">
              <a:latin typeface="Times New Roman" panose="02020603050405020304"/>
              <a:cs typeface="Times New Roman" panose="02020603050405020304"/>
            </a:rPr>
            <a:t>Chuyển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cột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PhoneMaker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sang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dạng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số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bằng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phương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pháp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mã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dirty="0" err="1">
              <a:latin typeface="Times New Roman" panose="02020603050405020304"/>
              <a:cs typeface="Times New Roman" panose="02020603050405020304"/>
            </a:rPr>
            <a:t>hóa</a:t>
          </a:r>
          <a:r>
            <a:rPr lang="en-US" dirty="0">
              <a:latin typeface="Times New Roman" panose="02020603050405020304"/>
              <a:cs typeface="Times New Roman" panose="02020603050405020304"/>
            </a:rPr>
            <a:t> one-hot</a:t>
          </a:r>
        </a:p>
      </dgm:t>
    </dgm:pt>
    <dgm:pt modelId="{E85F0E4E-369F-40D6-ACDB-D38D1B530FED}" type="parTrans" cxnId="{2BD90259-75EB-4A65-AE76-F38121D7A512}">
      <dgm:prSet/>
      <dgm:spPr/>
      <dgm:t>
        <a:bodyPr/>
        <a:lstStyle/>
        <a:p>
          <a:endParaRPr lang="en-US"/>
        </a:p>
      </dgm:t>
    </dgm:pt>
    <dgm:pt modelId="{E0233AF8-D4A2-42B2-976D-2A2E9C112405}" type="sibTrans" cxnId="{2BD90259-75EB-4A65-AE76-F38121D7A512}">
      <dgm:prSet/>
      <dgm:spPr/>
      <dgm:t>
        <a:bodyPr/>
        <a:lstStyle/>
        <a:p>
          <a:endParaRPr lang="en-US"/>
        </a:p>
      </dgm:t>
    </dgm:pt>
    <dgm:pt modelId="{BC08164F-18B0-4721-9C31-92ECA823F367}" type="pres">
      <dgm:prSet presAssocID="{F6A4C31F-2C13-4681-A790-B6433897A5B7}" presName="outerComposite" presStyleCnt="0">
        <dgm:presLayoutVars>
          <dgm:chMax val="5"/>
          <dgm:dir/>
          <dgm:resizeHandles val="exact"/>
        </dgm:presLayoutVars>
      </dgm:prSet>
      <dgm:spPr/>
    </dgm:pt>
    <dgm:pt modelId="{42CD91C3-7906-442A-9FD4-D2BCDB6F427B}" type="pres">
      <dgm:prSet presAssocID="{F6A4C31F-2C13-4681-A790-B6433897A5B7}" presName="dummyMaxCanvas" presStyleCnt="0">
        <dgm:presLayoutVars/>
      </dgm:prSet>
      <dgm:spPr/>
    </dgm:pt>
    <dgm:pt modelId="{93A68EBB-FE2D-4A64-B4CD-00B969B30651}" type="pres">
      <dgm:prSet presAssocID="{F6A4C31F-2C13-4681-A790-B6433897A5B7}" presName="FourNodes_1" presStyleLbl="node1" presStyleIdx="0" presStyleCnt="4">
        <dgm:presLayoutVars>
          <dgm:bulletEnabled val="1"/>
        </dgm:presLayoutVars>
      </dgm:prSet>
      <dgm:spPr/>
    </dgm:pt>
    <dgm:pt modelId="{3B229369-7BDC-4E0E-965E-A47405E3419D}" type="pres">
      <dgm:prSet presAssocID="{F6A4C31F-2C13-4681-A790-B6433897A5B7}" presName="FourNodes_2" presStyleLbl="node1" presStyleIdx="1" presStyleCnt="4">
        <dgm:presLayoutVars>
          <dgm:bulletEnabled val="1"/>
        </dgm:presLayoutVars>
      </dgm:prSet>
      <dgm:spPr/>
    </dgm:pt>
    <dgm:pt modelId="{51F6AEFA-3EB0-49EB-B879-984D0C5BCA4D}" type="pres">
      <dgm:prSet presAssocID="{F6A4C31F-2C13-4681-A790-B6433897A5B7}" presName="FourNodes_3" presStyleLbl="node1" presStyleIdx="2" presStyleCnt="4">
        <dgm:presLayoutVars>
          <dgm:bulletEnabled val="1"/>
        </dgm:presLayoutVars>
      </dgm:prSet>
      <dgm:spPr/>
    </dgm:pt>
    <dgm:pt modelId="{2DD0B902-9F96-4A4B-84F0-B434EAFE263A}" type="pres">
      <dgm:prSet presAssocID="{F6A4C31F-2C13-4681-A790-B6433897A5B7}" presName="FourNodes_4" presStyleLbl="node1" presStyleIdx="3" presStyleCnt="4">
        <dgm:presLayoutVars>
          <dgm:bulletEnabled val="1"/>
        </dgm:presLayoutVars>
      </dgm:prSet>
      <dgm:spPr/>
    </dgm:pt>
    <dgm:pt modelId="{E8196168-897C-4E71-8388-50408281484B}" type="pres">
      <dgm:prSet presAssocID="{F6A4C31F-2C13-4681-A790-B6433897A5B7}" presName="FourConn_1-2" presStyleLbl="fgAccFollowNode1" presStyleIdx="0" presStyleCnt="3">
        <dgm:presLayoutVars>
          <dgm:bulletEnabled val="1"/>
        </dgm:presLayoutVars>
      </dgm:prSet>
      <dgm:spPr/>
    </dgm:pt>
    <dgm:pt modelId="{BC659FA6-924E-40EB-9EC1-D5961B640725}" type="pres">
      <dgm:prSet presAssocID="{F6A4C31F-2C13-4681-A790-B6433897A5B7}" presName="FourConn_2-3" presStyleLbl="fgAccFollowNode1" presStyleIdx="1" presStyleCnt="3">
        <dgm:presLayoutVars>
          <dgm:bulletEnabled val="1"/>
        </dgm:presLayoutVars>
      </dgm:prSet>
      <dgm:spPr/>
    </dgm:pt>
    <dgm:pt modelId="{5A17D787-00C6-484A-8CED-A2630B4A92D9}" type="pres">
      <dgm:prSet presAssocID="{F6A4C31F-2C13-4681-A790-B6433897A5B7}" presName="FourConn_3-4" presStyleLbl="fgAccFollowNode1" presStyleIdx="2" presStyleCnt="3">
        <dgm:presLayoutVars>
          <dgm:bulletEnabled val="1"/>
        </dgm:presLayoutVars>
      </dgm:prSet>
      <dgm:spPr/>
    </dgm:pt>
    <dgm:pt modelId="{F4EE52BD-6D92-4694-BB8E-C509FC11C0F8}" type="pres">
      <dgm:prSet presAssocID="{F6A4C31F-2C13-4681-A790-B6433897A5B7}" presName="FourNodes_1_text" presStyleLbl="node1" presStyleIdx="3" presStyleCnt="4">
        <dgm:presLayoutVars>
          <dgm:bulletEnabled val="1"/>
        </dgm:presLayoutVars>
      </dgm:prSet>
      <dgm:spPr/>
    </dgm:pt>
    <dgm:pt modelId="{C5EF9BDB-0830-42A1-851E-B2735A94EF51}" type="pres">
      <dgm:prSet presAssocID="{F6A4C31F-2C13-4681-A790-B6433897A5B7}" presName="FourNodes_2_text" presStyleLbl="node1" presStyleIdx="3" presStyleCnt="4">
        <dgm:presLayoutVars>
          <dgm:bulletEnabled val="1"/>
        </dgm:presLayoutVars>
      </dgm:prSet>
      <dgm:spPr/>
    </dgm:pt>
    <dgm:pt modelId="{A06F10C9-6AF3-4C17-9B84-BCFBE04C35D7}" type="pres">
      <dgm:prSet presAssocID="{F6A4C31F-2C13-4681-A790-B6433897A5B7}" presName="FourNodes_3_text" presStyleLbl="node1" presStyleIdx="3" presStyleCnt="4">
        <dgm:presLayoutVars>
          <dgm:bulletEnabled val="1"/>
        </dgm:presLayoutVars>
      </dgm:prSet>
      <dgm:spPr/>
    </dgm:pt>
    <dgm:pt modelId="{BC21D722-3705-47DF-8D04-31C650AC7F73}" type="pres">
      <dgm:prSet presAssocID="{F6A4C31F-2C13-4681-A790-B6433897A5B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A776910-20C0-4410-A357-74C68B89935B}" type="presOf" srcId="{5505EA9B-8410-4400-AFA8-3AE8F7383173}" destId="{93A68EBB-FE2D-4A64-B4CD-00B969B30651}" srcOrd="0" destOrd="0" presId="urn:microsoft.com/office/officeart/2005/8/layout/vProcess5"/>
    <dgm:cxn modelId="{151EDC18-EE0A-41D8-9E35-9608BE82999A}" type="presOf" srcId="{F6428E9D-0EB1-4CF7-A6B5-8553C4D564FC}" destId="{3B229369-7BDC-4E0E-965E-A47405E3419D}" srcOrd="0" destOrd="0" presId="urn:microsoft.com/office/officeart/2005/8/layout/vProcess5"/>
    <dgm:cxn modelId="{9A822E2E-72BC-4F33-9A25-1FFF4086C30F}" srcId="{F6A4C31F-2C13-4681-A790-B6433897A5B7}" destId="{F6428E9D-0EB1-4CF7-A6B5-8553C4D564FC}" srcOrd="1" destOrd="0" parTransId="{4E7A68C4-25B6-4E93-AD70-50F92C21F24C}" sibTransId="{EA2D83C2-8628-45F8-A04C-E7ECA48BB7BA}"/>
    <dgm:cxn modelId="{82179932-1FD5-4710-9876-2BF6A234E8E7}" srcId="{F6A4C31F-2C13-4681-A790-B6433897A5B7}" destId="{56C5188C-6259-4753-A14A-B08DBC5E599E}" srcOrd="2" destOrd="0" parTransId="{9FAD5ABC-7C55-4E73-A962-16DE4D531E81}" sibTransId="{3111E4CC-73FD-4702-9DF4-DC57755379AA}"/>
    <dgm:cxn modelId="{122EE860-69C9-4BCC-97BE-8868D79ACB38}" type="presOf" srcId="{7D76A248-5732-436B-839A-E54B18F285E0}" destId="{BC21D722-3705-47DF-8D04-31C650AC7F73}" srcOrd="1" destOrd="0" presId="urn:microsoft.com/office/officeart/2005/8/layout/vProcess5"/>
    <dgm:cxn modelId="{C1C80B4D-4393-40A1-BEC8-37E2934B1BE4}" type="presOf" srcId="{F6428E9D-0EB1-4CF7-A6B5-8553C4D564FC}" destId="{C5EF9BDB-0830-42A1-851E-B2735A94EF51}" srcOrd="1" destOrd="0" presId="urn:microsoft.com/office/officeart/2005/8/layout/vProcess5"/>
    <dgm:cxn modelId="{A620446D-D50D-4E09-AD58-68990BC66F51}" type="presOf" srcId="{56C5188C-6259-4753-A14A-B08DBC5E599E}" destId="{51F6AEFA-3EB0-49EB-B879-984D0C5BCA4D}" srcOrd="0" destOrd="0" presId="urn:microsoft.com/office/officeart/2005/8/layout/vProcess5"/>
    <dgm:cxn modelId="{2BD90259-75EB-4A65-AE76-F38121D7A512}" srcId="{F6A4C31F-2C13-4681-A790-B6433897A5B7}" destId="{7D76A248-5732-436B-839A-E54B18F285E0}" srcOrd="3" destOrd="0" parTransId="{E85F0E4E-369F-40D6-ACDB-D38D1B530FED}" sibTransId="{E0233AF8-D4A2-42B2-976D-2A2E9C112405}"/>
    <dgm:cxn modelId="{3A01AF8C-344D-45C1-8646-9E156A8F7375}" type="presOf" srcId="{5505EA9B-8410-4400-AFA8-3AE8F7383173}" destId="{F4EE52BD-6D92-4694-BB8E-C509FC11C0F8}" srcOrd="1" destOrd="0" presId="urn:microsoft.com/office/officeart/2005/8/layout/vProcess5"/>
    <dgm:cxn modelId="{9924EB92-0DD9-4726-912E-99839F5075F4}" type="presOf" srcId="{7D76A248-5732-436B-839A-E54B18F285E0}" destId="{2DD0B902-9F96-4A4B-84F0-B434EAFE263A}" srcOrd="0" destOrd="0" presId="urn:microsoft.com/office/officeart/2005/8/layout/vProcess5"/>
    <dgm:cxn modelId="{DD2ACABB-9C7F-41AB-BD22-798799D2693D}" type="presOf" srcId="{3111E4CC-73FD-4702-9DF4-DC57755379AA}" destId="{5A17D787-00C6-484A-8CED-A2630B4A92D9}" srcOrd="0" destOrd="0" presId="urn:microsoft.com/office/officeart/2005/8/layout/vProcess5"/>
    <dgm:cxn modelId="{827BCBD9-B409-451C-9409-E5EC195F3BBA}" type="presOf" srcId="{EA2D83C2-8628-45F8-A04C-E7ECA48BB7BA}" destId="{BC659FA6-924E-40EB-9EC1-D5961B640725}" srcOrd="0" destOrd="0" presId="urn:microsoft.com/office/officeart/2005/8/layout/vProcess5"/>
    <dgm:cxn modelId="{2CE01BE6-1646-4BA0-86D5-9669EE8817DF}" srcId="{F6A4C31F-2C13-4681-A790-B6433897A5B7}" destId="{5505EA9B-8410-4400-AFA8-3AE8F7383173}" srcOrd="0" destOrd="0" parTransId="{4BD7D340-F6AE-4DDD-8EC0-28F0338CB540}" sibTransId="{B9502AA8-D5E3-45A6-8C13-981295E20ADE}"/>
    <dgm:cxn modelId="{19C96FF1-D90E-420D-A330-6C6AA0B49128}" type="presOf" srcId="{56C5188C-6259-4753-A14A-B08DBC5E599E}" destId="{A06F10C9-6AF3-4C17-9B84-BCFBE04C35D7}" srcOrd="1" destOrd="0" presId="urn:microsoft.com/office/officeart/2005/8/layout/vProcess5"/>
    <dgm:cxn modelId="{6E1CDAF3-9471-4B71-9B99-1FB179FA62F5}" type="presOf" srcId="{F6A4C31F-2C13-4681-A790-B6433897A5B7}" destId="{BC08164F-18B0-4721-9C31-92ECA823F367}" srcOrd="0" destOrd="0" presId="urn:microsoft.com/office/officeart/2005/8/layout/vProcess5"/>
    <dgm:cxn modelId="{1C14FEFC-10ED-4C74-A0BD-137EE38FD4C5}" type="presOf" srcId="{B9502AA8-D5E3-45A6-8C13-981295E20ADE}" destId="{E8196168-897C-4E71-8388-50408281484B}" srcOrd="0" destOrd="0" presId="urn:microsoft.com/office/officeart/2005/8/layout/vProcess5"/>
    <dgm:cxn modelId="{2D08E0E2-FFE3-40E5-9E92-139C09B04455}" type="presParOf" srcId="{BC08164F-18B0-4721-9C31-92ECA823F367}" destId="{42CD91C3-7906-442A-9FD4-D2BCDB6F427B}" srcOrd="0" destOrd="0" presId="urn:microsoft.com/office/officeart/2005/8/layout/vProcess5"/>
    <dgm:cxn modelId="{A798CBF8-02F0-4997-8E59-6CD64F5F4D1F}" type="presParOf" srcId="{BC08164F-18B0-4721-9C31-92ECA823F367}" destId="{93A68EBB-FE2D-4A64-B4CD-00B969B30651}" srcOrd="1" destOrd="0" presId="urn:microsoft.com/office/officeart/2005/8/layout/vProcess5"/>
    <dgm:cxn modelId="{66A30B40-CB29-4B5F-8CA0-F848A1C18785}" type="presParOf" srcId="{BC08164F-18B0-4721-9C31-92ECA823F367}" destId="{3B229369-7BDC-4E0E-965E-A47405E3419D}" srcOrd="2" destOrd="0" presId="urn:microsoft.com/office/officeart/2005/8/layout/vProcess5"/>
    <dgm:cxn modelId="{BF07ED0D-C50E-4FCF-A05F-3ED25EAC7BAA}" type="presParOf" srcId="{BC08164F-18B0-4721-9C31-92ECA823F367}" destId="{51F6AEFA-3EB0-49EB-B879-984D0C5BCA4D}" srcOrd="3" destOrd="0" presId="urn:microsoft.com/office/officeart/2005/8/layout/vProcess5"/>
    <dgm:cxn modelId="{C6615A79-203F-4E69-978F-E03AA59916F8}" type="presParOf" srcId="{BC08164F-18B0-4721-9C31-92ECA823F367}" destId="{2DD0B902-9F96-4A4B-84F0-B434EAFE263A}" srcOrd="4" destOrd="0" presId="urn:microsoft.com/office/officeart/2005/8/layout/vProcess5"/>
    <dgm:cxn modelId="{C46AFB32-87FC-4A4D-8596-C56A166D5F0B}" type="presParOf" srcId="{BC08164F-18B0-4721-9C31-92ECA823F367}" destId="{E8196168-897C-4E71-8388-50408281484B}" srcOrd="5" destOrd="0" presId="urn:microsoft.com/office/officeart/2005/8/layout/vProcess5"/>
    <dgm:cxn modelId="{B0565E43-5C47-4657-A3AC-3758EC7834FF}" type="presParOf" srcId="{BC08164F-18B0-4721-9C31-92ECA823F367}" destId="{BC659FA6-924E-40EB-9EC1-D5961B640725}" srcOrd="6" destOrd="0" presId="urn:microsoft.com/office/officeart/2005/8/layout/vProcess5"/>
    <dgm:cxn modelId="{010303CB-CC23-4863-981D-C02E28797959}" type="presParOf" srcId="{BC08164F-18B0-4721-9C31-92ECA823F367}" destId="{5A17D787-00C6-484A-8CED-A2630B4A92D9}" srcOrd="7" destOrd="0" presId="urn:microsoft.com/office/officeart/2005/8/layout/vProcess5"/>
    <dgm:cxn modelId="{F8E7BA1D-8984-4595-95CB-8E27273CCA41}" type="presParOf" srcId="{BC08164F-18B0-4721-9C31-92ECA823F367}" destId="{F4EE52BD-6D92-4694-BB8E-C509FC11C0F8}" srcOrd="8" destOrd="0" presId="urn:microsoft.com/office/officeart/2005/8/layout/vProcess5"/>
    <dgm:cxn modelId="{B2AF8A01-696A-4796-AF13-FB59EB1262E8}" type="presParOf" srcId="{BC08164F-18B0-4721-9C31-92ECA823F367}" destId="{C5EF9BDB-0830-42A1-851E-B2735A94EF51}" srcOrd="9" destOrd="0" presId="urn:microsoft.com/office/officeart/2005/8/layout/vProcess5"/>
    <dgm:cxn modelId="{45A59DC4-FAF6-4E3A-B585-CE28E4B78753}" type="presParOf" srcId="{BC08164F-18B0-4721-9C31-92ECA823F367}" destId="{A06F10C9-6AF3-4C17-9B84-BCFBE04C35D7}" srcOrd="10" destOrd="0" presId="urn:microsoft.com/office/officeart/2005/8/layout/vProcess5"/>
    <dgm:cxn modelId="{593F9F04-CF0D-41A7-BD4F-C08C81E41892}" type="presParOf" srcId="{BC08164F-18B0-4721-9C31-92ECA823F367}" destId="{BC21D722-3705-47DF-8D04-31C650AC7F7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68EBB-FE2D-4A64-B4CD-00B969B30651}">
      <dsp:nvSpPr>
        <dsp:cNvPr id="0" name=""/>
        <dsp:cNvSpPr/>
      </dsp:nvSpPr>
      <dsp:spPr>
        <a:xfrm>
          <a:off x="0" y="0"/>
          <a:ext cx="8290560" cy="6663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Vì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dữ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liệu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thu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thập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ở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một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số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cột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 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còn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chứa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chuỗi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chữ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 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nên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 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cần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 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tách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lấy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số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và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chuyển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cột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về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dạng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số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( Screen,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MainCamera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,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SelfieCamera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, Rom, Ram, Pin)</a:t>
          </a:r>
        </a:p>
      </dsp:txBody>
      <dsp:txXfrm>
        <a:off x="19518" y="19518"/>
        <a:ext cx="7515157" cy="627358"/>
      </dsp:txXfrm>
    </dsp:sp>
    <dsp:sp modelId="{3B229369-7BDC-4E0E-965E-A47405E3419D}">
      <dsp:nvSpPr>
        <dsp:cNvPr id="0" name=""/>
        <dsp:cNvSpPr/>
      </dsp:nvSpPr>
      <dsp:spPr>
        <a:xfrm>
          <a:off x="694334" y="787557"/>
          <a:ext cx="8290560" cy="6663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Điền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các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giá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trị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thiếu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của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cột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 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PhoneMaker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bằng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giá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trị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mode</a:t>
          </a:r>
        </a:p>
      </dsp:txBody>
      <dsp:txXfrm>
        <a:off x="713852" y="807075"/>
        <a:ext cx="7124033" cy="627358"/>
      </dsp:txXfrm>
    </dsp:sp>
    <dsp:sp modelId="{51F6AEFA-3EB0-49EB-B879-984D0C5BCA4D}">
      <dsp:nvSpPr>
        <dsp:cNvPr id="0" name=""/>
        <dsp:cNvSpPr/>
      </dsp:nvSpPr>
      <dsp:spPr>
        <a:xfrm>
          <a:off x="1378305" y="1575114"/>
          <a:ext cx="8290560" cy="6663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Điền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các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giá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trị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thiếu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của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các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cột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số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bằng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giá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trị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mean</a:t>
          </a:r>
        </a:p>
      </dsp:txBody>
      <dsp:txXfrm>
        <a:off x="1397823" y="1594632"/>
        <a:ext cx="7134396" cy="627358"/>
      </dsp:txXfrm>
    </dsp:sp>
    <dsp:sp modelId="{2DD0B902-9F96-4A4B-84F0-B434EAFE263A}">
      <dsp:nvSpPr>
        <dsp:cNvPr id="0" name=""/>
        <dsp:cNvSpPr/>
      </dsp:nvSpPr>
      <dsp:spPr>
        <a:xfrm>
          <a:off x="2072639" y="2362672"/>
          <a:ext cx="8290560" cy="6663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Chuyển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cột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PhoneMaker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sang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dạng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số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bằng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phương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pháp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mã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1800" kern="1200" dirty="0" err="1">
              <a:latin typeface="Times New Roman" panose="02020603050405020304"/>
              <a:cs typeface="Times New Roman" panose="02020603050405020304"/>
            </a:rPr>
            <a:t>hóa</a:t>
          </a:r>
          <a:r>
            <a:rPr lang="en-US" sz="1800" kern="1200" dirty="0">
              <a:latin typeface="Times New Roman" panose="02020603050405020304"/>
              <a:cs typeface="Times New Roman" panose="02020603050405020304"/>
            </a:rPr>
            <a:t> one-hot</a:t>
          </a:r>
        </a:p>
      </dsp:txBody>
      <dsp:txXfrm>
        <a:off x="2092157" y="2382190"/>
        <a:ext cx="7124033" cy="627358"/>
      </dsp:txXfrm>
    </dsp:sp>
    <dsp:sp modelId="{E8196168-897C-4E71-8388-50408281484B}">
      <dsp:nvSpPr>
        <dsp:cNvPr id="0" name=""/>
        <dsp:cNvSpPr/>
      </dsp:nvSpPr>
      <dsp:spPr>
        <a:xfrm>
          <a:off x="7857403" y="510397"/>
          <a:ext cx="433156" cy="43315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54863" y="510397"/>
        <a:ext cx="238236" cy="325950"/>
      </dsp:txXfrm>
    </dsp:sp>
    <dsp:sp modelId="{BC659FA6-924E-40EB-9EC1-D5961B640725}">
      <dsp:nvSpPr>
        <dsp:cNvPr id="0" name=""/>
        <dsp:cNvSpPr/>
      </dsp:nvSpPr>
      <dsp:spPr>
        <a:xfrm>
          <a:off x="8551737" y="1297955"/>
          <a:ext cx="433156" cy="43315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649197" y="1297955"/>
        <a:ext cx="238236" cy="325950"/>
      </dsp:txXfrm>
    </dsp:sp>
    <dsp:sp modelId="{5A17D787-00C6-484A-8CED-A2630B4A92D9}">
      <dsp:nvSpPr>
        <dsp:cNvPr id="0" name=""/>
        <dsp:cNvSpPr/>
      </dsp:nvSpPr>
      <dsp:spPr>
        <a:xfrm>
          <a:off x="9235709" y="2085512"/>
          <a:ext cx="433156" cy="43315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333169" y="2085512"/>
        <a:ext cx="238236" cy="32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4CD-B6C7-4C46-A100-5E33CACCAB5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964-C214-469D-9B08-CA2515C87A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4CD-B6C7-4C46-A100-5E33CACCAB5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964-C214-469D-9B08-CA2515C87A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4CD-B6C7-4C46-A100-5E33CACCAB5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964-C214-469D-9B08-CA2515C87A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4CD-B6C7-4C46-A100-5E33CACCAB5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964-C214-469D-9B08-CA2515C87A9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4CD-B6C7-4C46-A100-5E33CACCAB5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964-C214-469D-9B08-CA2515C87A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4CD-B6C7-4C46-A100-5E33CACCAB5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964-C214-469D-9B08-CA2515C87A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4CD-B6C7-4C46-A100-5E33CACCAB5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964-C214-469D-9B08-CA2515C87A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4CD-B6C7-4C46-A100-5E33CACCAB5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964-C214-469D-9B08-CA2515C87A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4CD-B6C7-4C46-A100-5E33CACCAB5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964-C214-469D-9B08-CA2515C87A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4CD-B6C7-4C46-A100-5E33CACCAB5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964-C214-469D-9B08-CA2515C87A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4CD-B6C7-4C46-A100-5E33CACCAB5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964-C214-469D-9B08-CA2515C87A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4CD-B6C7-4C46-A100-5E33CACCAB5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964-C214-469D-9B08-CA2515C87A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4CD-B6C7-4C46-A100-5E33CACCAB5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964-C214-469D-9B08-CA2515C87A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4CD-B6C7-4C46-A100-5E33CACCAB5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964-C214-469D-9B08-CA2515C87A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4CD-B6C7-4C46-A100-5E33CACCAB5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964-C214-469D-9B08-CA2515C87A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4CD-B6C7-4C46-A100-5E33CACCAB5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964-C214-469D-9B08-CA2515C87A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4CD-B6C7-4C46-A100-5E33CACCAB5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964-C214-469D-9B08-CA2515C87A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1CA24CD-B6C7-4C46-A100-5E33CACCAB5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A3C5964-C214-469D-9B08-CA2515C87A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ogisticRegression.html" TargetMode="External"/><Relationship Id="rId2" Type="http://schemas.openxmlformats.org/officeDocument/2006/relationships/hyperlink" Target="https://scikit-learn.org/stable/modules/generated/sklearn.neural_network.MLPClassifi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thegioididong.com/dtd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nguyenkim.com/dien-thoai-di-dong" TargetMode="External"/><Relationship Id="rId5" Type="http://schemas.openxmlformats.org/officeDocument/2006/relationships/hyperlink" Target="https://didongthongminh.vn/dien-thoai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thegioididong.com/dtd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nguyenkim.com/dien-thoai-di-dong" TargetMode="External"/><Relationship Id="rId5" Type="http://schemas.openxmlformats.org/officeDocument/2006/relationships/hyperlink" Target="https://didongthongminh.vn/dien-thoai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thegioididong.com/dtd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nguyenkim.com/dien-thoai-di-dong" TargetMode="External"/><Relationship Id="rId5" Type="http://schemas.openxmlformats.org/officeDocument/2006/relationships/hyperlink" Target="https://didongthongminh.vn/dien-thoai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vi-V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vi-V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br>
              <a:rPr lang="vi-V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vi-V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vi-V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vi-V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vi-V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vi-V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vi-V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vi-VN" dirty="0" err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vi-V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nam.</a:t>
            </a:r>
          </a:p>
        </p:txBody>
      </p:sp>
      <p:sp>
        <p:nvSpPr>
          <p:cNvPr id="3" name="Subtitle 2"/>
          <p:cNvSpPr>
            <a:spLocks noGrp="1"/>
          </p:cNvSpPr>
          <p:nvPr>
            <p:ph sz="quarter" idx="13"/>
          </p:nvPr>
        </p:nvSpPr>
        <p:spPr>
          <a:xfrm>
            <a:off x="6419654" y="3022277"/>
            <a:ext cx="5260156" cy="8191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25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 viên: Trần trung kiên</a:t>
            </a:r>
          </a:p>
          <a:p>
            <a:endParaRPr lang="vi-VN" sz="25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990600" y="3838574"/>
            <a:ext cx="5105400" cy="21335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viên </a:t>
            </a:r>
            <a:r>
              <a:rPr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18120626 – Đặng Quang Trường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18120507 – trương công phu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385" y="3557270"/>
            <a:ext cx="5174615" cy="3300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edge/>
      </p:transition>
    </mc:Choice>
    <mc:Fallback xmlns="">
      <p:transition>
        <p:wedg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5" y="2474768"/>
            <a:ext cx="6909479" cy="1917381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  <a:headEnd/>
            <a:tailEnd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Xóa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những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dòng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bị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thiếu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hơn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50%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thuộc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tính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(5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thuộc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tính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)</a:t>
            </a:r>
            <a:endParaRPr lang="en-US" sz="2300" cap="none" dirty="0">
              <a:latin typeface="Times New Roman" panose="02020603050405020304"/>
              <a:cs typeface="Times New Roman" panose="02020603050405020304" pitchFamily="18" charset="0"/>
            </a:endParaRPr>
          </a:p>
          <a:p>
            <a:pPr marL="0" indent="0">
              <a:buClr>
                <a:srgbClr val="000000"/>
              </a:buClr>
              <a:buNone/>
            </a:pPr>
            <a:endParaRPr lang="en-US" sz="1800" cap="none" dirty="0">
              <a:latin typeface="tim"/>
              <a:cs typeface="Times New Roman" panose="02020603050405020304"/>
            </a:endParaRPr>
          </a:p>
          <a:p>
            <a:pPr>
              <a:buClr>
                <a:srgbClr val="000000"/>
              </a:buClr>
            </a:pPr>
            <a:endParaRPr lang="en-US" sz="1800" dirty="0">
              <a:latin typeface="Tw Cen MT" panose="020B0602020104020603"/>
              <a:cs typeface="Times New Roman" panose="020206030504050203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raphical user interface, text, application, email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5" y="2690690"/>
            <a:ext cx="6909479" cy="1485537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  <a:headEnd/>
            <a:tailEnd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cap="none" dirty="0">
              <a:latin typeface="tim"/>
              <a:cs typeface="Times New Roman" panose="02020603050405020304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Phân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cấp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thuộc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tính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lớp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thành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4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cấp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( 1, 2, 3, 4)</a:t>
            </a:r>
            <a:endParaRPr lang="en-US" sz="23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Clr>
                <a:srgbClr val="000000"/>
              </a:buClr>
              <a:buNone/>
            </a:pPr>
            <a:endParaRPr lang="en-US" sz="1800" cap="none" dirty="0">
              <a:latin typeface="tim"/>
              <a:cs typeface="Times New Roman" panose="02020603050405020304"/>
            </a:endParaRPr>
          </a:p>
          <a:p>
            <a:pPr>
              <a:buClr>
                <a:srgbClr val="000000"/>
              </a:buClr>
            </a:pPr>
            <a:endParaRPr lang="en-US" sz="1800" dirty="0">
              <a:latin typeface="Tw Cen MT" panose="020B0602020104020603"/>
              <a:cs typeface="Times New Roman" panose="020206030504050203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DỮ LIỆU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5" y="2345216"/>
            <a:ext cx="6909479" cy="2176486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  <a:headEnd/>
            <a:tailEnd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cap="none" dirty="0">
              <a:latin typeface="tim"/>
              <a:cs typeface="Times New Roman" panose="02020603050405020304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Thay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thế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thuộc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tính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 Name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bằng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thuộc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tính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PhoneMaker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(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hãng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điện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thoại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bằng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cách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chỉ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lấy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num_top_pmakers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giá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trị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xuất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hiện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nhiều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nhất</a:t>
            </a:r>
            <a:endParaRPr lang="en-US" sz="2300" cap="none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Clr>
                <a:srgbClr val="000000"/>
              </a:buClr>
              <a:buNone/>
            </a:pPr>
            <a:endParaRPr lang="en-US" sz="1800" cap="none" dirty="0">
              <a:latin typeface="tim"/>
              <a:cs typeface="Times New Roman" panose="02020603050405020304"/>
            </a:endParaRPr>
          </a:p>
          <a:p>
            <a:pPr>
              <a:buClr>
                <a:srgbClr val="000000"/>
              </a:buClr>
            </a:pPr>
            <a:endParaRPr lang="en-US" sz="1800" dirty="0">
              <a:latin typeface="Tw Cen MT" panose="020B0602020104020603"/>
              <a:cs typeface="Times New Roman" panose="020206030504050203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DỮ LIỆU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4625"/>
          </a:xfrm>
        </p:spPr>
        <p:txBody>
          <a:bodyPr/>
          <a:lstStyle/>
          <a:p>
            <a:pPr algn="l"/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23142"/>
            <a:ext cx="10363826" cy="38752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500" cap="none" dirty="0">
              <a:latin typeface="tim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Xóa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những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dòng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có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thuộc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tính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lớp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bị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thiếu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(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thuộc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tính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Price)</a:t>
            </a:r>
          </a:p>
          <a:p>
            <a:pPr algn="just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Bỏ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cột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CPU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vì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cột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này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có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rất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nhiều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giá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trị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khác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nhau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nếu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chuyển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sang 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dạng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số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bằng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phương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pháp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one_hot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sẽ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làm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tăng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số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lượng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cột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rất</a:t>
            </a:r>
            <a:r>
              <a:rPr lang="en-US" sz="25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cap="none" dirty="0" err="1">
                <a:latin typeface="Times New Roman" panose="02020603050405020304"/>
                <a:cs typeface="Times New Roman" panose="02020603050405020304"/>
              </a:rPr>
              <a:t>nhiều</a:t>
            </a:r>
            <a:endParaRPr lang="en-US" sz="2500" cap="none" dirty="0">
              <a:latin typeface="Times New Roman" panose="02020603050405020304"/>
              <a:cs typeface="Times New Roman" panose="02020603050405020304"/>
            </a:endParaRPr>
          </a:p>
          <a:p>
            <a:pPr>
              <a:buClr>
                <a:srgbClr val="000000"/>
              </a:buClr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DỮ LIỆU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sz="quarter" idx="13"/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A68EBB-FE2D-4A64-B4CD-00B969B30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93A68EBB-FE2D-4A64-B4CD-00B969B306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229369-7BDC-4E0E-965E-A47405E341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3B229369-7BDC-4E0E-965E-A47405E341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F6AEFA-3EB0-49EB-B879-984D0C5BCA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51F6AEFA-3EB0-49EB-B879-984D0C5BCA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D0B902-9F96-4A4B-84F0-B434EAFE26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2DD0B902-9F96-4A4B-84F0-B434EAFE26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196168-897C-4E71-8388-504082814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E8196168-897C-4E71-8388-5040828148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659FA6-924E-40EB-9EC1-D5961B6407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BC659FA6-924E-40EB-9EC1-D5961B6407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17D787-00C6-484A-8CED-A2630B4A9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5A17D787-00C6-484A-8CED-A2630B4A92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/>
        </p:bldSub>
      </p:bldGraphic>
      <p:bldGraphic spid="5" grpId="1">
        <p:bldSub>
          <a:bldDgm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DỮ LIỆU</a:t>
            </a:r>
          </a:p>
        </p:txBody>
      </p:sp>
      <p:pic>
        <p:nvPicPr>
          <p:cNvPr id="14" name="Picture 14" descr="Table&#10;&#10;Description automatically generated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45683" y="2337884"/>
            <a:ext cx="5509078" cy="3328307"/>
          </a:xfrm>
        </p:spPr>
      </p:pic>
      <p:sp>
        <p:nvSpPr>
          <p:cNvPr id="6" name="Speech Bubble: Oval 5"/>
          <p:cNvSpPr/>
          <p:nvPr/>
        </p:nvSpPr>
        <p:spPr>
          <a:xfrm>
            <a:off x="7899854" y="875047"/>
            <a:ext cx="2830284" cy="1877785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2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4625"/>
          </a:xfrm>
        </p:spPr>
        <p:txBody>
          <a:bodyPr/>
          <a:lstStyle/>
          <a:p>
            <a:pPr algn="l"/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HÓA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23142"/>
            <a:ext cx="10363826" cy="38752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Tách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các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tập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 X, y</a:t>
            </a:r>
            <a:endParaRPr lang="en-US" sz="2300">
              <a:latin typeface="Times New Roman" panose="02020603050405020304"/>
              <a:cs typeface="Times New Roman" panose="02020603050405020304"/>
            </a:endParaRPr>
          </a:p>
          <a:p>
            <a:pPr algn="just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Tách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các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tập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 train, validation, test (60%, 20%, 20%)</a:t>
            </a:r>
            <a:endParaRPr lang="en-US" sz="2300">
              <a:latin typeface="Times New Roman" panose="02020603050405020304"/>
              <a:cs typeface="Times New Roman" panose="02020603050405020304"/>
            </a:endParaRPr>
          </a:p>
          <a:p>
            <a:pPr marL="0" indent="0" algn="just">
              <a:buNone/>
            </a:pP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Việc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tiền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xử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lý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dữ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liệu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sẽ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được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thực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hiện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sau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khi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tách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các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tập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)</a:t>
            </a:r>
            <a:endParaRPr lang="en-US" sz="2300">
              <a:latin typeface="Times New Roman" panose="02020603050405020304"/>
              <a:cs typeface="Times New Roman" panose="02020603050405020304"/>
            </a:endParaRPr>
          </a:p>
          <a:p>
            <a:pPr algn="just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Tạo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full_pipeline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gồm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các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bước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xử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lý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dữ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liệu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mô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hình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hóa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dữ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liệu</a:t>
            </a:r>
            <a:endParaRPr lang="en-US" sz="2300" cap="none" dirty="0">
              <a:latin typeface="Times New Roman" panose="02020603050405020304"/>
              <a:cs typeface="Times New Roman" panose="02020603050405020304"/>
            </a:endParaRPr>
          </a:p>
          <a:p>
            <a:pPr algn="just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Test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các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mô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hình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mô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hình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hóa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dữ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liệu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với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các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tham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số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của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mô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hình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để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tìm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ra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mô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hình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tối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ưu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nhất</a:t>
            </a:r>
            <a:endParaRPr lang="en-US" sz="2300" cap="none">
              <a:latin typeface="Times New Roman" panose="02020603050405020304"/>
              <a:cs typeface="Times New Roman" panose="02020603050405020304"/>
            </a:endParaRPr>
          </a:p>
          <a:p>
            <a:pPr algn="just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Áp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dụng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mô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hình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tối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ưu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vào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full_pipeline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với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tập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dữ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liệu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train_X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sz="2300" cap="none" err="1">
                <a:latin typeface="Times New Roman" panose="02020603050405020304"/>
                <a:cs typeface="Times New Roman" panose="02020603050405020304"/>
              </a:rPr>
              <a:t>train_y</a:t>
            </a:r>
            <a:endParaRPr lang="en-US" sz="2300">
              <a:latin typeface="Times New Roman" panose="02020603050405020304"/>
              <a:cs typeface="Times New Roman" panose="02020603050405020304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sz="2500" cap="none">
              <a:latin typeface="tim"/>
              <a:cs typeface="Times New Roman" panose="02020603050405020304"/>
            </a:endParaRPr>
          </a:p>
          <a:p>
            <a:pPr marL="0" indent="0">
              <a:buClr>
                <a:prstClr val="black"/>
              </a:buClr>
              <a:buNone/>
            </a:pPr>
            <a:endParaRPr lang="en-US" sz="2500" cap="none">
              <a:latin typeface="tim"/>
              <a:cs typeface="Times New Roman" panose="02020603050405020304"/>
            </a:endParaRPr>
          </a:p>
          <a:p>
            <a:pPr>
              <a:buClr>
                <a:srgbClr val="000000"/>
              </a:buClr>
            </a:pPr>
            <a:endParaRPr lang="en-US">
              <a:latin typeface="Tw Cen MT" panose="020B0602020104020603"/>
              <a:cs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46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HÓA DỮ LIỆU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mô hình mlpclassifier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23142"/>
            <a:ext cx="10363826" cy="38752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Huấn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luyện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mô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hình</a:t>
            </a:r>
            <a:endParaRPr lang="en-US" sz="2300" cap="none" dirty="0">
              <a:latin typeface="Times New Roman" panose="02020603050405020304"/>
              <a:cs typeface="Times New Roman" panose="02020603050405020304"/>
            </a:endParaRPr>
          </a:p>
          <a:p>
            <a:pPr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Lựa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chọn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mô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hình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Mục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tiêu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là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phân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dữ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liệu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nên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sử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dụng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mô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hình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MLPClassifier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do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scikit-learn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hổ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trợ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.</a:t>
            </a:r>
            <a:endParaRPr lang="en-US" sz="2300" cap="none" dirty="0">
              <a:latin typeface="Times New Roman" panose="02020603050405020304"/>
              <a:cs typeface="Times New Roman" panose="02020603050405020304"/>
            </a:endParaRPr>
          </a:p>
          <a:p>
            <a:pPr lvl="1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Sử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dụng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nhiều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giá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trị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num_top_pmakers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của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thuộc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tính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Phone_makers</a:t>
            </a:r>
            <a:endParaRPr lang="vi-VN" sz="2300" cap="none" dirty="0">
              <a:latin typeface="Times New Roman" panose="02020603050405020304"/>
              <a:cs typeface="Times New Roman" panose="02020603050405020304"/>
            </a:endParaRPr>
          </a:p>
          <a:p>
            <a:pPr lvl="1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Thay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đổi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các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giá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trị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alpha</a:t>
            </a:r>
            <a:endParaRPr lang="vi-VN" sz="2300" cap="none" dirty="0">
              <a:latin typeface="Times New Roman" panose="02020603050405020304"/>
              <a:cs typeface="Times New Roman" panose="02020603050405020304"/>
            </a:endParaRPr>
          </a:p>
          <a:p>
            <a:pPr lvl="1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Sử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dụng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nhiều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hàm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kích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hoạt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khác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nhau.</a:t>
            </a:r>
          </a:p>
          <a:p>
            <a:pPr marL="0" indent="0" algn="just">
              <a:buClr>
                <a:srgbClr val="000000"/>
              </a:buClr>
              <a:buNone/>
            </a:pP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	  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Tìm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ra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các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giá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trị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tốt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nhất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cho mô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hình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(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độ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lỗi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trên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tập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validation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là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	   		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nhỏ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nhất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).</a:t>
            </a:r>
            <a:endParaRPr lang="en-US" sz="2300" cap="none" dirty="0">
              <a:latin typeface="Times New Roman" panose="02020603050405020304"/>
              <a:cs typeface="Times New Roman" panose="02020603050405020304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sz="2500" cap="none" dirty="0">
              <a:latin typeface="tim"/>
              <a:cs typeface="Times New Roman" panose="02020603050405020304"/>
            </a:endParaRPr>
          </a:p>
          <a:p>
            <a:pPr marL="0" indent="0">
              <a:buClr>
                <a:prstClr val="black"/>
              </a:buClr>
              <a:buNone/>
            </a:pPr>
            <a:endParaRPr lang="en-US" sz="2500" cap="none" dirty="0">
              <a:latin typeface="tim"/>
              <a:cs typeface="Times New Roman" panose="02020603050405020304"/>
            </a:endParaRPr>
          </a:p>
          <a:p>
            <a:pPr>
              <a:buClr>
                <a:srgbClr val="000000"/>
              </a:buClr>
            </a:pPr>
            <a:endParaRPr lang="en-US" dirty="0">
              <a:latin typeface="Tw Cen MT" panose="020B0602020104020603"/>
              <a:cs typeface="Times New Roman" panose="02020603050405020304"/>
            </a:endParaRPr>
          </a:p>
        </p:txBody>
      </p:sp>
      <p:sp>
        <p:nvSpPr>
          <p:cNvPr id="5" name="Arrow: Right 4"/>
          <p:cNvSpPr/>
          <p:nvPr/>
        </p:nvSpPr>
        <p:spPr>
          <a:xfrm>
            <a:off x="999953" y="4366555"/>
            <a:ext cx="914400" cy="678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46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HÓA DỮ LIỆU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mô hình mlpclassifier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23142"/>
            <a:ext cx="10363826" cy="38752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Huấn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luyện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mô</a:t>
            </a:r>
            <a:r>
              <a:rPr lang="en-US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00" cap="none" dirty="0" err="1">
                <a:latin typeface="Times New Roman" panose="02020603050405020304"/>
                <a:cs typeface="Times New Roman" panose="02020603050405020304"/>
              </a:rPr>
              <a:t>hình</a:t>
            </a:r>
            <a:endParaRPr lang="en-US" sz="2300" cap="none" dirty="0">
              <a:latin typeface="Times New Roman" panose="02020603050405020304"/>
              <a:cs typeface="Times New Roman" panose="02020603050405020304"/>
            </a:endParaRPr>
          </a:p>
          <a:p>
            <a:pPr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Quá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trình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huấn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luyện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sz="2300" dirty="0">
              <a:latin typeface="Times New Roman" panose="02020603050405020304"/>
              <a:cs typeface="Times New Roman" panose="02020603050405020304"/>
            </a:endParaRPr>
          </a:p>
          <a:p>
            <a:pPr lvl="1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Tạo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pipeline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để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tạo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ra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một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đường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ống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liên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tục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trong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quá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trình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xử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lý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dữ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liệu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và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 mô </a:t>
            </a:r>
            <a:r>
              <a:rPr lang="vi-VN" sz="2300" cap="none" dirty="0" err="1">
                <a:latin typeface="Times New Roman" panose="02020603050405020304"/>
                <a:cs typeface="Times New Roman" panose="02020603050405020304"/>
              </a:rPr>
              <a:t>hình</a:t>
            </a:r>
            <a:r>
              <a:rPr lang="vi-VN" sz="2300" cap="none" dirty="0">
                <a:latin typeface="Times New Roman" panose="02020603050405020304"/>
                <a:cs typeface="Times New Roman" panose="02020603050405020304"/>
              </a:rPr>
              <a:t> </a:t>
            </a:r>
            <a:endParaRPr lang="en-US" sz="2300" dirty="0">
              <a:latin typeface="Times New Roman" panose="02020603050405020304"/>
              <a:cs typeface="Times New Roman" panose="02020603050405020304"/>
            </a:endParaRPr>
          </a:p>
          <a:p>
            <a:pPr lvl="1" algn="just">
              <a:buClr>
                <a:srgbClr val="000000"/>
              </a:buClr>
              <a:buFont typeface="Wingdings,Sans-Serif" panose="05000000000000000000" pitchFamily="2" charset="2"/>
              <a:buChar char="Ø"/>
            </a:pPr>
            <a:r>
              <a:rPr lang="vi-VN" sz="2300" cap="none" dirty="0" err="1">
                <a:latin typeface="Times New Roman" panose="02020603050405020304"/>
                <a:cs typeface="Arial" panose="020B0604020202020204"/>
              </a:rPr>
              <a:t>Huấn</a:t>
            </a:r>
            <a:r>
              <a:rPr lang="vi-VN" sz="2300" cap="none" dirty="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300" cap="none" dirty="0" err="1">
                <a:latin typeface="Times New Roman" panose="02020603050405020304"/>
                <a:cs typeface="Arial" panose="020B0604020202020204"/>
              </a:rPr>
              <a:t>luyện</a:t>
            </a:r>
            <a:r>
              <a:rPr lang="vi-VN" sz="2300" cap="none" dirty="0">
                <a:latin typeface="Times New Roman" panose="02020603050405020304"/>
                <a:cs typeface="Arial" panose="020B0604020202020204"/>
              </a:rPr>
              <a:t> mô </a:t>
            </a:r>
            <a:r>
              <a:rPr lang="vi-VN" sz="2300" cap="none" dirty="0" err="1">
                <a:latin typeface="Times New Roman" panose="02020603050405020304"/>
                <a:cs typeface="Arial" panose="020B0604020202020204"/>
              </a:rPr>
              <a:t>hình</a:t>
            </a:r>
            <a:r>
              <a:rPr lang="vi-VN" sz="2300" cap="none" dirty="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300" cap="none" dirty="0" err="1">
                <a:latin typeface="Times New Roman" panose="02020603050405020304"/>
                <a:cs typeface="Arial" panose="020B0604020202020204"/>
              </a:rPr>
              <a:t>với</a:t>
            </a:r>
            <a:r>
              <a:rPr lang="vi-VN" sz="2300" cap="none" dirty="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300" cap="none" dirty="0" err="1">
                <a:latin typeface="Times New Roman" panose="02020603050405020304"/>
                <a:cs typeface="Arial" panose="020B0604020202020204"/>
              </a:rPr>
              <a:t>tập</a:t>
            </a:r>
            <a:r>
              <a:rPr lang="vi-VN" sz="2300" cap="none" dirty="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300" cap="none" dirty="0" err="1">
                <a:latin typeface="Times New Roman" panose="02020603050405020304"/>
                <a:cs typeface="Arial" panose="020B0604020202020204"/>
              </a:rPr>
              <a:t>dữ</a:t>
            </a:r>
            <a:r>
              <a:rPr lang="vi-VN" sz="2300" cap="none" dirty="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300" cap="none" dirty="0" err="1">
                <a:latin typeface="Times New Roman" panose="02020603050405020304"/>
                <a:cs typeface="Arial" panose="020B0604020202020204"/>
              </a:rPr>
              <a:t>liệu</a:t>
            </a:r>
            <a:r>
              <a:rPr lang="vi-VN" sz="2300" cap="none" dirty="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300" cap="none" dirty="0" err="1">
                <a:latin typeface="Times New Roman" panose="02020603050405020304"/>
                <a:cs typeface="Arial" panose="020B0604020202020204"/>
              </a:rPr>
              <a:t>train_x</a:t>
            </a:r>
            <a:r>
              <a:rPr lang="vi-VN" sz="2300" cap="none" dirty="0">
                <a:latin typeface="Times New Roman" panose="02020603050405020304"/>
                <a:cs typeface="Arial" panose="020B0604020202020204"/>
              </a:rPr>
              <a:t>, </a:t>
            </a:r>
            <a:r>
              <a:rPr lang="vi-VN" sz="2300" cap="none" dirty="0" err="1">
                <a:latin typeface="Times New Roman" panose="02020603050405020304"/>
                <a:cs typeface="Arial" panose="020B0604020202020204"/>
              </a:rPr>
              <a:t>train_y</a:t>
            </a:r>
            <a:endParaRPr lang="en-US" sz="2300" cap="none" dirty="0">
              <a:latin typeface="Times New Roman" panose="02020603050405020304"/>
              <a:cs typeface="Times New Roman" panose="02020603050405020304"/>
            </a:endParaRPr>
          </a:p>
          <a:p>
            <a:pPr lvl="1" algn="just">
              <a:buClr>
                <a:srgbClr val="000000"/>
              </a:buClr>
              <a:buFont typeface="Wingdings,Sans-Serif" panose="05000000000000000000" pitchFamily="2" charset="2"/>
              <a:buChar char="Ø"/>
            </a:pPr>
            <a:r>
              <a:rPr lang="vi-VN" sz="2300" cap="none" dirty="0">
                <a:latin typeface="Times New Roman" panose="02020603050405020304"/>
                <a:cs typeface="Arial" panose="020B0604020202020204"/>
              </a:rPr>
              <a:t>Đánh giá độ chính xác của mô hình trên tập dữ liệu test</a:t>
            </a:r>
            <a:endParaRPr lang="vi-VN" dirty="0">
              <a:latin typeface="Times New Roman" panose="02020603050405020304"/>
              <a:cs typeface="Times New Roman" panose="02020603050405020304"/>
            </a:endParaRPr>
          </a:p>
          <a:p>
            <a:pPr marL="457200" indent="-457200">
              <a:buClr>
                <a:srgbClr val="000000"/>
              </a:buClr>
              <a:buFont typeface="+mj-lt"/>
              <a:buAutoNum type="arabicPeriod"/>
            </a:pPr>
            <a:endParaRPr lang="en-US" sz="2500" cap="none" dirty="0">
              <a:latin typeface="tim"/>
              <a:cs typeface="Times New Roman" panose="02020603050405020304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sz="2500" cap="none" dirty="0">
              <a:latin typeface="tim"/>
              <a:cs typeface="Times New Roman" panose="02020603050405020304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sz="2500" cap="none" dirty="0">
              <a:latin typeface="tim"/>
              <a:cs typeface="Times New Roman" panose="02020603050405020304"/>
            </a:endParaRPr>
          </a:p>
          <a:p>
            <a:pPr marL="0" indent="0">
              <a:buClr>
                <a:prstClr val="black"/>
              </a:buClr>
              <a:buNone/>
            </a:pPr>
            <a:endParaRPr lang="en-US" sz="2500" cap="none" dirty="0">
              <a:latin typeface="tim"/>
              <a:cs typeface="Times New Roman" panose="02020603050405020304"/>
            </a:endParaRPr>
          </a:p>
          <a:p>
            <a:pPr>
              <a:buClr>
                <a:srgbClr val="000000"/>
              </a:buClr>
            </a:pPr>
            <a:endParaRPr lang="en-US" dirty="0">
              <a:latin typeface="Tw Cen MT" panose="020B0602020104020603"/>
              <a:cs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46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HÓA DỮ LIỆU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mô hình mlpclassifier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23142"/>
            <a:ext cx="10363826" cy="38752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500" cap="none">
              <a:latin typeface="tim"/>
              <a:cs typeface="Times New Roman" panose="02020603050405020304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sz="2500" cap="none">
              <a:latin typeface="tim"/>
              <a:cs typeface="Times New Roman" panose="02020603050405020304"/>
            </a:endParaRPr>
          </a:p>
          <a:p>
            <a:pPr marL="0" indent="0">
              <a:buClr>
                <a:prstClr val="black"/>
              </a:buClr>
              <a:buNone/>
            </a:pPr>
            <a:endParaRPr lang="en-US" sz="2500" cap="none">
              <a:latin typeface="tim"/>
              <a:cs typeface="Times New Roman" panose="02020603050405020304"/>
            </a:endParaRPr>
          </a:p>
          <a:p>
            <a:pPr>
              <a:buClr>
                <a:srgbClr val="000000"/>
              </a:buClr>
            </a:pPr>
            <a:endParaRPr lang="en-US">
              <a:latin typeface="Tw Cen MT" panose="020B0602020104020603"/>
              <a:cs typeface="Times New Roman" panose="02020603050405020304"/>
            </a:endParaRPr>
          </a:p>
        </p:txBody>
      </p:sp>
      <p:pic>
        <p:nvPicPr>
          <p:cNvPr id="4" name="Picture 4" descr="Graphical user interface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890" y="1784693"/>
            <a:ext cx="4868325" cy="3875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9288" y="648070"/>
            <a:ext cx="6995604" cy="33381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vi-VN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vi-VN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vi-VN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Phân </a:t>
            </a:r>
            <a:r>
              <a:rPr lang="vi-VN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 đưa ra câu </a:t>
            </a:r>
            <a:r>
              <a:rPr lang="vi-VN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vi-VN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vi-VN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vi-VN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Tham khảo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325" y="648335"/>
            <a:ext cx="4834255" cy="5401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8BBB-63C9-4350-AA26-C40A7140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14779"/>
            <a:ext cx="10364451" cy="14040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HÓA DỮ LIỆU</a:t>
            </a:r>
            <a:r>
              <a:rPr lang="vi-V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mô hình mlpclassifier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C639D-AE44-4CCC-97DA-7CADAEE64B8A}"/>
              </a:ext>
            </a:extLst>
          </p:cNvPr>
          <p:cNvSpPr txBox="1"/>
          <p:nvPr/>
        </p:nvSpPr>
        <p:spPr>
          <a:xfrm>
            <a:off x="810705" y="2017336"/>
            <a:ext cx="10982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dirty="0"/>
              <a:t>Thử nghiệm mô hình với MLPClassifier: Tạo một full_pipeline_mlpclassifier với các tham số: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vi-VN" dirty="0"/>
              <a:t> Hàm kích hoạt:  activation = ‘tanh’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vi-VN" dirty="0"/>
              <a:t>Các lớp ẩn: Sử dụng 1 lớp ẩn hidden_layer_sizes=(20)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vi-VN" dirty="0"/>
              <a:t>Max_iter = 15000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6E20E9-4DA9-455C-876F-461803990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84" y="3217665"/>
            <a:ext cx="9602032" cy="16735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B81313-81FE-4D2C-9F11-B422400F4F0E}"/>
              </a:ext>
            </a:extLst>
          </p:cNvPr>
          <p:cNvSpPr txBox="1"/>
          <p:nvPr/>
        </p:nvSpPr>
        <p:spPr>
          <a:xfrm>
            <a:off x="913775" y="5250730"/>
            <a:ext cx="564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dirty="0"/>
              <a:t>Sử dụng nhiều giá trị khác nhau của tham số alpha và num_top_pmakers để dự đoán và tìm ra mô hình tốt nhất.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C31EFC-22E2-4E90-930F-8096693EF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261" y="5121794"/>
            <a:ext cx="3444538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531707"/>
            <a:ext cx="10364451" cy="152686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MLPClassifier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validation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23142"/>
            <a:ext cx="10363826" cy="38752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500" cap="none" dirty="0">
              <a:latin typeface="tim"/>
              <a:cs typeface="Times New Roman" panose="02020603050405020304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sz="2500" cap="none" dirty="0">
              <a:latin typeface="tim"/>
              <a:cs typeface="Times New Roman" panose="02020603050405020304"/>
            </a:endParaRPr>
          </a:p>
          <a:p>
            <a:pPr marL="0" indent="0">
              <a:buClr>
                <a:prstClr val="black"/>
              </a:buClr>
              <a:buNone/>
            </a:pPr>
            <a:endParaRPr lang="en-US" sz="2500" cap="none" dirty="0">
              <a:latin typeface="tim"/>
              <a:cs typeface="Times New Roman" panose="02020603050405020304"/>
            </a:endParaRPr>
          </a:p>
          <a:p>
            <a:pPr>
              <a:buClr>
                <a:srgbClr val="000000"/>
              </a:buClr>
            </a:pPr>
            <a:endParaRPr lang="en-US" dirty="0">
              <a:latin typeface="Tw Cen MT" panose="020B0602020104020603"/>
              <a:cs typeface="Times New Roman" panose="020206030504050203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C0A98-111D-4B64-A747-6409AE619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711" y="2217906"/>
            <a:ext cx="7321684" cy="3639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531707"/>
            <a:ext cx="10364451" cy="15268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MLPClassifier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validation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best_alpha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best_num_top_pmakers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23142"/>
            <a:ext cx="10363826" cy="38752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500" cap="none" dirty="0">
              <a:latin typeface="tim"/>
              <a:cs typeface="Times New Roman" panose="02020603050405020304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sz="2500" cap="none" dirty="0">
              <a:latin typeface="tim"/>
              <a:cs typeface="Times New Roman" panose="02020603050405020304"/>
            </a:endParaRPr>
          </a:p>
          <a:p>
            <a:pPr marL="0" indent="0">
              <a:buClr>
                <a:prstClr val="black"/>
              </a:buClr>
              <a:buNone/>
            </a:pPr>
            <a:endParaRPr lang="en-US" sz="2500" cap="none" dirty="0">
              <a:latin typeface="tim"/>
              <a:cs typeface="Times New Roman" panose="02020603050405020304"/>
            </a:endParaRPr>
          </a:p>
          <a:p>
            <a:pPr>
              <a:buClr>
                <a:srgbClr val="000000"/>
              </a:buClr>
            </a:pPr>
            <a:endParaRPr lang="en-US" dirty="0">
              <a:latin typeface="Tw Cen MT" panose="020B0602020104020603"/>
              <a:cs typeface="Times New Roman" panose="020206030504050203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B229A-D55A-4EA7-822E-EB2111DC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26" y="2515770"/>
            <a:ext cx="9708721" cy="32235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C7DE-AF93-4C40-B2A0-E93F2100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436526"/>
          </a:xfrm>
        </p:spPr>
        <p:txBody>
          <a:bodyPr>
            <a:no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Dự đoán mô hình trên tập train với giá trị tốt nhất của alpha và num_top_pmakers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E2425-DE7C-48E4-B06C-6509D00A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18" y="3684640"/>
            <a:ext cx="9723963" cy="1829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EA6A16-06E9-467C-A528-1E9FBD022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879" y="2055043"/>
            <a:ext cx="3447129" cy="14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18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003B-F7FE-4E39-B512-099A5EBF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0000"/>
                </a:solidFill>
              </a:rPr>
              <a:t>Dự đoán kết quả tập test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702CF-E252-418E-A0DE-7B8E95ABB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53" y="2829252"/>
            <a:ext cx="9212093" cy="211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6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46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HÓA DỮ LIỆU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MÔ hình LogisticRegression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23142"/>
            <a:ext cx="10363826" cy="38752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5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vi-VN" sz="2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Lựa chọn mô hình: Sử dụng mô hình LogisticRegreesion do scikit-learn hỗ trợ.</a:t>
            </a:r>
            <a:endParaRPr lang="en-US" sz="25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vi-VN" sz="2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huấn luyện: 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vi-V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pipeline để tạo ra một đường ống liên tục trong quá trình xử lý dữ liệu và mô hình</a:t>
            </a:r>
            <a:endParaRPr lang="vi-VN" sz="23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vi-V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Huấn luyện mô hình với tập dữ liệu train_x, train_y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vi-V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độ chính xác của mô hình trên tập dữ liệu test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sz="25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prstClr val="black"/>
              </a:buClr>
              <a:buNone/>
            </a:pPr>
            <a:endParaRPr lang="en-US" sz="25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46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HÓA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23142"/>
            <a:ext cx="10363826" cy="38752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500" cap="none">
              <a:latin typeface="tim"/>
              <a:cs typeface="Times New Roman" panose="02020603050405020304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sz="2500" cap="none">
              <a:latin typeface="tim"/>
              <a:cs typeface="Times New Roman" panose="02020603050405020304"/>
            </a:endParaRPr>
          </a:p>
          <a:p>
            <a:pPr marL="0" indent="0">
              <a:buClr>
                <a:prstClr val="black"/>
              </a:buClr>
              <a:buNone/>
            </a:pPr>
            <a:endParaRPr lang="en-US" sz="2500" cap="none">
              <a:latin typeface="tim"/>
              <a:cs typeface="Times New Roman" panose="02020603050405020304"/>
            </a:endParaRPr>
          </a:p>
          <a:p>
            <a:pPr>
              <a:buClr>
                <a:srgbClr val="000000"/>
              </a:buClr>
            </a:pPr>
            <a:endParaRPr lang="en-US">
              <a:latin typeface="Tw Cen MT" panose="020B0602020104020603"/>
              <a:cs typeface="Times New Roman" panose="02020603050405020304"/>
            </a:endParaRPr>
          </a:p>
        </p:txBody>
      </p:sp>
      <p:pic>
        <p:nvPicPr>
          <p:cNvPr id="4" name="Picture 4" descr="Graphical user interface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276" y="2040921"/>
            <a:ext cx="5308231" cy="3372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4625"/>
          </a:xfrm>
        </p:spPr>
        <p:txBody>
          <a:bodyPr>
            <a:normAutofit/>
          </a:bodyPr>
          <a:lstStyle/>
          <a:p>
            <a:pPr algn="ctr"/>
            <a:r>
              <a:rPr lang="vi-V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 đoán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23142"/>
            <a:ext cx="10363826" cy="38752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000000"/>
              </a:buClr>
              <a:buNone/>
            </a:pPr>
            <a:endParaRPr lang="en-US" sz="2500" cap="none" dirty="0">
              <a:latin typeface="tim"/>
              <a:cs typeface="Times New Roman" panose="02020603050405020304"/>
            </a:endParaRPr>
          </a:p>
          <a:p>
            <a:pPr marL="0" indent="0">
              <a:buClr>
                <a:prstClr val="black"/>
              </a:buClr>
              <a:buNone/>
            </a:pPr>
            <a:endParaRPr lang="en-US" sz="2500" cap="none" dirty="0">
              <a:latin typeface="tim"/>
              <a:cs typeface="Times New Roman" panose="02020603050405020304"/>
            </a:endParaRPr>
          </a:p>
          <a:p>
            <a:pPr>
              <a:buClr>
                <a:srgbClr val="000000"/>
              </a:buClr>
            </a:pPr>
            <a:endParaRPr lang="en-US" dirty="0">
              <a:latin typeface="Tw Cen MT" panose="020B0602020104020603"/>
              <a:cs typeface="Times New Roman" panose="020206030504050203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39E02-0F91-404E-B828-141EBCDC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57" y="2315184"/>
            <a:ext cx="9270460" cy="2028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4625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65" y="1623060"/>
            <a:ext cx="10363835" cy="515810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3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+Vì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số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mẫu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dữ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liệu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từ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mỗi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trang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web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nhỏ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nên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việc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thu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thập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dữ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liệu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từ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nhiều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trang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web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và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tiền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xử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lý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mất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nhiều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thời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gian</a:t>
            </a:r>
          </a:p>
          <a:p>
            <a:pPr marL="0" indent="0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+Việc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đặt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câu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hỏi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trong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quá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trình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làm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nhóm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có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sự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thay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đổi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từ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dự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đoán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giá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điện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thoại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sang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phân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cấp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dòng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điện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thoại</a:t>
            </a:r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3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300" cap="none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+Nắm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được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nhiều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kiến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thức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hơn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về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github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</a:t>
            </a:r>
            <a:r>
              <a:rPr lang="en-US" sz="2300" cap="none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jupyter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notebook, </a:t>
            </a:r>
            <a:r>
              <a:rPr lang="en-US" sz="2300" cap="none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hiểu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hơn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các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mô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hình</a:t>
            </a:r>
            <a:r>
              <a:rPr lang="en-US" sz="23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neural network</a:t>
            </a:r>
            <a:endParaRPr lang="en-US" sz="23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3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0000"/>
              </a:buClr>
              <a:buNone/>
            </a:pPr>
            <a:endParaRPr lang="en-US" sz="23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sz="23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prstClr val="black"/>
              </a:buClr>
              <a:buNone/>
            </a:pPr>
            <a:endParaRPr lang="en-US" sz="23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</a:pPr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4625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23142"/>
            <a:ext cx="10363826" cy="38752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300" cap="none" dirty="0" err="1">
                <a:latin typeface="Times New Roman" panose="02020603050405020304"/>
                <a:ea typeface="+mn-lt"/>
                <a:cs typeface="+mn-lt"/>
              </a:rPr>
              <a:t>Trực</a:t>
            </a:r>
            <a:r>
              <a:rPr lang="en-US" sz="2300" cap="none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300" cap="none" dirty="0" err="1">
                <a:latin typeface="Times New Roman" panose="02020603050405020304"/>
                <a:ea typeface="+mn-lt"/>
                <a:cs typeface="+mn-lt"/>
              </a:rPr>
              <a:t>quan</a:t>
            </a:r>
            <a:r>
              <a:rPr lang="en-US" sz="2300" cap="none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300" cap="none" dirty="0" err="1">
                <a:latin typeface="Times New Roman" panose="02020603050405020304"/>
                <a:ea typeface="+mn-lt"/>
                <a:cs typeface="+mn-lt"/>
              </a:rPr>
              <a:t>hóa</a:t>
            </a:r>
            <a:r>
              <a:rPr lang="en-US" sz="2300" cap="none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300" cap="none" dirty="0" err="1">
                <a:latin typeface="Times New Roman" panose="02020603050405020304"/>
                <a:ea typeface="+mn-lt"/>
                <a:cs typeface="+mn-lt"/>
              </a:rPr>
              <a:t>dữ</a:t>
            </a:r>
            <a:r>
              <a:rPr lang="en-US" sz="2300" cap="none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300" cap="none" dirty="0" err="1">
                <a:latin typeface="Times New Roman" panose="02020603050405020304"/>
                <a:ea typeface="+mn-lt"/>
                <a:cs typeface="+mn-lt"/>
              </a:rPr>
              <a:t>liệu</a:t>
            </a:r>
            <a:r>
              <a:rPr lang="en-US" sz="2300" cap="none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300" cap="none" dirty="0" err="1">
                <a:latin typeface="Times New Roman" panose="02020603050405020304"/>
                <a:ea typeface="+mn-lt"/>
                <a:cs typeface="+mn-lt"/>
              </a:rPr>
              <a:t>và</a:t>
            </a:r>
            <a:r>
              <a:rPr lang="en-US" sz="2300" cap="none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300" cap="none" dirty="0" err="1">
                <a:latin typeface="Times New Roman" panose="02020603050405020304"/>
                <a:ea typeface="+mn-lt"/>
                <a:cs typeface="+mn-lt"/>
              </a:rPr>
              <a:t>tiền</a:t>
            </a:r>
            <a:r>
              <a:rPr lang="en-US" sz="2300" cap="none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300" cap="none" dirty="0" err="1">
                <a:latin typeface="Times New Roman" panose="02020603050405020304"/>
                <a:ea typeface="+mn-lt"/>
                <a:cs typeface="+mn-lt"/>
              </a:rPr>
              <a:t>xử</a:t>
            </a:r>
            <a:r>
              <a:rPr lang="en-US" sz="2300" cap="none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300" cap="none" dirty="0" err="1">
                <a:latin typeface="Times New Roman" panose="02020603050405020304"/>
                <a:ea typeface="+mn-lt"/>
                <a:cs typeface="+mn-lt"/>
              </a:rPr>
              <a:t>lí</a:t>
            </a:r>
            <a:r>
              <a:rPr lang="en-US" sz="2300" cap="none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300" cap="none" dirty="0" err="1">
                <a:latin typeface="Times New Roman" panose="02020603050405020304"/>
                <a:ea typeface="+mn-lt"/>
                <a:cs typeface="+mn-lt"/>
              </a:rPr>
              <a:t>dữ</a:t>
            </a:r>
            <a:r>
              <a:rPr lang="en-US" sz="2300" cap="none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300" cap="none" dirty="0" err="1">
                <a:latin typeface="Times New Roman" panose="02020603050405020304"/>
                <a:ea typeface="+mn-lt"/>
                <a:cs typeface="+mn-lt"/>
              </a:rPr>
              <a:t>liệu</a:t>
            </a:r>
            <a:r>
              <a:rPr lang="en-US" sz="2300" cap="none" dirty="0">
                <a:latin typeface="Times New Roman" panose="02020603050405020304"/>
                <a:ea typeface="+mn-lt"/>
                <a:cs typeface="+mn-lt"/>
              </a:rPr>
              <a:t>: File </a:t>
            </a:r>
            <a:r>
              <a:rPr lang="en-US" sz="2300" cap="none" dirty="0" err="1">
                <a:latin typeface="Times New Roman" panose="02020603050405020304"/>
                <a:ea typeface="+mn-lt"/>
                <a:cs typeface="+mn-lt"/>
              </a:rPr>
              <a:t>bài</a:t>
            </a:r>
            <a:r>
              <a:rPr lang="en-US" sz="2300" cap="none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300" cap="none" dirty="0" err="1">
                <a:latin typeface="Times New Roman" panose="02020603050405020304"/>
                <a:ea typeface="+mn-lt"/>
                <a:cs typeface="+mn-lt"/>
              </a:rPr>
              <a:t>tập</a:t>
            </a:r>
            <a:r>
              <a:rPr lang="en-US" sz="2300" cap="none" dirty="0">
                <a:latin typeface="Times New Roman" panose="02020603050405020304"/>
                <a:ea typeface="+mn-lt"/>
                <a:cs typeface="+mn-lt"/>
              </a:rPr>
              <a:t> 3 : </a:t>
            </a:r>
            <a:r>
              <a:rPr lang="en-US" sz="2300" cap="none" dirty="0" err="1">
                <a:latin typeface="Times New Roman" panose="02020603050405020304"/>
                <a:ea typeface="+mn-lt"/>
                <a:cs typeface="+mn-lt"/>
              </a:rPr>
              <a:t>Tiền</a:t>
            </a:r>
            <a:r>
              <a:rPr lang="en-US" sz="2300" cap="none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300" cap="none" dirty="0" err="1">
                <a:latin typeface="Times New Roman" panose="02020603050405020304"/>
                <a:ea typeface="+mn-lt"/>
                <a:cs typeface="+mn-lt"/>
              </a:rPr>
              <a:t>xử</a:t>
            </a:r>
            <a:r>
              <a:rPr lang="en-US" sz="2300" cap="none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300" cap="none" dirty="0" err="1">
                <a:latin typeface="Times New Roman" panose="02020603050405020304"/>
                <a:ea typeface="+mn-lt"/>
                <a:cs typeface="+mn-lt"/>
              </a:rPr>
              <a:t>lí</a:t>
            </a:r>
            <a:r>
              <a:rPr lang="en-US" sz="2300" cap="none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300" cap="none" dirty="0" err="1">
                <a:latin typeface="Times New Roman" panose="02020603050405020304"/>
                <a:ea typeface="+mn-lt"/>
                <a:cs typeface="+mn-lt"/>
              </a:rPr>
              <a:t>và</a:t>
            </a:r>
            <a:r>
              <a:rPr lang="en-US" sz="2300" cap="none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300" cap="none" dirty="0" err="1">
                <a:latin typeface="Times New Roman" panose="02020603050405020304"/>
                <a:ea typeface="+mn-lt"/>
                <a:cs typeface="+mn-lt"/>
              </a:rPr>
              <a:t>mô</a:t>
            </a:r>
            <a:r>
              <a:rPr lang="en-US" sz="2300" cap="none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300" cap="none" dirty="0" err="1">
                <a:latin typeface="Times New Roman" panose="02020603050405020304"/>
                <a:ea typeface="+mn-lt"/>
                <a:cs typeface="+mn-lt"/>
              </a:rPr>
              <a:t>hình</a:t>
            </a:r>
            <a:r>
              <a:rPr lang="en-US" sz="2300" cap="none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300" cap="none" dirty="0" err="1">
                <a:latin typeface="Times New Roman" panose="02020603050405020304"/>
                <a:ea typeface="+mn-lt"/>
                <a:cs typeface="+mn-lt"/>
              </a:rPr>
              <a:t>hóa</a:t>
            </a:r>
            <a:r>
              <a:rPr lang="en-US" sz="2300" cap="none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en-US" sz="2300" cap="none">
              <a:latin typeface="Times New Roman" panose="02020603050405020304"/>
              <a:cs typeface="Times New Roman" panose="02020603050405020304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300" cap="none" dirty="0" err="1">
                <a:latin typeface="Times New Roman" panose="02020603050405020304"/>
                <a:ea typeface="+mn-lt"/>
                <a:cs typeface="+mn-lt"/>
              </a:rPr>
              <a:t>MPLClassifier</a:t>
            </a:r>
            <a:r>
              <a:rPr lang="en-US" sz="2300" cap="none" dirty="0">
                <a:latin typeface="Times New Roman" panose="02020603050405020304"/>
                <a:ea typeface="+mn-lt"/>
                <a:cs typeface="+mn-lt"/>
              </a:rPr>
              <a:t>: </a:t>
            </a:r>
            <a:r>
              <a:rPr lang="en-US" sz="2300" u="sng" cap="none" dirty="0">
                <a:latin typeface="Times New Roman" panose="02020603050405020304"/>
                <a:ea typeface="+mn-lt"/>
                <a:cs typeface="+mn-lt"/>
                <a:hlinkClick r:id="rId2"/>
              </a:rPr>
              <a:t>https://scikit-learn.org/stable/modules/generated/sklearn.neural_network.MLPClassifier.html</a:t>
            </a:r>
            <a:endParaRPr lang="en-US" sz="2300" u="sng" cap="none">
              <a:latin typeface="Times New Roman" panose="02020603050405020304"/>
              <a:cs typeface="Times New Roman" panose="02020603050405020304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300" cap="none" err="1">
                <a:latin typeface="Times New Roman" panose="02020603050405020304"/>
                <a:ea typeface="+mn-lt"/>
                <a:cs typeface="+mn-lt"/>
              </a:rPr>
              <a:t>LogistcRegression</a:t>
            </a:r>
            <a:r>
              <a:rPr lang="en-US" sz="2300" cap="none" dirty="0">
                <a:latin typeface="Times New Roman" panose="02020603050405020304"/>
                <a:ea typeface="+mn-lt"/>
                <a:cs typeface="+mn-lt"/>
              </a:rPr>
              <a:t>: </a:t>
            </a:r>
            <a:r>
              <a:rPr lang="en-US" sz="2300" u="sng" cap="none" dirty="0">
                <a:latin typeface="Times New Roman" panose="02020603050405020304"/>
                <a:ea typeface="+mn-lt"/>
                <a:cs typeface="+mn-lt"/>
                <a:hlinkClick r:id="rId3"/>
              </a:rPr>
              <a:t>https://scikit-learn.org/stable/modules/generated/sklearn.linear_model.LogisticRegression.html</a:t>
            </a:r>
            <a:endParaRPr lang="en-US" sz="2300" u="sng" cap="none" dirty="0">
              <a:latin typeface="Times New Roman" panose="02020603050405020304"/>
              <a:cs typeface="Times New Roman" panose="02020603050405020304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sz="2500" cap="none">
              <a:latin typeface="tim"/>
              <a:cs typeface="Times New Roman" panose="02020603050405020304"/>
            </a:endParaRPr>
          </a:p>
          <a:p>
            <a:pPr marL="0" indent="0">
              <a:buClr>
                <a:prstClr val="black"/>
              </a:buClr>
              <a:buNone/>
            </a:pPr>
            <a:endParaRPr lang="en-US" sz="2500" cap="none">
              <a:latin typeface="tim"/>
              <a:cs typeface="Times New Roman" panose="02020603050405020304"/>
            </a:endParaRPr>
          </a:p>
          <a:p>
            <a:pPr>
              <a:buClr>
                <a:srgbClr val="000000"/>
              </a:buClr>
            </a:pPr>
            <a:endParaRPr lang="en-US">
              <a:latin typeface="Tw Cen MT" panose="020B0602020104020603"/>
              <a:cs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5"/>
          </a:xfrm>
        </p:spPr>
        <p:txBody>
          <a:bodyPr/>
          <a:lstStyle/>
          <a:p>
            <a:r>
              <a:rPr lang="vi-VN" dirty="0" err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GiớI</a:t>
            </a:r>
            <a:r>
              <a:rPr lang="vi-VN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dirty="0" err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thiệu</a:t>
            </a:r>
            <a:r>
              <a:rPr lang="vi-VN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dirty="0" err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đồ</a:t>
            </a:r>
            <a:r>
              <a:rPr lang="vi-VN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dirty="0" err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án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3774" y="1348033"/>
            <a:ext cx="9925235" cy="46158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Câu hỏi: Dự đoán tầm giá của điện thoại ( giá rẻ, tầm trung, cao cấp, cao cấp( flagship)) dựa vào cấu hình của điện thoại.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Input: Cấu hình cơ bản của một chiếc điện thoại.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Output: Cho ra kết quả là điện thoại đó thuộc tầm giá nào. Với các tầm giá sau:</a:t>
            </a:r>
          </a:p>
          <a:p>
            <a:pPr marL="800100" lvl="1" indent="-342900">
              <a:buFont typeface="+mj-lt"/>
              <a:buAutoNum type="arabicPeriod"/>
            </a:pP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Phân khúc điện thoại giá rẻ: Dưới 6 triệu vnd.</a:t>
            </a:r>
          </a:p>
          <a:p>
            <a:pPr marL="800100" lvl="1" indent="-342900">
              <a:buFont typeface="+mj-lt"/>
              <a:buAutoNum type="arabicPeriod"/>
            </a:pP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Phân khúc điện thoại tầm trung: Từ 6 triệu vnd đến 10 triệu vnd.</a:t>
            </a:r>
          </a:p>
          <a:p>
            <a:pPr marL="800100" lvl="1" indent="-342900">
              <a:buFont typeface="+mj-lt"/>
              <a:buAutoNum type="arabicPeriod"/>
            </a:pP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Phân khúc điện thoại cao cấp: Từ 10 triệu vnd đến 18 triệu vnd.</a:t>
            </a:r>
          </a:p>
          <a:p>
            <a:pPr marL="800100" lvl="1" indent="-342900">
              <a:buFont typeface="+mj-lt"/>
              <a:buAutoNum type="arabicPeriod"/>
            </a:pP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Phân khúc điện thoại cao cấp( flagship): Trên 18 triệu vnd.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Lợi ích: Phục vụ nhu cầu mua điện thoại của người dùng. Với cấu hình mà người dùng mong muốn có thể đưa ra quyết định giá điện thoại nằm ở khoảng nào.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Nguồn câu hỏi: Nhóm tự nghĩ.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34590" y="901065"/>
            <a:ext cx="7322820" cy="5056505"/>
          </a:xfrm>
          <a:prstGeom prst="ellipse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CẢM ƠN THẦY VÀ CÁC BẠN ĐÃ THEO DÕI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5078061" y="1286098"/>
            <a:ext cx="6200163" cy="3828602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  <a:headEnd/>
            <a:tailEnd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2367092"/>
            <a:ext cx="4807752" cy="3424107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14300" indent="-342900" algn="l">
              <a:buFont typeface="Wingdings" panose="05000000000000000000" pitchFamily="2" charset="2"/>
              <a:buChar char="ü"/>
            </a:pPr>
            <a:r>
              <a:rPr lang="en-US" sz="270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ữ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vi-VN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iệt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https://didongthongminh.vn/dien-thoai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sz="2700" cap="none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https://www.nguyenkim.com/dien-thoai-di-dong</a:t>
            </a:r>
            <a:r>
              <a:rPr lang="en-US" sz="2700" cap="none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sz="2700" cap="none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https://www.thegioididong.com/dtdd</a:t>
            </a:r>
            <a:r>
              <a:rPr lang="en-US" sz="2700" cap="none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807752" cy="128609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3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061" y="1262849"/>
            <a:ext cx="6200163" cy="3875101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  <a:headEnd/>
            <a:tailEnd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5" name="Picture 2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2367092"/>
            <a:ext cx="4807752" cy="3424107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14300" indent="-342900" algn="l">
              <a:buFont typeface="Wingdings" panose="05000000000000000000" pitchFamily="2" charset="2"/>
              <a:buChar char="ü"/>
            </a:pPr>
            <a:r>
              <a:rPr lang="en-US" sz="270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ữ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vi-VN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iệt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sz="2700" cap="none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https://didongthongminh.vn/dien-thoai</a:t>
            </a:r>
            <a:r>
              <a:rPr lang="en-US" sz="2700" cap="none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sz="2700" cap="none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https://www.nguyenkim.com/dien-thoai-di-dong</a:t>
            </a:r>
            <a:r>
              <a:rPr lang="en-US" sz="2700" cap="none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sz="2700" cap="none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https://www.thegioididong.com/dtdd</a:t>
            </a:r>
            <a:r>
              <a:rPr lang="en-US" sz="2700" cap="none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" y="0"/>
            <a:ext cx="4807755" cy="126284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3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061" y="1278349"/>
            <a:ext cx="6200163" cy="3844101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  <a:headEnd/>
            <a:tailEnd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-3" y="2367092"/>
            <a:ext cx="4807755" cy="3424107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14300" indent="-342900" algn="l">
              <a:buFont typeface="Wingdings" panose="05000000000000000000" pitchFamily="2" charset="2"/>
              <a:buChar char="ü"/>
            </a:pPr>
            <a:r>
              <a:rPr lang="en-US" sz="270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ữ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vi-VN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7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iệt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sz="2700" cap="none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https://didongthongminh.vn/dien-thoai</a:t>
            </a:r>
            <a:r>
              <a:rPr lang="en-US" sz="2700" cap="none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sz="2700" cap="none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https://www.nguyenkim.com/dien-thoai-di-dong</a:t>
            </a:r>
            <a:r>
              <a:rPr lang="en-US" sz="2700" cap="none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sz="2700" cap="none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https://www.thegioididong.com/dtdd</a:t>
            </a:r>
            <a:r>
              <a:rPr lang="en-US" sz="2700" cap="none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807752" cy="12783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3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 Crawling và Web Scraping – Sự tranh cãi giữa ăn cắp tài liệu hay là một  công nghệ thu thập dữ liệ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8061" y="1510855"/>
            <a:ext cx="6200163" cy="3379088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  <a:headEnd/>
            <a:tailEnd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-3" y="1791093"/>
            <a:ext cx="4977356" cy="5066907"/>
          </a:xfrm>
        </p:spPr>
        <p:txBody>
          <a:bodyPr vert="horz" lIns="91440" tIns="45720" rIns="91440" bIns="45720" rtlCol="0">
            <a:noAutofit/>
          </a:bodyPr>
          <a:lstStyle/>
          <a:p>
            <a:pPr marL="400050" indent="-342900" algn="l">
              <a:buFont typeface="Wingdings" panose="05000000000000000000" pitchFamily="2" charset="2"/>
              <a:buChar char="ü"/>
            </a:pPr>
            <a:r>
              <a:rPr lang="vi-VN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3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hương</a:t>
            </a:r>
            <a:r>
              <a:rPr lang="en-US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vi-VN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parser html </a:t>
            </a:r>
            <a:r>
              <a:rPr lang="en-US" sz="23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342900" algn="l">
              <a:buFont typeface="Wingdings" panose="05000000000000000000" pitchFamily="2" charset="2"/>
              <a:buChar char="ü"/>
            </a:pPr>
            <a:r>
              <a:rPr lang="vi-VN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3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ội</a:t>
            </a:r>
            <a:r>
              <a:rPr lang="en-US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3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Các giá trị đặc trưng của một chiếc điện thoại.</a:t>
            </a:r>
          </a:p>
          <a:p>
            <a:pPr marL="400050" indent="-342900" algn="l">
              <a:buFont typeface="Wingdings" panose="05000000000000000000" pitchFamily="2" charset="2"/>
              <a:buChar char="ü"/>
            </a:pPr>
            <a:r>
              <a:rPr lang="vi-VN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3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ạn</a:t>
            </a:r>
            <a:r>
              <a:rPr lang="en-US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Vì thu thập trên nhiều trang web khác nhau nên sẽ có dữ liệu lặp, định dạng dữ liệu mỗi trang khác nhau.</a:t>
            </a:r>
            <a:endParaRPr lang="en-US" sz="23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4807752" cy="13002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3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-3" y="2367092"/>
            <a:ext cx="4807755" cy="3424107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-342900" algn="l">
              <a:buFont typeface="Wingdings" panose="05000000000000000000" pitchFamily="2" charset="2"/>
              <a:buChar char="ü"/>
            </a:pPr>
            <a:r>
              <a:rPr lang="vi-VN" sz="2300">
                <a:latin typeface="+mj-lt"/>
              </a:rPr>
              <a:t>V</a:t>
            </a:r>
            <a:r>
              <a:rPr lang="vi-VN" sz="2300" cap="none">
                <a:latin typeface="+mj-lt"/>
              </a:rPr>
              <a:t>iệc thu thập dữ liệu trên 3 trang web này là hợp pháp: đã check robotparser.</a:t>
            </a:r>
          </a:p>
          <a:p>
            <a:pPr marL="114300" indent="-342900" algn="l">
              <a:buFont typeface="Wingdings" panose="05000000000000000000" pitchFamily="2" charset="2"/>
              <a:buChar char="ü"/>
            </a:pPr>
            <a:endParaRPr lang="vi-VN" sz="230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807752" cy="12783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3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752" y="1386663"/>
            <a:ext cx="7107728" cy="3307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061" y="1838528"/>
            <a:ext cx="6200163" cy="2957207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  <a:headEnd/>
            <a:tailEnd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310005"/>
            <a:ext cx="4807585" cy="5547995"/>
          </a:xfrm>
        </p:spPr>
        <p:txBody>
          <a:bodyPr vert="horz" lIns="91440" tIns="45720" rIns="91440" bIns="45720" rtlCol="0">
            <a:noAutofit/>
          </a:bodyPr>
          <a:lstStyle/>
          <a:p>
            <a:pPr marL="171450" indent="-285750" algn="l">
              <a:buFont typeface="Wingdings" panose="05000000000000000000" pitchFamily="2" charset="2"/>
              <a:buChar char="ü"/>
            </a:pPr>
            <a:r>
              <a:rPr lang="vi-VN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3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ội</a:t>
            </a:r>
            <a:r>
              <a:rPr lang="en-US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3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3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1700 dòng dữ liệu đã được loại bỏ trùng lắp.</a:t>
            </a:r>
          </a:p>
          <a:p>
            <a:pPr marL="342900" indent="-457200" algn="l">
              <a:buFont typeface="+mj-lt"/>
              <a:buAutoNum type="arabicPeriod"/>
            </a:pPr>
            <a:r>
              <a:rPr lang="vi-VN" sz="2300" b="1" cap="none">
                <a:latin typeface="+mj-lt"/>
              </a:rPr>
              <a:t>Name</a:t>
            </a:r>
            <a:r>
              <a:rPr lang="vi-VN" sz="2300" cap="none">
                <a:latin typeface="+mj-lt"/>
              </a:rPr>
              <a:t>: Tên điện thoại (có kèm theo hãng sản xuất).</a:t>
            </a:r>
          </a:p>
          <a:p>
            <a:pPr marL="342900" indent="-457200" algn="l">
              <a:buFont typeface="+mj-lt"/>
              <a:buAutoNum type="arabicPeriod"/>
            </a:pPr>
            <a:r>
              <a:rPr lang="vi-VN" sz="2300" b="1" cap="none">
                <a:latin typeface="+mj-lt"/>
              </a:rPr>
              <a:t>Screen</a:t>
            </a:r>
            <a:r>
              <a:rPr lang="vi-VN" sz="2300" cap="none">
                <a:latin typeface="+mj-lt"/>
              </a:rPr>
              <a:t>: Thông tin màn hình.</a:t>
            </a:r>
          </a:p>
          <a:p>
            <a:pPr marL="342900" indent="-457200" algn="l">
              <a:buFont typeface="+mj-lt"/>
              <a:buAutoNum type="arabicPeriod"/>
            </a:pPr>
            <a:r>
              <a:rPr lang="vi-VN" sz="2300" b="1" cap="none">
                <a:latin typeface="+mj-lt"/>
              </a:rPr>
              <a:t>Cpu</a:t>
            </a:r>
            <a:r>
              <a:rPr lang="vi-VN" sz="2300" cap="none">
                <a:latin typeface="+mj-lt"/>
              </a:rPr>
              <a:t>: Cấu hình cpu.</a:t>
            </a:r>
          </a:p>
          <a:p>
            <a:pPr marL="342900" indent="-457200" algn="l">
              <a:buFont typeface="+mj-lt"/>
              <a:buAutoNum type="arabicPeriod"/>
            </a:pPr>
            <a:r>
              <a:rPr lang="vi-VN" sz="2300" b="1" cap="none">
                <a:latin typeface="+mj-lt"/>
              </a:rPr>
              <a:t>Camera</a:t>
            </a:r>
            <a:r>
              <a:rPr lang="vi-VN" sz="2300" cap="none">
                <a:latin typeface="+mj-lt"/>
              </a:rPr>
              <a:t>: Thông tin camera( bao gồm trước và sau).</a:t>
            </a:r>
          </a:p>
          <a:p>
            <a:pPr marL="342900" indent="-457200" algn="l">
              <a:buFont typeface="+mj-lt"/>
              <a:buAutoNum type="arabicPeriod"/>
            </a:pPr>
            <a:r>
              <a:rPr lang="vi-VN" sz="2300" b="1" cap="none">
                <a:latin typeface="+mj-lt"/>
              </a:rPr>
              <a:t>Ram, Rom</a:t>
            </a:r>
            <a:r>
              <a:rPr lang="vi-VN" sz="2300" cap="none">
                <a:latin typeface="+mj-lt"/>
              </a:rPr>
              <a:t>: Thông tin bộ nhớ.</a:t>
            </a:r>
          </a:p>
          <a:p>
            <a:pPr marL="342900" indent="-457200" algn="l">
              <a:buFont typeface="+mj-lt"/>
              <a:buAutoNum type="arabicPeriod"/>
            </a:pPr>
            <a:r>
              <a:rPr lang="vi-VN" sz="2300" b="1" cap="none">
                <a:latin typeface="+mj-lt"/>
              </a:rPr>
              <a:t>Pin</a:t>
            </a:r>
            <a:r>
              <a:rPr lang="vi-VN" sz="2300" cap="none">
                <a:latin typeface="+mj-lt"/>
              </a:rPr>
              <a:t>: Dung lượng pin.</a:t>
            </a:r>
          </a:p>
          <a:p>
            <a:pPr marL="342900" indent="-457200" algn="l">
              <a:buFont typeface="+mj-lt"/>
              <a:buAutoNum type="arabicPeriod"/>
            </a:pPr>
            <a:r>
              <a:rPr lang="vi-VN" sz="2300" b="1" cap="none">
                <a:latin typeface="+mj-lt"/>
              </a:rPr>
              <a:t>Prince</a:t>
            </a:r>
            <a:r>
              <a:rPr lang="vi-VN" sz="2300" cap="none">
                <a:latin typeface="+mj-lt"/>
              </a:rPr>
              <a:t>: Giá bán.</a:t>
            </a:r>
            <a:endParaRPr lang="en-US" sz="2300" cap="none">
              <a:latin typeface="+mj-lt"/>
            </a:endParaRPr>
          </a:p>
          <a:p>
            <a:pPr marL="1943100" lvl="4" indent="-228600">
              <a:buFont typeface="Arial" panose="020B0604020202020204" pitchFamily="34" charset="0"/>
              <a:buChar char="•"/>
            </a:pPr>
            <a:endParaRPr lang="en-US" sz="23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807752" cy="13002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3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1481</Words>
  <Application>Microsoft Office PowerPoint</Application>
  <PresentationFormat>Widescreen</PresentationFormat>
  <Paragraphs>142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tim</vt:lpstr>
      <vt:lpstr>Times New Roman</vt:lpstr>
      <vt:lpstr>Tw Cen MT</vt:lpstr>
      <vt:lpstr>Wingdings</vt:lpstr>
      <vt:lpstr>Wingdings,Sans-Serif</vt:lpstr>
      <vt:lpstr>Droplet</vt:lpstr>
      <vt:lpstr>Đồ án Cuối kì Dự đoán mức giá điện thoại từ tập dữ liệu giá điện thoại ở việt nam.</vt:lpstr>
      <vt:lpstr>PowerPoint Presentation</vt:lpstr>
      <vt:lpstr>GiớI thiệu đồ án</vt:lpstr>
      <vt:lpstr>Thu thập dữ liệu</vt:lpstr>
      <vt:lpstr>Thu thập dữ liệu</vt:lpstr>
      <vt:lpstr>Thu thập dữ liệu</vt:lpstr>
      <vt:lpstr>Thu thập dữ liệu</vt:lpstr>
      <vt:lpstr>Thu thập dữ liệu</vt:lpstr>
      <vt:lpstr>Thu thập dữ liệu</vt:lpstr>
      <vt:lpstr>Tiền xử lý dữ liệu</vt:lpstr>
      <vt:lpstr>TIỀN XỬ LÝ DỮ LIỆU</vt:lpstr>
      <vt:lpstr>TIỀN XỬ LÝ DỮ LIỆU</vt:lpstr>
      <vt:lpstr>TIỀN XỬ LÝ DỮ LIỆU</vt:lpstr>
      <vt:lpstr>TIỀN XỬ LÝ DỮ LIỆU</vt:lpstr>
      <vt:lpstr>TIỀN XỬ LÝ DỮ LIỆU</vt:lpstr>
      <vt:lpstr>MÔ HÌNH HÓA DỮ LIỆU</vt:lpstr>
      <vt:lpstr>MÔ HÌNH HÓA DỮ LIỆU – mô hình mlpclassifier</vt:lpstr>
      <vt:lpstr>MÔ HÌNH HÓA DỮ LIỆU – mô hình mlpclassifier</vt:lpstr>
      <vt:lpstr>MÔ HÌNH HÓA DỮ LIỆU – mô hình mlpclassifier</vt:lpstr>
      <vt:lpstr>MÔ HÌNH HÓA DỮ LIỆU – mô hình mlpclassifier</vt:lpstr>
      <vt:lpstr>Trực quan kết quả mô hình MLPClassifier trên tập train và validation với các tham số khác nhau</vt:lpstr>
      <vt:lpstr>Trực quan kết quả mô hình MLPClassifier trên tập train và validation với best_alpha và best_num_top_pmakers</vt:lpstr>
      <vt:lpstr>Dự đoán mô hình trên tập train với giá trị tốt nhất của alpha và num_top_pmakers</vt:lpstr>
      <vt:lpstr>Dự đoán kết quả tập test</vt:lpstr>
      <vt:lpstr>MÔ HÌNH HÓA DỮ LIỆU – MÔ hình LogisticRegression</vt:lpstr>
      <vt:lpstr>MÔ HÌNH HÓA DỮ LIỆU</vt:lpstr>
      <vt:lpstr>Dự đoán Kết quả trên tập test</vt:lpstr>
      <vt:lpstr>Tổng kết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Cuối kì Dự đoán mức giá điện thoại từ tập dữ liệu giá điện thoại ở việt nam.</dc:title>
  <dc:creator>Trường Đặng</dc:creator>
  <cp:lastModifiedBy>Trường Đặng</cp:lastModifiedBy>
  <cp:revision>316</cp:revision>
  <dcterms:created xsi:type="dcterms:W3CDTF">2021-01-13T10:00:00Z</dcterms:created>
  <dcterms:modified xsi:type="dcterms:W3CDTF">2021-01-15T06:49:26Z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