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  <p:sldId id="259" r:id="rId5"/>
  </p:sldIdLst>
  <p:sldSz cx="17373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92E"/>
    <a:srgbClr val="851E22"/>
    <a:srgbClr val="C5564F"/>
    <a:srgbClr val="DE8F86"/>
    <a:srgbClr val="D1AFA0"/>
    <a:srgbClr val="CFCFCF"/>
    <a:srgbClr val="F7F7F7"/>
    <a:srgbClr val="9F9F9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7" autoAdjust="0"/>
    <p:restoredTop sz="94660"/>
  </p:normalViewPr>
  <p:slideViewPr>
    <p:cSldViewPr snapToGrid="0">
      <p:cViewPr varScale="1">
        <p:scale>
          <a:sx n="50" d="100"/>
          <a:sy n="50" d="100"/>
        </p:scale>
        <p:origin x="7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1700" y="1496484"/>
            <a:ext cx="13030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02717"/>
            <a:ext cx="130302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2" y="486834"/>
            <a:ext cx="3746183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5" y="486834"/>
            <a:ext cx="11021378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017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6" y="2279652"/>
            <a:ext cx="1498473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6" y="6119285"/>
            <a:ext cx="1498473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1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2434167"/>
            <a:ext cx="738378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486834"/>
            <a:ext cx="149847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699" y="2241551"/>
            <a:ext cx="7349846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699" y="3340100"/>
            <a:ext cx="7349846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5" y="2241551"/>
            <a:ext cx="73860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5" y="3340100"/>
            <a:ext cx="73860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3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316567"/>
            <a:ext cx="8795385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1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9600"/>
            <a:ext cx="5603438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316567"/>
            <a:ext cx="8795385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2743200"/>
            <a:ext cx="5603438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486834"/>
            <a:ext cx="149847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2434167"/>
            <a:ext cx="149847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C6692-EA0D-4861-862E-DDC209ABBD4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8475134"/>
            <a:ext cx="58635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8475134"/>
            <a:ext cx="39090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DD4E1-19D1-4841-8865-699ADA1D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53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7DAB6-B037-4C45-A085-1B4F3C537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847A09-D76E-0C6D-480A-7D38A67C37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95C263-55EB-93F9-DF6A-5477876A080C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66938A8-75DD-4E48-7C15-02C30B9388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Overview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Summarize the number of respondents and their demographics.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02382650-8D3A-D450-06B5-B385165B4C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4C41E758-44D1-5038-4D1B-9BEA19C90416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D172085B-A693-795F-8BBB-10BE08076608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F64EB523-7817-0357-4F4C-B1E2EF579D54}"/>
              </a:ext>
            </a:extLst>
          </p:cNvPr>
          <p:cNvSpPr>
            <a:spLocks/>
          </p:cNvSpPr>
          <p:nvPr/>
        </p:nvSpPr>
        <p:spPr>
          <a:xfrm>
            <a:off x="2694357" y="4803035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FBF2C50-ED5B-64AB-EE1F-286FA2EBFAD9}"/>
              </a:ext>
            </a:extLst>
          </p:cNvPr>
          <p:cNvSpPr>
            <a:spLocks/>
          </p:cNvSpPr>
          <p:nvPr/>
        </p:nvSpPr>
        <p:spPr>
          <a:xfrm>
            <a:off x="8385488" y="1393035"/>
            <a:ext cx="8258786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E13F975-B5B0-810F-B1FF-E6C8D1EF9F26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3F34A920-07BA-88CD-3AEC-C13A85FBA900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4E1DC3-3EE8-68C5-B5BC-21A7110939C3}"/>
              </a:ext>
            </a:extLst>
          </p:cNvPr>
          <p:cNvSpPr>
            <a:spLocks/>
          </p:cNvSpPr>
          <p:nvPr/>
        </p:nvSpPr>
        <p:spPr>
          <a:xfrm>
            <a:off x="2694357" y="1393036"/>
            <a:ext cx="5256953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658D7-5FAC-C214-A7CC-DD2804CCA6EB}"/>
              </a:ext>
            </a:extLst>
          </p:cNvPr>
          <p:cNvCxnSpPr>
            <a:cxnSpLocks/>
          </p:cNvCxnSpPr>
          <p:nvPr/>
        </p:nvCxnSpPr>
        <p:spPr>
          <a:xfrm flipH="1">
            <a:off x="2961558" y="3224550"/>
            <a:ext cx="4732211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59CE7-F6FD-EBC7-EC25-9F919F84B40C}"/>
              </a:ext>
            </a:extLst>
          </p:cNvPr>
          <p:cNvCxnSpPr>
            <a:cxnSpLocks/>
          </p:cNvCxnSpPr>
          <p:nvPr/>
        </p:nvCxnSpPr>
        <p:spPr>
          <a:xfrm flipV="1">
            <a:off x="11866071" y="2082800"/>
            <a:ext cx="0" cy="6538686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D42902-38D9-2D9E-5EDC-1C62F66B6210}"/>
              </a:ext>
            </a:extLst>
          </p:cNvPr>
          <p:cNvCxnSpPr>
            <a:cxnSpLocks/>
          </p:cNvCxnSpPr>
          <p:nvPr/>
        </p:nvCxnSpPr>
        <p:spPr>
          <a:xfrm flipH="1">
            <a:off x="8634659" y="5009807"/>
            <a:ext cx="7760445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87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1FE38-C760-9A8B-6DAE-C15F17D6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BB891E1-4906-7DF3-431F-87471927EC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367811-EE10-B030-EFA4-D1EEAE13286E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8670A-5B6F-1EBD-2615-1A882D0812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Competitive Landscape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Understand how major coffee brands compete in scale, growth, and customer perception across key attributes.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5F13D61-C441-04C7-B8BA-1D0CC45A4A4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EBC44B7E-A6D1-89C5-13AD-2A167791758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766079D7-2C74-82F1-1261-A314CF40E77E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C02FDD16-E03C-4A0F-200F-48DAD1CB95A9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AF2E494-E3B9-ACC2-797D-CF932C0C30D1}"/>
              </a:ext>
            </a:extLst>
          </p:cNvPr>
          <p:cNvSpPr>
            <a:spLocks/>
          </p:cNvSpPr>
          <p:nvPr/>
        </p:nvSpPr>
        <p:spPr>
          <a:xfrm>
            <a:off x="8385488" y="1393036"/>
            <a:ext cx="8258786" cy="2645564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FD0C806B-82B3-DEAB-C2F8-313624EA9529}"/>
              </a:ext>
            </a:extLst>
          </p:cNvPr>
          <p:cNvSpPr>
            <a:spLocks/>
          </p:cNvSpPr>
          <p:nvPr/>
        </p:nvSpPr>
        <p:spPr>
          <a:xfrm>
            <a:off x="799492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869A89D8-FE3D-EE6C-68C0-ACE2B031CE05}"/>
              </a:ext>
            </a:extLst>
          </p:cNvPr>
          <p:cNvSpPr>
            <a:spLocks/>
          </p:cNvSpPr>
          <p:nvPr/>
        </p:nvSpPr>
        <p:spPr>
          <a:xfrm>
            <a:off x="12056609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0D8FAD-C655-3AC5-3289-6291B2470D66}"/>
              </a:ext>
            </a:extLst>
          </p:cNvPr>
          <p:cNvSpPr>
            <a:spLocks/>
          </p:cNvSpPr>
          <p:nvPr/>
        </p:nvSpPr>
        <p:spPr>
          <a:xfrm>
            <a:off x="2694357" y="1393036"/>
            <a:ext cx="5256953" cy="73394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A7737F-A36F-ACD0-3F8F-3B756F09059A}"/>
              </a:ext>
            </a:extLst>
          </p:cNvPr>
          <p:cNvSpPr>
            <a:spLocks/>
          </p:cNvSpPr>
          <p:nvPr/>
        </p:nvSpPr>
        <p:spPr>
          <a:xfrm>
            <a:off x="8385488" y="4301336"/>
            <a:ext cx="8258786" cy="4431180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85CCF1-E8FB-FB87-5802-2541254A1DD7}"/>
              </a:ext>
            </a:extLst>
          </p:cNvPr>
          <p:cNvCxnSpPr>
            <a:cxnSpLocks/>
          </p:cNvCxnSpPr>
          <p:nvPr/>
        </p:nvCxnSpPr>
        <p:spPr>
          <a:xfrm flipH="1">
            <a:off x="2961558" y="3224550"/>
            <a:ext cx="4732211" cy="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10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1FC6296-D434-692C-6061-B07579B561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B5EA2F-139A-7FC6-3140-38EFB2A357E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B3CB571-8888-09CE-00E6-4EFB52DA5C0B}"/>
              </a:ext>
            </a:extLst>
          </p:cNvPr>
          <p:cNvSpPr/>
          <p:nvPr/>
        </p:nvSpPr>
        <p:spPr>
          <a:xfrm>
            <a:off x="2694357" y="1393036"/>
            <a:ext cx="7194688" cy="3845169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121A5A1-9CE8-24B0-3C23-07573C4EFBD8}"/>
              </a:ext>
            </a:extLst>
          </p:cNvPr>
          <p:cNvSpPr/>
          <p:nvPr/>
        </p:nvSpPr>
        <p:spPr>
          <a:xfrm>
            <a:off x="2694357" y="5572563"/>
            <a:ext cx="7194687" cy="3159956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164E6FF-A23C-274C-21E6-3009BF008BEF}"/>
              </a:ext>
            </a:extLst>
          </p:cNvPr>
          <p:cNvSpPr/>
          <p:nvPr/>
        </p:nvSpPr>
        <p:spPr>
          <a:xfrm>
            <a:off x="10313568" y="1393037"/>
            <a:ext cx="6330711" cy="7339482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0ED2C9-B975-500E-89AE-0E66A02DA4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Conversion Analysis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Uncover key leakage points and understand what drives or hinders customer retention.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3048FB67-8C5A-E2FF-ADD0-0488D996B4C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1525071-8521-C2C4-A948-4F2A5D06E9FA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2E210C70-E6BC-01E8-69AA-6B3DDF8E00E9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2EC6817F-21FC-D1F9-6950-E2B3E8BEC0A1}"/>
              </a:ext>
            </a:extLst>
          </p:cNvPr>
          <p:cNvSpPr>
            <a:spLocks/>
          </p:cNvSpPr>
          <p:nvPr/>
        </p:nvSpPr>
        <p:spPr>
          <a:xfrm>
            <a:off x="949101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B4AE4608-C8F6-AB35-07A8-FF1BDDFE6257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EE774686-AA33-8334-71C0-A8CF9441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57" y="1393035"/>
            <a:ext cx="6803889" cy="3845169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3A8EDC3D-1D84-BE75-5140-63453833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62" y="1393035"/>
            <a:ext cx="6796655" cy="7339484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DA017B61-8575-5925-3DBF-19D6D4220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57" y="5572561"/>
            <a:ext cx="6803887" cy="315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29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E62497-8B87-6E88-3DDE-E0E8E74DA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F37936-A7E8-0F4A-E73D-CA51115685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246743"/>
            <a:ext cx="16851084" cy="8650514"/>
          </a:xfrm>
          <a:prstGeom prst="roundRect">
            <a:avLst>
              <a:gd name="adj" fmla="val 4623"/>
            </a:avLst>
          </a:prstGeom>
          <a:solidFill>
            <a:srgbClr val="F7F7F7"/>
          </a:solidFill>
          <a:ln>
            <a:noFill/>
          </a:ln>
          <a:effectLst>
            <a:outerShdw blurRad="50800" dist="50800" dir="5400000" algn="ctr" rotWithShape="0">
              <a:srgbClr val="000000">
                <a:alpha val="11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9BC86D-689A-20F9-372C-ECA70F23BE3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2269839" y="411480"/>
            <a:ext cx="0" cy="8321040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327F47-AAB0-BBD2-7540-75A7D6F81466}"/>
              </a:ext>
            </a:extLst>
          </p:cNvPr>
          <p:cNvSpPr/>
          <p:nvPr/>
        </p:nvSpPr>
        <p:spPr>
          <a:xfrm>
            <a:off x="2694358" y="1393036"/>
            <a:ext cx="2017341" cy="7339482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5772C2E-2E0C-B23C-1201-52BA9173C4FD}"/>
              </a:ext>
            </a:extLst>
          </p:cNvPr>
          <p:cNvSpPr/>
          <p:nvPr/>
        </p:nvSpPr>
        <p:spPr>
          <a:xfrm>
            <a:off x="12471400" y="1393037"/>
            <a:ext cx="4172879" cy="7339482"/>
          </a:xfrm>
          <a:prstGeom prst="roundRect">
            <a:avLst>
              <a:gd name="adj" fmla="val 2037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7851FC-BFAC-8898-1006-41F5A7C419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94357" y="411480"/>
            <a:ext cx="13949917" cy="8168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sz="3200" b="1" dirty="0">
                <a:solidFill>
                  <a:schemeClr val="tx1"/>
                </a:solidFill>
                <a:latin typeface="Segoe UI Variable Tex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Conversion Analysis Dashboard</a:t>
            </a:r>
          </a:p>
          <a:p>
            <a:pPr>
              <a:lnSpc>
                <a:spcPts val="3000"/>
              </a:lnSpc>
            </a:pPr>
            <a:r>
              <a:rPr lang="en-US" dirty="0">
                <a:solidFill>
                  <a:schemeClr val="tx1"/>
                </a:solidFill>
                <a:latin typeface="Segoe UI Variable Display Light" pitchFamily="2" charset="0"/>
                <a:ea typeface="Segoe UI Black" panose="020B0A02040204020203" pitchFamily="34" charset="0"/>
                <a:cs typeface="Segoe UI Semibold" panose="020B0702040204020203" pitchFamily="34" charset="0"/>
              </a:rPr>
              <a:t>Uncover key leakage points and understand what drives or hinders customer retention.</a:t>
            </a:r>
          </a:p>
        </p:txBody>
      </p:sp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A7EDF8A4-EF5D-5376-2613-8B78EAA910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7716" y="0"/>
            <a:ext cx="417282" cy="914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1BFA920A-7334-3120-7886-5415295DA717}"/>
              </a:ext>
            </a:extLst>
          </p:cNvPr>
          <p:cNvSpPr>
            <a:spLocks/>
          </p:cNvSpPr>
          <p:nvPr/>
        </p:nvSpPr>
        <p:spPr>
          <a:xfrm>
            <a:off x="16651518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ABEFB464-4120-1C8F-DB6E-4E1F1D5D06DE}"/>
              </a:ext>
            </a:extLst>
          </p:cNvPr>
          <p:cNvSpPr>
            <a:spLocks/>
          </p:cNvSpPr>
          <p:nvPr/>
        </p:nvSpPr>
        <p:spPr>
          <a:xfrm>
            <a:off x="2269839" y="0"/>
            <a:ext cx="417282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9" name="Rectangle 18" hidden="1">
            <a:extLst>
              <a:ext uri="{FF2B5EF4-FFF2-40B4-BE49-F238E27FC236}">
                <a16:creationId xmlns:a16="http://schemas.microsoft.com/office/drawing/2014/main" id="{99CCDCB0-91A2-6068-06D4-C2035F0F3E57}"/>
              </a:ext>
            </a:extLst>
          </p:cNvPr>
          <p:cNvSpPr>
            <a:spLocks/>
          </p:cNvSpPr>
          <p:nvPr/>
        </p:nvSpPr>
        <p:spPr>
          <a:xfrm>
            <a:off x="9491011" y="0"/>
            <a:ext cx="356616" cy="91440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Rectangle 19" hidden="1">
            <a:extLst>
              <a:ext uri="{FF2B5EF4-FFF2-40B4-BE49-F238E27FC236}">
                <a16:creationId xmlns:a16="http://schemas.microsoft.com/office/drawing/2014/main" id="{8D6A04E3-B089-B3E1-1D9D-CF5833991CFF}"/>
              </a:ext>
            </a:extLst>
          </p:cNvPr>
          <p:cNvSpPr>
            <a:spLocks/>
          </p:cNvSpPr>
          <p:nvPr/>
        </p:nvSpPr>
        <p:spPr>
          <a:xfrm>
            <a:off x="2687120" y="4902200"/>
            <a:ext cx="13964397" cy="35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 dirty="0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24" name="Picture 23" hidden="1">
            <a:extLst>
              <a:ext uri="{FF2B5EF4-FFF2-40B4-BE49-F238E27FC236}">
                <a16:creationId xmlns:a16="http://schemas.microsoft.com/office/drawing/2014/main" id="{CC9CF4AD-3B1D-E527-9ADB-81BE2C1B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357" y="1393035"/>
            <a:ext cx="6803889" cy="3845169"/>
          </a:xfrm>
          <a:prstGeom prst="rect">
            <a:avLst/>
          </a:prstGeom>
        </p:spPr>
      </p:pic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17D37E42-9B07-9F7C-43AB-420619CF3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4862" y="1393035"/>
            <a:ext cx="6796655" cy="7339484"/>
          </a:xfrm>
          <a:prstGeom prst="rect">
            <a:avLst/>
          </a:prstGeom>
        </p:spPr>
      </p:pic>
      <p:pic>
        <p:nvPicPr>
          <p:cNvPr id="28" name="Picture 27" hidden="1">
            <a:extLst>
              <a:ext uri="{FF2B5EF4-FFF2-40B4-BE49-F238E27FC236}">
                <a16:creationId xmlns:a16="http://schemas.microsoft.com/office/drawing/2014/main" id="{581ADD51-243C-C10D-D6C6-52621695C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357" y="5572561"/>
            <a:ext cx="6803887" cy="31599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3464F4-D255-20BE-2E4D-56DB4D56CB3E}"/>
              </a:ext>
            </a:extLst>
          </p:cNvPr>
          <p:cNvSpPr/>
          <p:nvPr/>
        </p:nvSpPr>
        <p:spPr>
          <a:xfrm>
            <a:off x="5136217" y="1393036"/>
            <a:ext cx="2017341" cy="7339482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CBD1E4-7478-28F4-48DC-ECB23DA46E22}"/>
              </a:ext>
            </a:extLst>
          </p:cNvPr>
          <p:cNvSpPr/>
          <p:nvPr/>
        </p:nvSpPr>
        <p:spPr>
          <a:xfrm>
            <a:off x="7578076" y="1393036"/>
            <a:ext cx="2017341" cy="7339482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CD0702-4E35-4C42-F69F-9563069B24EE}"/>
              </a:ext>
            </a:extLst>
          </p:cNvPr>
          <p:cNvSpPr/>
          <p:nvPr/>
        </p:nvSpPr>
        <p:spPr>
          <a:xfrm>
            <a:off x="10019935" y="1393036"/>
            <a:ext cx="2017341" cy="7339482"/>
          </a:xfrm>
          <a:prstGeom prst="roundRect">
            <a:avLst>
              <a:gd name="adj" fmla="val 4246"/>
            </a:avLst>
          </a:prstGeom>
          <a:solidFill>
            <a:schemeClr val="bg1"/>
          </a:solidFill>
          <a:ln>
            <a:noFill/>
          </a:ln>
          <a:effectLst>
            <a:outerShdw blurRad="50800" dist="50800" dir="5400000" sx="102000" sy="102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  <a:latin typeface="Segoe UI Variable Text" pitchFamily="2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59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</TotalTime>
  <Words>64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Segoe UI Variable Display Light</vt:lpstr>
      <vt:lpstr>Segoe UI Variable Text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Trường Xuân</dc:creator>
  <cp:lastModifiedBy>Trường Xuân</cp:lastModifiedBy>
  <cp:revision>8</cp:revision>
  <dcterms:created xsi:type="dcterms:W3CDTF">2025-10-15T17:20:49Z</dcterms:created>
  <dcterms:modified xsi:type="dcterms:W3CDTF">2025-10-24T18:51:30Z</dcterms:modified>
</cp:coreProperties>
</file>