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7" r:id="rId3"/>
    <p:sldId id="256" r:id="rId4"/>
  </p:sldIdLst>
  <p:sldSz cx="173736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292E"/>
    <a:srgbClr val="851E22"/>
    <a:srgbClr val="C5564F"/>
    <a:srgbClr val="DE8F86"/>
    <a:srgbClr val="D1AFA0"/>
    <a:srgbClr val="CFCFCF"/>
    <a:srgbClr val="F7F7F7"/>
    <a:srgbClr val="9F9F9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08" autoAdjust="0"/>
    <p:restoredTop sz="94660"/>
  </p:normalViewPr>
  <p:slideViewPr>
    <p:cSldViewPr snapToGrid="0">
      <p:cViewPr>
        <p:scale>
          <a:sx n="50" d="100"/>
          <a:sy n="50" d="100"/>
        </p:scale>
        <p:origin x="-76" y="-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1700" y="1496484"/>
            <a:ext cx="130302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1700" y="4802717"/>
            <a:ext cx="130302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C6692-EA0D-4861-862E-DDC209ABBD47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DD4E1-19D1-4841-8865-699ADA1D8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0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C6692-EA0D-4861-862E-DDC209ABBD47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DD4E1-19D1-4841-8865-699ADA1D8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99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432982" y="486834"/>
            <a:ext cx="3746183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4435" y="486834"/>
            <a:ext cx="11021378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C6692-EA0D-4861-862E-DDC209ABBD47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DD4E1-19D1-4841-8865-699ADA1D8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0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C6692-EA0D-4861-862E-DDC209ABBD47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DD4E1-19D1-4841-8865-699ADA1D8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17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5386" y="2279652"/>
            <a:ext cx="1498473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5386" y="6119285"/>
            <a:ext cx="1498473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82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C6692-EA0D-4861-862E-DDC209ABBD47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DD4E1-19D1-4841-8865-699ADA1D8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718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4435" y="2434167"/>
            <a:ext cx="738378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95385" y="2434167"/>
            <a:ext cx="738378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C6692-EA0D-4861-862E-DDC209ABBD47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DD4E1-19D1-4841-8865-699ADA1D8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60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698" y="486834"/>
            <a:ext cx="1498473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6699" y="2241551"/>
            <a:ext cx="7349846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6699" y="3340100"/>
            <a:ext cx="7349846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95385" y="2241551"/>
            <a:ext cx="7386043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95385" y="3340100"/>
            <a:ext cx="73860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C6692-EA0D-4861-862E-DDC209ABBD47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DD4E1-19D1-4841-8865-699ADA1D8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447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C6692-EA0D-4861-862E-DDC209ABBD47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DD4E1-19D1-4841-8865-699ADA1D8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30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C6692-EA0D-4861-862E-DDC209ABBD47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DD4E1-19D1-4841-8865-699ADA1D8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02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698" y="609600"/>
            <a:ext cx="5603438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6043" y="1316567"/>
            <a:ext cx="8795385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6698" y="2743200"/>
            <a:ext cx="5603438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C6692-EA0D-4861-862E-DDC209ABBD47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DD4E1-19D1-4841-8865-699ADA1D8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018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698" y="609600"/>
            <a:ext cx="5603438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6043" y="1316567"/>
            <a:ext cx="8795385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6698" y="2743200"/>
            <a:ext cx="5603438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C6692-EA0D-4861-862E-DDC209ABBD47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DD4E1-19D1-4841-8865-699ADA1D8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1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4435" y="486834"/>
            <a:ext cx="1498473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4435" y="2434167"/>
            <a:ext cx="1498473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94435" y="8475134"/>
            <a:ext cx="39090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2C6692-EA0D-4861-862E-DDC209ABBD47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55005" y="8475134"/>
            <a:ext cx="586359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270105" y="8475134"/>
            <a:ext cx="39090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DDD4E1-19D1-4841-8865-699ADA1D8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53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292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77DAB6-B037-4C45-A085-1B4F3C537F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B847A09-D76E-0C6D-480A-7D38A67C37E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17716" y="246743"/>
            <a:ext cx="16851084" cy="8650514"/>
          </a:xfrm>
          <a:prstGeom prst="roundRect">
            <a:avLst>
              <a:gd name="adj" fmla="val 4623"/>
            </a:avLst>
          </a:prstGeom>
          <a:solidFill>
            <a:srgbClr val="F7F7F7"/>
          </a:solidFill>
          <a:ln>
            <a:noFill/>
          </a:ln>
          <a:effectLst>
            <a:outerShdw blurRad="50800" dist="50800" dir="5400000" algn="ctr" rotWithShape="0">
              <a:srgbClr val="000000">
                <a:alpha val="11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895C263-55EB-93F9-DF6A-5477876A080C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2269839" y="411480"/>
            <a:ext cx="0" cy="8321040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A66938A8-75DD-4E48-7C15-02C30B9388B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694357" y="411480"/>
            <a:ext cx="13949917" cy="8168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en-US" sz="3200" b="1" dirty="0">
                <a:solidFill>
                  <a:schemeClr val="tx1"/>
                </a:solidFill>
                <a:latin typeface="Segoe UI Variable Text" pitchFamily="2" charset="0"/>
                <a:ea typeface="Segoe UI Black" panose="020B0A02040204020203" pitchFamily="34" charset="0"/>
                <a:cs typeface="Segoe UI Semibold" panose="020B0702040204020203" pitchFamily="34" charset="0"/>
              </a:rPr>
              <a:t>Overview Dashboard</a:t>
            </a:r>
          </a:p>
          <a:p>
            <a:pPr>
              <a:lnSpc>
                <a:spcPts val="3000"/>
              </a:lnSpc>
            </a:pPr>
            <a:r>
              <a:rPr lang="en-US" dirty="0">
                <a:solidFill>
                  <a:schemeClr val="tx1"/>
                </a:solidFill>
                <a:latin typeface="Segoe UI Variable Display Light" pitchFamily="2" charset="0"/>
                <a:ea typeface="Segoe UI Black" panose="020B0A02040204020203" pitchFamily="34" charset="0"/>
                <a:cs typeface="Segoe UI Semibold" panose="020B0702040204020203" pitchFamily="34" charset="0"/>
              </a:rPr>
              <a:t>Summarize the number of respondents and their demographics.</a:t>
            </a:r>
          </a:p>
        </p:txBody>
      </p:sp>
      <p:sp>
        <p:nvSpPr>
          <p:cNvPr id="14" name="Rectangle 13" hidden="1">
            <a:extLst>
              <a:ext uri="{FF2B5EF4-FFF2-40B4-BE49-F238E27FC236}">
                <a16:creationId xmlns:a16="http://schemas.microsoft.com/office/drawing/2014/main" id="{02382650-8D3A-D450-06B5-B385165B4CF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17716" y="0"/>
            <a:ext cx="417282" cy="914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>
              <a:solidFill>
                <a:schemeClr val="tx1"/>
              </a:solidFill>
              <a:latin typeface="Segoe UI Variable Text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5" name="Rectangle 14" hidden="1">
            <a:extLst>
              <a:ext uri="{FF2B5EF4-FFF2-40B4-BE49-F238E27FC236}">
                <a16:creationId xmlns:a16="http://schemas.microsoft.com/office/drawing/2014/main" id="{4C41E758-44D1-5038-4D1B-9BEA19C90416}"/>
              </a:ext>
            </a:extLst>
          </p:cNvPr>
          <p:cNvSpPr>
            <a:spLocks/>
          </p:cNvSpPr>
          <p:nvPr/>
        </p:nvSpPr>
        <p:spPr>
          <a:xfrm>
            <a:off x="16651518" y="0"/>
            <a:ext cx="417282" cy="91440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>
              <a:solidFill>
                <a:schemeClr val="tx1"/>
              </a:solidFill>
              <a:latin typeface="Segoe UI Variable Text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7" name="Rectangle 16" hidden="1">
            <a:extLst>
              <a:ext uri="{FF2B5EF4-FFF2-40B4-BE49-F238E27FC236}">
                <a16:creationId xmlns:a16="http://schemas.microsoft.com/office/drawing/2014/main" id="{D172085B-A693-795F-8BBB-10BE08076608}"/>
              </a:ext>
            </a:extLst>
          </p:cNvPr>
          <p:cNvSpPr>
            <a:spLocks/>
          </p:cNvSpPr>
          <p:nvPr/>
        </p:nvSpPr>
        <p:spPr>
          <a:xfrm>
            <a:off x="2269839" y="0"/>
            <a:ext cx="417282" cy="91440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>
              <a:solidFill>
                <a:schemeClr val="tx1"/>
              </a:solidFill>
              <a:latin typeface="Segoe UI Variable Text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0" name="Rectangle 19" hidden="1">
            <a:extLst>
              <a:ext uri="{FF2B5EF4-FFF2-40B4-BE49-F238E27FC236}">
                <a16:creationId xmlns:a16="http://schemas.microsoft.com/office/drawing/2014/main" id="{F64EB523-7817-0357-4F4C-B1E2EF579D54}"/>
              </a:ext>
            </a:extLst>
          </p:cNvPr>
          <p:cNvSpPr>
            <a:spLocks/>
          </p:cNvSpPr>
          <p:nvPr/>
        </p:nvSpPr>
        <p:spPr>
          <a:xfrm>
            <a:off x="2694357" y="4803035"/>
            <a:ext cx="13964397" cy="352188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 dirty="0">
              <a:solidFill>
                <a:schemeClr val="tx1"/>
              </a:solidFill>
              <a:latin typeface="Segoe UI Variable Text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FBF2C50-ED5B-64AB-EE1F-286FA2EBFAD9}"/>
              </a:ext>
            </a:extLst>
          </p:cNvPr>
          <p:cNvSpPr>
            <a:spLocks/>
          </p:cNvSpPr>
          <p:nvPr/>
        </p:nvSpPr>
        <p:spPr>
          <a:xfrm>
            <a:off x="8385488" y="1393035"/>
            <a:ext cx="8258786" cy="7339480"/>
          </a:xfrm>
          <a:prstGeom prst="roundRect">
            <a:avLst>
              <a:gd name="adj" fmla="val 2037"/>
            </a:avLst>
          </a:prstGeom>
          <a:solidFill>
            <a:schemeClr val="bg1"/>
          </a:solidFill>
          <a:ln>
            <a:noFill/>
          </a:ln>
          <a:effectLst>
            <a:outerShdw blurRad="50800" dist="50800" dir="5400000" sx="102000" sy="102000" algn="ctr" rotWithShape="0">
              <a:srgbClr val="000000">
                <a:alpha val="10000"/>
              </a:srgb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>
              <a:solidFill>
                <a:schemeClr val="tx1"/>
              </a:solidFill>
              <a:latin typeface="Segoe UI Variable Text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9" name="Rectangle 18" hidden="1">
            <a:extLst>
              <a:ext uri="{FF2B5EF4-FFF2-40B4-BE49-F238E27FC236}">
                <a16:creationId xmlns:a16="http://schemas.microsoft.com/office/drawing/2014/main" id="{9E13F975-B5B0-810F-B1FF-E6C8D1EF9F26}"/>
              </a:ext>
            </a:extLst>
          </p:cNvPr>
          <p:cNvSpPr>
            <a:spLocks/>
          </p:cNvSpPr>
          <p:nvPr/>
        </p:nvSpPr>
        <p:spPr>
          <a:xfrm>
            <a:off x="7994921" y="0"/>
            <a:ext cx="356616" cy="91440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>
              <a:solidFill>
                <a:schemeClr val="tx1"/>
              </a:solidFill>
              <a:latin typeface="Segoe UI Variable Text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9" name="Rectangle 38" hidden="1">
            <a:extLst>
              <a:ext uri="{FF2B5EF4-FFF2-40B4-BE49-F238E27FC236}">
                <a16:creationId xmlns:a16="http://schemas.microsoft.com/office/drawing/2014/main" id="{3F34A920-07BA-88CD-3AEC-C13A85FBA900}"/>
              </a:ext>
            </a:extLst>
          </p:cNvPr>
          <p:cNvSpPr>
            <a:spLocks/>
          </p:cNvSpPr>
          <p:nvPr/>
        </p:nvSpPr>
        <p:spPr>
          <a:xfrm>
            <a:off x="12056609" y="0"/>
            <a:ext cx="356616" cy="91440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>
              <a:solidFill>
                <a:schemeClr val="tx1"/>
              </a:solidFill>
              <a:latin typeface="Segoe UI Variable Text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84E1DC3-3EE8-68C5-B5BC-21A7110939C3}"/>
              </a:ext>
            </a:extLst>
          </p:cNvPr>
          <p:cNvSpPr>
            <a:spLocks/>
          </p:cNvSpPr>
          <p:nvPr/>
        </p:nvSpPr>
        <p:spPr>
          <a:xfrm>
            <a:off x="2694357" y="1393036"/>
            <a:ext cx="5256953" cy="7339480"/>
          </a:xfrm>
          <a:prstGeom prst="roundRect">
            <a:avLst>
              <a:gd name="adj" fmla="val 2037"/>
            </a:avLst>
          </a:prstGeom>
          <a:solidFill>
            <a:schemeClr val="bg1"/>
          </a:solidFill>
          <a:ln>
            <a:noFill/>
          </a:ln>
          <a:effectLst>
            <a:outerShdw blurRad="50800" dist="50800" dir="5400000" sx="102000" sy="102000" algn="ctr" rotWithShape="0">
              <a:srgbClr val="000000">
                <a:alpha val="10000"/>
              </a:srgb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>
              <a:solidFill>
                <a:schemeClr val="tx1"/>
              </a:solidFill>
              <a:latin typeface="Segoe UI Variable Text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37658D7-5FAC-C214-A7CC-DD2804CCA6EB}"/>
              </a:ext>
            </a:extLst>
          </p:cNvPr>
          <p:cNvCxnSpPr>
            <a:cxnSpLocks/>
          </p:cNvCxnSpPr>
          <p:nvPr/>
        </p:nvCxnSpPr>
        <p:spPr>
          <a:xfrm flipH="1">
            <a:off x="2961558" y="3224550"/>
            <a:ext cx="4732211" cy="0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F559CE7-F6FD-EBC7-EC25-9F919F84B40C}"/>
              </a:ext>
            </a:extLst>
          </p:cNvPr>
          <p:cNvCxnSpPr>
            <a:cxnSpLocks/>
          </p:cNvCxnSpPr>
          <p:nvPr/>
        </p:nvCxnSpPr>
        <p:spPr>
          <a:xfrm flipV="1">
            <a:off x="11866071" y="2082800"/>
            <a:ext cx="0" cy="6538686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7D42902-38D9-2D9E-5EDC-1C62F66B6210}"/>
              </a:ext>
            </a:extLst>
          </p:cNvPr>
          <p:cNvCxnSpPr>
            <a:cxnSpLocks/>
          </p:cNvCxnSpPr>
          <p:nvPr/>
        </p:nvCxnSpPr>
        <p:spPr>
          <a:xfrm flipH="1">
            <a:off x="8634659" y="5009807"/>
            <a:ext cx="7760445" cy="0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87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292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11FE38-C760-9A8B-6DAE-C15F17D659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BB891E1-4906-7DF3-431F-87471927EC0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17716" y="246743"/>
            <a:ext cx="16851084" cy="8650514"/>
          </a:xfrm>
          <a:prstGeom prst="roundRect">
            <a:avLst>
              <a:gd name="adj" fmla="val 4623"/>
            </a:avLst>
          </a:prstGeom>
          <a:solidFill>
            <a:srgbClr val="F7F7F7"/>
          </a:solidFill>
          <a:ln>
            <a:noFill/>
          </a:ln>
          <a:effectLst>
            <a:outerShdw blurRad="50800" dist="50800" dir="5400000" algn="ctr" rotWithShape="0">
              <a:srgbClr val="000000">
                <a:alpha val="11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B367811-EE10-B030-EFA4-D1EEAE13286E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2269839" y="411480"/>
            <a:ext cx="0" cy="8321040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DD8670A-5B6F-1EBD-2615-1A882D08123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694357" y="411480"/>
            <a:ext cx="13949917" cy="8168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en-US" sz="3200" b="1" dirty="0">
                <a:solidFill>
                  <a:schemeClr val="tx1"/>
                </a:solidFill>
                <a:latin typeface="Segoe UI Variable Text" pitchFamily="2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Competitive Landscape Dashboard</a:t>
            </a:r>
          </a:p>
          <a:p>
            <a:pPr>
              <a:lnSpc>
                <a:spcPts val="3000"/>
              </a:lnSpc>
            </a:pPr>
            <a:r>
              <a:rPr lang="en-US" dirty="0">
                <a:solidFill>
                  <a:schemeClr val="tx1"/>
                </a:solidFill>
                <a:latin typeface="Segoe UI Variable Display Light" pitchFamily="2" charset="0"/>
                <a:ea typeface="Segoe UI Black" panose="020B0A02040204020203" pitchFamily="34" charset="0"/>
                <a:cs typeface="Segoe UI Semibold" panose="020B0702040204020203" pitchFamily="34" charset="0"/>
              </a:rPr>
              <a:t>Understand how major coffee brands compete in scale, growth, and customer perception across key attributes.</a:t>
            </a:r>
          </a:p>
        </p:txBody>
      </p:sp>
      <p:sp>
        <p:nvSpPr>
          <p:cNvPr id="14" name="Rectangle 13" hidden="1">
            <a:extLst>
              <a:ext uri="{FF2B5EF4-FFF2-40B4-BE49-F238E27FC236}">
                <a16:creationId xmlns:a16="http://schemas.microsoft.com/office/drawing/2014/main" id="{35F13D61-C441-04C7-B8BA-1D0CC45A4A4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17716" y="0"/>
            <a:ext cx="417282" cy="914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>
              <a:solidFill>
                <a:schemeClr val="tx1"/>
              </a:solidFill>
              <a:latin typeface="Segoe UI Variable Text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5" name="Rectangle 14" hidden="1">
            <a:extLst>
              <a:ext uri="{FF2B5EF4-FFF2-40B4-BE49-F238E27FC236}">
                <a16:creationId xmlns:a16="http://schemas.microsoft.com/office/drawing/2014/main" id="{EBC44B7E-A6D1-89C5-13AD-2A167791758A}"/>
              </a:ext>
            </a:extLst>
          </p:cNvPr>
          <p:cNvSpPr>
            <a:spLocks/>
          </p:cNvSpPr>
          <p:nvPr/>
        </p:nvSpPr>
        <p:spPr>
          <a:xfrm>
            <a:off x="16651518" y="0"/>
            <a:ext cx="417282" cy="91440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>
              <a:solidFill>
                <a:schemeClr val="tx1"/>
              </a:solidFill>
              <a:latin typeface="Segoe UI Variable Text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7" name="Rectangle 16" hidden="1">
            <a:extLst>
              <a:ext uri="{FF2B5EF4-FFF2-40B4-BE49-F238E27FC236}">
                <a16:creationId xmlns:a16="http://schemas.microsoft.com/office/drawing/2014/main" id="{766079D7-2C74-82F1-1261-A314CF40E77E}"/>
              </a:ext>
            </a:extLst>
          </p:cNvPr>
          <p:cNvSpPr>
            <a:spLocks/>
          </p:cNvSpPr>
          <p:nvPr/>
        </p:nvSpPr>
        <p:spPr>
          <a:xfrm>
            <a:off x="2269839" y="0"/>
            <a:ext cx="417282" cy="91440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>
              <a:solidFill>
                <a:schemeClr val="tx1"/>
              </a:solidFill>
              <a:latin typeface="Segoe UI Variable Text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0" name="Rectangle 19" hidden="1">
            <a:extLst>
              <a:ext uri="{FF2B5EF4-FFF2-40B4-BE49-F238E27FC236}">
                <a16:creationId xmlns:a16="http://schemas.microsoft.com/office/drawing/2014/main" id="{C02FDD16-E03C-4A0F-200F-48DAD1CB95A9}"/>
              </a:ext>
            </a:extLst>
          </p:cNvPr>
          <p:cNvSpPr>
            <a:spLocks/>
          </p:cNvSpPr>
          <p:nvPr/>
        </p:nvSpPr>
        <p:spPr>
          <a:xfrm>
            <a:off x="2687120" y="4902200"/>
            <a:ext cx="13964397" cy="352188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 dirty="0">
              <a:solidFill>
                <a:schemeClr val="tx1"/>
              </a:solidFill>
              <a:latin typeface="Segoe UI Variable Text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AF2E494-E3B9-ACC2-797D-CF932C0C30D1}"/>
              </a:ext>
            </a:extLst>
          </p:cNvPr>
          <p:cNvSpPr>
            <a:spLocks/>
          </p:cNvSpPr>
          <p:nvPr/>
        </p:nvSpPr>
        <p:spPr>
          <a:xfrm>
            <a:off x="8385488" y="1393036"/>
            <a:ext cx="8258786" cy="2645564"/>
          </a:xfrm>
          <a:prstGeom prst="roundRect">
            <a:avLst>
              <a:gd name="adj" fmla="val 2037"/>
            </a:avLst>
          </a:prstGeom>
          <a:solidFill>
            <a:schemeClr val="bg1"/>
          </a:solidFill>
          <a:ln>
            <a:noFill/>
          </a:ln>
          <a:effectLst>
            <a:outerShdw blurRad="50800" dist="50800" dir="5400000" sx="102000" sy="102000" algn="ctr" rotWithShape="0">
              <a:srgbClr val="000000">
                <a:alpha val="10000"/>
              </a:srgb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>
              <a:solidFill>
                <a:schemeClr val="tx1"/>
              </a:solidFill>
              <a:latin typeface="Segoe UI Variable Text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9" name="Rectangle 18" hidden="1">
            <a:extLst>
              <a:ext uri="{FF2B5EF4-FFF2-40B4-BE49-F238E27FC236}">
                <a16:creationId xmlns:a16="http://schemas.microsoft.com/office/drawing/2014/main" id="{FD0C806B-82B3-DEAB-C2F8-313624EA9529}"/>
              </a:ext>
            </a:extLst>
          </p:cNvPr>
          <p:cNvSpPr>
            <a:spLocks/>
          </p:cNvSpPr>
          <p:nvPr/>
        </p:nvSpPr>
        <p:spPr>
          <a:xfrm>
            <a:off x="7994921" y="0"/>
            <a:ext cx="356616" cy="91440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>
              <a:solidFill>
                <a:schemeClr val="tx1"/>
              </a:solidFill>
              <a:latin typeface="Segoe UI Variable Text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9" name="Rectangle 38" hidden="1">
            <a:extLst>
              <a:ext uri="{FF2B5EF4-FFF2-40B4-BE49-F238E27FC236}">
                <a16:creationId xmlns:a16="http://schemas.microsoft.com/office/drawing/2014/main" id="{869A89D8-FE3D-EE6C-68C0-ACE2B031CE05}"/>
              </a:ext>
            </a:extLst>
          </p:cNvPr>
          <p:cNvSpPr>
            <a:spLocks/>
          </p:cNvSpPr>
          <p:nvPr/>
        </p:nvSpPr>
        <p:spPr>
          <a:xfrm>
            <a:off x="12056609" y="0"/>
            <a:ext cx="356616" cy="91440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>
              <a:solidFill>
                <a:schemeClr val="tx1"/>
              </a:solidFill>
              <a:latin typeface="Segoe UI Variable Text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C0D8FAD-C655-3AC5-3289-6291B2470D66}"/>
              </a:ext>
            </a:extLst>
          </p:cNvPr>
          <p:cNvSpPr>
            <a:spLocks/>
          </p:cNvSpPr>
          <p:nvPr/>
        </p:nvSpPr>
        <p:spPr>
          <a:xfrm>
            <a:off x="2694357" y="1393036"/>
            <a:ext cx="5256953" cy="7339480"/>
          </a:xfrm>
          <a:prstGeom prst="roundRect">
            <a:avLst>
              <a:gd name="adj" fmla="val 2037"/>
            </a:avLst>
          </a:prstGeom>
          <a:solidFill>
            <a:schemeClr val="bg1"/>
          </a:solidFill>
          <a:ln>
            <a:noFill/>
          </a:ln>
          <a:effectLst>
            <a:outerShdw blurRad="50800" dist="50800" dir="5400000" sx="102000" sy="102000" algn="ctr" rotWithShape="0">
              <a:srgbClr val="000000">
                <a:alpha val="10000"/>
              </a:srgb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>
              <a:solidFill>
                <a:schemeClr val="tx1"/>
              </a:solidFill>
              <a:latin typeface="Segoe UI Variable Text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BA7737F-A36F-ACD0-3F8F-3B756F09059A}"/>
              </a:ext>
            </a:extLst>
          </p:cNvPr>
          <p:cNvSpPr>
            <a:spLocks/>
          </p:cNvSpPr>
          <p:nvPr/>
        </p:nvSpPr>
        <p:spPr>
          <a:xfrm>
            <a:off x="8385488" y="4301336"/>
            <a:ext cx="8258786" cy="4431180"/>
          </a:xfrm>
          <a:prstGeom prst="roundRect">
            <a:avLst>
              <a:gd name="adj" fmla="val 2037"/>
            </a:avLst>
          </a:prstGeom>
          <a:solidFill>
            <a:schemeClr val="bg1"/>
          </a:solidFill>
          <a:ln>
            <a:noFill/>
          </a:ln>
          <a:effectLst>
            <a:outerShdw blurRad="50800" dist="50800" dir="5400000" sx="102000" sy="102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>
              <a:solidFill>
                <a:schemeClr val="tx1"/>
              </a:solidFill>
              <a:latin typeface="Segoe UI Variable Text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85CCF1-E8FB-FB87-5802-2541254A1DD7}"/>
              </a:ext>
            </a:extLst>
          </p:cNvPr>
          <p:cNvCxnSpPr>
            <a:cxnSpLocks/>
          </p:cNvCxnSpPr>
          <p:nvPr/>
        </p:nvCxnSpPr>
        <p:spPr>
          <a:xfrm flipH="1">
            <a:off x="2961558" y="3224550"/>
            <a:ext cx="4732211" cy="0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108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29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1FC6296-D434-692C-6061-B07579B5615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17716" y="246743"/>
            <a:ext cx="16851084" cy="8650514"/>
          </a:xfrm>
          <a:prstGeom prst="roundRect">
            <a:avLst>
              <a:gd name="adj" fmla="val 4623"/>
            </a:avLst>
          </a:prstGeom>
          <a:solidFill>
            <a:srgbClr val="F7F7F7"/>
          </a:solidFill>
          <a:ln>
            <a:noFill/>
          </a:ln>
          <a:effectLst>
            <a:outerShdw blurRad="50800" dist="50800" dir="5400000" algn="ctr" rotWithShape="0">
              <a:srgbClr val="000000">
                <a:alpha val="11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3B5EA2F-139A-7FC6-3140-38EFB2A357E4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2269839" y="411480"/>
            <a:ext cx="0" cy="8321040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B3CB571-8888-09CE-00E6-4EFB52DA5C0B}"/>
              </a:ext>
            </a:extLst>
          </p:cNvPr>
          <p:cNvSpPr/>
          <p:nvPr/>
        </p:nvSpPr>
        <p:spPr>
          <a:xfrm>
            <a:off x="2694357" y="1393036"/>
            <a:ext cx="7194688" cy="3845169"/>
          </a:xfrm>
          <a:prstGeom prst="roundRect">
            <a:avLst>
              <a:gd name="adj" fmla="val 4246"/>
            </a:avLst>
          </a:prstGeom>
          <a:solidFill>
            <a:schemeClr val="bg1"/>
          </a:solidFill>
          <a:ln>
            <a:noFill/>
          </a:ln>
          <a:effectLst>
            <a:outerShdw blurRad="50800" dist="50800" dir="5400000" sx="102000" sy="102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>
              <a:solidFill>
                <a:schemeClr val="tx1"/>
              </a:solidFill>
              <a:latin typeface="Segoe UI Variable Text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121A5A1-9CE8-24B0-3C23-07573C4EFBD8}"/>
              </a:ext>
            </a:extLst>
          </p:cNvPr>
          <p:cNvSpPr/>
          <p:nvPr/>
        </p:nvSpPr>
        <p:spPr>
          <a:xfrm>
            <a:off x="2694357" y="5572563"/>
            <a:ext cx="7194687" cy="3159956"/>
          </a:xfrm>
          <a:prstGeom prst="roundRect">
            <a:avLst>
              <a:gd name="adj" fmla="val 4246"/>
            </a:avLst>
          </a:prstGeom>
          <a:solidFill>
            <a:schemeClr val="bg1"/>
          </a:solidFill>
          <a:ln>
            <a:noFill/>
          </a:ln>
          <a:effectLst>
            <a:outerShdw blurRad="50800" dist="50800" dir="5400000" sx="102000" sy="102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>
              <a:solidFill>
                <a:schemeClr val="tx1"/>
              </a:solidFill>
              <a:latin typeface="Segoe UI Variable Text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164E6FF-A23C-274C-21E6-3009BF008BEF}"/>
              </a:ext>
            </a:extLst>
          </p:cNvPr>
          <p:cNvSpPr/>
          <p:nvPr/>
        </p:nvSpPr>
        <p:spPr>
          <a:xfrm>
            <a:off x="10313568" y="1393037"/>
            <a:ext cx="6330711" cy="7339482"/>
          </a:xfrm>
          <a:prstGeom prst="roundRect">
            <a:avLst>
              <a:gd name="adj" fmla="val 2037"/>
            </a:avLst>
          </a:prstGeom>
          <a:solidFill>
            <a:schemeClr val="bg1"/>
          </a:solidFill>
          <a:ln>
            <a:noFill/>
          </a:ln>
          <a:effectLst>
            <a:outerShdw blurRad="50800" dist="50800" dir="5400000" sx="102000" sy="102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>
              <a:solidFill>
                <a:schemeClr val="tx1"/>
              </a:solidFill>
              <a:latin typeface="Segoe UI Variable Text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0ED2C9-B975-500E-89AE-0E66A02DA40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694357" y="411480"/>
            <a:ext cx="13949917" cy="8168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en-US" sz="3200" b="1" dirty="0">
                <a:solidFill>
                  <a:schemeClr val="tx1"/>
                </a:solidFill>
                <a:latin typeface="Segoe UI Variable Text" pitchFamily="2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Conversion Analysis Dashboard</a:t>
            </a:r>
          </a:p>
          <a:p>
            <a:pPr>
              <a:lnSpc>
                <a:spcPts val="3000"/>
              </a:lnSpc>
            </a:pPr>
            <a:r>
              <a:rPr lang="en-US" dirty="0">
                <a:solidFill>
                  <a:schemeClr val="tx1"/>
                </a:solidFill>
                <a:latin typeface="Segoe UI Variable Display Light" pitchFamily="2" charset="0"/>
                <a:ea typeface="Segoe UI Black" panose="020B0A02040204020203" pitchFamily="34" charset="0"/>
                <a:cs typeface="Segoe UI Semibold" panose="020B0702040204020203" pitchFamily="34" charset="0"/>
              </a:rPr>
              <a:t>Uncover key leakage points and understand what drives or hinders customer retention.</a:t>
            </a:r>
          </a:p>
        </p:txBody>
      </p:sp>
      <p:sp>
        <p:nvSpPr>
          <p:cNvPr id="14" name="Rectangle 13" hidden="1">
            <a:extLst>
              <a:ext uri="{FF2B5EF4-FFF2-40B4-BE49-F238E27FC236}">
                <a16:creationId xmlns:a16="http://schemas.microsoft.com/office/drawing/2014/main" id="{3048FB67-8C5A-E2FF-ADD0-0488D996B4C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17716" y="0"/>
            <a:ext cx="417282" cy="914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>
              <a:solidFill>
                <a:schemeClr val="tx1"/>
              </a:solidFill>
              <a:latin typeface="Segoe UI Variable Text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5" name="Rectangle 14" hidden="1">
            <a:extLst>
              <a:ext uri="{FF2B5EF4-FFF2-40B4-BE49-F238E27FC236}">
                <a16:creationId xmlns:a16="http://schemas.microsoft.com/office/drawing/2014/main" id="{91525071-8521-C2C4-A948-4F2A5D06E9FA}"/>
              </a:ext>
            </a:extLst>
          </p:cNvPr>
          <p:cNvSpPr>
            <a:spLocks/>
          </p:cNvSpPr>
          <p:nvPr/>
        </p:nvSpPr>
        <p:spPr>
          <a:xfrm>
            <a:off x="16651518" y="0"/>
            <a:ext cx="417282" cy="91440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>
              <a:solidFill>
                <a:schemeClr val="tx1"/>
              </a:solidFill>
              <a:latin typeface="Segoe UI Variable Text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7" name="Rectangle 16" hidden="1">
            <a:extLst>
              <a:ext uri="{FF2B5EF4-FFF2-40B4-BE49-F238E27FC236}">
                <a16:creationId xmlns:a16="http://schemas.microsoft.com/office/drawing/2014/main" id="{2E210C70-E6BC-01E8-69AA-6B3DDF8E00E9}"/>
              </a:ext>
            </a:extLst>
          </p:cNvPr>
          <p:cNvSpPr>
            <a:spLocks/>
          </p:cNvSpPr>
          <p:nvPr/>
        </p:nvSpPr>
        <p:spPr>
          <a:xfrm>
            <a:off x="2269839" y="0"/>
            <a:ext cx="417282" cy="91440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>
              <a:solidFill>
                <a:schemeClr val="tx1"/>
              </a:solidFill>
              <a:latin typeface="Segoe UI Variable Text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9" name="Rectangle 18" hidden="1">
            <a:extLst>
              <a:ext uri="{FF2B5EF4-FFF2-40B4-BE49-F238E27FC236}">
                <a16:creationId xmlns:a16="http://schemas.microsoft.com/office/drawing/2014/main" id="{2EC6817F-21FC-D1F9-6950-E2B3E8BEC0A1}"/>
              </a:ext>
            </a:extLst>
          </p:cNvPr>
          <p:cNvSpPr>
            <a:spLocks/>
          </p:cNvSpPr>
          <p:nvPr/>
        </p:nvSpPr>
        <p:spPr>
          <a:xfrm>
            <a:off x="9491011" y="0"/>
            <a:ext cx="356616" cy="91440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>
              <a:solidFill>
                <a:schemeClr val="tx1"/>
              </a:solidFill>
              <a:latin typeface="Segoe UI Variable Text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0" name="Rectangle 19" hidden="1">
            <a:extLst>
              <a:ext uri="{FF2B5EF4-FFF2-40B4-BE49-F238E27FC236}">
                <a16:creationId xmlns:a16="http://schemas.microsoft.com/office/drawing/2014/main" id="{B4AE4608-C8F6-AB35-07A8-FF1BDDFE6257}"/>
              </a:ext>
            </a:extLst>
          </p:cNvPr>
          <p:cNvSpPr>
            <a:spLocks/>
          </p:cNvSpPr>
          <p:nvPr/>
        </p:nvSpPr>
        <p:spPr>
          <a:xfrm>
            <a:off x="2687120" y="4902200"/>
            <a:ext cx="13964397" cy="352188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 dirty="0">
              <a:solidFill>
                <a:schemeClr val="tx1"/>
              </a:solidFill>
              <a:latin typeface="Segoe UI Variable Text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24" name="Picture 23" hidden="1">
            <a:extLst>
              <a:ext uri="{FF2B5EF4-FFF2-40B4-BE49-F238E27FC236}">
                <a16:creationId xmlns:a16="http://schemas.microsoft.com/office/drawing/2014/main" id="{EE774686-AA33-8334-71C0-A8CF94419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357" y="1393035"/>
            <a:ext cx="6803889" cy="3845169"/>
          </a:xfrm>
          <a:prstGeom prst="rect">
            <a:avLst/>
          </a:prstGeom>
        </p:spPr>
      </p:pic>
      <p:pic>
        <p:nvPicPr>
          <p:cNvPr id="26" name="Picture 25" hidden="1">
            <a:extLst>
              <a:ext uri="{FF2B5EF4-FFF2-40B4-BE49-F238E27FC236}">
                <a16:creationId xmlns:a16="http://schemas.microsoft.com/office/drawing/2014/main" id="{3A8EDC3D-1D84-BE75-5140-634538337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4862" y="1393035"/>
            <a:ext cx="6796655" cy="7339484"/>
          </a:xfrm>
          <a:prstGeom prst="rect">
            <a:avLst/>
          </a:prstGeom>
        </p:spPr>
      </p:pic>
      <p:pic>
        <p:nvPicPr>
          <p:cNvPr id="28" name="Picture 27" hidden="1">
            <a:extLst>
              <a:ext uri="{FF2B5EF4-FFF2-40B4-BE49-F238E27FC236}">
                <a16:creationId xmlns:a16="http://schemas.microsoft.com/office/drawing/2014/main" id="{DA017B61-8575-5925-3DBF-19D6D4220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4357" y="5572561"/>
            <a:ext cx="6803887" cy="315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49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1302</TotalTime>
  <Words>48</Words>
  <Application>Microsoft Office PowerPoint</Application>
  <PresentationFormat>Custom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Segoe UI Variable Display Light</vt:lpstr>
      <vt:lpstr>Segoe UI Variable Text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Trường Xuân</dc:creator>
  <cp:lastModifiedBy>Trường Xuân</cp:lastModifiedBy>
  <cp:revision>7</cp:revision>
  <dcterms:created xsi:type="dcterms:W3CDTF">2025-10-15T17:20:49Z</dcterms:created>
  <dcterms:modified xsi:type="dcterms:W3CDTF">2025-10-20T18:36:11Z</dcterms:modified>
</cp:coreProperties>
</file>