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275" r:id="rId15"/>
    <p:sldId id="276" r:id="rId16"/>
    <p:sldId id="278" r:id="rId17"/>
    <p:sldId id="279" r:id="rId18"/>
    <p:sldId id="280" r:id="rId19"/>
    <p:sldId id="282" r:id="rId20"/>
    <p:sldId id="283" r:id="rId21"/>
    <p:sldId id="284" r:id="rId22"/>
    <p:sldId id="285" r:id="rId23"/>
    <p:sldId id="286" r:id="rId24"/>
    <p:sldId id="287" r:id="rId25"/>
    <p:sldId id="288" r:id="rId26"/>
    <p:sldId id="289" r:id="rId27"/>
    <p:sldId id="29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2F3386-6EAF-4DA5-896E-7336ABF53DA1}">
  <a:tblStyle styleId="{6D2F3386-6EAF-4DA5-896E-7336ABF53DA1}"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e174211d6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26e174211d6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26e174211d6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6e174211d6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6e174211d6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6e174211d6_0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e174211d6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6e174211d6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26e174211d6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e174211d6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6e174211d6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6e174211d6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6e174211d6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26e174211d6_0_1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26e174211d6_0_1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e174211d6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26e174211d6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26e174211d6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6e174211d6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26e174211d6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26e174211d6_1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e174211d6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26e174211d6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26e174211d6_1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6e174211d6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26e174211d6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26e174211d6_1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e174211d6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6e174211d6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6e174211d6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e174211d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26e174211d6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6e174211d6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e174211d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26e174211d6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6e174211d6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2"/>
          <p:cNvPicPr preferRelativeResize="0"/>
          <p:nvPr/>
        </p:nvPicPr>
        <p:blipFill rotWithShape="1">
          <a:blip r:embed="rId2">
            <a:alphaModFix/>
          </a:blip>
          <a:srcRect/>
          <a:stretch/>
        </p:blipFill>
        <p:spPr>
          <a:xfrm>
            <a:off x="414338" y="278924"/>
            <a:ext cx="4600575" cy="8434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263301"/>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838200" y="1074057"/>
            <a:ext cx="10515600" cy="5128439"/>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838199" y="6356350"/>
            <a:ext cx="1382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2365514" y="6356350"/>
            <a:ext cx="748968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0000340" y="6356350"/>
            <a:ext cx="13534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838200" y="6364028"/>
            <a:ext cx="13679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014856" y="6356350"/>
            <a:ext cx="13389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38200" y="278042"/>
            <a:ext cx="10515600" cy="63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38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6172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39788" y="263527"/>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836612" y="119788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2"/>
          </p:nvPr>
        </p:nvSpPr>
        <p:spPr>
          <a:xfrm>
            <a:off x="839788" y="2021796"/>
            <a:ext cx="5157787"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body" idx="3"/>
          </p:nvPr>
        </p:nvSpPr>
        <p:spPr>
          <a:xfrm>
            <a:off x="6194427" y="11978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4"/>
          </p:nvPr>
        </p:nvSpPr>
        <p:spPr>
          <a:xfrm>
            <a:off x="6172200" y="2021796"/>
            <a:ext cx="5183188"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4943344" y="987425"/>
            <a:ext cx="6408867" cy="521017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8"/>
          <p:cNvSpPr txBox="1">
            <a:spLocks noGrp="1"/>
          </p:cNvSpPr>
          <p:nvPr>
            <p:ph type="body" idx="2"/>
          </p:nvPr>
        </p:nvSpPr>
        <p:spPr>
          <a:xfrm>
            <a:off x="839788" y="2057400"/>
            <a:ext cx="3932237" cy="414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a:spLocks noGrp="1"/>
          </p:cNvSpPr>
          <p:nvPr>
            <p:ph type="pic" idx="2"/>
          </p:nvPr>
        </p:nvSpPr>
        <p:spPr>
          <a:xfrm>
            <a:off x="5183188" y="987425"/>
            <a:ext cx="6172200" cy="5203513"/>
          </a:xfrm>
          <a:prstGeom prst="rect">
            <a:avLst/>
          </a:prstGeom>
          <a:noFill/>
          <a:ln>
            <a:noFill/>
          </a:ln>
        </p:spPr>
      </p:sp>
      <p:sp>
        <p:nvSpPr>
          <p:cNvPr id="67" name="Google Shape;67;p9"/>
          <p:cNvSpPr txBox="1">
            <a:spLocks noGrp="1"/>
          </p:cNvSpPr>
          <p:nvPr>
            <p:ph type="body" idx="1"/>
          </p:nvPr>
        </p:nvSpPr>
        <p:spPr>
          <a:xfrm>
            <a:off x="839788" y="2057400"/>
            <a:ext cx="3932237" cy="4133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9"/>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rot="5400000">
            <a:off x="3525141" y="-1631060"/>
            <a:ext cx="514171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17315" y="345287"/>
            <a:ext cx="12192000" cy="475488"/>
          </a:xfrm>
          <a:prstGeom prst="rect">
            <a:avLst/>
          </a:prstGeom>
          <a:noFill/>
          <a:ln>
            <a:noFill/>
          </a:ln>
        </p:spPr>
      </p:pic>
      <p:sp>
        <p:nvSpPr>
          <p:cNvPr id="11" name="Google Shape;11;p1"/>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800"/>
              <a:buFont typeface="Calibri"/>
              <a:buNone/>
              <a:defRPr sz="28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055881"/>
            <a:ext cx="10515600" cy="514171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p:cNvPicPr preferRelativeResize="0"/>
          <p:nvPr/>
        </p:nvPicPr>
        <p:blipFill rotWithShape="1">
          <a:blip r:embed="rId14">
            <a:alphaModFix/>
          </a:blip>
          <a:srcRect/>
          <a:stretch/>
        </p:blipFill>
        <p:spPr>
          <a:xfrm>
            <a:off x="9087694" y="306094"/>
            <a:ext cx="3116019" cy="5712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602566" y="1214438"/>
            <a:ext cx="10986868"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000"/>
              <a:buFont typeface="Helvetica Neue"/>
              <a:buNone/>
            </a:pPr>
            <a:r>
              <a:rPr lang="en-US" dirty="0">
                <a:latin typeface="Arial"/>
                <a:ea typeface="Arial"/>
                <a:cs typeface="Arial"/>
                <a:sym typeface="Arial"/>
              </a:rPr>
              <a:t>Sneaker Store</a:t>
            </a:r>
            <a:endParaRPr sz="4800" dirty="0">
              <a:latin typeface="Arial"/>
              <a:ea typeface="Arial"/>
              <a:cs typeface="Arial"/>
              <a:sym typeface="Arial"/>
            </a:endParaRPr>
          </a:p>
        </p:txBody>
      </p:sp>
      <p:sp>
        <p:nvSpPr>
          <p:cNvPr id="93" name="Google Shape;93;p13"/>
          <p:cNvSpPr txBox="1">
            <a:spLocks noGrp="1"/>
          </p:cNvSpPr>
          <p:nvPr>
            <p:ph type="subTitle" idx="1"/>
          </p:nvPr>
        </p:nvSpPr>
        <p:spPr>
          <a:xfrm>
            <a:off x="602566" y="3987800"/>
            <a:ext cx="10986867" cy="238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dirty="0">
                <a:latin typeface="Arial"/>
                <a:ea typeface="Arial"/>
                <a:cs typeface="Arial"/>
                <a:sym typeface="Arial"/>
              </a:rPr>
              <a:t>Class Name:	PF1121</a:t>
            </a:r>
            <a:endParaRPr dirty="0">
              <a:latin typeface="Arial"/>
              <a:ea typeface="Arial"/>
              <a:cs typeface="Arial"/>
              <a:sym typeface="Arial"/>
            </a:endParaRPr>
          </a:p>
          <a:p>
            <a:pPr marL="0" lvl="0" indent="0" algn="l" rtl="0">
              <a:lnSpc>
                <a:spcPct val="90000"/>
              </a:lnSpc>
              <a:spcBef>
                <a:spcPts val="1000"/>
              </a:spcBef>
              <a:spcAft>
                <a:spcPts val="0"/>
              </a:spcAft>
              <a:buClr>
                <a:schemeClr val="lt1"/>
              </a:buClr>
              <a:buSzPts val="2400"/>
              <a:buNone/>
            </a:pPr>
            <a:r>
              <a:rPr lang="en-US" dirty="0">
                <a:latin typeface="Arial"/>
                <a:ea typeface="Arial"/>
                <a:cs typeface="Arial"/>
                <a:sym typeface="Arial"/>
              </a:rPr>
              <a:t>Group Name: H&amp;T Sneaker Team</a:t>
            </a:r>
            <a:endParaRPr dirty="0">
              <a:latin typeface="Arial"/>
              <a:ea typeface="Arial"/>
              <a:cs typeface="Arial"/>
              <a:sym typeface="Arial"/>
            </a:endParaRPr>
          </a:p>
          <a:p>
            <a:pPr marL="0" lvl="0" indent="0" algn="l" rtl="0">
              <a:lnSpc>
                <a:spcPct val="90000"/>
              </a:lnSpc>
              <a:spcBef>
                <a:spcPts val="1000"/>
              </a:spcBef>
              <a:spcAft>
                <a:spcPts val="0"/>
              </a:spcAft>
              <a:buClr>
                <a:schemeClr val="lt1"/>
              </a:buClr>
              <a:buSzPts val="2400"/>
              <a:buNone/>
            </a:pPr>
            <a:r>
              <a:rPr lang="en-US" dirty="0">
                <a:latin typeface="Arial"/>
                <a:ea typeface="Arial"/>
                <a:cs typeface="Arial"/>
                <a:sym typeface="Arial"/>
              </a:rPr>
              <a:t>Member:  </a:t>
            </a:r>
            <a:r>
              <a:rPr lang="en-US" dirty="0" err="1">
                <a:latin typeface="Arial"/>
                <a:ea typeface="Arial"/>
                <a:cs typeface="Arial"/>
                <a:sym typeface="Arial"/>
              </a:rPr>
              <a:t>Nguyễn</a:t>
            </a:r>
            <a:r>
              <a:rPr lang="en-US" dirty="0">
                <a:latin typeface="Arial"/>
                <a:ea typeface="Arial"/>
                <a:cs typeface="Arial"/>
                <a:sym typeface="Arial"/>
              </a:rPr>
              <a:t> </a:t>
            </a:r>
            <a:r>
              <a:rPr lang="en-US" dirty="0" err="1">
                <a:latin typeface="Arial"/>
                <a:ea typeface="Arial"/>
                <a:cs typeface="Arial"/>
                <a:sym typeface="Arial"/>
              </a:rPr>
              <a:t>Ngọc</a:t>
            </a:r>
            <a:r>
              <a:rPr lang="en-US" dirty="0">
                <a:latin typeface="Arial"/>
                <a:ea typeface="Arial"/>
                <a:cs typeface="Arial"/>
                <a:sym typeface="Arial"/>
              </a:rPr>
              <a:t> </a:t>
            </a:r>
            <a:r>
              <a:rPr lang="en-US" dirty="0" err="1">
                <a:latin typeface="Arial"/>
                <a:ea typeface="Arial"/>
                <a:cs typeface="Arial"/>
                <a:sym typeface="Arial"/>
              </a:rPr>
              <a:t>trường</a:t>
            </a:r>
            <a:endParaRPr dirty="0">
              <a:latin typeface="Arial"/>
              <a:ea typeface="Arial"/>
              <a:cs typeface="Arial"/>
              <a:sym typeface="Arial"/>
            </a:endParaRPr>
          </a:p>
          <a:p>
            <a:pPr marL="0" lvl="0" indent="0" algn="l" rtl="0">
              <a:lnSpc>
                <a:spcPct val="90000"/>
              </a:lnSpc>
              <a:spcBef>
                <a:spcPts val="1000"/>
              </a:spcBef>
              <a:spcAft>
                <a:spcPts val="0"/>
              </a:spcAft>
              <a:buClr>
                <a:schemeClr val="lt1"/>
              </a:buClr>
              <a:buSzPts val="2400"/>
              <a:buNone/>
            </a:pPr>
            <a:r>
              <a:rPr lang="en-US" dirty="0">
                <a:latin typeface="Arial"/>
                <a:ea typeface="Arial"/>
                <a:cs typeface="Arial"/>
                <a:sym typeface="Arial"/>
              </a:rPr>
              <a:t>	      Vũ Huy </a:t>
            </a:r>
            <a:r>
              <a:rPr lang="en-US" dirty="0" err="1">
                <a:latin typeface="Arial"/>
                <a:ea typeface="Arial"/>
                <a:cs typeface="Arial"/>
                <a:sym typeface="Arial"/>
              </a:rPr>
              <a:t>Hưởng</a:t>
            </a:r>
            <a:endParaRPr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186" name="Google Shape;186;p22"/>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87" name="Google Shape;187;p22"/>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88" name="Google Shape;188;p22"/>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9" name="Google Shape;189;p22"/>
          <p:cNvPicPr preferRelativeResize="0"/>
          <p:nvPr/>
        </p:nvPicPr>
        <p:blipFill rotWithShape="1">
          <a:blip r:embed="rId3">
            <a:alphaModFix/>
          </a:blip>
          <a:srcRect/>
          <a:stretch/>
        </p:blipFill>
        <p:spPr>
          <a:xfrm>
            <a:off x="2549775" y="1207001"/>
            <a:ext cx="6972300" cy="4857750"/>
          </a:xfrm>
          <a:prstGeom prst="rect">
            <a:avLst/>
          </a:prstGeom>
          <a:noFill/>
          <a:ln>
            <a:noFill/>
          </a:ln>
        </p:spPr>
      </p:pic>
      <p:sp>
        <p:nvSpPr>
          <p:cNvPr id="190" name="Google Shape;190;p22"/>
          <p:cNvSpPr txBox="1"/>
          <p:nvPr/>
        </p:nvSpPr>
        <p:spPr>
          <a:xfrm>
            <a:off x="-196775" y="1207000"/>
            <a:ext cx="2302800" cy="550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dirty="0"/>
              <a:t>1. Main menu:</a:t>
            </a:r>
            <a:endParaRPr sz="1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208" name="Google Shape;208;p24"/>
          <p:cNvSpPr txBox="1">
            <a:spLocks noGrp="1"/>
          </p:cNvSpPr>
          <p:nvPr>
            <p:ph type="body" idx="1"/>
          </p:nvPr>
        </p:nvSpPr>
        <p:spPr>
          <a:xfrm>
            <a:off x="165728" y="1074056"/>
            <a:ext cx="2094000" cy="4488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1600" b="1" dirty="0">
                <a:solidFill>
                  <a:schemeClr val="dk1"/>
                </a:solidFill>
                <a:latin typeface="Arial"/>
                <a:ea typeface="Arial"/>
                <a:cs typeface="Arial"/>
                <a:sym typeface="Arial"/>
              </a:rPr>
              <a:t>2 Create Order:</a:t>
            </a:r>
            <a:endParaRPr sz="1600" b="1" dirty="0">
              <a:solidFill>
                <a:schemeClr val="dk1"/>
              </a:solidFill>
              <a:latin typeface="Arial"/>
              <a:ea typeface="Arial"/>
              <a:cs typeface="Arial"/>
              <a:sym typeface="Arial"/>
            </a:endParaRPr>
          </a:p>
        </p:txBody>
      </p:sp>
      <p:sp>
        <p:nvSpPr>
          <p:cNvPr id="209" name="Google Shape;209;p24"/>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10" name="Google Shape;210;p24"/>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Arial"/>
                <a:ea typeface="Arial"/>
                <a:cs typeface="Arial"/>
                <a:sym typeface="Arial"/>
              </a:rPr>
              <a:t>Sneaker Store</a:t>
            </a:r>
            <a:endParaRPr>
              <a:latin typeface="Arial"/>
              <a:ea typeface="Arial"/>
              <a:cs typeface="Arial"/>
              <a:sym typeface="Arial"/>
            </a:endParaRPr>
          </a:p>
        </p:txBody>
      </p:sp>
      <p:sp>
        <p:nvSpPr>
          <p:cNvPr id="211" name="Google Shape;211;p24"/>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12" name="Google Shape;212;p24"/>
          <p:cNvPicPr preferRelativeResize="0"/>
          <p:nvPr/>
        </p:nvPicPr>
        <p:blipFill rotWithShape="1">
          <a:blip r:embed="rId3">
            <a:alphaModFix/>
          </a:blip>
          <a:srcRect t="-3134" b="-3134"/>
          <a:stretch/>
        </p:blipFill>
        <p:spPr>
          <a:xfrm>
            <a:off x="2591950" y="1148125"/>
            <a:ext cx="7097074" cy="4998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239" name="Google Shape;239;p27"/>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40" name="Google Shape;240;p27"/>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Arial"/>
                <a:ea typeface="Arial"/>
                <a:cs typeface="Arial"/>
                <a:sym typeface="Arial"/>
              </a:rPr>
              <a:t>Sneaker Store</a:t>
            </a:r>
            <a:endParaRPr>
              <a:latin typeface="Arial"/>
              <a:ea typeface="Arial"/>
              <a:cs typeface="Arial"/>
              <a:sym typeface="Arial"/>
            </a:endParaRPr>
          </a:p>
        </p:txBody>
      </p:sp>
      <p:sp>
        <p:nvSpPr>
          <p:cNvPr id="241" name="Google Shape;241;p27"/>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42" name="Google Shape;242;p27"/>
          <p:cNvPicPr preferRelativeResize="0"/>
          <p:nvPr/>
        </p:nvPicPr>
        <p:blipFill rotWithShape="1">
          <a:blip r:embed="rId3">
            <a:alphaModFix/>
          </a:blip>
          <a:srcRect r="-765"/>
          <a:stretch/>
        </p:blipFill>
        <p:spPr>
          <a:xfrm>
            <a:off x="2728675" y="1500751"/>
            <a:ext cx="6892099" cy="44111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249" name="Google Shape;249;p28"/>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50" name="Google Shape;250;p28"/>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Arial"/>
                <a:ea typeface="Arial"/>
                <a:cs typeface="Arial"/>
                <a:sym typeface="Arial"/>
              </a:rPr>
              <a:t>Sneaker Store</a:t>
            </a:r>
            <a:endParaRPr>
              <a:latin typeface="Arial"/>
              <a:ea typeface="Arial"/>
              <a:cs typeface="Arial"/>
              <a:sym typeface="Arial"/>
            </a:endParaRPr>
          </a:p>
        </p:txBody>
      </p:sp>
      <p:sp>
        <p:nvSpPr>
          <p:cNvPr id="251" name="Google Shape;251;p28"/>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52" name="Google Shape;252;p28"/>
          <p:cNvPicPr preferRelativeResize="0"/>
          <p:nvPr/>
        </p:nvPicPr>
        <p:blipFill rotWithShape="1">
          <a:blip r:embed="rId3">
            <a:alphaModFix/>
          </a:blip>
          <a:srcRect r="-694"/>
          <a:stretch/>
        </p:blipFill>
        <p:spPr>
          <a:xfrm>
            <a:off x="2327750" y="1524999"/>
            <a:ext cx="7258650" cy="4459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291" name="Google Shape;291;p32"/>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292" name="Google Shape;292;p32"/>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Arial"/>
                <a:ea typeface="Arial"/>
                <a:cs typeface="Arial"/>
                <a:sym typeface="Arial"/>
              </a:rPr>
              <a:t>Sneaker Store</a:t>
            </a:r>
            <a:endParaRPr b="1"/>
          </a:p>
        </p:txBody>
      </p:sp>
      <p:sp>
        <p:nvSpPr>
          <p:cNvPr id="293" name="Google Shape;293;p32"/>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94" name="Google Shape;294;p32"/>
          <p:cNvSpPr txBox="1"/>
          <p:nvPr/>
        </p:nvSpPr>
        <p:spPr>
          <a:xfrm>
            <a:off x="140675" y="1306750"/>
            <a:ext cx="25023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3 Order processing</a:t>
            </a:r>
            <a:endParaRPr sz="1800" b="1" dirty="0"/>
          </a:p>
        </p:txBody>
      </p:sp>
      <p:pic>
        <p:nvPicPr>
          <p:cNvPr id="295" name="Google Shape;295;p32"/>
          <p:cNvPicPr preferRelativeResize="0"/>
          <p:nvPr/>
        </p:nvPicPr>
        <p:blipFill rotWithShape="1">
          <a:blip r:embed="rId3">
            <a:alphaModFix/>
          </a:blip>
          <a:srcRect t="850" b="-849"/>
          <a:stretch/>
        </p:blipFill>
        <p:spPr>
          <a:xfrm>
            <a:off x="2933125" y="1306750"/>
            <a:ext cx="6209975" cy="4549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302" name="Google Shape;302;p33"/>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03" name="Google Shape;303;p33"/>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Arial"/>
                <a:ea typeface="Arial"/>
                <a:cs typeface="Arial"/>
                <a:sym typeface="Arial"/>
              </a:rPr>
              <a:t>Sneaker Store</a:t>
            </a:r>
            <a:endParaRPr/>
          </a:p>
        </p:txBody>
      </p:sp>
      <p:sp>
        <p:nvSpPr>
          <p:cNvPr id="304" name="Google Shape;304;p33"/>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05" name="Google Shape;305;p33"/>
          <p:cNvPicPr preferRelativeResize="0"/>
          <p:nvPr/>
        </p:nvPicPr>
        <p:blipFill rotWithShape="1">
          <a:blip r:embed="rId3">
            <a:alphaModFix/>
          </a:blip>
          <a:srcRect/>
          <a:stretch/>
        </p:blipFill>
        <p:spPr>
          <a:xfrm>
            <a:off x="3154900" y="985476"/>
            <a:ext cx="5747166" cy="5272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UI Design</a:t>
            </a:r>
            <a:endParaRPr/>
          </a:p>
        </p:txBody>
      </p:sp>
      <p:sp>
        <p:nvSpPr>
          <p:cNvPr id="322" name="Google Shape;322;p35"/>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23" name="Google Shape;323;p35"/>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24" name="Google Shape;324;p35"/>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25" name="Google Shape;325;p35"/>
          <p:cNvPicPr preferRelativeResize="0"/>
          <p:nvPr/>
        </p:nvPicPr>
        <p:blipFill rotWithShape="1">
          <a:blip r:embed="rId3">
            <a:alphaModFix/>
          </a:blip>
          <a:srcRect b="-1564"/>
          <a:stretch/>
        </p:blipFill>
        <p:spPr>
          <a:xfrm>
            <a:off x="2614613" y="1019576"/>
            <a:ext cx="6962775" cy="5229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Class Diagram</a:t>
            </a:r>
            <a:endParaRPr/>
          </a:p>
        </p:txBody>
      </p:sp>
      <p:sp>
        <p:nvSpPr>
          <p:cNvPr id="332" name="Google Shape;332;p36"/>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33" name="Google Shape;333;p36"/>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34" name="Google Shape;334;p36"/>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35" name="Google Shape;335;p36"/>
          <p:cNvPicPr preferRelativeResize="0"/>
          <p:nvPr/>
        </p:nvPicPr>
        <p:blipFill>
          <a:blip r:embed="rId3">
            <a:alphaModFix/>
          </a:blip>
          <a:stretch>
            <a:fillRect/>
          </a:stretch>
        </p:blipFill>
        <p:spPr>
          <a:xfrm>
            <a:off x="374426" y="1079275"/>
            <a:ext cx="11240202" cy="52752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342" name="Google Shape;342;p37"/>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43" name="Google Shape;343;p37"/>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44" name="Google Shape;344;p37"/>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5" name="Google Shape;345;p37"/>
          <p:cNvSpPr txBox="1"/>
          <p:nvPr/>
        </p:nvSpPr>
        <p:spPr>
          <a:xfrm>
            <a:off x="425600" y="1287100"/>
            <a:ext cx="1794900" cy="314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1. Login:</a:t>
            </a:r>
            <a:endParaRPr sz="1800" b="1"/>
          </a:p>
        </p:txBody>
      </p:sp>
      <p:pic>
        <p:nvPicPr>
          <p:cNvPr id="346" name="Google Shape;346;p37"/>
          <p:cNvPicPr preferRelativeResize="0"/>
          <p:nvPr/>
        </p:nvPicPr>
        <p:blipFill>
          <a:blip r:embed="rId3">
            <a:alphaModFix/>
          </a:blip>
          <a:stretch>
            <a:fillRect/>
          </a:stretch>
        </p:blipFill>
        <p:spPr>
          <a:xfrm>
            <a:off x="3204950" y="1339500"/>
            <a:ext cx="6190820" cy="45975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364" name="Google Shape;364;p39"/>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65" name="Google Shape;365;p39"/>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66" name="Google Shape;366;p39"/>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67" name="Google Shape;367;p39"/>
          <p:cNvSpPr txBox="1"/>
          <p:nvPr/>
        </p:nvSpPr>
        <p:spPr>
          <a:xfrm>
            <a:off x="140675" y="1131075"/>
            <a:ext cx="19653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2. Create Order:</a:t>
            </a:r>
            <a:endParaRPr sz="1800" b="1" dirty="0"/>
          </a:p>
        </p:txBody>
      </p:sp>
      <p:pic>
        <p:nvPicPr>
          <p:cNvPr id="368" name="Google Shape;368;p39"/>
          <p:cNvPicPr preferRelativeResize="0"/>
          <p:nvPr/>
        </p:nvPicPr>
        <p:blipFill>
          <a:blip r:embed="rId3">
            <a:alphaModFix/>
          </a:blip>
          <a:stretch>
            <a:fillRect/>
          </a:stretch>
        </p:blipFill>
        <p:spPr>
          <a:xfrm>
            <a:off x="2008876" y="926901"/>
            <a:ext cx="8840832" cy="54820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Objectives</a:t>
            </a:r>
            <a:endParaRPr/>
          </a:p>
        </p:txBody>
      </p:sp>
      <p:sp>
        <p:nvSpPr>
          <p:cNvPr id="100" name="Google Shape;100;p14"/>
          <p:cNvSpPr txBox="1">
            <a:spLocks noGrp="1"/>
          </p:cNvSpPr>
          <p:nvPr>
            <p:ph type="body" idx="1"/>
          </p:nvPr>
        </p:nvSpPr>
        <p:spPr>
          <a:xfrm>
            <a:off x="5895125" y="1016850"/>
            <a:ext cx="6046800" cy="538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dirty="0">
                <a:solidFill>
                  <a:schemeClr val="dk1"/>
                </a:solidFill>
                <a:latin typeface="Arial"/>
                <a:ea typeface="Arial"/>
                <a:cs typeface="Arial"/>
                <a:sym typeface="Arial"/>
              </a:rPr>
              <a:t>The system is built to assist shoe stores in managing invoices more easily. It enables the seller to access additional information about store products, such as product names, colors, sizes, and brands. Sellers can create invoices by adding multiple requested products simultaneously and input customer information into the order. If customer details are already in the system, only a phone number input is necessary, and the system will automatically display the previous information. The system aids cashiers in processing invoices, whether it's for completing payments or canceling orders. When a cashier accesses the system, it displays orders created on the same day, organized chronologically, showing pending orders. Additionally, after completing a transaction, the system will display an invoice detailing the products purchased by that customer</a:t>
            </a:r>
            <a:r>
              <a:rPr lang="en-US" sz="1800" dirty="0">
                <a:solidFill>
                  <a:srgbClr val="374151"/>
                </a:solidFill>
                <a:highlight>
                  <a:srgbClr val="F7F7F8"/>
                </a:highlight>
                <a:latin typeface="Arial"/>
                <a:ea typeface="Arial"/>
                <a:cs typeface="Arial"/>
                <a:sym typeface="Arial"/>
              </a:rPr>
              <a:t>.</a:t>
            </a:r>
            <a:endParaRPr sz="3000" dirty="0">
              <a:latin typeface="Arial"/>
              <a:ea typeface="Arial"/>
              <a:cs typeface="Arial"/>
              <a:sym typeface="Arial"/>
            </a:endParaRPr>
          </a:p>
        </p:txBody>
      </p:sp>
      <p:sp>
        <p:nvSpPr>
          <p:cNvPr id="101" name="Google Shape;101;p14"/>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02" name="Google Shape;102;p14"/>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03" name="Google Shape;103;p1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04" name="Google Shape;104;p14"/>
          <p:cNvPicPr preferRelativeResize="0"/>
          <p:nvPr/>
        </p:nvPicPr>
        <p:blipFill>
          <a:blip r:embed="rId3">
            <a:alphaModFix/>
          </a:blip>
          <a:stretch>
            <a:fillRect/>
          </a:stretch>
        </p:blipFill>
        <p:spPr>
          <a:xfrm>
            <a:off x="152400" y="1079300"/>
            <a:ext cx="5590326" cy="5159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40"/>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Sequence Diagram</a:t>
            </a:r>
            <a:endParaRPr/>
          </a:p>
        </p:txBody>
      </p:sp>
      <p:sp>
        <p:nvSpPr>
          <p:cNvPr id="375" name="Google Shape;375;p40"/>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76" name="Google Shape;376;p40"/>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77" name="Google Shape;377;p40"/>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78" name="Google Shape;378;p40"/>
          <p:cNvSpPr txBox="1"/>
          <p:nvPr/>
        </p:nvSpPr>
        <p:spPr>
          <a:xfrm>
            <a:off x="280600" y="1224900"/>
            <a:ext cx="1740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3. Payment:</a:t>
            </a:r>
            <a:endParaRPr sz="1800" b="1" dirty="0"/>
          </a:p>
        </p:txBody>
      </p:sp>
      <p:pic>
        <p:nvPicPr>
          <p:cNvPr id="379" name="Google Shape;379;p40"/>
          <p:cNvPicPr preferRelativeResize="0"/>
          <p:nvPr/>
        </p:nvPicPr>
        <p:blipFill>
          <a:blip r:embed="rId3">
            <a:alphaModFix/>
          </a:blip>
          <a:stretch>
            <a:fillRect/>
          </a:stretch>
        </p:blipFill>
        <p:spPr>
          <a:xfrm>
            <a:off x="1935375" y="1224900"/>
            <a:ext cx="7045675" cy="52752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41"/>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Entity Relationship Diagram</a:t>
            </a:r>
            <a:endParaRPr/>
          </a:p>
        </p:txBody>
      </p:sp>
      <p:sp>
        <p:nvSpPr>
          <p:cNvPr id="386" name="Google Shape;386;p41"/>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87" name="Google Shape;387;p41"/>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88" name="Google Shape;388;p4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89" name="Google Shape;389;p41"/>
          <p:cNvSpPr txBox="1"/>
          <p:nvPr/>
        </p:nvSpPr>
        <p:spPr>
          <a:xfrm>
            <a:off x="306175" y="960475"/>
            <a:ext cx="26955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t>1. </a:t>
            </a:r>
            <a:r>
              <a:rPr lang="en-US" sz="1300" b="1">
                <a:solidFill>
                  <a:schemeClr val="dk1"/>
                </a:solidFill>
              </a:rPr>
              <a:t>Entity Relationship Diagram:</a:t>
            </a:r>
            <a:endParaRPr sz="1500" b="1"/>
          </a:p>
        </p:txBody>
      </p:sp>
      <p:pic>
        <p:nvPicPr>
          <p:cNvPr id="390" name="Google Shape;390;p41"/>
          <p:cNvPicPr preferRelativeResize="0"/>
          <p:nvPr/>
        </p:nvPicPr>
        <p:blipFill>
          <a:blip r:embed="rId3">
            <a:alphaModFix/>
          </a:blip>
          <a:stretch>
            <a:fillRect/>
          </a:stretch>
        </p:blipFill>
        <p:spPr>
          <a:xfrm>
            <a:off x="306174" y="1079275"/>
            <a:ext cx="11374925" cy="5275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42"/>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Entity Relationship Diagram</a:t>
            </a:r>
            <a:endParaRPr/>
          </a:p>
        </p:txBody>
      </p:sp>
      <p:sp>
        <p:nvSpPr>
          <p:cNvPr id="397" name="Google Shape;397;p42"/>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398" name="Google Shape;398;p42"/>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399" name="Google Shape;399;p42"/>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400" name="Google Shape;400;p42"/>
          <p:cNvSpPr txBox="1"/>
          <p:nvPr/>
        </p:nvSpPr>
        <p:spPr>
          <a:xfrm>
            <a:off x="400025" y="1216375"/>
            <a:ext cx="3267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2. Database design details:</a:t>
            </a:r>
            <a:endParaRPr sz="1800" b="1"/>
          </a:p>
        </p:txBody>
      </p:sp>
      <p:pic>
        <p:nvPicPr>
          <p:cNvPr id="401" name="Google Shape;401;p42"/>
          <p:cNvPicPr preferRelativeResize="0"/>
          <p:nvPr/>
        </p:nvPicPr>
        <p:blipFill>
          <a:blip r:embed="rId3">
            <a:alphaModFix/>
          </a:blip>
          <a:stretch>
            <a:fillRect/>
          </a:stretch>
        </p:blipFill>
        <p:spPr>
          <a:xfrm>
            <a:off x="2993099" y="1079300"/>
            <a:ext cx="6707476" cy="52752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dirty="0">
                <a:latin typeface="Helvetica Neue Light"/>
                <a:ea typeface="Helvetica Neue Light"/>
                <a:cs typeface="Helvetica Neue Light"/>
                <a:sym typeface="Helvetica Neue Light"/>
              </a:rPr>
              <a:t>Deployment Diagram</a:t>
            </a:r>
            <a:endParaRPr dirty="0"/>
          </a:p>
        </p:txBody>
      </p:sp>
      <p:sp>
        <p:nvSpPr>
          <p:cNvPr id="408" name="Google Shape;408;p43"/>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409" name="Google Shape;409;p43"/>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410" name="Google Shape;410;p4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11" name="Google Shape;411;p43"/>
          <p:cNvPicPr preferRelativeResize="0"/>
          <p:nvPr/>
        </p:nvPicPr>
        <p:blipFill>
          <a:blip r:embed="rId3">
            <a:alphaModFix/>
          </a:blip>
          <a:stretch>
            <a:fillRect/>
          </a:stretch>
        </p:blipFill>
        <p:spPr>
          <a:xfrm>
            <a:off x="0" y="1079276"/>
            <a:ext cx="12192000" cy="53303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6"/>
        <p:cNvGrpSpPr/>
        <p:nvPr/>
      </p:nvGrpSpPr>
      <p:grpSpPr>
        <a:xfrm>
          <a:off x="0" y="0"/>
          <a:ext cx="0" cy="0"/>
          <a:chOff x="0" y="0"/>
          <a:chExt cx="0" cy="0"/>
        </a:xfrm>
      </p:grpSpPr>
      <p:sp>
        <p:nvSpPr>
          <p:cNvPr id="417" name="Google Shape;417;p44"/>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Task Assign (to each team member)</a:t>
            </a:r>
            <a:endParaRPr/>
          </a:p>
        </p:txBody>
      </p:sp>
      <p:sp>
        <p:nvSpPr>
          <p:cNvPr id="418" name="Google Shape;418;p44"/>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419" name="Google Shape;419;p44"/>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420" name="Google Shape;420;p4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aphicFrame>
        <p:nvGraphicFramePr>
          <p:cNvPr id="421" name="Google Shape;421;p44"/>
          <p:cNvGraphicFramePr/>
          <p:nvPr/>
        </p:nvGraphicFramePr>
        <p:xfrm>
          <a:off x="472625" y="996600"/>
          <a:ext cx="10532275" cy="5531181"/>
        </p:xfrm>
        <a:graphic>
          <a:graphicData uri="http://schemas.openxmlformats.org/drawingml/2006/table">
            <a:tbl>
              <a:tblPr bandRow="1" bandCol="1">
                <a:noFill/>
                <a:tableStyleId>{6D2F3386-6EAF-4DA5-896E-7336ABF53DA1}</a:tableStyleId>
              </a:tblPr>
              <a:tblGrid>
                <a:gridCol w="2054600">
                  <a:extLst>
                    <a:ext uri="{9D8B030D-6E8A-4147-A177-3AD203B41FA5}">
                      <a16:colId xmlns:a16="http://schemas.microsoft.com/office/drawing/2014/main" val="20000"/>
                    </a:ext>
                  </a:extLst>
                </a:gridCol>
                <a:gridCol w="2267150">
                  <a:extLst>
                    <a:ext uri="{9D8B030D-6E8A-4147-A177-3AD203B41FA5}">
                      <a16:colId xmlns:a16="http://schemas.microsoft.com/office/drawing/2014/main" val="20001"/>
                    </a:ext>
                  </a:extLst>
                </a:gridCol>
                <a:gridCol w="1941550">
                  <a:extLst>
                    <a:ext uri="{9D8B030D-6E8A-4147-A177-3AD203B41FA5}">
                      <a16:colId xmlns:a16="http://schemas.microsoft.com/office/drawing/2014/main" val="20002"/>
                    </a:ext>
                  </a:extLst>
                </a:gridCol>
                <a:gridCol w="1109450">
                  <a:extLst>
                    <a:ext uri="{9D8B030D-6E8A-4147-A177-3AD203B41FA5}">
                      <a16:colId xmlns:a16="http://schemas.microsoft.com/office/drawing/2014/main" val="20003"/>
                    </a:ext>
                  </a:extLst>
                </a:gridCol>
                <a:gridCol w="1109450">
                  <a:extLst>
                    <a:ext uri="{9D8B030D-6E8A-4147-A177-3AD203B41FA5}">
                      <a16:colId xmlns:a16="http://schemas.microsoft.com/office/drawing/2014/main" val="20004"/>
                    </a:ext>
                  </a:extLst>
                </a:gridCol>
                <a:gridCol w="880325">
                  <a:extLst>
                    <a:ext uri="{9D8B030D-6E8A-4147-A177-3AD203B41FA5}">
                      <a16:colId xmlns:a16="http://schemas.microsoft.com/office/drawing/2014/main" val="20005"/>
                    </a:ext>
                  </a:extLst>
                </a:gridCol>
                <a:gridCol w="1169750">
                  <a:extLst>
                    <a:ext uri="{9D8B030D-6E8A-4147-A177-3AD203B41FA5}">
                      <a16:colId xmlns:a16="http://schemas.microsoft.com/office/drawing/2014/main" val="20006"/>
                    </a:ext>
                  </a:extLst>
                </a:gridCol>
              </a:tblGrid>
              <a:tr h="332825">
                <a:tc>
                  <a:txBody>
                    <a:bodyPr/>
                    <a:lstStyle/>
                    <a:p>
                      <a:pPr marL="0" lvl="0" indent="19685" algn="ctr" rtl="0">
                        <a:lnSpc>
                          <a:spcPct val="115000"/>
                        </a:lnSpc>
                        <a:spcBef>
                          <a:spcPts val="0"/>
                        </a:spcBef>
                        <a:spcAft>
                          <a:spcPts val="0"/>
                        </a:spcAft>
                        <a:buNone/>
                      </a:pPr>
                      <a:r>
                        <a:rPr lang="en-US" sz="1200"/>
                        <a:t>H&amp;T Sneaker Team</a:t>
                      </a:r>
                      <a:endParaRPr sz="1200"/>
                    </a:p>
                  </a:txBody>
                  <a:tcPr marL="73025" marR="73025" marT="0" marB="0" anchor="ctr">
                    <a:lnB w="6350" cap="flat" cmpd="sng">
                      <a:solidFill>
                        <a:srgbClr val="000000"/>
                      </a:solidFill>
                      <a:prstDash val="solid"/>
                      <a:round/>
                      <a:headEnd type="none" w="sm" len="sm"/>
                      <a:tailEnd type="none" w="sm" len="sm"/>
                    </a:lnB>
                    <a:solidFill>
                      <a:srgbClr val="B4C6E7"/>
                    </a:solidFill>
                  </a:tcPr>
                </a:tc>
                <a:tc gridSpan="6">
                  <a:txBody>
                    <a:bodyPr/>
                    <a:lstStyle/>
                    <a:p>
                      <a:pPr marL="0" lvl="0" indent="0" algn="l" rtl="0">
                        <a:lnSpc>
                          <a:spcPct val="115000"/>
                        </a:lnSpc>
                        <a:spcBef>
                          <a:spcPts val="0"/>
                        </a:spcBef>
                        <a:spcAft>
                          <a:spcPts val="0"/>
                        </a:spcAft>
                        <a:buNone/>
                      </a:pPr>
                      <a:r>
                        <a:rPr lang="en-US" sz="1200"/>
                        <a:t>Sneaker Store</a:t>
                      </a:r>
                      <a:endParaRPr sz="1200"/>
                    </a:p>
                  </a:txBody>
                  <a:tcPr marL="73025" marR="73025" marT="0" marB="0" anchor="ctr">
                    <a:lnB w="6350" cap="flat" cmpd="sng">
                      <a:solidFill>
                        <a:srgbClr val="000000"/>
                      </a:solidFill>
                      <a:prstDash val="solid"/>
                      <a:round/>
                      <a:headEnd type="none" w="sm" len="sm"/>
                      <a:tailEnd type="none" w="sm" len="sm"/>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825">
                <a:tc>
                  <a:txBody>
                    <a:bodyPr/>
                    <a:lstStyle/>
                    <a:p>
                      <a:pPr marL="0" lvl="0" indent="19685" algn="ctr" rtl="0">
                        <a:lnSpc>
                          <a:spcPct val="115000"/>
                        </a:lnSpc>
                        <a:spcBef>
                          <a:spcPts val="0"/>
                        </a:spcBef>
                        <a:spcAft>
                          <a:spcPts val="0"/>
                        </a:spcAft>
                        <a:buNone/>
                      </a:pPr>
                      <a:r>
                        <a:rPr lang="en-US" sz="1200"/>
                        <a:t>No</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lvl="0" indent="19685" algn="ctr" rtl="0">
                        <a:lnSpc>
                          <a:spcPct val="115000"/>
                        </a:lnSpc>
                        <a:spcBef>
                          <a:spcPts val="0"/>
                        </a:spcBef>
                        <a:spcAft>
                          <a:spcPts val="0"/>
                        </a:spcAft>
                        <a:buNone/>
                      </a:pPr>
                      <a:r>
                        <a:rPr lang="en-US" sz="1200"/>
                        <a:t>Task name</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lvl="0" indent="19685" algn="ctr" rtl="0">
                        <a:lnSpc>
                          <a:spcPct val="115000"/>
                        </a:lnSpc>
                        <a:spcBef>
                          <a:spcPts val="0"/>
                        </a:spcBef>
                        <a:spcAft>
                          <a:spcPts val="0"/>
                        </a:spcAft>
                        <a:buNone/>
                      </a:pPr>
                      <a:r>
                        <a:rPr lang="en-US" sz="1200"/>
                        <a:t>Description</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lvl="0" indent="19685" algn="ctr" rtl="0">
                        <a:lnSpc>
                          <a:spcPct val="115000"/>
                        </a:lnSpc>
                        <a:spcBef>
                          <a:spcPts val="0"/>
                        </a:spcBef>
                        <a:spcAft>
                          <a:spcPts val="0"/>
                        </a:spcAft>
                        <a:buNone/>
                      </a:pPr>
                      <a:r>
                        <a:rPr lang="en-US" sz="1200"/>
                        <a:t>Start Date</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lvl="0" indent="19685" algn="ctr" rtl="0">
                        <a:lnSpc>
                          <a:spcPct val="115000"/>
                        </a:lnSpc>
                        <a:spcBef>
                          <a:spcPts val="0"/>
                        </a:spcBef>
                        <a:spcAft>
                          <a:spcPts val="0"/>
                        </a:spcAft>
                        <a:buNone/>
                      </a:pPr>
                      <a:r>
                        <a:rPr lang="en-US" sz="1200"/>
                        <a:t>End Date</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marR="0" lvl="0" indent="19685" algn="ctr" rtl="0">
                        <a:lnSpc>
                          <a:spcPct val="115000"/>
                        </a:lnSpc>
                        <a:spcBef>
                          <a:spcPts val="0"/>
                        </a:spcBef>
                        <a:spcAft>
                          <a:spcPts val="0"/>
                        </a:spcAft>
                        <a:buNone/>
                      </a:pPr>
                      <a:r>
                        <a:rPr lang="en-US" sz="1200"/>
                        <a:t>Member</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tc>
                  <a:txBody>
                    <a:bodyPr/>
                    <a:lstStyle/>
                    <a:p>
                      <a:pPr marL="0" marR="0" lvl="0" indent="0" algn="ctr" rtl="0">
                        <a:lnSpc>
                          <a:spcPct val="115000"/>
                        </a:lnSpc>
                        <a:spcBef>
                          <a:spcPts val="0"/>
                        </a:spcBef>
                        <a:spcAft>
                          <a:spcPts val="0"/>
                        </a:spcAft>
                        <a:buNone/>
                      </a:pPr>
                      <a:r>
                        <a:rPr lang="en-US" sz="1200"/>
                        <a:t>Self assessment</a:t>
                      </a:r>
                      <a:endParaRPr sz="1200"/>
                    </a:p>
                  </a:txBody>
                  <a:tcPr marL="73025" marR="73025" marT="0" marB="0" anchor="ctr">
                    <a:lnT w="6350" cap="flat" cmpd="sng">
                      <a:solidFill>
                        <a:srgbClr val="000000"/>
                      </a:solidFill>
                      <a:prstDash val="solid"/>
                      <a:round/>
                      <a:headEnd type="none" w="sm" len="sm"/>
                      <a:tailEnd type="none" w="sm" len="sm"/>
                    </a:lnT>
                    <a:solidFill>
                      <a:srgbClr val="D9E2F3"/>
                    </a:solidFill>
                  </a:tcPr>
                </a:tc>
                <a:extLst>
                  <a:ext uri="{0D108BD9-81ED-4DB2-BD59-A6C34878D82A}">
                    <a16:rowId xmlns:a16="http://schemas.microsoft.com/office/drawing/2014/main" val="10001"/>
                  </a:ext>
                </a:extLst>
              </a:tr>
              <a:tr h="665625">
                <a:tc>
                  <a:txBody>
                    <a:bodyPr/>
                    <a:lstStyle/>
                    <a:p>
                      <a:pPr marL="0" lvl="0" indent="0" algn="ctr" rtl="0">
                        <a:lnSpc>
                          <a:spcPct val="115000"/>
                        </a:lnSpc>
                        <a:spcBef>
                          <a:spcPts val="0"/>
                        </a:spcBef>
                        <a:spcAft>
                          <a:spcPts val="0"/>
                        </a:spcAft>
                        <a:buNone/>
                      </a:pPr>
                      <a:r>
                        <a:rPr lang="en-US" sz="1200"/>
                        <a:t>1</a:t>
                      </a:r>
                      <a:endParaRPr sz="1200"/>
                    </a:p>
                  </a:txBody>
                  <a:tcPr marL="73025" marR="73025" marT="0" marB="0"/>
                </a:tc>
                <a:tc>
                  <a:txBody>
                    <a:bodyPr/>
                    <a:lstStyle/>
                    <a:p>
                      <a:pPr marL="0" lvl="0" indent="0" algn="l" rtl="0">
                        <a:lnSpc>
                          <a:spcPct val="115000"/>
                        </a:lnSpc>
                        <a:spcBef>
                          <a:spcPts val="0"/>
                        </a:spcBef>
                        <a:spcAft>
                          <a:spcPts val="0"/>
                        </a:spcAft>
                        <a:buNone/>
                      </a:pPr>
                      <a:r>
                        <a:rPr lang="en-US" sz="1200"/>
                        <a:t>Write report</a:t>
                      </a:r>
                      <a:endParaRPr sz="1200"/>
                    </a:p>
                  </a:txBody>
                  <a:tcPr marL="73025" marR="73025" marT="0" marB="0"/>
                </a:tc>
                <a:tc>
                  <a:txBody>
                    <a:bodyPr/>
                    <a:lstStyle/>
                    <a:p>
                      <a:pPr marL="0" lvl="0" indent="19685" algn="l" rtl="0">
                        <a:lnSpc>
                          <a:spcPct val="115000"/>
                        </a:lnSpc>
                        <a:spcBef>
                          <a:spcPts val="0"/>
                        </a:spcBef>
                        <a:spcAft>
                          <a:spcPts val="0"/>
                        </a:spcAft>
                        <a:buNone/>
                      </a:pPr>
                      <a:endParaRPr sz="1200" dirty="0"/>
                    </a:p>
                  </a:txBody>
                  <a:tcPr marL="73025" marR="73025" marT="0" marB="0"/>
                </a:tc>
                <a:tc>
                  <a:txBody>
                    <a:bodyPr/>
                    <a:lstStyle/>
                    <a:p>
                      <a:pPr marL="0" lvl="0" indent="19685" algn="l" rtl="0">
                        <a:lnSpc>
                          <a:spcPct val="115000"/>
                        </a:lnSpc>
                        <a:spcBef>
                          <a:spcPts val="0"/>
                        </a:spcBef>
                        <a:spcAft>
                          <a:spcPts val="0"/>
                        </a:spcAft>
                        <a:buNone/>
                      </a:pPr>
                      <a:r>
                        <a:rPr lang="en-US" sz="1200"/>
                        <a:t>August 8</a:t>
                      </a: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17</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2"/>
                  </a:ext>
                </a:extLst>
              </a:tr>
              <a:tr h="665625">
                <a:tc>
                  <a:txBody>
                    <a:bodyPr/>
                    <a:lstStyle/>
                    <a:p>
                      <a:pPr marL="0" lvl="0" indent="19685" algn="ctr" rtl="0">
                        <a:lnSpc>
                          <a:spcPct val="115000"/>
                        </a:lnSpc>
                        <a:spcBef>
                          <a:spcPts val="0"/>
                        </a:spcBef>
                        <a:spcAft>
                          <a:spcPts val="0"/>
                        </a:spcAft>
                        <a:buNone/>
                      </a:pPr>
                      <a:r>
                        <a:rPr lang="en-US" sz="1200"/>
                        <a:t>2</a:t>
                      </a:r>
                      <a:endParaRPr sz="1200"/>
                    </a:p>
                  </a:txBody>
                  <a:tcPr marL="73025" marR="73025" marT="0" marB="0"/>
                </a:tc>
                <a:tc>
                  <a:txBody>
                    <a:bodyPr/>
                    <a:lstStyle/>
                    <a:p>
                      <a:pPr marL="0" lvl="0" indent="19685" algn="l" rtl="0">
                        <a:lnSpc>
                          <a:spcPct val="115000"/>
                        </a:lnSpc>
                        <a:spcBef>
                          <a:spcPts val="0"/>
                        </a:spcBef>
                        <a:spcAft>
                          <a:spcPts val="0"/>
                        </a:spcAft>
                        <a:buNone/>
                      </a:pPr>
                      <a:r>
                        <a:rPr lang="en-US" sz="1200"/>
                        <a:t>Slide</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10</a:t>
                      </a: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12</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3"/>
                  </a:ext>
                </a:extLst>
              </a:tr>
              <a:tr h="665625">
                <a:tc>
                  <a:txBody>
                    <a:bodyPr/>
                    <a:lstStyle/>
                    <a:p>
                      <a:pPr marL="0" lvl="0" indent="19685" algn="ctr" rtl="0">
                        <a:lnSpc>
                          <a:spcPct val="115000"/>
                        </a:lnSpc>
                        <a:spcBef>
                          <a:spcPts val="0"/>
                        </a:spcBef>
                        <a:spcAft>
                          <a:spcPts val="0"/>
                        </a:spcAft>
                        <a:buNone/>
                      </a:pPr>
                      <a:r>
                        <a:rPr lang="en-US" sz="1200"/>
                        <a:t>3</a:t>
                      </a:r>
                      <a:endParaRPr sz="1200"/>
                    </a:p>
                  </a:txBody>
                  <a:tcPr marL="73025" marR="73025" marT="0" marB="0"/>
                </a:tc>
                <a:tc>
                  <a:txBody>
                    <a:bodyPr/>
                    <a:lstStyle/>
                    <a:p>
                      <a:pPr marL="0" lvl="0" indent="19685" algn="l" rtl="0">
                        <a:lnSpc>
                          <a:spcPct val="115000"/>
                        </a:lnSpc>
                        <a:spcBef>
                          <a:spcPts val="0"/>
                        </a:spcBef>
                        <a:spcAft>
                          <a:spcPts val="0"/>
                        </a:spcAft>
                        <a:buNone/>
                      </a:pPr>
                      <a:r>
                        <a:rPr lang="en-US" sz="1200"/>
                        <a:t>Database</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27</a:t>
                      </a: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6</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4"/>
                  </a:ext>
                </a:extLst>
              </a:tr>
              <a:tr h="665625">
                <a:tc>
                  <a:txBody>
                    <a:bodyPr/>
                    <a:lstStyle/>
                    <a:p>
                      <a:pPr marL="0" lvl="0" indent="19685" algn="ctr" rtl="0">
                        <a:lnSpc>
                          <a:spcPct val="115000"/>
                        </a:lnSpc>
                        <a:spcBef>
                          <a:spcPts val="0"/>
                        </a:spcBef>
                        <a:spcAft>
                          <a:spcPts val="0"/>
                        </a:spcAft>
                        <a:buNone/>
                      </a:pPr>
                      <a:r>
                        <a:rPr lang="en-US" sz="1200"/>
                        <a:t>4</a:t>
                      </a:r>
                      <a:endParaRPr sz="1200"/>
                    </a:p>
                  </a:txBody>
                  <a:tcPr marL="73025" marR="73025" marT="0" marB="0"/>
                </a:tc>
                <a:tc>
                  <a:txBody>
                    <a:bodyPr/>
                    <a:lstStyle/>
                    <a:p>
                      <a:pPr marL="0" lvl="0" indent="19685" algn="l" rtl="0">
                        <a:lnSpc>
                          <a:spcPct val="115000"/>
                        </a:lnSpc>
                        <a:spcBef>
                          <a:spcPts val="0"/>
                        </a:spcBef>
                        <a:spcAft>
                          <a:spcPts val="0"/>
                        </a:spcAft>
                        <a:buNone/>
                      </a:pPr>
                      <a:r>
                        <a:rPr lang="en-US" sz="1200"/>
                        <a:t>ERD</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21</a:t>
                      </a: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26</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5"/>
                  </a:ext>
                </a:extLst>
              </a:tr>
              <a:tr h="711025">
                <a:tc>
                  <a:txBody>
                    <a:bodyPr/>
                    <a:lstStyle/>
                    <a:p>
                      <a:pPr marL="0" lvl="0" indent="19685" algn="ctr" rtl="0">
                        <a:lnSpc>
                          <a:spcPct val="115000"/>
                        </a:lnSpc>
                        <a:spcBef>
                          <a:spcPts val="0"/>
                        </a:spcBef>
                        <a:spcAft>
                          <a:spcPts val="0"/>
                        </a:spcAft>
                        <a:buNone/>
                      </a:pPr>
                      <a:r>
                        <a:rPr lang="en-US" sz="1200"/>
                        <a:t>5</a:t>
                      </a:r>
                      <a:endParaRPr sz="1200"/>
                    </a:p>
                  </a:txBody>
                  <a:tcPr marL="73025" marR="73025" marT="0" marB="0"/>
                </a:tc>
                <a:tc>
                  <a:txBody>
                    <a:bodyPr/>
                    <a:lstStyle/>
                    <a:p>
                      <a:pPr marL="0" lvl="0" indent="19685" algn="l" rtl="0">
                        <a:lnSpc>
                          <a:spcPct val="115000"/>
                        </a:lnSpc>
                        <a:spcBef>
                          <a:spcPts val="0"/>
                        </a:spcBef>
                        <a:spcAft>
                          <a:spcPts val="0"/>
                        </a:spcAft>
                        <a:buNone/>
                      </a:pPr>
                      <a:r>
                        <a:rPr lang="en-US" sz="1200"/>
                        <a:t>Use Case, Sequence, Activity, Class Diagram</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1</a:t>
                      </a: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18</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6"/>
                  </a:ext>
                </a:extLst>
              </a:tr>
              <a:tr h="711025">
                <a:tc>
                  <a:txBody>
                    <a:bodyPr/>
                    <a:lstStyle/>
                    <a:p>
                      <a:pPr marL="0" lvl="0" indent="19685" algn="ctr" rtl="0">
                        <a:lnSpc>
                          <a:spcPct val="115000"/>
                        </a:lnSpc>
                        <a:spcBef>
                          <a:spcPts val="0"/>
                        </a:spcBef>
                        <a:spcAft>
                          <a:spcPts val="0"/>
                        </a:spcAft>
                        <a:buNone/>
                      </a:pPr>
                      <a:r>
                        <a:rPr lang="en-US" sz="1200"/>
                        <a:t>6</a:t>
                      </a:r>
                      <a:endParaRPr sz="1200"/>
                    </a:p>
                  </a:txBody>
                  <a:tcPr marL="73025" marR="73025" marT="0" marB="0"/>
                </a:tc>
                <a:tc>
                  <a:txBody>
                    <a:bodyPr/>
                    <a:lstStyle/>
                    <a:p>
                      <a:pPr marL="0" lvl="0" indent="19685" algn="l" rtl="0">
                        <a:lnSpc>
                          <a:spcPct val="115000"/>
                        </a:lnSpc>
                        <a:spcBef>
                          <a:spcPts val="0"/>
                        </a:spcBef>
                        <a:spcAft>
                          <a:spcPts val="0"/>
                        </a:spcAft>
                        <a:buNone/>
                      </a:pPr>
                      <a:r>
                        <a:rPr lang="en-US" sz="1200"/>
                        <a:t>Test case</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22</a:t>
                      </a: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24</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extLst>
                  <a:ext uri="{0D108BD9-81ED-4DB2-BD59-A6C34878D82A}">
                    <a16:rowId xmlns:a16="http://schemas.microsoft.com/office/drawing/2014/main" val="10007"/>
                  </a:ext>
                </a:extLst>
              </a:tr>
              <a:tr h="711025">
                <a:tc>
                  <a:txBody>
                    <a:bodyPr/>
                    <a:lstStyle/>
                    <a:p>
                      <a:pPr marL="0" lvl="0" indent="19685" algn="ctr" rtl="0">
                        <a:lnSpc>
                          <a:spcPct val="115000"/>
                        </a:lnSpc>
                        <a:spcBef>
                          <a:spcPts val="0"/>
                        </a:spcBef>
                        <a:spcAft>
                          <a:spcPts val="0"/>
                        </a:spcAft>
                        <a:buNone/>
                      </a:pPr>
                      <a:r>
                        <a:rPr lang="en-US" sz="1200"/>
                        <a:t>7</a:t>
                      </a:r>
                      <a:endParaRPr sz="1200"/>
                    </a:p>
                  </a:txBody>
                  <a:tcPr marL="73025" marR="73025" marT="0" marB="0"/>
                </a:tc>
                <a:tc>
                  <a:txBody>
                    <a:bodyPr/>
                    <a:lstStyle/>
                    <a:p>
                      <a:pPr marL="0" lvl="0" indent="19685" algn="l" rtl="0">
                        <a:lnSpc>
                          <a:spcPct val="115000"/>
                        </a:lnSpc>
                        <a:spcBef>
                          <a:spcPts val="0"/>
                        </a:spcBef>
                        <a:spcAft>
                          <a:spcPts val="0"/>
                        </a:spcAft>
                        <a:buNone/>
                      </a:pPr>
                      <a:r>
                        <a:rPr lang="en-US" sz="1200"/>
                        <a:t>Code</a:t>
                      </a:r>
                      <a:endParaRPr sz="1200"/>
                    </a:p>
                  </a:txBody>
                  <a:tcPr marL="73025" marR="73025" marT="0" marB="0"/>
                </a:tc>
                <a:tc>
                  <a:txBody>
                    <a:bodyPr/>
                    <a:lstStyle/>
                    <a:p>
                      <a:pPr marL="0" lvl="0" indent="19685" algn="l" rtl="0">
                        <a:lnSpc>
                          <a:spcPct val="115000"/>
                        </a:lnSpc>
                        <a:spcBef>
                          <a:spcPts val="0"/>
                        </a:spcBef>
                        <a:spcAft>
                          <a:spcPts val="0"/>
                        </a:spcAft>
                        <a:buNone/>
                      </a:pPr>
                      <a:endParaRPr sz="1200"/>
                    </a:p>
                  </a:txBody>
                  <a:tcPr marL="73025" marR="73025" marT="0" marB="0"/>
                </a:tc>
                <a:tc>
                  <a:txBody>
                    <a:bodyPr/>
                    <a:lstStyle/>
                    <a:p>
                      <a:pPr marL="0" lvl="0" indent="19685" algn="l" rtl="0">
                        <a:lnSpc>
                          <a:spcPct val="115000"/>
                        </a:lnSpc>
                        <a:spcBef>
                          <a:spcPts val="0"/>
                        </a:spcBef>
                        <a:spcAft>
                          <a:spcPts val="0"/>
                        </a:spcAft>
                        <a:buNone/>
                      </a:pPr>
                      <a:r>
                        <a:rPr lang="en-US" sz="1200"/>
                        <a:t>July 18</a:t>
                      </a:r>
                      <a:endParaRPr sz="1200"/>
                    </a:p>
                  </a:txBody>
                  <a:tcPr marL="73025" marR="73025" marT="0" marB="0"/>
                </a:tc>
                <a:tc>
                  <a:txBody>
                    <a:bodyPr/>
                    <a:lstStyle/>
                    <a:p>
                      <a:pPr marL="0" lvl="0" indent="19685" algn="l" rtl="0">
                        <a:lnSpc>
                          <a:spcPct val="115000"/>
                        </a:lnSpc>
                        <a:spcBef>
                          <a:spcPts val="0"/>
                        </a:spcBef>
                        <a:spcAft>
                          <a:spcPts val="0"/>
                        </a:spcAft>
                        <a:buNone/>
                      </a:pPr>
                      <a:r>
                        <a:rPr lang="en-US" sz="1200"/>
                        <a:t>August 21</a:t>
                      </a:r>
                      <a:endParaRPr sz="1200"/>
                    </a:p>
                  </a:txBody>
                  <a:tcPr marL="73025" marR="73025" marT="0" marB="0"/>
                </a:tc>
                <a:tc>
                  <a:txBody>
                    <a:bodyPr/>
                    <a:lstStyle/>
                    <a:p>
                      <a:pPr marL="0" lvl="0" indent="19685" algn="l" rtl="0">
                        <a:lnSpc>
                          <a:spcPct val="115000"/>
                        </a:lnSpc>
                        <a:spcBef>
                          <a:spcPts val="0"/>
                        </a:spcBef>
                        <a:spcAft>
                          <a:spcPts val="0"/>
                        </a:spcAft>
                        <a:buNone/>
                      </a:pPr>
                      <a:r>
                        <a:rPr lang="en-US" sz="1200"/>
                        <a:t>Huong,</a:t>
                      </a:r>
                      <a:endParaRPr sz="1200"/>
                    </a:p>
                    <a:p>
                      <a:pPr marL="0" lvl="0" indent="19685" algn="l" rtl="0">
                        <a:lnSpc>
                          <a:spcPct val="115000"/>
                        </a:lnSpc>
                        <a:spcBef>
                          <a:spcPts val="0"/>
                        </a:spcBef>
                        <a:spcAft>
                          <a:spcPts val="0"/>
                        </a:spcAft>
                        <a:buNone/>
                      </a:pPr>
                      <a:r>
                        <a:rPr lang="en-US" sz="1200"/>
                        <a:t>Truong</a:t>
                      </a:r>
                      <a:endParaRPr sz="1200"/>
                    </a:p>
                  </a:txBody>
                  <a:tcPr marL="73025" marR="73025" marT="0" marB="0"/>
                </a:tc>
                <a:tc>
                  <a:txBody>
                    <a:bodyPr/>
                    <a:lstStyle/>
                    <a:p>
                      <a:pPr marL="0" lvl="0" indent="19685" algn="l" rtl="0">
                        <a:lnSpc>
                          <a:spcPct val="115000"/>
                        </a:lnSpc>
                        <a:spcBef>
                          <a:spcPts val="0"/>
                        </a:spcBef>
                        <a:spcAft>
                          <a:spcPts val="0"/>
                        </a:spcAft>
                        <a:buNone/>
                      </a:pPr>
                      <a:endParaRPr sz="1200" dirty="0"/>
                    </a:p>
                  </a:txBody>
                  <a:tcPr marL="73025" marR="73025" marT="0" marB="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5"/>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Experience Learned</a:t>
            </a:r>
            <a:endParaRPr/>
          </a:p>
        </p:txBody>
      </p:sp>
      <p:sp>
        <p:nvSpPr>
          <p:cNvPr id="428" name="Google Shape;428;p45"/>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1100"/>
              <a:buFont typeface="Arial"/>
              <a:buNone/>
            </a:pPr>
            <a:r>
              <a:rPr lang="en-US" sz="2400">
                <a:latin typeface="Arial"/>
                <a:ea typeface="Arial"/>
                <a:cs typeface="Arial"/>
                <a:sym typeface="Arial"/>
              </a:rPr>
              <a:t>Collaborating on the final project in the C# course helped me apply practical and useful knowledge of C#. A specific example is when we needed to develop a login feature for our application. Instead of relying solely on general principles, I demonstrated my C# programming skills by creating source code that implemented the login functionality using this programming language.</a:t>
            </a:r>
            <a:endParaRPr sz="2400">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400">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400">
                <a:latin typeface="Arial"/>
                <a:ea typeface="Arial"/>
                <a:cs typeface="Arial"/>
                <a:sym typeface="Arial"/>
              </a:rPr>
              <a:t>This way, applying C# knowledge to the project enhanced my understanding of how to implement programming concepts and techniques in real-world scenarios. This experience honed various capabilities and established a robust foundation for my growth in programming and software development.</a:t>
            </a:r>
            <a:endParaRPr sz="2400">
              <a:latin typeface="Arial"/>
              <a:ea typeface="Arial"/>
              <a:cs typeface="Arial"/>
              <a:sym typeface="Arial"/>
            </a:endParaRPr>
          </a:p>
          <a:p>
            <a:pPr marL="228600" lvl="0" indent="-76200" algn="l" rtl="0">
              <a:lnSpc>
                <a:spcPct val="90000"/>
              </a:lnSpc>
              <a:spcBef>
                <a:spcPts val="0"/>
              </a:spcBef>
              <a:spcAft>
                <a:spcPts val="0"/>
              </a:spcAft>
              <a:buClr>
                <a:srgbClr val="002060"/>
              </a:buClr>
              <a:buSzPts val="2400"/>
              <a:buNone/>
            </a:pPr>
            <a:endParaRPr sz="2400">
              <a:latin typeface="Arial"/>
              <a:ea typeface="Arial"/>
              <a:cs typeface="Arial"/>
              <a:sym typeface="Arial"/>
            </a:endParaRPr>
          </a:p>
        </p:txBody>
      </p:sp>
      <p:sp>
        <p:nvSpPr>
          <p:cNvPr id="429" name="Google Shape;429;p45"/>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430" name="Google Shape;430;p45"/>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431" name="Google Shape;431;p45"/>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46"/>
          <p:cNvPicPr preferRelativeResize="0"/>
          <p:nvPr/>
        </p:nvPicPr>
        <p:blipFill rotWithShape="1">
          <a:blip r:embed="rId3">
            <a:alphaModFix/>
          </a:blip>
          <a:srcRect/>
          <a:stretch/>
        </p:blipFill>
        <p:spPr>
          <a:xfrm>
            <a:off x="4440837" y="1664596"/>
            <a:ext cx="3310326" cy="35288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7"/>
          <p:cNvSpPr txBox="1"/>
          <p:nvPr/>
        </p:nvSpPr>
        <p:spPr>
          <a:xfrm>
            <a:off x="314179" y="2644170"/>
            <a:ext cx="11563642"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0" i="0" u="none" strike="noStrike" cap="none">
                <a:solidFill>
                  <a:schemeClr val="lt1"/>
                </a:solidFill>
                <a:latin typeface="Helvetica Neue Light"/>
                <a:ea typeface="Helvetica Neue Light"/>
                <a:cs typeface="Helvetica Neue Light"/>
                <a:sym typeface="Helvetica Neue Light"/>
              </a:rPr>
              <a:t>Q &amp; 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Introduction to Project</a:t>
            </a:r>
            <a:endParaRPr/>
          </a:p>
        </p:txBody>
      </p:sp>
      <p:sp>
        <p:nvSpPr>
          <p:cNvPr id="111" name="Google Shape;111;p15"/>
          <p:cNvSpPr txBox="1">
            <a:spLocks noGrp="1"/>
          </p:cNvSpPr>
          <p:nvPr>
            <p:ph type="body" idx="1"/>
          </p:nvPr>
        </p:nvSpPr>
        <p:spPr>
          <a:xfrm>
            <a:off x="5924600" y="1074050"/>
            <a:ext cx="6086100" cy="5411100"/>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dk1"/>
              </a:buClr>
              <a:buSzPts val="1100"/>
              <a:buNone/>
            </a:pPr>
            <a:r>
              <a:rPr lang="en-US" sz="2300" dirty="0">
                <a:solidFill>
                  <a:schemeClr val="dk1"/>
                </a:solidFill>
                <a:latin typeface="Arial"/>
                <a:ea typeface="Arial"/>
                <a:cs typeface="Arial"/>
                <a:sym typeface="Arial"/>
              </a:rPr>
              <a:t>The sales system will have the following basic functions:</a:t>
            </a: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None/>
            </a:pP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None/>
            </a:pPr>
            <a:r>
              <a:rPr lang="en-US" sz="2300" dirty="0">
                <a:solidFill>
                  <a:schemeClr val="dk1"/>
                </a:solidFill>
                <a:latin typeface="Arial"/>
                <a:ea typeface="Arial"/>
                <a:cs typeface="Arial"/>
                <a:sym typeface="Arial"/>
              </a:rPr>
              <a:t>Login: Enhances the security of the system and facilitates dual account entry for Seller and Cashier roles.</a:t>
            </a: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None/>
            </a:pPr>
            <a:r>
              <a:rPr lang="en-US" sz="2300" dirty="0">
                <a:solidFill>
                  <a:schemeClr val="dk1"/>
                </a:solidFill>
                <a:latin typeface="Arial"/>
                <a:ea typeface="Arial"/>
                <a:cs typeface="Arial"/>
                <a:sym typeface="Arial"/>
              </a:rPr>
              <a:t>Seller: Staff can create orders, process customer-placed orders, view and manage information, quantities, and statuses within the system.</a:t>
            </a: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300" dirty="0">
                <a:solidFill>
                  <a:schemeClr val="dk1"/>
                </a:solidFill>
                <a:latin typeface="Arial"/>
                <a:ea typeface="Arial"/>
                <a:cs typeface="Arial"/>
                <a:sym typeface="Arial"/>
              </a:rPr>
              <a:t>Cashier: Staff can process orders in the system, enabling customers to make purchases or cancel orders.</a:t>
            </a: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3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rgbClr val="002060"/>
              </a:buClr>
              <a:buSzPts val="2400"/>
              <a:buNone/>
            </a:pPr>
            <a:endParaRPr sz="2300" dirty="0">
              <a:solidFill>
                <a:schemeClr val="dk1"/>
              </a:solidFill>
              <a:latin typeface="Arial"/>
              <a:ea typeface="Arial"/>
              <a:cs typeface="Arial"/>
              <a:sym typeface="Arial"/>
            </a:endParaRPr>
          </a:p>
        </p:txBody>
      </p:sp>
      <p:sp>
        <p:nvSpPr>
          <p:cNvPr id="112" name="Google Shape;112;p15"/>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13" name="Google Shape;113;p15"/>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14" name="Google Shape;114;p15"/>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15" name="Google Shape;115;p15"/>
          <p:cNvPicPr preferRelativeResize="0"/>
          <p:nvPr/>
        </p:nvPicPr>
        <p:blipFill>
          <a:blip r:embed="rId3">
            <a:alphaModFix/>
          </a:blip>
          <a:stretch>
            <a:fillRect/>
          </a:stretch>
        </p:blipFill>
        <p:spPr>
          <a:xfrm>
            <a:off x="83625" y="1662687"/>
            <a:ext cx="5619800" cy="4108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Customer Requirements</a:t>
            </a:r>
            <a:endParaRPr/>
          </a:p>
        </p:txBody>
      </p:sp>
      <p:sp>
        <p:nvSpPr>
          <p:cNvPr id="122" name="Google Shape;122;p16"/>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Here are the key customer requirements for the Sneaker Sales System:</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1. Seller and Cashier Logins: Secure login for sellers and cashiers to manage orders and payments.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2. Sneaker Display: Display available sneaker products for customers.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3. Detailed Sneaker Info: Customers can view images, descriptions, sizes, colors, and prices.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4. Order Creation: Sellers can add items, adjust quantities, and choose options for customers' orders.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5. Order Management: Display a list of created orders.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6. Order Details: Customers can see product lists and total prices of their orders.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7. Confirmation/Cancellation: Customers can confirm or cancel orders after reviewing details.</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chemeClr val="dk1"/>
              </a:buClr>
              <a:buSzPts val="1100"/>
              <a:buFont typeface="Arial"/>
              <a:buNone/>
            </a:pPr>
            <a:r>
              <a:rPr lang="en-US" sz="2000" dirty="0">
                <a:solidFill>
                  <a:schemeClr val="dk1"/>
                </a:solidFill>
                <a:latin typeface="Arial"/>
                <a:ea typeface="Arial"/>
                <a:cs typeface="Arial"/>
                <a:sym typeface="Arial"/>
              </a:rPr>
              <a:t>These features ensure a user-friendly and secure shopping experience for both customers and staff.</a:t>
            </a:r>
            <a:endParaRPr sz="2000" dirty="0">
              <a:solidFill>
                <a:schemeClr val="dk1"/>
              </a:solidFill>
              <a:latin typeface="Arial"/>
              <a:ea typeface="Arial"/>
              <a:cs typeface="Arial"/>
              <a:sym typeface="Arial"/>
            </a:endParaRPr>
          </a:p>
          <a:p>
            <a:pPr marL="228600" lvl="0" indent="-76200" algn="l" rtl="0">
              <a:lnSpc>
                <a:spcPct val="90000"/>
              </a:lnSpc>
              <a:spcBef>
                <a:spcPts val="0"/>
              </a:spcBef>
              <a:spcAft>
                <a:spcPts val="0"/>
              </a:spcAft>
              <a:buClr>
                <a:srgbClr val="002060"/>
              </a:buClr>
              <a:buSzPts val="2400"/>
              <a:buNone/>
            </a:pPr>
            <a:endParaRPr sz="2000" dirty="0">
              <a:solidFill>
                <a:schemeClr val="dk1"/>
              </a:solidFill>
              <a:latin typeface="Arial"/>
              <a:ea typeface="Arial"/>
              <a:cs typeface="Arial"/>
              <a:sym typeface="Arial"/>
            </a:endParaRPr>
          </a:p>
        </p:txBody>
      </p:sp>
      <p:sp>
        <p:nvSpPr>
          <p:cNvPr id="123" name="Google Shape;123;p16"/>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24" name="Google Shape;124;p16"/>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25" name="Google Shape;125;p16"/>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dirty="0">
                <a:latin typeface="Helvetica Neue Light"/>
                <a:ea typeface="Helvetica Neue Light"/>
                <a:cs typeface="Helvetica Neue Light"/>
                <a:sym typeface="Helvetica Neue Light"/>
              </a:rPr>
              <a:t>Use Case</a:t>
            </a:r>
            <a:endParaRPr dirty="0"/>
          </a:p>
        </p:txBody>
      </p:sp>
      <p:sp>
        <p:nvSpPr>
          <p:cNvPr id="132" name="Google Shape;132;p17"/>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33" name="Google Shape;133;p17"/>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34" name="Google Shape;134;p17"/>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5" name="Google Shape;135;p17"/>
          <p:cNvPicPr preferRelativeResize="0"/>
          <p:nvPr/>
        </p:nvPicPr>
        <p:blipFill>
          <a:blip r:embed="rId3">
            <a:alphaModFix/>
          </a:blip>
          <a:stretch>
            <a:fillRect/>
          </a:stretch>
        </p:blipFill>
        <p:spPr>
          <a:xfrm>
            <a:off x="262300" y="1079275"/>
            <a:ext cx="11603599" cy="5275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42" name="Google Shape;142;p18"/>
          <p:cNvSpPr txBox="1">
            <a:spLocks noGrp="1"/>
          </p:cNvSpPr>
          <p:nvPr>
            <p:ph type="dt" idx="10"/>
          </p:nvPr>
        </p:nvSpPr>
        <p:spPr>
          <a:xfrm>
            <a:off x="140677" y="6503894"/>
            <a:ext cx="1382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43" name="Google Shape;143;p18"/>
          <p:cNvSpPr txBox="1">
            <a:spLocks noGrp="1"/>
          </p:cNvSpPr>
          <p:nvPr>
            <p:ph type="ftr" idx="11"/>
          </p:nvPr>
        </p:nvSpPr>
        <p:spPr>
          <a:xfrm>
            <a:off x="1735015" y="6506943"/>
            <a:ext cx="872196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44" name="Google Shape;144;p18"/>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5" name="Google Shape;145;p18"/>
          <p:cNvPicPr preferRelativeResize="0"/>
          <p:nvPr/>
        </p:nvPicPr>
        <p:blipFill>
          <a:blip r:embed="rId3">
            <a:alphaModFix/>
          </a:blip>
          <a:stretch>
            <a:fillRect/>
          </a:stretch>
        </p:blipFill>
        <p:spPr>
          <a:xfrm>
            <a:off x="3351375" y="926875"/>
            <a:ext cx="5697650" cy="5643500"/>
          </a:xfrm>
          <a:prstGeom prst="rect">
            <a:avLst/>
          </a:prstGeom>
          <a:noFill/>
          <a:ln>
            <a:noFill/>
          </a:ln>
        </p:spPr>
      </p:pic>
      <p:sp>
        <p:nvSpPr>
          <p:cNvPr id="146" name="Google Shape;146;p18"/>
          <p:cNvSpPr txBox="1"/>
          <p:nvPr/>
        </p:nvSpPr>
        <p:spPr>
          <a:xfrm>
            <a:off x="216150" y="982525"/>
            <a:ext cx="2024100" cy="599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US" sz="2100" dirty="0"/>
              <a:t>1. Login:</a:t>
            </a:r>
            <a:endParaRPr sz="2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53" name="Google Shape;153;p19"/>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54" name="Google Shape;154;p19"/>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55" name="Google Shape;155;p19"/>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56" name="Google Shape;156;p19"/>
          <p:cNvPicPr preferRelativeResize="0"/>
          <p:nvPr/>
        </p:nvPicPr>
        <p:blipFill rotWithShape="1">
          <a:blip r:embed="rId3">
            <a:alphaModFix/>
          </a:blip>
          <a:srcRect/>
          <a:stretch/>
        </p:blipFill>
        <p:spPr>
          <a:xfrm>
            <a:off x="3521975" y="825325"/>
            <a:ext cx="5587049" cy="5777225"/>
          </a:xfrm>
          <a:prstGeom prst="rect">
            <a:avLst/>
          </a:prstGeom>
          <a:noFill/>
          <a:ln>
            <a:noFill/>
          </a:ln>
        </p:spPr>
      </p:pic>
      <p:sp>
        <p:nvSpPr>
          <p:cNvPr id="157" name="Google Shape;157;p19"/>
          <p:cNvSpPr txBox="1"/>
          <p:nvPr/>
        </p:nvSpPr>
        <p:spPr>
          <a:xfrm>
            <a:off x="265275" y="874450"/>
            <a:ext cx="21222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2. Create Order:</a:t>
            </a: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dirty="0">
                <a:latin typeface="Helvetica Neue Light"/>
                <a:ea typeface="Helvetica Neue Light"/>
                <a:cs typeface="Helvetica Neue Light"/>
                <a:sym typeface="Helvetica Neue Light"/>
              </a:rPr>
              <a:t>Activity Diagram:</a:t>
            </a:r>
            <a:endParaRPr dirty="0"/>
          </a:p>
        </p:txBody>
      </p:sp>
      <p:sp>
        <p:nvSpPr>
          <p:cNvPr id="164" name="Google Shape;164;p20"/>
          <p:cNvSpPr txBox="1">
            <a:spLocks noGrp="1"/>
          </p:cNvSpPr>
          <p:nvPr>
            <p:ph type="body" idx="1"/>
          </p:nvPr>
        </p:nvSpPr>
        <p:spPr>
          <a:xfrm>
            <a:off x="163103" y="1016881"/>
            <a:ext cx="3147900" cy="5256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dirty="0">
                <a:solidFill>
                  <a:schemeClr val="dk1"/>
                </a:solidFill>
                <a:latin typeface="Arial"/>
                <a:ea typeface="Arial"/>
                <a:cs typeface="Arial"/>
                <a:sym typeface="Arial"/>
              </a:rPr>
              <a:t>3. Review product:</a:t>
            </a:r>
            <a:endParaRPr sz="2400" dirty="0">
              <a:solidFill>
                <a:schemeClr val="dk1"/>
              </a:solidFill>
              <a:latin typeface="Arial"/>
              <a:ea typeface="Arial"/>
              <a:cs typeface="Arial"/>
              <a:sym typeface="Arial"/>
            </a:endParaRPr>
          </a:p>
        </p:txBody>
      </p:sp>
      <p:sp>
        <p:nvSpPr>
          <p:cNvPr id="165" name="Google Shape;165;p20"/>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66" name="Google Shape;166;p20"/>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67" name="Google Shape;167;p20"/>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68" name="Google Shape;168;p20"/>
          <p:cNvPicPr preferRelativeResize="0"/>
          <p:nvPr/>
        </p:nvPicPr>
        <p:blipFill>
          <a:blip r:embed="rId3">
            <a:alphaModFix/>
          </a:blip>
          <a:stretch>
            <a:fillRect/>
          </a:stretch>
        </p:blipFill>
        <p:spPr>
          <a:xfrm>
            <a:off x="3463400" y="786025"/>
            <a:ext cx="5074701" cy="5836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163103" y="263301"/>
            <a:ext cx="11844900" cy="6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a:buNone/>
            </a:pPr>
            <a:r>
              <a:rPr lang="en-US">
                <a:latin typeface="Helvetica Neue Light"/>
                <a:ea typeface="Helvetica Neue Light"/>
                <a:cs typeface="Helvetica Neue Light"/>
                <a:sym typeface="Helvetica Neue Light"/>
              </a:rPr>
              <a:t>Activity Diagram:</a:t>
            </a:r>
            <a:endParaRPr/>
          </a:p>
        </p:txBody>
      </p:sp>
      <p:sp>
        <p:nvSpPr>
          <p:cNvPr id="175" name="Google Shape;175;p21"/>
          <p:cNvSpPr txBox="1">
            <a:spLocks noGrp="1"/>
          </p:cNvSpPr>
          <p:nvPr>
            <p:ph type="body" idx="1"/>
          </p:nvPr>
        </p:nvSpPr>
        <p:spPr>
          <a:xfrm>
            <a:off x="165728" y="1074056"/>
            <a:ext cx="3351600" cy="6159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en-US" sz="2400" dirty="0">
                <a:solidFill>
                  <a:schemeClr val="dk1"/>
                </a:solidFill>
                <a:latin typeface="Arial"/>
                <a:ea typeface="Arial"/>
                <a:cs typeface="Arial"/>
                <a:sym typeface="Arial"/>
              </a:rPr>
              <a:t>4. Orders Processing:</a:t>
            </a:r>
            <a:endParaRPr sz="2400" dirty="0">
              <a:solidFill>
                <a:schemeClr val="dk1"/>
              </a:solidFill>
              <a:latin typeface="Arial"/>
              <a:ea typeface="Arial"/>
              <a:cs typeface="Arial"/>
              <a:sym typeface="Arial"/>
            </a:endParaRPr>
          </a:p>
        </p:txBody>
      </p:sp>
      <p:sp>
        <p:nvSpPr>
          <p:cNvPr id="176" name="Google Shape;176;p21"/>
          <p:cNvSpPr txBox="1">
            <a:spLocks noGrp="1"/>
          </p:cNvSpPr>
          <p:nvPr>
            <p:ph type="dt" idx="10"/>
          </p:nvPr>
        </p:nvSpPr>
        <p:spPr>
          <a:xfrm>
            <a:off x="140677" y="6503894"/>
            <a:ext cx="138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VTC Academy</a:t>
            </a:r>
            <a:endParaRPr/>
          </a:p>
        </p:txBody>
      </p:sp>
      <p:sp>
        <p:nvSpPr>
          <p:cNvPr id="177" name="Google Shape;177;p21"/>
          <p:cNvSpPr txBox="1">
            <a:spLocks noGrp="1"/>
          </p:cNvSpPr>
          <p:nvPr>
            <p:ph type="ftr" idx="11"/>
          </p:nvPr>
        </p:nvSpPr>
        <p:spPr>
          <a:xfrm>
            <a:off x="1735015" y="6506943"/>
            <a:ext cx="87219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latin typeface="Arial"/>
                <a:ea typeface="Arial"/>
                <a:cs typeface="Arial"/>
                <a:sym typeface="Arial"/>
              </a:rPr>
              <a:t>Sneaker Store</a:t>
            </a:r>
            <a:endParaRPr/>
          </a:p>
        </p:txBody>
      </p:sp>
      <p:sp>
        <p:nvSpPr>
          <p:cNvPr id="178" name="Google Shape;178;p21"/>
          <p:cNvSpPr txBox="1">
            <a:spLocks noGrp="1"/>
          </p:cNvSpPr>
          <p:nvPr>
            <p:ph type="sldNum" idx="12"/>
          </p:nvPr>
        </p:nvSpPr>
        <p:spPr>
          <a:xfrm>
            <a:off x="10654642" y="6517962"/>
            <a:ext cx="135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9" name="Google Shape;179;p21"/>
          <p:cNvPicPr preferRelativeResize="0"/>
          <p:nvPr/>
        </p:nvPicPr>
        <p:blipFill>
          <a:blip r:embed="rId3">
            <a:alphaModFix/>
          </a:blip>
          <a:stretch>
            <a:fillRect/>
          </a:stretch>
        </p:blipFill>
        <p:spPr>
          <a:xfrm>
            <a:off x="3669725" y="1079300"/>
            <a:ext cx="4481901" cy="54386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VTCA-Slide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873</Words>
  <Application>Microsoft Office PowerPoint</Application>
  <PresentationFormat>Widescreen</PresentationFormat>
  <Paragraphs>220</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Helvetica Neue</vt:lpstr>
      <vt:lpstr>Helvetica Neue Light</vt:lpstr>
      <vt:lpstr>VTCA-SlideTheme</vt:lpstr>
      <vt:lpstr>Sneaker Store</vt:lpstr>
      <vt:lpstr>Objectives</vt:lpstr>
      <vt:lpstr>Introduction to Project</vt:lpstr>
      <vt:lpstr>Customer Requirements</vt:lpstr>
      <vt:lpstr>Use Case</vt:lpstr>
      <vt:lpstr>Activity Diagram</vt:lpstr>
      <vt:lpstr>Activity Diagram</vt:lpstr>
      <vt:lpstr>Activity Diagram:</vt:lpstr>
      <vt:lpstr>Activity Diagram:</vt:lpstr>
      <vt:lpstr>UI Design</vt:lpstr>
      <vt:lpstr>UI Design</vt:lpstr>
      <vt:lpstr>UI Design</vt:lpstr>
      <vt:lpstr>UI Design</vt:lpstr>
      <vt:lpstr>UI Design</vt:lpstr>
      <vt:lpstr>UI Design</vt:lpstr>
      <vt:lpstr>UI Design</vt:lpstr>
      <vt:lpstr>Class Diagram</vt:lpstr>
      <vt:lpstr>Sequence Diagram</vt:lpstr>
      <vt:lpstr>Sequence Diagram</vt:lpstr>
      <vt:lpstr>Sequence Diagram</vt:lpstr>
      <vt:lpstr>Entity Relationship Diagram</vt:lpstr>
      <vt:lpstr>Entity Relationship Diagram</vt:lpstr>
      <vt:lpstr>Deployment Diagram</vt:lpstr>
      <vt:lpstr>Task Assign (to each team member)</vt:lpstr>
      <vt:lpstr>Experience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Sneaker Store</dc:title>
  <cp:lastModifiedBy>pc</cp:lastModifiedBy>
  <cp:revision>4</cp:revision>
  <dcterms:modified xsi:type="dcterms:W3CDTF">2023-09-06T04:54:08Z</dcterms:modified>
</cp:coreProperties>
</file>