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70" r:id="rId2"/>
    <p:sldId id="257" r:id="rId3"/>
    <p:sldId id="265" r:id="rId4"/>
    <p:sldId id="267" r:id="rId5"/>
    <p:sldId id="271" r:id="rId6"/>
    <p:sldId id="277" r:id="rId7"/>
    <p:sldId id="272" r:id="rId8"/>
    <p:sldId id="278" r:id="rId9"/>
    <p:sldId id="281" r:id="rId10"/>
    <p:sldId id="284" r:id="rId11"/>
    <p:sldId id="279" r:id="rId12"/>
    <p:sldId id="283" r:id="rId13"/>
    <p:sldId id="280" r:id="rId14"/>
    <p:sldId id="282" r:id="rId15"/>
    <p:sldId id="269" r:id="rId16"/>
    <p:sldId id="274" r:id="rId17"/>
    <p:sldId id="261" r:id="rId18"/>
    <p:sldId id="266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6/25/2021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6/25/2021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6/25/2021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4581" y="2872408"/>
            <a:ext cx="4374045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ĐÓNG GÓP NỔI BẬT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9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1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4646" y="2387048"/>
            <a:ext cx="3830707" cy="2083904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KẾT LUẬN VÀ HƯỚNG PHÁT TRIỂN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6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7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3743773" y="2357354"/>
            <a:ext cx="4976158" cy="21432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Xin </a:t>
            </a:r>
            <a:r>
              <a:rPr lang="en-US" sz="4800" dirty="0" err="1"/>
              <a:t>cám</a:t>
            </a:r>
            <a:r>
              <a:rPr lang="en-US" sz="4800" dirty="0"/>
              <a:t> </a:t>
            </a:r>
            <a:r>
              <a:rPr lang="en-US" sz="4800" dirty="0" err="1"/>
              <a:t>ơn</a:t>
            </a:r>
            <a:r>
              <a:rPr lang="en-US" sz="4800" dirty="0"/>
              <a:t> </a:t>
            </a:r>
            <a:r>
              <a:rPr lang="en-US" sz="4800" dirty="0" err="1"/>
              <a:t>thầy</a:t>
            </a:r>
            <a:r>
              <a:rPr lang="en-US" sz="4800" dirty="0"/>
              <a:t> </a:t>
            </a:r>
            <a:r>
              <a:rPr lang="en-US" sz="4800" dirty="0" err="1"/>
              <a:t>cô</a:t>
            </a:r>
            <a:r>
              <a:rPr lang="en-US" sz="4800" dirty="0"/>
              <a:t> </a:t>
            </a:r>
            <a:r>
              <a:rPr lang="en-US" sz="4800" dirty="0" err="1"/>
              <a:t>và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bạn</a:t>
            </a:r>
            <a:r>
              <a:rPr lang="en-US" sz="4800" dirty="0"/>
              <a:t> </a:t>
            </a:r>
            <a:r>
              <a:rPr lang="en-US" sz="4800" dirty="0" err="1"/>
              <a:t>đã</a:t>
            </a:r>
            <a:r>
              <a:rPr lang="en-US" sz="4800" dirty="0"/>
              <a:t> </a:t>
            </a:r>
            <a:r>
              <a:rPr lang="en-US" sz="4800" dirty="0" err="1"/>
              <a:t>chú</a:t>
            </a:r>
            <a:r>
              <a:rPr lang="en-US" sz="4800" dirty="0"/>
              <a:t> ý </a:t>
            </a:r>
            <a:r>
              <a:rPr lang="en-US" sz="4800" dirty="0" err="1"/>
              <a:t>lắng</a:t>
            </a:r>
            <a:r>
              <a:rPr lang="en-US" sz="4800" dirty="0"/>
              <a:t> </a:t>
            </a:r>
            <a:r>
              <a:rPr lang="en-US" sz="4800" dirty="0" err="1"/>
              <a:t>nghe</a:t>
            </a:r>
            <a:r>
              <a:rPr lang="en-US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8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1406769"/>
            <a:ext cx="4083844" cy="465613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2A16-C4CE-4211-8159-39DCE00C9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A0AC-28A9-48BF-A83D-2C7027582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142786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18008"/>
            <a:ext cx="7342482" cy="147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dirty="0" err="1"/>
              <a:t>Quản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đánh</a:t>
            </a:r>
            <a:r>
              <a:rPr lang="en-US" sz="4000" dirty="0"/>
              <a:t> </a:t>
            </a:r>
            <a:r>
              <a:rPr lang="en-US" sz="4000" dirty="0" err="1"/>
              <a:t>giá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</a:t>
            </a:r>
            <a:r>
              <a:rPr lang="en-US" sz="4000" dirty="0" err="1"/>
              <a:t>việc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dự</a:t>
            </a:r>
            <a:r>
              <a:rPr lang="en-US" sz="4000" dirty="0"/>
              <a:t> </a:t>
            </a:r>
            <a:r>
              <a:rPr lang="en-US" sz="4000" dirty="0" err="1"/>
              <a:t>án</a:t>
            </a:r>
            <a:endParaRPr lang="en-US" sz="4000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4226274"/>
            <a:ext cx="7342482" cy="7172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: </a:t>
            </a:r>
            <a:r>
              <a:rPr lang="en-US" sz="2000" b="0" dirty="0" err="1"/>
              <a:t>Trương</a:t>
            </a:r>
            <a:r>
              <a:rPr lang="en-US" sz="2000" b="0" dirty="0"/>
              <a:t> Anh </a:t>
            </a:r>
            <a:r>
              <a:rPr lang="en-US" sz="2000" b="0" dirty="0" err="1"/>
              <a:t>Quốc</a:t>
            </a:r>
            <a:endParaRPr lang="en-US" sz="2000" b="0" dirty="0"/>
          </a:p>
          <a:p>
            <a:r>
              <a:rPr lang="en-US" sz="2000" dirty="0" err="1"/>
              <a:t>Giảng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: </a:t>
            </a:r>
            <a:r>
              <a:rPr lang="en-US" sz="2000" b="0" dirty="0"/>
              <a:t>TS. </a:t>
            </a:r>
            <a:r>
              <a:rPr lang="en-US" sz="2000" b="0" dirty="0" err="1"/>
              <a:t>Trịnh</a:t>
            </a:r>
            <a:r>
              <a:rPr lang="en-US" sz="2000" b="0" dirty="0"/>
              <a:t> </a:t>
            </a:r>
            <a:r>
              <a:rPr lang="en-US" sz="2000" b="0" dirty="0" err="1"/>
              <a:t>Tuấn</a:t>
            </a:r>
            <a:r>
              <a:rPr lang="en-US" sz="2000" b="0" dirty="0"/>
              <a:t> </a:t>
            </a:r>
            <a:r>
              <a:rPr lang="en-US" sz="2000" b="0" dirty="0" err="1"/>
              <a:t>Đạt</a:t>
            </a: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DF3AAB-9919-44BD-83E1-8F9011830024}"/>
              </a:ext>
            </a:extLst>
          </p:cNvPr>
          <p:cNvGrpSpPr/>
          <p:nvPr/>
        </p:nvGrpSpPr>
        <p:grpSpPr>
          <a:xfrm>
            <a:off x="533941" y="1195540"/>
            <a:ext cx="2533109" cy="593504"/>
            <a:chOff x="533941" y="1195540"/>
            <a:chExt cx="2533109" cy="593504"/>
          </a:xfrm>
        </p:grpSpPr>
        <p:sp>
          <p:nvSpPr>
            <p:cNvPr id="5" name="Google Shape;90;p1">
              <a:extLst>
                <a:ext uri="{FF2B5EF4-FFF2-40B4-BE49-F238E27FC236}">
                  <a16:creationId xmlns:a16="http://schemas.microsoft.com/office/drawing/2014/main" id="{B3AFBA51-0056-48DB-9FCC-9995302E1B2E}"/>
                </a:ext>
              </a:extLst>
            </p:cNvPr>
            <p:cNvSpPr txBox="1"/>
            <p:nvPr/>
          </p:nvSpPr>
          <p:spPr>
            <a:xfrm>
              <a:off x="1201778" y="1218426"/>
              <a:ext cx="1865272" cy="372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050"/>
                <a:buFont typeface="Arial"/>
                <a:buNone/>
              </a:pPr>
              <a:r>
                <a:rPr lang="en-US" sz="105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/>
                  <a:ea typeface="Arial"/>
                  <a:cs typeface="Arial" panose="020B0604020202020204" pitchFamily="34" charset="0"/>
                  <a:sym typeface="Arial"/>
                </a:rPr>
                <a:t>VIỆN CÔNG NGHỆ THÔNG TIN VÀ TRUYỀN THÔNG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/>
                <a:cs typeface="Arial" panose="020B0604020202020204" pitchFamily="34" charset="0"/>
              </a:endParaRPr>
            </a:p>
          </p:txBody>
        </p:sp>
        <p:pic>
          <p:nvPicPr>
            <p:cNvPr id="6" name="Google Shape;93;p1" descr="Facebook">
              <a:extLst>
                <a:ext uri="{FF2B5EF4-FFF2-40B4-BE49-F238E27FC236}">
                  <a16:creationId xmlns:a16="http://schemas.microsoft.com/office/drawing/2014/main" id="{4BC8D7E7-8ECC-4BE7-BA10-F00B78FE258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941" y="1195540"/>
              <a:ext cx="575072" cy="5935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itle 6">
            <a:extLst>
              <a:ext uri="{FF2B5EF4-FFF2-40B4-BE49-F238E27FC236}">
                <a16:creationId xmlns:a16="http://schemas.microsoft.com/office/drawing/2014/main" id="{2C1A7F95-BE67-4476-9371-0EB64C03BBB5}"/>
              </a:ext>
            </a:extLst>
          </p:cNvPr>
          <p:cNvSpPr txBox="1">
            <a:spLocks/>
          </p:cNvSpPr>
          <p:nvPr/>
        </p:nvSpPr>
        <p:spPr>
          <a:xfrm>
            <a:off x="4572000" y="5245614"/>
            <a:ext cx="2484922" cy="284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1400" b="0" i="1" dirty="0" err="1"/>
              <a:t>Hà</a:t>
            </a:r>
            <a:r>
              <a:rPr lang="en-US" sz="1400" b="0" i="1" dirty="0"/>
              <a:t> </a:t>
            </a:r>
            <a:r>
              <a:rPr lang="en-US" sz="1400" b="0" i="1" dirty="0" err="1"/>
              <a:t>Nội</a:t>
            </a:r>
            <a:r>
              <a:rPr lang="en-US" sz="1400" b="0" i="1" dirty="0"/>
              <a:t>, </a:t>
            </a:r>
            <a:r>
              <a:rPr lang="en-US" sz="1400" b="0" i="1" dirty="0" err="1"/>
              <a:t>tháng</a:t>
            </a:r>
            <a:r>
              <a:rPr lang="en-US" sz="1400" b="0" i="1" dirty="0"/>
              <a:t> 07 </a:t>
            </a:r>
            <a:r>
              <a:rPr lang="en-US" sz="1400" b="0" i="1" dirty="0" err="1"/>
              <a:t>năm</a:t>
            </a:r>
            <a:r>
              <a:rPr lang="en-US" sz="1400" b="0" i="1" dirty="0"/>
              <a:t> 2021</a:t>
            </a:r>
          </a:p>
          <a:p>
            <a:endParaRPr lang="en-US" sz="1400" b="0" i="1" dirty="0"/>
          </a:p>
          <a:p>
            <a:endParaRPr lang="en-US" sz="1400" b="0" i="1" dirty="0"/>
          </a:p>
          <a:p>
            <a:endParaRPr lang="en-US" sz="1400" b="0" i="1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grpSp>
        <p:nvGrpSpPr>
          <p:cNvPr id="5" name="Google Shape;101;p2">
            <a:extLst>
              <a:ext uri="{FF2B5EF4-FFF2-40B4-BE49-F238E27FC236}">
                <a16:creationId xmlns:a16="http://schemas.microsoft.com/office/drawing/2014/main" id="{FA5F429C-194D-440A-A43A-20A752CA5DE8}"/>
              </a:ext>
            </a:extLst>
          </p:cNvPr>
          <p:cNvGrpSpPr/>
          <p:nvPr/>
        </p:nvGrpSpPr>
        <p:grpSpPr>
          <a:xfrm>
            <a:off x="544986" y="1346638"/>
            <a:ext cx="8054027" cy="4164723"/>
            <a:chOff x="1" y="2159"/>
            <a:chExt cx="8054027" cy="4164723"/>
          </a:xfrm>
        </p:grpSpPr>
        <p:sp>
          <p:nvSpPr>
            <p:cNvPr id="6" name="Google Shape;102;p2">
              <a:extLst>
                <a:ext uri="{FF2B5EF4-FFF2-40B4-BE49-F238E27FC236}">
                  <a16:creationId xmlns:a16="http://schemas.microsoft.com/office/drawing/2014/main" id="{AF6D87E2-B85D-46DA-92D6-29AF9EC8FF2E}"/>
                </a:ext>
              </a:extLst>
            </p:cNvPr>
            <p:cNvSpPr/>
            <p:nvPr/>
          </p:nvSpPr>
          <p:spPr>
            <a:xfrm rot="5400000">
              <a:off x="-139256" y="141416"/>
              <a:ext cx="928374" cy="649861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;p2">
              <a:extLst>
                <a:ext uri="{FF2B5EF4-FFF2-40B4-BE49-F238E27FC236}">
                  <a16:creationId xmlns:a16="http://schemas.microsoft.com/office/drawing/2014/main" id="{7F954B1A-8742-4D32-ABAB-AE5D37BF434E}"/>
                </a:ext>
              </a:extLst>
            </p:cNvPr>
            <p:cNvSpPr txBox="1"/>
            <p:nvPr/>
          </p:nvSpPr>
          <p:spPr>
            <a:xfrm>
              <a:off x="1" y="327091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" name="Google Shape;104;p2">
              <a:extLst>
                <a:ext uri="{FF2B5EF4-FFF2-40B4-BE49-F238E27FC236}">
                  <a16:creationId xmlns:a16="http://schemas.microsoft.com/office/drawing/2014/main" id="{8C024F42-4533-4347-AD8F-EA567B746C30}"/>
                </a:ext>
              </a:extLst>
            </p:cNvPr>
            <p:cNvSpPr/>
            <p:nvPr/>
          </p:nvSpPr>
          <p:spPr>
            <a:xfrm rot="5400000">
              <a:off x="4050064" y="-3398042"/>
              <a:ext cx="603760" cy="740416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;p2">
              <a:extLst>
                <a:ext uri="{FF2B5EF4-FFF2-40B4-BE49-F238E27FC236}">
                  <a16:creationId xmlns:a16="http://schemas.microsoft.com/office/drawing/2014/main" id="{3911E04A-E643-4220-963E-D3CF868E121B}"/>
                </a:ext>
              </a:extLst>
            </p:cNvPr>
            <p:cNvSpPr txBox="1"/>
            <p:nvPr/>
          </p:nvSpPr>
          <p:spPr>
            <a:xfrm>
              <a:off x="649862" y="31633"/>
              <a:ext cx="7374693" cy="544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Giới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thiệu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đề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tài</a:t>
              </a:r>
              <a:endParaRPr dirty="0">
                <a:latin typeface="Lato" panose="020F0502020204030203"/>
              </a:endParaRPr>
            </a:p>
          </p:txBody>
        </p:sp>
        <p:sp>
          <p:nvSpPr>
            <p:cNvPr id="10" name="Google Shape;106;p2">
              <a:extLst>
                <a:ext uri="{FF2B5EF4-FFF2-40B4-BE49-F238E27FC236}">
                  <a16:creationId xmlns:a16="http://schemas.microsoft.com/office/drawing/2014/main" id="{1D8AEE8C-E4FB-4BCE-B694-357E72AF46CB}"/>
                </a:ext>
              </a:extLst>
            </p:cNvPr>
            <p:cNvSpPr/>
            <p:nvPr/>
          </p:nvSpPr>
          <p:spPr>
            <a:xfrm rot="5400000">
              <a:off x="-139256" y="950503"/>
              <a:ext cx="928374" cy="649861"/>
            </a:xfrm>
            <a:prstGeom prst="chevron">
              <a:avLst>
                <a:gd name="adj" fmla="val 50000"/>
              </a:avLst>
            </a:prstGeom>
            <a:solidFill>
              <a:srgbClr val="D77850"/>
            </a:solidFill>
            <a:ln w="12700" cap="flat" cmpd="sng">
              <a:solidFill>
                <a:srgbClr val="D778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;p2">
              <a:extLst>
                <a:ext uri="{FF2B5EF4-FFF2-40B4-BE49-F238E27FC236}">
                  <a16:creationId xmlns:a16="http://schemas.microsoft.com/office/drawing/2014/main" id="{8B16FFAE-E759-45DD-AF38-E2BC1559476B}"/>
                </a:ext>
              </a:extLst>
            </p:cNvPr>
            <p:cNvSpPr txBox="1"/>
            <p:nvPr/>
          </p:nvSpPr>
          <p:spPr>
            <a:xfrm>
              <a:off x="1" y="1136178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" name="Google Shape;108;p2">
              <a:extLst>
                <a:ext uri="{FF2B5EF4-FFF2-40B4-BE49-F238E27FC236}">
                  <a16:creationId xmlns:a16="http://schemas.microsoft.com/office/drawing/2014/main" id="{822648DD-2C3F-4AE3-9311-6C4176270148}"/>
                </a:ext>
              </a:extLst>
            </p:cNvPr>
            <p:cNvSpPr/>
            <p:nvPr/>
          </p:nvSpPr>
          <p:spPr>
            <a:xfrm rot="5400000">
              <a:off x="4050223" y="-2589113"/>
              <a:ext cx="603443" cy="740416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D778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9;p2">
              <a:extLst>
                <a:ext uri="{FF2B5EF4-FFF2-40B4-BE49-F238E27FC236}">
                  <a16:creationId xmlns:a16="http://schemas.microsoft.com/office/drawing/2014/main" id="{99F114CC-293C-4713-8B26-2D286025B4FF}"/>
                </a:ext>
              </a:extLst>
            </p:cNvPr>
            <p:cNvSpPr txBox="1"/>
            <p:nvPr/>
          </p:nvSpPr>
          <p:spPr>
            <a:xfrm>
              <a:off x="649862" y="840706"/>
              <a:ext cx="7374708" cy="544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Công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nghệ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sử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dụng</a:t>
              </a:r>
              <a:endParaRPr dirty="0">
                <a:latin typeface="Lato" panose="020F0502020204030203"/>
              </a:endParaRPr>
            </a:p>
          </p:txBody>
        </p:sp>
        <p:sp>
          <p:nvSpPr>
            <p:cNvPr id="14" name="Google Shape;110;p2">
              <a:extLst>
                <a:ext uri="{FF2B5EF4-FFF2-40B4-BE49-F238E27FC236}">
                  <a16:creationId xmlns:a16="http://schemas.microsoft.com/office/drawing/2014/main" id="{392FA5B5-9640-4693-90AF-D4B4DD27F561}"/>
                </a:ext>
              </a:extLst>
            </p:cNvPr>
            <p:cNvSpPr/>
            <p:nvPr/>
          </p:nvSpPr>
          <p:spPr>
            <a:xfrm rot="5400000">
              <a:off x="-139256" y="1759591"/>
              <a:ext cx="928374" cy="649861"/>
            </a:xfrm>
            <a:prstGeom prst="chevron">
              <a:avLst>
                <a:gd name="adj" fmla="val 50000"/>
              </a:avLst>
            </a:prstGeom>
            <a:solidFill>
              <a:srgbClr val="C47F6E"/>
            </a:solidFill>
            <a:ln w="12700" cap="flat" cmpd="sng">
              <a:solidFill>
                <a:srgbClr val="C47F6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1;p2">
              <a:extLst>
                <a:ext uri="{FF2B5EF4-FFF2-40B4-BE49-F238E27FC236}">
                  <a16:creationId xmlns:a16="http://schemas.microsoft.com/office/drawing/2014/main" id="{E62C0AD7-91E7-4CDF-99A5-04F895C2E357}"/>
                </a:ext>
              </a:extLst>
            </p:cNvPr>
            <p:cNvSpPr txBox="1"/>
            <p:nvPr/>
          </p:nvSpPr>
          <p:spPr>
            <a:xfrm>
              <a:off x="1" y="1945266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6" name="Google Shape;112;p2">
              <a:extLst>
                <a:ext uri="{FF2B5EF4-FFF2-40B4-BE49-F238E27FC236}">
                  <a16:creationId xmlns:a16="http://schemas.microsoft.com/office/drawing/2014/main" id="{D616B161-3DE6-4BCC-9D39-30E0AA328188}"/>
                </a:ext>
              </a:extLst>
            </p:cNvPr>
            <p:cNvSpPr/>
            <p:nvPr/>
          </p:nvSpPr>
          <p:spPr>
            <a:xfrm rot="5400000">
              <a:off x="4050223" y="-1780026"/>
              <a:ext cx="603443" cy="740416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C47F6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;p2">
              <a:extLst>
                <a:ext uri="{FF2B5EF4-FFF2-40B4-BE49-F238E27FC236}">
                  <a16:creationId xmlns:a16="http://schemas.microsoft.com/office/drawing/2014/main" id="{E8279D16-F083-411A-89B9-D2A05166E908}"/>
                </a:ext>
              </a:extLst>
            </p:cNvPr>
            <p:cNvSpPr txBox="1"/>
            <p:nvPr/>
          </p:nvSpPr>
          <p:spPr>
            <a:xfrm>
              <a:off x="649862" y="1649793"/>
              <a:ext cx="7374708" cy="544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Thiết kế và xây dựng</a:t>
              </a:r>
              <a:endParaRPr>
                <a:latin typeface="Lato" panose="020F0502020204030203"/>
              </a:endParaRPr>
            </a:p>
          </p:txBody>
        </p:sp>
        <p:sp>
          <p:nvSpPr>
            <p:cNvPr id="18" name="Google Shape;114;p2">
              <a:extLst>
                <a:ext uri="{FF2B5EF4-FFF2-40B4-BE49-F238E27FC236}">
                  <a16:creationId xmlns:a16="http://schemas.microsoft.com/office/drawing/2014/main" id="{567687AA-7AD5-4725-AA9E-03C2924AB4CD}"/>
                </a:ext>
              </a:extLst>
            </p:cNvPr>
            <p:cNvSpPr/>
            <p:nvPr/>
          </p:nvSpPr>
          <p:spPr>
            <a:xfrm rot="5400000">
              <a:off x="-139256" y="2568678"/>
              <a:ext cx="928374" cy="649861"/>
            </a:xfrm>
            <a:prstGeom prst="chevron">
              <a:avLst>
                <a:gd name="adj" fmla="val 50000"/>
              </a:avLst>
            </a:prstGeom>
            <a:solidFill>
              <a:srgbClr val="B38E8A"/>
            </a:solidFill>
            <a:ln w="12700" cap="flat" cmpd="sng">
              <a:solidFill>
                <a:srgbClr val="B38E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;p2">
              <a:extLst>
                <a:ext uri="{FF2B5EF4-FFF2-40B4-BE49-F238E27FC236}">
                  <a16:creationId xmlns:a16="http://schemas.microsoft.com/office/drawing/2014/main" id="{338915FA-34A0-49C4-ABA9-8B3B57E58142}"/>
                </a:ext>
              </a:extLst>
            </p:cNvPr>
            <p:cNvSpPr txBox="1"/>
            <p:nvPr/>
          </p:nvSpPr>
          <p:spPr>
            <a:xfrm>
              <a:off x="1" y="2754353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0" name="Google Shape;116;p2">
              <a:extLst>
                <a:ext uri="{FF2B5EF4-FFF2-40B4-BE49-F238E27FC236}">
                  <a16:creationId xmlns:a16="http://schemas.microsoft.com/office/drawing/2014/main" id="{C28AB8EF-240F-436F-A8C9-DB62F6368947}"/>
                </a:ext>
              </a:extLst>
            </p:cNvPr>
            <p:cNvSpPr/>
            <p:nvPr/>
          </p:nvSpPr>
          <p:spPr>
            <a:xfrm rot="5400000">
              <a:off x="4050223" y="-970939"/>
              <a:ext cx="603443" cy="740416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B38E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;p2">
              <a:extLst>
                <a:ext uri="{FF2B5EF4-FFF2-40B4-BE49-F238E27FC236}">
                  <a16:creationId xmlns:a16="http://schemas.microsoft.com/office/drawing/2014/main" id="{07612CE7-7609-4A8A-9222-06FF9BA3D6D2}"/>
                </a:ext>
              </a:extLst>
            </p:cNvPr>
            <p:cNvSpPr txBox="1"/>
            <p:nvPr/>
          </p:nvSpPr>
          <p:spPr>
            <a:xfrm>
              <a:off x="649862" y="2458880"/>
              <a:ext cx="7374708" cy="544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Đóng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góp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nổi</a:t>
              </a:r>
              <a:r>
                <a:rPr lang="en-US" sz="2800" b="0" i="0" u="none" strike="noStrike" cap="none" dirty="0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 </a:t>
              </a:r>
              <a:r>
                <a:rPr lang="en-US" sz="2800" b="0" i="0" u="none" strike="noStrike" cap="none" dirty="0" err="1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bật</a:t>
              </a:r>
              <a:endParaRPr dirty="0">
                <a:latin typeface="Lato" panose="020F0502020204030203"/>
              </a:endParaRPr>
            </a:p>
          </p:txBody>
        </p:sp>
        <p:sp>
          <p:nvSpPr>
            <p:cNvPr id="22" name="Google Shape;118;p2">
              <a:extLst>
                <a:ext uri="{FF2B5EF4-FFF2-40B4-BE49-F238E27FC236}">
                  <a16:creationId xmlns:a16="http://schemas.microsoft.com/office/drawing/2014/main" id="{588FFA75-AC9D-44F1-B43F-817D2630A217}"/>
                </a:ext>
              </a:extLst>
            </p:cNvPr>
            <p:cNvSpPr/>
            <p:nvPr/>
          </p:nvSpPr>
          <p:spPr>
            <a:xfrm rot="5400000">
              <a:off x="-139256" y="3377765"/>
              <a:ext cx="928374" cy="649861"/>
            </a:xfrm>
            <a:prstGeom prst="chevron">
              <a:avLst>
                <a:gd name="adj" fmla="val 50000"/>
              </a:avLst>
            </a:prstGeom>
            <a:solidFill>
              <a:srgbClr val="A4A4A4"/>
            </a:solid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;p2">
              <a:extLst>
                <a:ext uri="{FF2B5EF4-FFF2-40B4-BE49-F238E27FC236}">
                  <a16:creationId xmlns:a16="http://schemas.microsoft.com/office/drawing/2014/main" id="{8F9769E7-668C-4378-8A48-983556801B6E}"/>
                </a:ext>
              </a:extLst>
            </p:cNvPr>
            <p:cNvSpPr txBox="1"/>
            <p:nvPr/>
          </p:nvSpPr>
          <p:spPr>
            <a:xfrm>
              <a:off x="1" y="3563440"/>
              <a:ext cx="649861" cy="27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4" name="Google Shape;120;p2">
              <a:extLst>
                <a:ext uri="{FF2B5EF4-FFF2-40B4-BE49-F238E27FC236}">
                  <a16:creationId xmlns:a16="http://schemas.microsoft.com/office/drawing/2014/main" id="{D3EF808F-1FD0-4838-9450-CA1DC378B6E5}"/>
                </a:ext>
              </a:extLst>
            </p:cNvPr>
            <p:cNvSpPr/>
            <p:nvPr/>
          </p:nvSpPr>
          <p:spPr>
            <a:xfrm rot="5400000">
              <a:off x="4050223" y="-161851"/>
              <a:ext cx="603443" cy="740416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;p2">
              <a:extLst>
                <a:ext uri="{FF2B5EF4-FFF2-40B4-BE49-F238E27FC236}">
                  <a16:creationId xmlns:a16="http://schemas.microsoft.com/office/drawing/2014/main" id="{5416FAD9-BB08-41CA-AD7E-5275EBFDF5DD}"/>
                </a:ext>
              </a:extLst>
            </p:cNvPr>
            <p:cNvSpPr txBox="1"/>
            <p:nvPr/>
          </p:nvSpPr>
          <p:spPr>
            <a:xfrm>
              <a:off x="649862" y="3267968"/>
              <a:ext cx="7374708" cy="544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Lato" panose="020F0502020204030203"/>
                  <a:ea typeface="Arial"/>
                  <a:cs typeface="Arial"/>
                  <a:sym typeface="Arial"/>
                </a:rPr>
                <a:t>Kết luận và hướng phát triển</a:t>
              </a:r>
              <a:endParaRPr>
                <a:latin typeface="Lato" panose="020F050202020403020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3084443"/>
            <a:ext cx="5526984" cy="689113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GIỚI THIỆU ĐỀ TÀI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4581" y="2872408"/>
            <a:ext cx="4374045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CÔNG NGHỆ SỬ DỤNG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9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A3BE79F-42D7-4755-863F-2B3F84097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40913"/>
              </p:ext>
            </p:extLst>
          </p:nvPr>
        </p:nvGraphicFramePr>
        <p:xfrm>
          <a:off x="119269" y="786076"/>
          <a:ext cx="8931966" cy="5455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7427">
                  <a:extLst>
                    <a:ext uri="{9D8B030D-6E8A-4147-A177-3AD203B41FA5}">
                      <a16:colId xmlns:a16="http://schemas.microsoft.com/office/drawing/2014/main" val="1423186463"/>
                    </a:ext>
                  </a:extLst>
                </a:gridCol>
                <a:gridCol w="6334539">
                  <a:extLst>
                    <a:ext uri="{9D8B030D-6E8A-4147-A177-3AD203B41FA5}">
                      <a16:colId xmlns:a16="http://schemas.microsoft.com/office/drawing/2014/main" val="3497276967"/>
                    </a:ext>
                  </a:extLst>
                </a:gridCol>
              </a:tblGrid>
              <a:tr h="27278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" panose="020F0502020204030203"/>
                        </a:rPr>
                        <a:t>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374692"/>
                  </a:ext>
                </a:extLst>
              </a:tr>
              <a:tr h="27278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ato" panose="020F0502020204030203"/>
                        </a:rPr>
                        <a:t>Frontend</a:t>
                      </a:r>
                      <a:endParaRPr lang="en-US" dirty="0">
                        <a:latin typeface="Lato" panose="020F0502020204030203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33088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6" name="Picture 8" descr="Redux - A predictable state container for JavaScript apps. | Redux">
            <a:extLst>
              <a:ext uri="{FF2B5EF4-FFF2-40B4-BE49-F238E27FC236}">
                <a16:creationId xmlns:a16="http://schemas.microsoft.com/office/drawing/2014/main" id="{B380431A-15E5-4E34-80F5-35095B0A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7" y="3687441"/>
            <a:ext cx="2396416" cy="11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Christian Oeing">
            <a:extLst>
              <a:ext uri="{FF2B5EF4-FFF2-40B4-BE49-F238E27FC236}">
                <a16:creationId xmlns:a16="http://schemas.microsoft.com/office/drawing/2014/main" id="{97BFADE9-63C4-4B05-9667-04BB1638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76" y="3562141"/>
            <a:ext cx="2584053" cy="145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2308DD3-48FE-47AF-B78A-C79494EE3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77" y="1042390"/>
            <a:ext cx="2584053" cy="129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Design patterns in Node.js: Part 2 - LogRocket Blog">
            <a:extLst>
              <a:ext uri="{FF2B5EF4-FFF2-40B4-BE49-F238E27FC236}">
                <a16:creationId xmlns:a16="http://schemas.microsoft.com/office/drawing/2014/main" id="{C7603363-252B-4706-B700-5434BDD60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65" y="974366"/>
            <a:ext cx="2529435" cy="142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8679E8-DFA7-44B8-8652-800FA9F67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731" y="2169026"/>
            <a:ext cx="2761544" cy="112618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0C94211-9C04-4188-86EB-157CA567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31" y="4639186"/>
            <a:ext cx="2761544" cy="1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4581" y="2872408"/>
            <a:ext cx="4374045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b="1" dirty="0"/>
              <a:t>THIẾT KẾ VÀ XÂY DỰNG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5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8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166</Words>
  <Application>Microsoft Office PowerPoint</Application>
  <PresentationFormat>On-screen Show (4:3)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Lato</vt:lpstr>
      <vt:lpstr>Office Theme</vt:lpstr>
      <vt:lpstr>PowerPoint Presentation</vt:lpstr>
      <vt:lpstr>PowerPoint Presentation</vt:lpstr>
      <vt:lpstr>Mục lục</vt:lpstr>
      <vt:lpstr>PowerPoint Presentation</vt:lpstr>
      <vt:lpstr>1. Giới thiệu đề tài</vt:lpstr>
      <vt:lpstr>PowerPoint Presentation</vt:lpstr>
      <vt:lpstr>Công nghệ sử dụng</vt:lpstr>
      <vt:lpstr>PowerPoint Presentation</vt:lpstr>
      <vt:lpstr>Biểu đồ Usecase tổng quan</vt:lpstr>
      <vt:lpstr>Kiến trúc hệ thống tổng quan</vt:lpstr>
      <vt:lpstr>PowerPoint Presentation</vt:lpstr>
      <vt:lpstr>4. Đóng góp nổi bật</vt:lpstr>
      <vt:lpstr>PowerPoint Presentation</vt:lpstr>
      <vt:lpstr>5. Kết luận và hướng phát triển</vt:lpstr>
      <vt:lpstr>PowerPoint Presentation</vt:lpstr>
      <vt:lpstr>Tài liệu tham khảo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Truong Anh Quoc 20163403</cp:lastModifiedBy>
  <cp:revision>23</cp:revision>
  <dcterms:created xsi:type="dcterms:W3CDTF">2021-05-28T04:32:29Z</dcterms:created>
  <dcterms:modified xsi:type="dcterms:W3CDTF">2021-06-25T02:00:18Z</dcterms:modified>
</cp:coreProperties>
</file>