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40"/>
  </p:notesMasterIdLst>
  <p:handoutMasterIdLst>
    <p:handoutMasterId r:id="rId41"/>
  </p:handoutMasterIdLst>
  <p:sldIdLst>
    <p:sldId id="270" r:id="rId2"/>
    <p:sldId id="257" r:id="rId3"/>
    <p:sldId id="265" r:id="rId4"/>
    <p:sldId id="267" r:id="rId5"/>
    <p:sldId id="289" r:id="rId6"/>
    <p:sldId id="290" r:id="rId7"/>
    <p:sldId id="327" r:id="rId8"/>
    <p:sldId id="292" r:id="rId9"/>
    <p:sldId id="323" r:id="rId10"/>
    <p:sldId id="271" r:id="rId11"/>
    <p:sldId id="324" r:id="rId12"/>
    <p:sldId id="329" r:id="rId13"/>
    <p:sldId id="337" r:id="rId14"/>
    <p:sldId id="338" r:id="rId15"/>
    <p:sldId id="339" r:id="rId16"/>
    <p:sldId id="340" r:id="rId17"/>
    <p:sldId id="342" r:id="rId18"/>
    <p:sldId id="341" r:id="rId19"/>
    <p:sldId id="279" r:id="rId20"/>
    <p:sldId id="283" r:id="rId21"/>
    <p:sldId id="332" r:id="rId22"/>
    <p:sldId id="333" r:id="rId23"/>
    <p:sldId id="334" r:id="rId24"/>
    <p:sldId id="311" r:id="rId25"/>
    <p:sldId id="310" r:id="rId26"/>
    <p:sldId id="335" r:id="rId27"/>
    <p:sldId id="336" r:id="rId28"/>
    <p:sldId id="312" r:id="rId29"/>
    <p:sldId id="313" r:id="rId30"/>
    <p:sldId id="316" r:id="rId31"/>
    <p:sldId id="317" r:id="rId32"/>
    <p:sldId id="318" r:id="rId33"/>
    <p:sldId id="325" r:id="rId34"/>
    <p:sldId id="328" r:id="rId35"/>
    <p:sldId id="326" r:id="rId36"/>
    <p:sldId id="301" r:id="rId37"/>
    <p:sldId id="269" r:id="rId38"/>
    <p:sldId id="274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7/7/2021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7/7/2021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6" r:id="rId4"/>
    <p:sldLayoutId id="2147483678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nguyenvanvuantvu.yolasite.com/resources/PP_%C4%91%E1%BB%8Bnh_l%C6%B0%E1%BB%A3ng_trong_KT/chuong4.PDF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65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B591D715-0880-43E5-A096-AEA2A62E9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402615"/>
              </p:ext>
            </p:extLst>
          </p:nvPr>
        </p:nvGraphicFramePr>
        <p:xfrm>
          <a:off x="265255" y="1593171"/>
          <a:ext cx="8643668" cy="4057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2676">
                  <a:extLst>
                    <a:ext uri="{9D8B030D-6E8A-4147-A177-3AD203B41FA5}">
                      <a16:colId xmlns:a16="http://schemas.microsoft.com/office/drawing/2014/main" val="3976526908"/>
                    </a:ext>
                  </a:extLst>
                </a:gridCol>
                <a:gridCol w="1391479">
                  <a:extLst>
                    <a:ext uri="{9D8B030D-6E8A-4147-A177-3AD203B41FA5}">
                      <a16:colId xmlns:a16="http://schemas.microsoft.com/office/drawing/2014/main" val="325022305"/>
                    </a:ext>
                  </a:extLst>
                </a:gridCol>
                <a:gridCol w="1361387">
                  <a:extLst>
                    <a:ext uri="{9D8B030D-6E8A-4147-A177-3AD203B41FA5}">
                      <a16:colId xmlns:a16="http://schemas.microsoft.com/office/drawing/2014/main" val="1346600116"/>
                    </a:ext>
                  </a:extLst>
                </a:gridCol>
                <a:gridCol w="1348126">
                  <a:extLst>
                    <a:ext uri="{9D8B030D-6E8A-4147-A177-3AD203B41FA5}">
                      <a16:colId xmlns:a16="http://schemas.microsoft.com/office/drawing/2014/main" val="4279302855"/>
                    </a:ext>
                  </a:extLst>
                </a:gridCol>
              </a:tblGrid>
              <a:tr h="5998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năng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Zoho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Wework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ĐATN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7167702"/>
                  </a:ext>
                </a:extLst>
              </a:tr>
              <a:tr h="552462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Tạo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sách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file excel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728748"/>
                  </a:ext>
                </a:extLst>
              </a:tr>
              <a:tr h="454529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Tự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đề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xuất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phương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thoả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hiệp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trong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lập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hoạch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0542993"/>
                  </a:ext>
                </a:extLst>
              </a:tr>
              <a:tr h="552462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cáo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thống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kê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theo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yếu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tố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chi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phí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183698"/>
                  </a:ext>
                </a:extLst>
              </a:tr>
              <a:tr h="482707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Đánh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đánh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thực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việc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422452"/>
                  </a:ext>
                </a:extLst>
              </a:tr>
              <a:tr h="526512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yêu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cầu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phát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trong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án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250134"/>
                  </a:ext>
                </a:extLst>
              </a:tr>
            </a:tbl>
          </a:graphicData>
        </a:graphic>
      </p:graphicFrame>
      <p:pic>
        <p:nvPicPr>
          <p:cNvPr id="9" name="Picture 2" descr="icon-v -">
            <a:extLst>
              <a:ext uri="{FF2B5EF4-FFF2-40B4-BE49-F238E27FC236}">
                <a16:creationId xmlns:a16="http://schemas.microsoft.com/office/drawing/2014/main" id="{E526B2DF-5542-4FFB-A593-65D1601BF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981" y="2342549"/>
            <a:ext cx="407598" cy="40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con-v -">
            <a:extLst>
              <a:ext uri="{FF2B5EF4-FFF2-40B4-BE49-F238E27FC236}">
                <a16:creationId xmlns:a16="http://schemas.microsoft.com/office/drawing/2014/main" id="{DC2A8294-E3E6-44F0-B400-6ECAA4B23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813" y="2355076"/>
            <a:ext cx="407598" cy="40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CD78AC-FB26-4BD9-A912-BC6A7F135BD4}"/>
              </a:ext>
            </a:extLst>
          </p:cNvPr>
          <p:cNvSpPr txBox="1"/>
          <p:nvPr/>
        </p:nvSpPr>
        <p:spPr>
          <a:xfrm>
            <a:off x="219217" y="1051535"/>
            <a:ext cx="1604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Chú thích:  </a:t>
            </a:r>
          </a:p>
        </p:txBody>
      </p:sp>
      <p:pic>
        <p:nvPicPr>
          <p:cNvPr id="13" name="Picture 2" descr="icon-v -">
            <a:extLst>
              <a:ext uri="{FF2B5EF4-FFF2-40B4-BE49-F238E27FC236}">
                <a16:creationId xmlns:a16="http://schemas.microsoft.com/office/drawing/2014/main" id="{629157A6-9F3A-47F3-814A-BB4A7CFC5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689" y="1077158"/>
            <a:ext cx="312570" cy="31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Arrow, loading, refresh, reload icon - Download on Iconfinder">
            <a:extLst>
              <a:ext uri="{FF2B5EF4-FFF2-40B4-BE49-F238E27FC236}">
                <a16:creationId xmlns:a16="http://schemas.microsoft.com/office/drawing/2014/main" id="{095EC489-19D7-4F36-A2A3-2877D2F7C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91" y="1019645"/>
            <a:ext cx="463890" cy="46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A7CC27DC-DF15-4685-B133-7E13CD899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020" y="1144770"/>
            <a:ext cx="271193" cy="27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7F82A5-9E5B-432A-A568-056782BABEC2}"/>
              </a:ext>
            </a:extLst>
          </p:cNvPr>
          <p:cNvSpPr txBox="1"/>
          <p:nvPr/>
        </p:nvSpPr>
        <p:spPr>
          <a:xfrm>
            <a:off x="1919504" y="1061087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Đã có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339DF6-67B1-4472-B223-9F63B13C3D22}"/>
              </a:ext>
            </a:extLst>
          </p:cNvPr>
          <p:cNvSpPr txBox="1"/>
          <p:nvPr/>
        </p:nvSpPr>
        <p:spPr>
          <a:xfrm>
            <a:off x="4178314" y="1061087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Chưa tối ưu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FCFAEA-4723-48A9-8B7C-17B9B80AB2D6}"/>
              </a:ext>
            </a:extLst>
          </p:cNvPr>
          <p:cNvSpPr txBox="1"/>
          <p:nvPr/>
        </p:nvSpPr>
        <p:spPr>
          <a:xfrm>
            <a:off x="6966355" y="1112202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12" descr="Arrow, loading, refresh, reload icon - Download on Iconfinder">
            <a:extLst>
              <a:ext uri="{FF2B5EF4-FFF2-40B4-BE49-F238E27FC236}">
                <a16:creationId xmlns:a16="http://schemas.microsoft.com/office/drawing/2014/main" id="{18A8A31D-FD8D-4A73-A9EA-D456F176F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408" y="3619614"/>
            <a:ext cx="489426" cy="48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Arrow, loading, refresh, reload icon - Download on Iconfinder">
            <a:extLst>
              <a:ext uri="{FF2B5EF4-FFF2-40B4-BE49-F238E27FC236}">
                <a16:creationId xmlns:a16="http://schemas.microsoft.com/office/drawing/2014/main" id="{5AACA2FE-9770-40EF-B16F-BC83E7634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206" y="3650376"/>
            <a:ext cx="489426" cy="48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Arrow, loading, refresh, reload icon - Download on Iconfinder">
            <a:extLst>
              <a:ext uri="{FF2B5EF4-FFF2-40B4-BE49-F238E27FC236}">
                <a16:creationId xmlns:a16="http://schemas.microsoft.com/office/drawing/2014/main" id="{6EDD9DB3-F43E-4CC1-9D58-2E3A8C0CE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153" y="5040389"/>
            <a:ext cx="489426" cy="48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Question icon - Free download on Iconfinder">
            <a:extLst>
              <a:ext uri="{FF2B5EF4-FFF2-40B4-BE49-F238E27FC236}">
                <a16:creationId xmlns:a16="http://schemas.microsoft.com/office/drawing/2014/main" id="{23E02C2F-B50F-4B6B-AC6D-FF4613C19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589" y="2301635"/>
            <a:ext cx="489426" cy="48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Question icon - Free download on Iconfinder">
            <a:extLst>
              <a:ext uri="{FF2B5EF4-FFF2-40B4-BE49-F238E27FC236}">
                <a16:creationId xmlns:a16="http://schemas.microsoft.com/office/drawing/2014/main" id="{E088F2D0-5282-4908-B72A-DB852ED4F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100" y="2953133"/>
            <a:ext cx="489426" cy="48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Question icon - Free download on Iconfinder">
            <a:extLst>
              <a:ext uri="{FF2B5EF4-FFF2-40B4-BE49-F238E27FC236}">
                <a16:creationId xmlns:a16="http://schemas.microsoft.com/office/drawing/2014/main" id="{B5145D2C-959D-4448-B3C0-16100CBF8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980" y="3619614"/>
            <a:ext cx="489426" cy="48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Question icon - Free download on Iconfinder">
            <a:extLst>
              <a:ext uri="{FF2B5EF4-FFF2-40B4-BE49-F238E27FC236}">
                <a16:creationId xmlns:a16="http://schemas.microsoft.com/office/drawing/2014/main" id="{3CA889EB-F6F3-4ED6-A02E-FDB899831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589" y="4389954"/>
            <a:ext cx="489426" cy="48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Question icon - Free download on Iconfinder">
            <a:extLst>
              <a:ext uri="{FF2B5EF4-FFF2-40B4-BE49-F238E27FC236}">
                <a16:creationId xmlns:a16="http://schemas.microsoft.com/office/drawing/2014/main" id="{26291AD2-8C3C-41A2-8C54-4DBCEED48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589" y="5057678"/>
            <a:ext cx="489426" cy="48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>
            <a:extLst>
              <a:ext uri="{FF2B5EF4-FFF2-40B4-BE49-F238E27FC236}">
                <a16:creationId xmlns:a16="http://schemas.microsoft.com/office/drawing/2014/main" id="{D942E8BA-AD88-4C4E-8BBC-12414EB9C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206" y="5161158"/>
            <a:ext cx="246793" cy="24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>
            <a:extLst>
              <a:ext uri="{FF2B5EF4-FFF2-40B4-BE49-F238E27FC236}">
                <a16:creationId xmlns:a16="http://schemas.microsoft.com/office/drawing/2014/main" id="{C9800C67-6DB8-4316-8EDD-8DE0C7085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799" y="3046690"/>
            <a:ext cx="271193" cy="27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>
            <a:extLst>
              <a:ext uri="{FF2B5EF4-FFF2-40B4-BE49-F238E27FC236}">
                <a16:creationId xmlns:a16="http://schemas.microsoft.com/office/drawing/2014/main" id="{EA01E748-F486-444D-A0D0-2BF00D363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06" y="3035718"/>
            <a:ext cx="271193" cy="27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2" descr="Arrow, loading, refresh, reload icon - Download on Iconfinder">
            <a:extLst>
              <a:ext uri="{FF2B5EF4-FFF2-40B4-BE49-F238E27FC236}">
                <a16:creationId xmlns:a16="http://schemas.microsoft.com/office/drawing/2014/main" id="{D24005CA-9210-4787-A43D-4D537D3C4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408" y="4346129"/>
            <a:ext cx="489426" cy="48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2" descr="Arrow, loading, refresh, reload icon - Download on Iconfinder">
            <a:extLst>
              <a:ext uri="{FF2B5EF4-FFF2-40B4-BE49-F238E27FC236}">
                <a16:creationId xmlns:a16="http://schemas.microsoft.com/office/drawing/2014/main" id="{015DBE5C-9AAD-4B07-AADC-8EAC8B7E5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206" y="4328559"/>
            <a:ext cx="489426" cy="48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702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23087" y="2758522"/>
            <a:ext cx="5195679" cy="1340955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b="1" dirty="0"/>
              <a:t>CÁC TÍNH NĂNG NỔI BẬT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89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723273-DC23-4238-84A1-8FB76A7A67DA}"/>
              </a:ext>
            </a:extLst>
          </p:cNvPr>
          <p:cNvSpPr txBox="1"/>
          <p:nvPr/>
        </p:nvSpPr>
        <p:spPr>
          <a:xfrm>
            <a:off x="235076" y="684973"/>
            <a:ext cx="6483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ato" panose="020F0502020204030203"/>
              </a:rPr>
              <a:t>3.1. </a:t>
            </a:r>
            <a:r>
              <a:rPr lang="en-US" sz="2400" b="1" dirty="0" err="1">
                <a:latin typeface="Lato" panose="020F0502020204030203"/>
              </a:rPr>
              <a:t>Nhóm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chức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năng</a:t>
            </a:r>
            <a:r>
              <a:rPr lang="en-US" sz="2400" b="1" dirty="0">
                <a:latin typeface="Lato" panose="020F0502020204030203"/>
              </a:rPr>
              <a:t> “</a:t>
            </a:r>
            <a:r>
              <a:rPr lang="en-US" sz="2400" b="1" dirty="0" err="1">
                <a:latin typeface="Lato" panose="020F0502020204030203"/>
              </a:rPr>
              <a:t>Quản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lý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dự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án</a:t>
            </a:r>
            <a:r>
              <a:rPr lang="en-US" sz="2400" b="1" dirty="0">
                <a:latin typeface="Lato" panose="020F0502020204030203"/>
              </a:rPr>
              <a:t>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2D8086-C231-4B54-B2D6-921F9D3BC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1259"/>
            <a:ext cx="9144000" cy="41964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4EAA89-E0BC-449B-8108-98BE2A410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3767"/>
            <a:ext cx="9144000" cy="43104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F1E56B-EA06-465D-A24C-C2F081237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69459"/>
            <a:ext cx="9144000" cy="43190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29B3D1-9FF6-4F20-A0AF-B2C8B5CB0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77195"/>
            <a:ext cx="9144000" cy="470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2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723273-DC23-4238-84A1-8FB76A7A67DA}"/>
              </a:ext>
            </a:extLst>
          </p:cNvPr>
          <p:cNvSpPr txBox="1"/>
          <p:nvPr/>
        </p:nvSpPr>
        <p:spPr>
          <a:xfrm>
            <a:off x="235076" y="684973"/>
            <a:ext cx="6483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ato" panose="020F0502020204030203"/>
              </a:rPr>
              <a:t>3.2. </a:t>
            </a:r>
            <a:r>
              <a:rPr lang="en-US" sz="2400" b="1" dirty="0" err="1">
                <a:latin typeface="Lato" panose="020F0502020204030203"/>
              </a:rPr>
              <a:t>Nhóm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chức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năng</a:t>
            </a:r>
            <a:r>
              <a:rPr lang="en-US" sz="2400" b="1" dirty="0">
                <a:latin typeface="Lato" panose="020F0502020204030203"/>
              </a:rPr>
              <a:t> “</a:t>
            </a:r>
            <a:r>
              <a:rPr lang="en-US" sz="2400" b="1" dirty="0" err="1">
                <a:latin typeface="Lato" panose="020F0502020204030203"/>
              </a:rPr>
              <a:t>Lập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kế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hoạch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dự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án</a:t>
            </a:r>
            <a:r>
              <a:rPr lang="en-US" sz="2400" b="1" dirty="0">
                <a:latin typeface="Lato" panose="020F0502020204030203"/>
              </a:rPr>
              <a:t>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37C95-81FB-4F02-92A0-14E3EBB07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4103"/>
            <a:ext cx="9144000" cy="3589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2064A4-10FE-43ED-8A2B-E28B8C58A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76" y="1451528"/>
            <a:ext cx="7439447" cy="41478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9EEA2C-CCE1-4B64-B023-A1B458127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27620"/>
            <a:ext cx="9144000" cy="18027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3084BA-6922-4B33-8937-5FA2FCBF5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81325"/>
            <a:ext cx="9144000" cy="42953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89B8ED-48D6-4F01-B6E2-EFC84A3CEB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268577"/>
            <a:ext cx="9144000" cy="432084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C944011-AF8F-403E-8C49-3A37B135FC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248697"/>
            <a:ext cx="9144000" cy="43606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E45C8C3-1649-49E1-B266-045E4D478C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6" y="1276049"/>
            <a:ext cx="9011908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6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723273-DC23-4238-84A1-8FB76A7A67DA}"/>
              </a:ext>
            </a:extLst>
          </p:cNvPr>
          <p:cNvSpPr txBox="1"/>
          <p:nvPr/>
        </p:nvSpPr>
        <p:spPr>
          <a:xfrm>
            <a:off x="235076" y="684973"/>
            <a:ext cx="6483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ato" panose="020F0502020204030203"/>
              </a:rPr>
              <a:t>3.3. </a:t>
            </a:r>
            <a:r>
              <a:rPr lang="en-US" sz="2400" b="1" dirty="0" err="1">
                <a:latin typeface="Lato" panose="020F0502020204030203"/>
              </a:rPr>
              <a:t>Nhóm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chức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năng</a:t>
            </a:r>
            <a:r>
              <a:rPr lang="en-US" sz="2400" b="1" dirty="0">
                <a:latin typeface="Lato" panose="020F0502020204030203"/>
              </a:rPr>
              <a:t> “</a:t>
            </a:r>
            <a:r>
              <a:rPr lang="en-US" sz="2400" b="1" dirty="0" err="1">
                <a:latin typeface="Lato" panose="020F0502020204030203"/>
              </a:rPr>
              <a:t>Quản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lý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công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việc</a:t>
            </a:r>
            <a:r>
              <a:rPr lang="en-US" sz="2400" b="1" dirty="0">
                <a:latin typeface="Lato" panose="020F0502020204030203"/>
              </a:rPr>
              <a:t>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9535E-DE78-415D-9F51-DD4DF4B68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9295"/>
            <a:ext cx="9144000" cy="47394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4FFAF0-48D6-4BEA-A4E3-510362DC1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295"/>
            <a:ext cx="9144000" cy="51081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07A6E5-4EEB-4D3A-9B25-EAF458E2D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54950"/>
            <a:ext cx="9144000" cy="569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4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723273-DC23-4238-84A1-8FB76A7A67DA}"/>
              </a:ext>
            </a:extLst>
          </p:cNvPr>
          <p:cNvSpPr txBox="1"/>
          <p:nvPr/>
        </p:nvSpPr>
        <p:spPr>
          <a:xfrm>
            <a:off x="235076" y="684973"/>
            <a:ext cx="6483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ato" panose="020F0502020204030203"/>
              </a:rPr>
              <a:t>3.4. </a:t>
            </a:r>
            <a:r>
              <a:rPr lang="en-US" sz="2400" b="1" dirty="0" err="1">
                <a:latin typeface="Lato" panose="020F0502020204030203"/>
              </a:rPr>
              <a:t>Nhóm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chức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năng</a:t>
            </a:r>
            <a:r>
              <a:rPr lang="en-US" sz="2400" b="1" dirty="0">
                <a:latin typeface="Lato" panose="020F0502020204030203"/>
              </a:rPr>
              <a:t> “</a:t>
            </a:r>
            <a:r>
              <a:rPr lang="en-US" sz="2400" b="1" dirty="0" err="1">
                <a:latin typeface="Lato" panose="020F0502020204030203"/>
              </a:rPr>
              <a:t>Đánh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giá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công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việc</a:t>
            </a:r>
            <a:r>
              <a:rPr lang="en-US" sz="2400" b="1" dirty="0">
                <a:latin typeface="Lato" panose="020F0502020204030203"/>
              </a:rPr>
              <a:t>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B46C2-1338-45B7-A4E9-18BBBFEBA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53" y="1146638"/>
            <a:ext cx="8034455" cy="50675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227C1D-75CE-4915-8281-649E225CB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53" y="1146638"/>
            <a:ext cx="8034455" cy="50882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A71609-6884-446A-BABD-26E3B9DAB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90" y="1146638"/>
            <a:ext cx="8574157" cy="542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723273-DC23-4238-84A1-8FB76A7A67DA}"/>
              </a:ext>
            </a:extLst>
          </p:cNvPr>
          <p:cNvSpPr txBox="1"/>
          <p:nvPr/>
        </p:nvSpPr>
        <p:spPr>
          <a:xfrm>
            <a:off x="235076" y="684973"/>
            <a:ext cx="6483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ato" panose="020F0502020204030203"/>
              </a:rPr>
              <a:t>3.5. </a:t>
            </a:r>
            <a:r>
              <a:rPr lang="en-US" sz="2400" b="1" dirty="0" err="1">
                <a:latin typeface="Lato" panose="020F0502020204030203"/>
              </a:rPr>
              <a:t>Nhóm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chức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năng</a:t>
            </a:r>
            <a:r>
              <a:rPr lang="en-US" sz="2400" b="1" dirty="0">
                <a:latin typeface="Lato" panose="020F0502020204030203"/>
              </a:rPr>
              <a:t> “</a:t>
            </a:r>
            <a:r>
              <a:rPr lang="en-US" sz="2400" b="1" dirty="0" err="1">
                <a:latin typeface="Lato" panose="020F0502020204030203"/>
              </a:rPr>
              <a:t>Báo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cáo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tự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động</a:t>
            </a:r>
            <a:r>
              <a:rPr lang="en-US" sz="2400" b="1" dirty="0">
                <a:latin typeface="Lato" panose="020F0502020204030203"/>
              </a:rPr>
              <a:t>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F62A8-BABB-463C-8BA7-2250705D6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1582"/>
            <a:ext cx="9144000" cy="27348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6F6E62-7E2E-41EB-B247-3D2A2BE38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26" y="1146638"/>
            <a:ext cx="8368748" cy="52437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4792EF-56F6-4AAD-9413-E4D7C0FCB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37" y="1178773"/>
            <a:ext cx="8673846" cy="53933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44B31F-433A-4973-9CA3-E9F90AAB5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937" y="1146638"/>
            <a:ext cx="8673846" cy="545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723273-DC23-4238-84A1-8FB76A7A67DA}"/>
              </a:ext>
            </a:extLst>
          </p:cNvPr>
          <p:cNvSpPr txBox="1"/>
          <p:nvPr/>
        </p:nvSpPr>
        <p:spPr>
          <a:xfrm>
            <a:off x="235076" y="684973"/>
            <a:ext cx="7305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ato" panose="020F0502020204030203"/>
              </a:rPr>
              <a:t>3.6. </a:t>
            </a:r>
            <a:r>
              <a:rPr lang="en-US" sz="2400" b="1" dirty="0" err="1">
                <a:latin typeface="Lato" panose="020F0502020204030203"/>
              </a:rPr>
              <a:t>Nhóm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chức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năng</a:t>
            </a:r>
            <a:r>
              <a:rPr lang="en-US" sz="2400" b="1" dirty="0">
                <a:latin typeface="Lato" panose="020F0502020204030203"/>
              </a:rPr>
              <a:t> “</a:t>
            </a:r>
            <a:r>
              <a:rPr lang="en-US" sz="2400" b="1" dirty="0" err="1">
                <a:latin typeface="Lato" panose="020F0502020204030203"/>
              </a:rPr>
              <a:t>Thống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kê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đánh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giá</a:t>
            </a:r>
            <a:r>
              <a:rPr lang="en-US" sz="2400" b="1" dirty="0">
                <a:latin typeface="Lato" panose="020F0502020204030203"/>
              </a:rPr>
              <a:t>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57A082-DFB5-451E-AEDE-52AD2F9CC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4987"/>
            <a:ext cx="9144000" cy="4348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51A4E1-2B5F-4497-AE41-9533E569E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2671"/>
            <a:ext cx="9144000" cy="43303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418F09-FC0F-4A35-B53F-0AF3311B5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49753"/>
            <a:ext cx="9144000" cy="43584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FA8BD3-0195-4AD2-A721-D4873D2F1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31490"/>
            <a:ext cx="9144000" cy="43950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B327F4-5355-4B0D-BE3E-64D18415C8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247187"/>
            <a:ext cx="9144000" cy="436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2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723273-DC23-4238-84A1-8FB76A7A67DA}"/>
              </a:ext>
            </a:extLst>
          </p:cNvPr>
          <p:cNvSpPr txBox="1"/>
          <p:nvPr/>
        </p:nvSpPr>
        <p:spPr>
          <a:xfrm>
            <a:off x="235076" y="684973"/>
            <a:ext cx="7305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ato" panose="020F0502020204030203"/>
              </a:rPr>
              <a:t>3.7. </a:t>
            </a:r>
            <a:r>
              <a:rPr lang="en-US" sz="2400" b="1" dirty="0" err="1">
                <a:latin typeface="Lato" panose="020F0502020204030203"/>
              </a:rPr>
              <a:t>Nhóm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chức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năng</a:t>
            </a:r>
            <a:r>
              <a:rPr lang="en-US" sz="2400" b="1" dirty="0">
                <a:latin typeface="Lato" panose="020F0502020204030203"/>
              </a:rPr>
              <a:t> “</a:t>
            </a:r>
            <a:r>
              <a:rPr lang="en-US" sz="2400" b="1" dirty="0" err="1">
                <a:latin typeface="Lato" panose="020F0502020204030203"/>
              </a:rPr>
              <a:t>Quản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lý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yêu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cầu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thay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đổi</a:t>
            </a:r>
            <a:r>
              <a:rPr lang="en-US" sz="2400" b="1" dirty="0">
                <a:latin typeface="Lato" panose="020F0502020204030203"/>
              </a:rPr>
              <a:t>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5E7298-69C7-4AC0-8F25-5E58CD5D2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7075"/>
            <a:ext cx="9144000" cy="4223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1F0C81-C207-4C9F-98A7-CD4B0F563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190" y="1146638"/>
            <a:ext cx="6887619" cy="47733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2A4CB3-8098-4AEC-8794-FC7D3696D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56" y="1209627"/>
            <a:ext cx="8150087" cy="5083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446484-BA1F-4670-93D1-29415545C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59196"/>
            <a:ext cx="9144000" cy="43396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EDDFDE-BA05-405F-9C9E-92A7F1C39A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56" y="1995287"/>
            <a:ext cx="9040487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4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14581" y="2872408"/>
            <a:ext cx="4374045" cy="1447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b="1" dirty="0"/>
              <a:t>ĐÓNG GÓP NỔI BẬT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9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142786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418008"/>
            <a:ext cx="7342482" cy="14719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4000" dirty="0" err="1"/>
              <a:t>Quản</a:t>
            </a:r>
            <a:r>
              <a:rPr lang="en-US" sz="4000" dirty="0"/>
              <a:t> </a:t>
            </a:r>
            <a:r>
              <a:rPr lang="en-US" sz="4000" dirty="0" err="1"/>
              <a:t>lý</a:t>
            </a:r>
            <a:r>
              <a:rPr lang="en-US" sz="4000" dirty="0"/>
              <a:t> </a:t>
            </a:r>
            <a:r>
              <a:rPr lang="en-US" sz="4000" dirty="0" err="1"/>
              <a:t>và</a:t>
            </a:r>
            <a:r>
              <a:rPr lang="en-US" sz="4000" dirty="0"/>
              <a:t> </a:t>
            </a:r>
            <a:r>
              <a:rPr lang="en-US" sz="4000" dirty="0" err="1"/>
              <a:t>đánh</a:t>
            </a:r>
            <a:r>
              <a:rPr lang="en-US" sz="4000" dirty="0"/>
              <a:t> </a:t>
            </a:r>
            <a:r>
              <a:rPr lang="en-US" sz="4000" dirty="0" err="1"/>
              <a:t>giá</a:t>
            </a:r>
            <a:r>
              <a:rPr lang="en-US" sz="4000" dirty="0"/>
              <a:t> </a:t>
            </a:r>
            <a:r>
              <a:rPr lang="en-US" sz="4000" dirty="0" err="1"/>
              <a:t>công</a:t>
            </a:r>
            <a:r>
              <a:rPr lang="en-US" sz="4000" dirty="0"/>
              <a:t> </a:t>
            </a:r>
            <a:r>
              <a:rPr lang="en-US" sz="4000" dirty="0" err="1"/>
              <a:t>việc</a:t>
            </a:r>
            <a:r>
              <a:rPr lang="en-US" sz="4000" dirty="0"/>
              <a:t> </a:t>
            </a:r>
            <a:r>
              <a:rPr lang="en-US" sz="4000" dirty="0" err="1"/>
              <a:t>trong</a:t>
            </a:r>
            <a:r>
              <a:rPr lang="en-US" sz="4000" dirty="0"/>
              <a:t> </a:t>
            </a:r>
            <a:r>
              <a:rPr lang="en-US" sz="4000" dirty="0" err="1"/>
              <a:t>dự</a:t>
            </a:r>
            <a:r>
              <a:rPr lang="en-US" sz="4000" dirty="0"/>
              <a:t> </a:t>
            </a:r>
            <a:r>
              <a:rPr lang="en-US" sz="4000" dirty="0" err="1"/>
              <a:t>án</a:t>
            </a:r>
            <a:endParaRPr lang="en-US" sz="4000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4226274"/>
            <a:ext cx="7342482" cy="7172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: </a:t>
            </a:r>
            <a:r>
              <a:rPr lang="en-US" sz="2000" b="0" dirty="0" err="1"/>
              <a:t>Trương</a:t>
            </a:r>
            <a:r>
              <a:rPr lang="en-US" sz="2000" b="0" dirty="0"/>
              <a:t> Anh </a:t>
            </a:r>
            <a:r>
              <a:rPr lang="en-US" sz="2000" b="0" dirty="0" err="1"/>
              <a:t>Quốc</a:t>
            </a:r>
            <a:endParaRPr lang="en-US" sz="2000" b="0" dirty="0"/>
          </a:p>
          <a:p>
            <a:r>
              <a:rPr lang="en-US" sz="2000" dirty="0" err="1"/>
              <a:t>Giảng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hướng</a:t>
            </a:r>
            <a:r>
              <a:rPr lang="en-US" sz="2000" dirty="0"/>
              <a:t> </a:t>
            </a:r>
            <a:r>
              <a:rPr lang="en-US" sz="2000" dirty="0" err="1"/>
              <a:t>dẫn</a:t>
            </a:r>
            <a:r>
              <a:rPr lang="en-US" sz="2000" dirty="0"/>
              <a:t>: </a:t>
            </a:r>
            <a:r>
              <a:rPr lang="en-US" sz="2000" b="0" dirty="0"/>
              <a:t>TS. </a:t>
            </a:r>
            <a:r>
              <a:rPr lang="en-US" sz="2000" b="0" dirty="0" err="1"/>
              <a:t>Trịnh</a:t>
            </a:r>
            <a:r>
              <a:rPr lang="en-US" sz="2000" b="0" dirty="0"/>
              <a:t> </a:t>
            </a:r>
            <a:r>
              <a:rPr lang="en-US" sz="2000" b="0" dirty="0" err="1"/>
              <a:t>Tuấn</a:t>
            </a:r>
            <a:r>
              <a:rPr lang="en-US" sz="2000" b="0" dirty="0"/>
              <a:t> </a:t>
            </a:r>
            <a:r>
              <a:rPr lang="en-US" sz="2000" b="0" dirty="0" err="1"/>
              <a:t>Đạt</a:t>
            </a:r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DF3AAB-9919-44BD-83E1-8F9011830024}"/>
              </a:ext>
            </a:extLst>
          </p:cNvPr>
          <p:cNvGrpSpPr/>
          <p:nvPr/>
        </p:nvGrpSpPr>
        <p:grpSpPr>
          <a:xfrm>
            <a:off x="533941" y="1195540"/>
            <a:ext cx="2533109" cy="593504"/>
            <a:chOff x="533941" y="1195540"/>
            <a:chExt cx="2533109" cy="593504"/>
          </a:xfrm>
        </p:grpSpPr>
        <p:sp>
          <p:nvSpPr>
            <p:cNvPr id="5" name="Google Shape;90;p1">
              <a:extLst>
                <a:ext uri="{FF2B5EF4-FFF2-40B4-BE49-F238E27FC236}">
                  <a16:creationId xmlns:a16="http://schemas.microsoft.com/office/drawing/2014/main" id="{B3AFBA51-0056-48DB-9FCC-9995302E1B2E}"/>
                </a:ext>
              </a:extLst>
            </p:cNvPr>
            <p:cNvSpPr txBox="1"/>
            <p:nvPr/>
          </p:nvSpPr>
          <p:spPr>
            <a:xfrm>
              <a:off x="1201778" y="1218426"/>
              <a:ext cx="1865272" cy="372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1050"/>
                <a:buFont typeface="Arial"/>
                <a:buNone/>
              </a:pPr>
              <a:r>
                <a:rPr lang="en-US" sz="1050" b="1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/>
                  <a:ea typeface="Arial"/>
                  <a:cs typeface="Arial" panose="020B0604020202020204" pitchFamily="34" charset="0"/>
                  <a:sym typeface="Arial"/>
                </a:rPr>
                <a:t>VIỆN CÔNG NGHỆ THÔNG TIN VÀ TRUYỀN THÔNG</a:t>
              </a:r>
              <a:endParaRPr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/>
                <a:cs typeface="Arial" panose="020B0604020202020204" pitchFamily="34" charset="0"/>
              </a:endParaRPr>
            </a:p>
          </p:txBody>
        </p:sp>
        <p:pic>
          <p:nvPicPr>
            <p:cNvPr id="6" name="Google Shape;93;p1" descr="Facebook">
              <a:extLst>
                <a:ext uri="{FF2B5EF4-FFF2-40B4-BE49-F238E27FC236}">
                  <a16:creationId xmlns:a16="http://schemas.microsoft.com/office/drawing/2014/main" id="{4BC8D7E7-8ECC-4BE7-BA10-F00B78FE258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941" y="1195540"/>
              <a:ext cx="575072" cy="5935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Title 6">
            <a:extLst>
              <a:ext uri="{FF2B5EF4-FFF2-40B4-BE49-F238E27FC236}">
                <a16:creationId xmlns:a16="http://schemas.microsoft.com/office/drawing/2014/main" id="{2C1A7F95-BE67-4476-9371-0EB64C03BBB5}"/>
              </a:ext>
            </a:extLst>
          </p:cNvPr>
          <p:cNvSpPr txBox="1">
            <a:spLocks/>
          </p:cNvSpPr>
          <p:nvPr/>
        </p:nvSpPr>
        <p:spPr>
          <a:xfrm>
            <a:off x="4572000" y="5245614"/>
            <a:ext cx="2484922" cy="284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1400" b="0" i="1" dirty="0" err="1"/>
              <a:t>Hà</a:t>
            </a:r>
            <a:r>
              <a:rPr lang="en-US" sz="1400" b="0" i="1" dirty="0"/>
              <a:t> </a:t>
            </a:r>
            <a:r>
              <a:rPr lang="en-US" sz="1400" b="0" i="1" dirty="0" err="1"/>
              <a:t>Nội</a:t>
            </a:r>
            <a:r>
              <a:rPr lang="en-US" sz="1400" b="0" i="1" dirty="0"/>
              <a:t>, </a:t>
            </a:r>
            <a:r>
              <a:rPr lang="en-US" sz="1400" b="0" i="1" dirty="0" err="1"/>
              <a:t>tháng</a:t>
            </a:r>
            <a:r>
              <a:rPr lang="en-US" sz="1400" b="0" i="1" dirty="0"/>
              <a:t> 07 </a:t>
            </a:r>
            <a:r>
              <a:rPr lang="en-US" sz="1400" b="0" i="1" dirty="0" err="1"/>
              <a:t>năm</a:t>
            </a:r>
            <a:r>
              <a:rPr lang="en-US" sz="1400" b="0" i="1" dirty="0"/>
              <a:t> 2021</a:t>
            </a:r>
          </a:p>
          <a:p>
            <a:endParaRPr lang="en-US" sz="1400" b="0" i="1" dirty="0"/>
          </a:p>
          <a:p>
            <a:endParaRPr lang="en-US" sz="1400" b="0" i="1" dirty="0"/>
          </a:p>
          <a:p>
            <a:endParaRPr lang="en-US" sz="1400" b="0" i="1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530352"/>
            <a:ext cx="6987612" cy="56867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4.1. </a:t>
            </a:r>
            <a:r>
              <a:rPr lang="en-US" sz="2400" b="1" dirty="0" err="1"/>
              <a:t>Tự</a:t>
            </a:r>
            <a:r>
              <a:rPr lang="en-US" sz="2400" b="1" dirty="0"/>
              <a:t> </a:t>
            </a:r>
            <a:r>
              <a:rPr lang="en-US" sz="2400" b="1" dirty="0" err="1"/>
              <a:t>động</a:t>
            </a:r>
            <a:r>
              <a:rPr lang="en-US" sz="2400" b="1" dirty="0"/>
              <a:t> </a:t>
            </a:r>
            <a:r>
              <a:rPr lang="en-US" sz="2400" b="1" dirty="0" err="1"/>
              <a:t>tối</a:t>
            </a:r>
            <a:r>
              <a:rPr lang="en-US" sz="2400" b="1" dirty="0"/>
              <a:t> </a:t>
            </a:r>
            <a:r>
              <a:rPr lang="en-US" sz="2400" b="1" dirty="0" err="1"/>
              <a:t>ưu</a:t>
            </a:r>
            <a:r>
              <a:rPr lang="en-US" sz="2400" b="1" dirty="0"/>
              <a:t> </a:t>
            </a:r>
            <a:r>
              <a:rPr lang="en-US" sz="2400" b="1" dirty="0" err="1"/>
              <a:t>lập</a:t>
            </a:r>
            <a:r>
              <a:rPr lang="en-US" sz="2400" b="1" dirty="0"/>
              <a:t> </a:t>
            </a:r>
            <a:r>
              <a:rPr lang="en-US" sz="2400" b="1" dirty="0" err="1"/>
              <a:t>kế</a:t>
            </a:r>
            <a:r>
              <a:rPr lang="en-US" sz="2400" b="1" dirty="0"/>
              <a:t> </a:t>
            </a:r>
            <a:r>
              <a:rPr lang="en-US" sz="2400" b="1" dirty="0" err="1"/>
              <a:t>hoạch</a:t>
            </a:r>
            <a:r>
              <a:rPr lang="en-US" sz="2400" b="1" dirty="0"/>
              <a:t> </a:t>
            </a:r>
            <a:r>
              <a:rPr lang="en-US" sz="2400" b="1" dirty="0" err="1"/>
              <a:t>dự</a:t>
            </a:r>
            <a:r>
              <a:rPr lang="en-US" sz="2400" b="1" dirty="0"/>
              <a:t> </a:t>
            </a:r>
            <a:r>
              <a:rPr lang="en-US" sz="2400" b="1" dirty="0" err="1"/>
              <a:t>án</a:t>
            </a:r>
            <a:r>
              <a:rPr lang="en-US" sz="2400" b="1" dirty="0"/>
              <a:t> (P1)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2C92A0-9B2E-438D-BCD5-BE085F4D5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746822"/>
              </p:ext>
            </p:extLst>
          </p:nvPr>
        </p:nvGraphicFramePr>
        <p:xfrm>
          <a:off x="189996" y="1750771"/>
          <a:ext cx="8718927" cy="334787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61445">
                  <a:extLst>
                    <a:ext uri="{9D8B030D-6E8A-4147-A177-3AD203B41FA5}">
                      <a16:colId xmlns:a16="http://schemas.microsoft.com/office/drawing/2014/main" val="4229091837"/>
                    </a:ext>
                  </a:extLst>
                </a:gridCol>
                <a:gridCol w="2279374">
                  <a:extLst>
                    <a:ext uri="{9D8B030D-6E8A-4147-A177-3AD203B41FA5}">
                      <a16:colId xmlns:a16="http://schemas.microsoft.com/office/drawing/2014/main" val="2959637132"/>
                    </a:ext>
                  </a:extLst>
                </a:gridCol>
                <a:gridCol w="2892594">
                  <a:extLst>
                    <a:ext uri="{9D8B030D-6E8A-4147-A177-3AD203B41FA5}">
                      <a16:colId xmlns:a16="http://schemas.microsoft.com/office/drawing/2014/main" val="2577064624"/>
                    </a:ext>
                  </a:extLst>
                </a:gridCol>
                <a:gridCol w="1985514">
                  <a:extLst>
                    <a:ext uri="{9D8B030D-6E8A-4147-A177-3AD203B41FA5}">
                      <a16:colId xmlns:a16="http://schemas.microsoft.com/office/drawing/2014/main" val="700958160"/>
                    </a:ext>
                  </a:extLst>
                </a:gridCol>
              </a:tblGrid>
              <a:tr h="6747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Lato" panose="020F0502020204030203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Lato" panose="020F0502020204030203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Lato" panose="020F0502020204030203"/>
                        </a:rPr>
                        <a:t>việc</a:t>
                      </a:r>
                      <a:endParaRPr lang="en-US" sz="2000" dirty="0">
                        <a:effectLst/>
                        <a:latin typeface="Lato" panose="020F0502020204030203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385" marR="1123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Lato" panose="020F0502020204030203"/>
                        </a:rPr>
                        <a:t>Mô</a:t>
                      </a:r>
                      <a:r>
                        <a:rPr lang="en-US" sz="2000" dirty="0">
                          <a:effectLst/>
                          <a:latin typeface="Lato" panose="020F0502020204030203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Lato" panose="020F0502020204030203"/>
                        </a:rPr>
                        <a:t>tả</a:t>
                      </a:r>
                      <a:endParaRPr lang="en-US" sz="2000" dirty="0">
                        <a:effectLst/>
                        <a:latin typeface="Lato" panose="020F0502020204030203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385" marR="1123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Lato" panose="020F0502020204030203"/>
                        </a:rPr>
                        <a:t>Hoạt</a:t>
                      </a:r>
                      <a:r>
                        <a:rPr lang="en-US" sz="2000" dirty="0">
                          <a:effectLst/>
                          <a:latin typeface="Lato" panose="020F0502020204030203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Lato" panose="020F0502020204030203"/>
                        </a:rPr>
                        <a:t>động</a:t>
                      </a:r>
                      <a:r>
                        <a:rPr lang="en-US" sz="2000" dirty="0">
                          <a:effectLst/>
                          <a:latin typeface="Lato" panose="020F0502020204030203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Lato" panose="020F0502020204030203"/>
                        </a:rPr>
                        <a:t>tiền</a:t>
                      </a:r>
                      <a:r>
                        <a:rPr lang="en-US" sz="2000" dirty="0">
                          <a:effectLst/>
                          <a:latin typeface="Lato" panose="020F0502020204030203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Lato" panose="020F0502020204030203"/>
                        </a:rPr>
                        <a:t>nhiệm</a:t>
                      </a:r>
                      <a:endParaRPr lang="en-US" sz="2000" dirty="0">
                        <a:effectLst/>
                        <a:latin typeface="Lato" panose="020F0502020204030203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385" marR="1123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Lato" panose="020F0502020204030203"/>
                        </a:rPr>
                        <a:t>Thời</a:t>
                      </a:r>
                      <a:r>
                        <a:rPr lang="en-US" sz="2000" dirty="0">
                          <a:effectLst/>
                          <a:latin typeface="Lato" panose="020F0502020204030203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Lato" panose="020F0502020204030203"/>
                        </a:rPr>
                        <a:t>gian</a:t>
                      </a:r>
                      <a:r>
                        <a:rPr lang="en-US" sz="2000" dirty="0">
                          <a:effectLst/>
                          <a:latin typeface="Lato" panose="020F0502020204030203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Lato" panose="020F0502020204030203"/>
                        </a:rPr>
                        <a:t>kỳ</a:t>
                      </a:r>
                      <a:r>
                        <a:rPr lang="en-US" sz="2000" dirty="0">
                          <a:effectLst/>
                          <a:latin typeface="Lato" panose="020F0502020204030203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Lato" panose="020F0502020204030203"/>
                        </a:rPr>
                        <a:t>vọng</a:t>
                      </a:r>
                      <a:r>
                        <a:rPr lang="en-US" sz="2000" dirty="0">
                          <a:effectLst/>
                          <a:latin typeface="Lato" panose="020F0502020204030203"/>
                        </a:rPr>
                        <a:t> (</a:t>
                      </a:r>
                      <a:r>
                        <a:rPr lang="en-US" sz="2000" dirty="0" err="1">
                          <a:effectLst/>
                          <a:latin typeface="Lato" panose="020F0502020204030203"/>
                        </a:rPr>
                        <a:t>ngày</a:t>
                      </a:r>
                      <a:r>
                        <a:rPr lang="en-US" sz="2000" dirty="0">
                          <a:effectLst/>
                          <a:latin typeface="Lato" panose="020F0502020204030203"/>
                        </a:rPr>
                        <a:t>)</a:t>
                      </a:r>
                      <a:endParaRPr lang="en-US" sz="2000" dirty="0">
                        <a:effectLst/>
                        <a:latin typeface="Lato" panose="020F0502020204030203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385" marR="1123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790290"/>
                  </a:ext>
                </a:extLst>
              </a:tr>
              <a:tr h="3244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Lato" panose="020F0502020204030203"/>
                        </a:rPr>
                        <a:t>A</a:t>
                      </a:r>
                      <a:endParaRPr lang="en-US" sz="2000" dirty="0">
                        <a:effectLst/>
                        <a:latin typeface="Lato" panose="020F0502020204030203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385" marR="1123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Lato" panose="020F0502020204030203"/>
                        </a:rPr>
                        <a:t>Kiểm</a:t>
                      </a:r>
                      <a:r>
                        <a:rPr lang="en-US" sz="2000" dirty="0">
                          <a:effectLst/>
                          <a:latin typeface="Lato" panose="020F0502020204030203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Lato" panose="020F0502020204030203"/>
                        </a:rPr>
                        <a:t>tra</a:t>
                      </a:r>
                      <a:r>
                        <a:rPr lang="en-US" sz="2000" dirty="0">
                          <a:effectLst/>
                          <a:latin typeface="Lato" panose="020F0502020204030203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Lato" panose="020F0502020204030203"/>
                        </a:rPr>
                        <a:t>máy</a:t>
                      </a:r>
                      <a:r>
                        <a:rPr lang="en-US" sz="2000" dirty="0">
                          <a:effectLst/>
                          <a:latin typeface="Lato" panose="020F0502020204030203"/>
                        </a:rPr>
                        <a:t> I</a:t>
                      </a:r>
                      <a:endParaRPr lang="en-US" sz="2000" dirty="0">
                        <a:effectLst/>
                        <a:latin typeface="Lato" panose="020F0502020204030203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385" marR="1123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Lato" panose="020F0502020204030203"/>
                        </a:rPr>
                        <a:t>-</a:t>
                      </a:r>
                      <a:endParaRPr lang="en-US" sz="2000">
                        <a:effectLst/>
                        <a:latin typeface="Lato" panose="020F0502020204030203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385" marR="1123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Lato" panose="020F0502020204030203"/>
                        </a:rPr>
                        <a:t>7</a:t>
                      </a:r>
                      <a:endParaRPr lang="en-US" sz="2000">
                        <a:effectLst/>
                        <a:latin typeface="Lato" panose="020F0502020204030203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385" marR="1123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869027"/>
                  </a:ext>
                </a:extLst>
              </a:tr>
              <a:tr h="6747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Lato" panose="020F0502020204030203"/>
                        </a:rPr>
                        <a:t>B</a:t>
                      </a:r>
                      <a:endParaRPr lang="en-US" sz="2000">
                        <a:effectLst/>
                        <a:latin typeface="Lato" panose="020F0502020204030203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385" marR="1123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Lato" panose="020F0502020204030203"/>
                        </a:rPr>
                        <a:t>Điều</a:t>
                      </a:r>
                      <a:r>
                        <a:rPr lang="en-US" sz="2000" dirty="0">
                          <a:effectLst/>
                          <a:latin typeface="Lato" panose="020F0502020204030203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Lato" panose="020F0502020204030203"/>
                        </a:rPr>
                        <a:t>chỉnh</a:t>
                      </a:r>
                      <a:r>
                        <a:rPr lang="en-US" sz="2000" dirty="0">
                          <a:effectLst/>
                          <a:latin typeface="Lato" panose="020F0502020204030203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Lato" panose="020F0502020204030203"/>
                        </a:rPr>
                        <a:t>máy</a:t>
                      </a:r>
                      <a:r>
                        <a:rPr lang="en-US" sz="2000" dirty="0">
                          <a:effectLst/>
                          <a:latin typeface="Lato" panose="020F0502020204030203"/>
                        </a:rPr>
                        <a:t> I</a:t>
                      </a:r>
                      <a:endParaRPr lang="en-US" sz="2000" dirty="0">
                        <a:effectLst/>
                        <a:latin typeface="Lato" panose="020F0502020204030203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385" marR="1123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Lato" panose="020F0502020204030203"/>
                        </a:rPr>
                        <a:t>A</a:t>
                      </a:r>
                      <a:endParaRPr lang="en-US" sz="2000" dirty="0">
                        <a:effectLst/>
                        <a:latin typeface="Lato" panose="020F0502020204030203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385" marR="1123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Lato" panose="020F0502020204030203"/>
                        </a:rPr>
                        <a:t>3</a:t>
                      </a:r>
                      <a:endParaRPr lang="en-US" sz="2000">
                        <a:effectLst/>
                        <a:latin typeface="Lato" panose="020F0502020204030203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385" marR="1123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368618"/>
                  </a:ext>
                </a:extLst>
              </a:tr>
              <a:tr h="3244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Lato" panose="020F0502020204030203"/>
                        </a:rPr>
                        <a:t>C</a:t>
                      </a:r>
                      <a:endParaRPr lang="en-US" sz="2000">
                        <a:effectLst/>
                        <a:latin typeface="Lato" panose="020F0502020204030203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385" marR="1123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Lato" panose="020F0502020204030203"/>
                        </a:rPr>
                        <a:t>Kiểm tra máy II</a:t>
                      </a:r>
                      <a:endParaRPr lang="en-US" sz="2000">
                        <a:effectLst/>
                        <a:latin typeface="Lato" panose="020F0502020204030203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385" marR="1123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Lato" panose="020F0502020204030203"/>
                        </a:rPr>
                        <a:t>-</a:t>
                      </a:r>
                      <a:endParaRPr lang="en-US" sz="2000" dirty="0">
                        <a:effectLst/>
                        <a:latin typeface="Lato" panose="020F0502020204030203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385" marR="1123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Lato" panose="020F0502020204030203"/>
                        </a:rPr>
                        <a:t>6</a:t>
                      </a:r>
                      <a:endParaRPr lang="en-US" sz="2000" dirty="0">
                        <a:effectLst/>
                        <a:latin typeface="Lato" panose="020F0502020204030203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385" marR="1123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007"/>
                  </a:ext>
                </a:extLst>
              </a:tr>
              <a:tr h="6747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Lato" panose="020F0502020204030203"/>
                        </a:rPr>
                        <a:t>D</a:t>
                      </a:r>
                      <a:endParaRPr lang="en-US" sz="2000">
                        <a:effectLst/>
                        <a:latin typeface="Lato" panose="020F0502020204030203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385" marR="1123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Lato" panose="020F0502020204030203"/>
                        </a:rPr>
                        <a:t>Điều chỉnh máy II</a:t>
                      </a:r>
                      <a:endParaRPr lang="en-US" sz="2000">
                        <a:effectLst/>
                        <a:latin typeface="Lato" panose="020F0502020204030203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385" marR="1123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Lato" panose="020F0502020204030203"/>
                        </a:rPr>
                        <a:t>C</a:t>
                      </a:r>
                      <a:endParaRPr lang="en-US" sz="2000">
                        <a:effectLst/>
                        <a:latin typeface="Lato" panose="020F0502020204030203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385" marR="1123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Lato" panose="020F0502020204030203"/>
                        </a:rPr>
                        <a:t>3</a:t>
                      </a:r>
                      <a:endParaRPr lang="en-US" sz="2000" dirty="0">
                        <a:effectLst/>
                        <a:latin typeface="Lato" panose="020F0502020204030203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385" marR="1123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017080"/>
                  </a:ext>
                </a:extLst>
              </a:tr>
              <a:tr h="6747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Lato" panose="020F0502020204030203"/>
                        </a:rPr>
                        <a:t>E</a:t>
                      </a:r>
                      <a:endParaRPr lang="en-US" sz="2000" dirty="0">
                        <a:effectLst/>
                        <a:latin typeface="Lato" panose="020F0502020204030203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385" marR="1123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Lato" panose="020F0502020204030203"/>
                        </a:rPr>
                        <a:t>Hệ</a:t>
                      </a:r>
                      <a:r>
                        <a:rPr lang="en-US" sz="2000" dirty="0">
                          <a:effectLst/>
                          <a:latin typeface="Lato" panose="020F0502020204030203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Lato" panose="020F0502020204030203"/>
                        </a:rPr>
                        <a:t>thống</a:t>
                      </a:r>
                      <a:r>
                        <a:rPr lang="en-US" sz="2000" dirty="0">
                          <a:effectLst/>
                          <a:latin typeface="Lato" panose="020F0502020204030203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Lato" panose="020F0502020204030203"/>
                        </a:rPr>
                        <a:t>kiểm</a:t>
                      </a:r>
                      <a:r>
                        <a:rPr lang="en-US" sz="2000" dirty="0">
                          <a:effectLst/>
                          <a:latin typeface="Lato" panose="020F0502020204030203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Lato" panose="020F0502020204030203"/>
                        </a:rPr>
                        <a:t>tra</a:t>
                      </a:r>
                      <a:endParaRPr lang="en-US" sz="2000" dirty="0">
                        <a:effectLst/>
                        <a:latin typeface="Lato" panose="020F0502020204030203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385" marR="1123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Lato" panose="020F0502020204030203"/>
                        </a:rPr>
                        <a:t>B, D</a:t>
                      </a:r>
                      <a:endParaRPr lang="en-US" sz="2000">
                        <a:effectLst/>
                        <a:latin typeface="Lato" panose="020F0502020204030203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385" marR="1123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Lato" panose="020F0502020204030203"/>
                        </a:rPr>
                        <a:t>2</a:t>
                      </a:r>
                      <a:endParaRPr lang="en-US" sz="2000" dirty="0">
                        <a:effectLst/>
                        <a:latin typeface="Lato" panose="020F0502020204030203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385" marR="1123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4000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2068EC3-CDC8-46E1-AD12-33D189DC889D}"/>
              </a:ext>
            </a:extLst>
          </p:cNvPr>
          <p:cNvSpPr txBox="1"/>
          <p:nvPr/>
        </p:nvSpPr>
        <p:spPr>
          <a:xfrm>
            <a:off x="235077" y="1203616"/>
            <a:ext cx="8176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Lato" panose="020F0502020204030203"/>
              </a:rPr>
              <a:t>Bảng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danh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sách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công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việc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của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dự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án</a:t>
            </a:r>
            <a:r>
              <a:rPr lang="en-US" sz="2000" dirty="0">
                <a:latin typeface="Lato" panose="020F0502020204030203"/>
              </a:rPr>
              <a:t> “</a:t>
            </a:r>
            <a:r>
              <a:rPr lang="en-US" sz="2000" dirty="0" err="1">
                <a:latin typeface="Lato" panose="020F0502020204030203"/>
              </a:rPr>
              <a:t>Bảo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dưỡng</a:t>
            </a:r>
            <a:r>
              <a:rPr lang="en-US" sz="2000" dirty="0">
                <a:latin typeface="Lato" panose="020F0502020204030203"/>
              </a:rPr>
              <a:t> 2 </a:t>
            </a:r>
            <a:r>
              <a:rPr lang="en-US" sz="2000" dirty="0" err="1">
                <a:latin typeface="Lato" panose="020F0502020204030203"/>
              </a:rPr>
              <a:t>cỗ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máy</a:t>
            </a:r>
            <a:r>
              <a:rPr lang="en-US" sz="2000" dirty="0">
                <a:latin typeface="Lato" panose="020F0502020204030203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841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530352"/>
            <a:ext cx="6987612" cy="56867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4.1. </a:t>
            </a:r>
            <a:r>
              <a:rPr lang="en-US" sz="2400" b="1" dirty="0" err="1"/>
              <a:t>Tự</a:t>
            </a:r>
            <a:r>
              <a:rPr lang="en-US" sz="2400" b="1" dirty="0"/>
              <a:t> </a:t>
            </a:r>
            <a:r>
              <a:rPr lang="en-US" sz="2400" b="1" dirty="0" err="1"/>
              <a:t>động</a:t>
            </a:r>
            <a:r>
              <a:rPr lang="en-US" sz="2400" b="1" dirty="0"/>
              <a:t> </a:t>
            </a:r>
            <a:r>
              <a:rPr lang="en-US" sz="2400" b="1" dirty="0" err="1"/>
              <a:t>tối</a:t>
            </a:r>
            <a:r>
              <a:rPr lang="en-US" sz="2400" b="1" dirty="0"/>
              <a:t> </a:t>
            </a:r>
            <a:r>
              <a:rPr lang="en-US" sz="2400" b="1" dirty="0" err="1"/>
              <a:t>ưu</a:t>
            </a:r>
            <a:r>
              <a:rPr lang="en-US" sz="2400" b="1" dirty="0"/>
              <a:t> </a:t>
            </a:r>
            <a:r>
              <a:rPr lang="en-US" sz="2400" b="1" dirty="0" err="1"/>
              <a:t>lập</a:t>
            </a:r>
            <a:r>
              <a:rPr lang="en-US" sz="2400" b="1" dirty="0"/>
              <a:t> </a:t>
            </a:r>
            <a:r>
              <a:rPr lang="en-US" sz="2400" b="1" dirty="0" err="1"/>
              <a:t>kế</a:t>
            </a:r>
            <a:r>
              <a:rPr lang="en-US" sz="2400" b="1" dirty="0"/>
              <a:t> </a:t>
            </a:r>
            <a:r>
              <a:rPr lang="en-US" sz="2400" b="1" dirty="0" err="1"/>
              <a:t>hoạch</a:t>
            </a:r>
            <a:r>
              <a:rPr lang="en-US" sz="2400" b="1" dirty="0"/>
              <a:t> </a:t>
            </a:r>
            <a:r>
              <a:rPr lang="en-US" sz="2400" b="1" dirty="0" err="1"/>
              <a:t>dự</a:t>
            </a:r>
            <a:r>
              <a:rPr lang="en-US" sz="2400" b="1" dirty="0"/>
              <a:t> </a:t>
            </a:r>
            <a:r>
              <a:rPr lang="en-US" sz="2400" b="1" dirty="0" err="1"/>
              <a:t>án</a:t>
            </a:r>
            <a:r>
              <a:rPr lang="en-US" sz="2400" b="1" dirty="0"/>
              <a:t> (P2)</a:t>
            </a:r>
          </a:p>
        </p:txBody>
      </p:sp>
      <p:graphicFrame>
        <p:nvGraphicFramePr>
          <p:cNvPr id="7" name="Table 17">
            <a:extLst>
              <a:ext uri="{FF2B5EF4-FFF2-40B4-BE49-F238E27FC236}">
                <a16:creationId xmlns:a16="http://schemas.microsoft.com/office/drawing/2014/main" id="{7A152C12-017F-4E0A-BC88-98D68EBAD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136768"/>
              </p:ext>
            </p:extLst>
          </p:nvPr>
        </p:nvGraphicFramePr>
        <p:xfrm>
          <a:off x="1775797" y="1734152"/>
          <a:ext cx="149749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591">
                  <a:extLst>
                    <a:ext uri="{9D8B030D-6E8A-4147-A177-3AD203B41FA5}">
                      <a16:colId xmlns:a16="http://schemas.microsoft.com/office/drawing/2014/main" val="2288917365"/>
                    </a:ext>
                  </a:extLst>
                </a:gridCol>
                <a:gridCol w="477079">
                  <a:extLst>
                    <a:ext uri="{9D8B030D-6E8A-4147-A177-3AD203B41FA5}">
                      <a16:colId xmlns:a16="http://schemas.microsoft.com/office/drawing/2014/main" val="910015444"/>
                    </a:ext>
                  </a:extLst>
                </a:gridCol>
                <a:gridCol w="463826">
                  <a:extLst>
                    <a:ext uri="{9D8B030D-6E8A-4147-A177-3AD203B41FA5}">
                      <a16:colId xmlns:a16="http://schemas.microsoft.com/office/drawing/2014/main" val="761842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72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9603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1BD095-F8D3-4858-B018-AEE8001FE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547672"/>
              </p:ext>
            </p:extLst>
          </p:nvPr>
        </p:nvGraphicFramePr>
        <p:xfrm>
          <a:off x="3823252" y="1734152"/>
          <a:ext cx="149749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591">
                  <a:extLst>
                    <a:ext uri="{9D8B030D-6E8A-4147-A177-3AD203B41FA5}">
                      <a16:colId xmlns:a16="http://schemas.microsoft.com/office/drawing/2014/main" val="2288917365"/>
                    </a:ext>
                  </a:extLst>
                </a:gridCol>
                <a:gridCol w="477079">
                  <a:extLst>
                    <a:ext uri="{9D8B030D-6E8A-4147-A177-3AD203B41FA5}">
                      <a16:colId xmlns:a16="http://schemas.microsoft.com/office/drawing/2014/main" val="910015444"/>
                    </a:ext>
                  </a:extLst>
                </a:gridCol>
                <a:gridCol w="463826">
                  <a:extLst>
                    <a:ext uri="{9D8B030D-6E8A-4147-A177-3AD203B41FA5}">
                      <a16:colId xmlns:a16="http://schemas.microsoft.com/office/drawing/2014/main" val="761842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72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96037"/>
                  </a:ext>
                </a:extLst>
              </a:tr>
            </a:tbl>
          </a:graphicData>
        </a:graphic>
      </p:graphicFrame>
      <p:graphicFrame>
        <p:nvGraphicFramePr>
          <p:cNvPr id="9" name="Table 17">
            <a:extLst>
              <a:ext uri="{FF2B5EF4-FFF2-40B4-BE49-F238E27FC236}">
                <a16:creationId xmlns:a16="http://schemas.microsoft.com/office/drawing/2014/main" id="{5A28D8AD-27E4-46D2-9705-95D1F22FA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8671"/>
              </p:ext>
            </p:extLst>
          </p:nvPr>
        </p:nvGraphicFramePr>
        <p:xfrm>
          <a:off x="1775797" y="3319112"/>
          <a:ext cx="149749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591">
                  <a:extLst>
                    <a:ext uri="{9D8B030D-6E8A-4147-A177-3AD203B41FA5}">
                      <a16:colId xmlns:a16="http://schemas.microsoft.com/office/drawing/2014/main" val="2288917365"/>
                    </a:ext>
                  </a:extLst>
                </a:gridCol>
                <a:gridCol w="477079">
                  <a:extLst>
                    <a:ext uri="{9D8B030D-6E8A-4147-A177-3AD203B41FA5}">
                      <a16:colId xmlns:a16="http://schemas.microsoft.com/office/drawing/2014/main" val="910015444"/>
                    </a:ext>
                  </a:extLst>
                </a:gridCol>
                <a:gridCol w="463826">
                  <a:extLst>
                    <a:ext uri="{9D8B030D-6E8A-4147-A177-3AD203B41FA5}">
                      <a16:colId xmlns:a16="http://schemas.microsoft.com/office/drawing/2014/main" val="761842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72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96037"/>
                  </a:ext>
                </a:extLst>
              </a:tr>
            </a:tbl>
          </a:graphicData>
        </a:graphic>
      </p:graphicFrame>
      <p:graphicFrame>
        <p:nvGraphicFramePr>
          <p:cNvPr id="10" name="Table 17">
            <a:extLst>
              <a:ext uri="{FF2B5EF4-FFF2-40B4-BE49-F238E27FC236}">
                <a16:creationId xmlns:a16="http://schemas.microsoft.com/office/drawing/2014/main" id="{4EB49D39-2204-4CB9-9434-04DF6B672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738197"/>
              </p:ext>
            </p:extLst>
          </p:nvPr>
        </p:nvGraphicFramePr>
        <p:xfrm>
          <a:off x="3823252" y="3319112"/>
          <a:ext cx="149749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591">
                  <a:extLst>
                    <a:ext uri="{9D8B030D-6E8A-4147-A177-3AD203B41FA5}">
                      <a16:colId xmlns:a16="http://schemas.microsoft.com/office/drawing/2014/main" val="2288917365"/>
                    </a:ext>
                  </a:extLst>
                </a:gridCol>
                <a:gridCol w="477079">
                  <a:extLst>
                    <a:ext uri="{9D8B030D-6E8A-4147-A177-3AD203B41FA5}">
                      <a16:colId xmlns:a16="http://schemas.microsoft.com/office/drawing/2014/main" val="910015444"/>
                    </a:ext>
                  </a:extLst>
                </a:gridCol>
                <a:gridCol w="463826">
                  <a:extLst>
                    <a:ext uri="{9D8B030D-6E8A-4147-A177-3AD203B41FA5}">
                      <a16:colId xmlns:a16="http://schemas.microsoft.com/office/drawing/2014/main" val="761842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72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96037"/>
                  </a:ext>
                </a:extLst>
              </a:tr>
            </a:tbl>
          </a:graphicData>
        </a:graphic>
      </p:graphicFrame>
      <p:graphicFrame>
        <p:nvGraphicFramePr>
          <p:cNvPr id="11" name="Table 17">
            <a:extLst>
              <a:ext uri="{FF2B5EF4-FFF2-40B4-BE49-F238E27FC236}">
                <a16:creationId xmlns:a16="http://schemas.microsoft.com/office/drawing/2014/main" id="{A7EF24B5-FA35-4522-AC53-B6649A9A9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682448"/>
              </p:ext>
            </p:extLst>
          </p:nvPr>
        </p:nvGraphicFramePr>
        <p:xfrm>
          <a:off x="5854145" y="2526632"/>
          <a:ext cx="149749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591">
                  <a:extLst>
                    <a:ext uri="{9D8B030D-6E8A-4147-A177-3AD203B41FA5}">
                      <a16:colId xmlns:a16="http://schemas.microsoft.com/office/drawing/2014/main" val="2288917365"/>
                    </a:ext>
                  </a:extLst>
                </a:gridCol>
                <a:gridCol w="477079">
                  <a:extLst>
                    <a:ext uri="{9D8B030D-6E8A-4147-A177-3AD203B41FA5}">
                      <a16:colId xmlns:a16="http://schemas.microsoft.com/office/drawing/2014/main" val="910015444"/>
                    </a:ext>
                  </a:extLst>
                </a:gridCol>
                <a:gridCol w="463826">
                  <a:extLst>
                    <a:ext uri="{9D8B030D-6E8A-4147-A177-3AD203B41FA5}">
                      <a16:colId xmlns:a16="http://schemas.microsoft.com/office/drawing/2014/main" val="761842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72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96037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ADDEEF-ADED-4446-81B6-3729D201DD1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273293" y="2130392"/>
            <a:ext cx="549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9CD460-77D2-4E4D-9DBB-4F8E25B2C5C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273293" y="3715352"/>
            <a:ext cx="549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3057EF-5C85-41F9-A2C6-94D972EBBC8C}"/>
              </a:ext>
            </a:extLst>
          </p:cNvPr>
          <p:cNvCxnSpPr>
            <a:cxnSpLocks/>
          </p:cNvCxnSpPr>
          <p:nvPr/>
        </p:nvCxnSpPr>
        <p:spPr>
          <a:xfrm>
            <a:off x="5320748" y="2097924"/>
            <a:ext cx="533397" cy="63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419E41-7807-4FF8-8945-EBF3478F165B}"/>
              </a:ext>
            </a:extLst>
          </p:cNvPr>
          <p:cNvCxnSpPr>
            <a:cxnSpLocks/>
          </p:cNvCxnSpPr>
          <p:nvPr/>
        </p:nvCxnSpPr>
        <p:spPr>
          <a:xfrm flipV="1">
            <a:off x="5320748" y="3092977"/>
            <a:ext cx="533397" cy="61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AB8CDFB-B058-451D-A10D-9CBF2802337C}"/>
              </a:ext>
            </a:extLst>
          </p:cNvPr>
          <p:cNvSpPr/>
          <p:nvPr/>
        </p:nvSpPr>
        <p:spPr>
          <a:xfrm>
            <a:off x="235077" y="2639699"/>
            <a:ext cx="832675" cy="566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34EA99-CBE8-46F9-A478-7B80055696D3}"/>
              </a:ext>
            </a:extLst>
          </p:cNvPr>
          <p:cNvSpPr/>
          <p:nvPr/>
        </p:nvSpPr>
        <p:spPr>
          <a:xfrm>
            <a:off x="7897195" y="2639699"/>
            <a:ext cx="832675" cy="566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Finish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A2A96E-D37C-4BE1-8FAA-BE24973AA51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067752" y="2130392"/>
            <a:ext cx="708045" cy="78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770A16-DAD6-4AF8-A9EB-4CDC9E5180E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067752" y="2916908"/>
            <a:ext cx="708045" cy="798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BFE626-5CAF-4BAD-AAD6-CEBA53747172}"/>
              </a:ext>
            </a:extLst>
          </p:cNvPr>
          <p:cNvCxnSpPr>
            <a:cxnSpLocks/>
          </p:cNvCxnSpPr>
          <p:nvPr/>
        </p:nvCxnSpPr>
        <p:spPr>
          <a:xfrm>
            <a:off x="7351641" y="2924197"/>
            <a:ext cx="549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4BD0A4E-A2A0-4910-A8D2-D8DF16233753}"/>
              </a:ext>
            </a:extLst>
          </p:cNvPr>
          <p:cNvSpPr txBox="1"/>
          <p:nvPr/>
        </p:nvSpPr>
        <p:spPr>
          <a:xfrm>
            <a:off x="2388707" y="1715877"/>
            <a:ext cx="4108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A1582F-F324-46C3-8E54-85A80356AC9A}"/>
              </a:ext>
            </a:extLst>
          </p:cNvPr>
          <p:cNvSpPr txBox="1"/>
          <p:nvPr/>
        </p:nvSpPr>
        <p:spPr>
          <a:xfrm>
            <a:off x="2346744" y="3310761"/>
            <a:ext cx="4108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05569-2846-404F-96EC-0E5B3E7B82F3}"/>
              </a:ext>
            </a:extLst>
          </p:cNvPr>
          <p:cNvSpPr txBox="1"/>
          <p:nvPr/>
        </p:nvSpPr>
        <p:spPr>
          <a:xfrm>
            <a:off x="2850327" y="1724931"/>
            <a:ext cx="4108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1DB735-D537-4D32-AC0D-1DE4274D07CA}"/>
              </a:ext>
            </a:extLst>
          </p:cNvPr>
          <p:cNvSpPr txBox="1"/>
          <p:nvPr/>
        </p:nvSpPr>
        <p:spPr>
          <a:xfrm>
            <a:off x="2842046" y="3309281"/>
            <a:ext cx="4108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20EE27-1994-4317-A8F3-458DD1361739}"/>
              </a:ext>
            </a:extLst>
          </p:cNvPr>
          <p:cNvSpPr txBox="1"/>
          <p:nvPr/>
        </p:nvSpPr>
        <p:spPr>
          <a:xfrm>
            <a:off x="4436162" y="1724931"/>
            <a:ext cx="4108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13A414-EA63-41B4-9D8A-99B8FC11C632}"/>
              </a:ext>
            </a:extLst>
          </p:cNvPr>
          <p:cNvSpPr txBox="1"/>
          <p:nvPr/>
        </p:nvSpPr>
        <p:spPr>
          <a:xfrm>
            <a:off x="4436162" y="3305968"/>
            <a:ext cx="4108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48E89A-3204-410D-B58A-73185B7B4682}"/>
              </a:ext>
            </a:extLst>
          </p:cNvPr>
          <p:cNvSpPr txBox="1"/>
          <p:nvPr/>
        </p:nvSpPr>
        <p:spPr>
          <a:xfrm>
            <a:off x="4817165" y="1714775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FDF8-A005-4953-8975-0FE8176F67A2}"/>
              </a:ext>
            </a:extLst>
          </p:cNvPr>
          <p:cNvSpPr txBox="1"/>
          <p:nvPr/>
        </p:nvSpPr>
        <p:spPr>
          <a:xfrm>
            <a:off x="4807781" y="3305968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2C88C5-82A0-46A3-BBE1-3F3CCE1B159F}"/>
              </a:ext>
            </a:extLst>
          </p:cNvPr>
          <p:cNvSpPr txBox="1"/>
          <p:nvPr/>
        </p:nvSpPr>
        <p:spPr>
          <a:xfrm>
            <a:off x="6362140" y="2504449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EDAB22-2486-4617-938B-856D90F82AB4}"/>
              </a:ext>
            </a:extLst>
          </p:cNvPr>
          <p:cNvSpPr txBox="1"/>
          <p:nvPr/>
        </p:nvSpPr>
        <p:spPr>
          <a:xfrm>
            <a:off x="6856891" y="2504449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12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E2A748-A546-43E9-8E0C-5B1F52032A07}"/>
              </a:ext>
            </a:extLst>
          </p:cNvPr>
          <p:cNvSpPr txBox="1"/>
          <p:nvPr/>
        </p:nvSpPr>
        <p:spPr>
          <a:xfrm>
            <a:off x="6837567" y="2905858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CD7006-97EA-4DBB-88EF-EF2EFC4357C8}"/>
              </a:ext>
            </a:extLst>
          </p:cNvPr>
          <p:cNvSpPr txBox="1"/>
          <p:nvPr/>
        </p:nvSpPr>
        <p:spPr>
          <a:xfrm>
            <a:off x="6371801" y="2892714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FD4DAE-8C33-420D-93D8-2DCDA3F57B85}"/>
              </a:ext>
            </a:extLst>
          </p:cNvPr>
          <p:cNvSpPr txBox="1"/>
          <p:nvPr/>
        </p:nvSpPr>
        <p:spPr>
          <a:xfrm>
            <a:off x="4814954" y="2130697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D9A583-3A9D-4CF7-848C-D091FAF14331}"/>
              </a:ext>
            </a:extLst>
          </p:cNvPr>
          <p:cNvSpPr txBox="1"/>
          <p:nvPr/>
        </p:nvSpPr>
        <p:spPr>
          <a:xfrm>
            <a:off x="4814953" y="3722535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255604-00C3-4BFE-8828-6EF6CF983680}"/>
              </a:ext>
            </a:extLst>
          </p:cNvPr>
          <p:cNvSpPr txBox="1"/>
          <p:nvPr/>
        </p:nvSpPr>
        <p:spPr>
          <a:xfrm>
            <a:off x="4348908" y="2119276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34B494-05D1-4A18-A9BE-3778EC98D53F}"/>
              </a:ext>
            </a:extLst>
          </p:cNvPr>
          <p:cNvSpPr txBox="1"/>
          <p:nvPr/>
        </p:nvSpPr>
        <p:spPr>
          <a:xfrm>
            <a:off x="4374871" y="3693543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98B709-460E-4CCA-839A-0A2B839B04D3}"/>
              </a:ext>
            </a:extLst>
          </p:cNvPr>
          <p:cNvSpPr txBox="1"/>
          <p:nvPr/>
        </p:nvSpPr>
        <p:spPr>
          <a:xfrm>
            <a:off x="2786533" y="2133392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3DB55C-97D5-4D76-8FE9-F69E8346E1DC}"/>
              </a:ext>
            </a:extLst>
          </p:cNvPr>
          <p:cNvSpPr txBox="1"/>
          <p:nvPr/>
        </p:nvSpPr>
        <p:spPr>
          <a:xfrm>
            <a:off x="2308649" y="2104339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F23AC5-3EFE-4EAD-8172-29BFA3020A69}"/>
              </a:ext>
            </a:extLst>
          </p:cNvPr>
          <p:cNvSpPr txBox="1"/>
          <p:nvPr/>
        </p:nvSpPr>
        <p:spPr>
          <a:xfrm>
            <a:off x="2774939" y="3693543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F7AF1D-B266-41D8-A80A-8DDFCB5639A4}"/>
              </a:ext>
            </a:extLst>
          </p:cNvPr>
          <p:cNvSpPr txBox="1"/>
          <p:nvPr/>
        </p:nvSpPr>
        <p:spPr>
          <a:xfrm>
            <a:off x="2285453" y="3680291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0CC745-9ECB-4E64-A4BF-065A47D7F8DD}"/>
              </a:ext>
            </a:extLst>
          </p:cNvPr>
          <p:cNvSpPr txBox="1"/>
          <p:nvPr/>
        </p:nvSpPr>
        <p:spPr>
          <a:xfrm>
            <a:off x="1965469" y="1219914"/>
            <a:ext cx="11733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S = 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3EE0BF-3BB8-4E48-80F1-D09C8A5D61F4}"/>
              </a:ext>
            </a:extLst>
          </p:cNvPr>
          <p:cNvSpPr txBox="1"/>
          <p:nvPr/>
        </p:nvSpPr>
        <p:spPr>
          <a:xfrm>
            <a:off x="1988665" y="2860239"/>
            <a:ext cx="11733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S =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50761D-E544-4D85-8A35-9D859CAEB827}"/>
              </a:ext>
            </a:extLst>
          </p:cNvPr>
          <p:cNvSpPr txBox="1"/>
          <p:nvPr/>
        </p:nvSpPr>
        <p:spPr>
          <a:xfrm>
            <a:off x="4028924" y="1200856"/>
            <a:ext cx="11733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S =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9D6273-FA57-43D2-A5D9-2268AEBBF4EC}"/>
              </a:ext>
            </a:extLst>
          </p:cNvPr>
          <p:cNvSpPr txBox="1"/>
          <p:nvPr/>
        </p:nvSpPr>
        <p:spPr>
          <a:xfrm>
            <a:off x="4032094" y="2860239"/>
            <a:ext cx="11733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S = 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04D6A5-802B-4567-9D06-B249A411A0F9}"/>
              </a:ext>
            </a:extLst>
          </p:cNvPr>
          <p:cNvSpPr txBox="1"/>
          <p:nvPr/>
        </p:nvSpPr>
        <p:spPr>
          <a:xfrm>
            <a:off x="6052063" y="2077058"/>
            <a:ext cx="11733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S = 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FFA4BC-745E-4FDE-8551-A24FEEF2368D}"/>
              </a:ext>
            </a:extLst>
          </p:cNvPr>
          <p:cNvSpPr txBox="1"/>
          <p:nvPr/>
        </p:nvSpPr>
        <p:spPr>
          <a:xfrm>
            <a:off x="235077" y="4353826"/>
            <a:ext cx="8577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2000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thiểu</a:t>
            </a:r>
            <a:r>
              <a:rPr lang="en-US" sz="2000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hoàn</a:t>
            </a:r>
            <a:r>
              <a:rPr lang="en-US" sz="2000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n-US" sz="2000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2000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Lato" panose="020F0502020204030203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83482CA-7958-4A09-A584-51B189C88DDF}"/>
              </a:ext>
            </a:extLst>
          </p:cNvPr>
          <p:cNvSpPr txBox="1"/>
          <p:nvPr/>
        </p:nvSpPr>
        <p:spPr>
          <a:xfrm>
            <a:off x="283190" y="5367169"/>
            <a:ext cx="8577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 </a:t>
            </a:r>
            <a:r>
              <a:rPr lang="en-US" sz="2000" b="1" dirty="0" err="1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Có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cách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nào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giảm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thời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gian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không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?</a:t>
            </a:r>
            <a:endParaRPr lang="en-US" sz="2000" b="1" dirty="0">
              <a:solidFill>
                <a:srgbClr val="FF0000"/>
              </a:solidFill>
              <a:latin typeface="Lato" panose="020F0502020204030203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849F535-215D-4249-83C7-4C1F90B81CDD}"/>
              </a:ext>
            </a:extLst>
          </p:cNvPr>
          <p:cNvSpPr txBox="1"/>
          <p:nvPr/>
        </p:nvSpPr>
        <p:spPr>
          <a:xfrm>
            <a:off x="235076" y="4843363"/>
            <a:ext cx="8577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muốn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dự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án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Lato" panose="020F0502020204030203"/>
                <a:cs typeface="Times New Roman" panose="02020603050405020304" pitchFamily="18" charset="0"/>
              </a:rPr>
              <a:t>10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ngày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. </a:t>
            </a:r>
            <a:endParaRPr lang="en-US" sz="2000" dirty="0">
              <a:latin typeface="Lato" panose="020F0502020204030203"/>
            </a:endParaRPr>
          </a:p>
        </p:txBody>
      </p:sp>
    </p:spTree>
    <p:extLst>
      <p:ext uri="{BB962C8B-B14F-4D97-AF65-F5344CB8AC3E}">
        <p14:creationId xmlns:p14="http://schemas.microsoft.com/office/powerpoint/2010/main" val="422739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530352"/>
            <a:ext cx="6987612" cy="56867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4.1. </a:t>
            </a:r>
            <a:r>
              <a:rPr lang="en-US" sz="2400" b="1" dirty="0" err="1"/>
              <a:t>Tự</a:t>
            </a:r>
            <a:r>
              <a:rPr lang="en-US" sz="2400" b="1" dirty="0"/>
              <a:t> </a:t>
            </a:r>
            <a:r>
              <a:rPr lang="en-US" sz="2400" b="1" dirty="0" err="1"/>
              <a:t>động</a:t>
            </a:r>
            <a:r>
              <a:rPr lang="en-US" sz="2400" b="1" dirty="0"/>
              <a:t> </a:t>
            </a:r>
            <a:r>
              <a:rPr lang="en-US" sz="2400" b="1" dirty="0" err="1"/>
              <a:t>tối</a:t>
            </a:r>
            <a:r>
              <a:rPr lang="en-US" sz="2400" b="1" dirty="0"/>
              <a:t> </a:t>
            </a:r>
            <a:r>
              <a:rPr lang="en-US" sz="2400" b="1" dirty="0" err="1"/>
              <a:t>ưu</a:t>
            </a:r>
            <a:r>
              <a:rPr lang="en-US" sz="2400" b="1" dirty="0"/>
              <a:t> </a:t>
            </a:r>
            <a:r>
              <a:rPr lang="en-US" sz="2400" b="1" dirty="0" err="1"/>
              <a:t>lập</a:t>
            </a:r>
            <a:r>
              <a:rPr lang="en-US" sz="2400" b="1" dirty="0"/>
              <a:t> </a:t>
            </a:r>
            <a:r>
              <a:rPr lang="en-US" sz="2400" b="1" dirty="0" err="1"/>
              <a:t>kế</a:t>
            </a:r>
            <a:r>
              <a:rPr lang="en-US" sz="2400" b="1" dirty="0"/>
              <a:t> </a:t>
            </a:r>
            <a:r>
              <a:rPr lang="en-US" sz="2400" b="1" dirty="0" err="1"/>
              <a:t>hoạch</a:t>
            </a:r>
            <a:r>
              <a:rPr lang="en-US" sz="2400" b="1" dirty="0"/>
              <a:t> </a:t>
            </a:r>
            <a:r>
              <a:rPr lang="en-US" sz="2400" b="1" dirty="0" err="1"/>
              <a:t>dự</a:t>
            </a:r>
            <a:r>
              <a:rPr lang="en-US" sz="2400" b="1" dirty="0"/>
              <a:t> </a:t>
            </a:r>
            <a:r>
              <a:rPr lang="en-US" sz="2400" b="1" dirty="0" err="1"/>
              <a:t>án</a:t>
            </a:r>
            <a:r>
              <a:rPr lang="en-US" sz="2400" b="1" dirty="0"/>
              <a:t> (P3)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6C36C2-126B-47FE-941E-312B02FB3D56}"/>
              </a:ext>
            </a:extLst>
          </p:cNvPr>
          <p:cNvSpPr txBox="1"/>
          <p:nvPr/>
        </p:nvSpPr>
        <p:spPr>
          <a:xfrm>
            <a:off x="142310" y="1151526"/>
            <a:ext cx="8577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000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cost-time tradeoff (</a:t>
            </a:r>
            <a:r>
              <a:rPr lang="en-US" sz="2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thoả</a:t>
            </a:r>
            <a:r>
              <a:rPr lang="en-US" sz="2000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hiệp</a:t>
            </a:r>
            <a:r>
              <a:rPr lang="en-US" sz="2000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2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r>
              <a:rPr lang="en-US" sz="2000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2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Lato" panose="020F0502020204030203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6F298B-73C9-49D4-9E4B-94879C1598CA}"/>
              </a:ext>
            </a:extLst>
          </p:cNvPr>
          <p:cNvSpPr txBox="1"/>
          <p:nvPr/>
        </p:nvSpPr>
        <p:spPr>
          <a:xfrm>
            <a:off x="222679" y="4214074"/>
            <a:ext cx="8577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Lato" panose="020F0502020204030203"/>
              </a:rPr>
              <a:t>Mức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rút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giảm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thời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gian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tối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đa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của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công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việc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i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theo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dự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kiến</a:t>
            </a:r>
            <a:r>
              <a:rPr lang="en-US" sz="2000" dirty="0">
                <a:latin typeface="Lato" panose="020F0502020204030203"/>
              </a:rPr>
              <a:t>:</a:t>
            </a:r>
            <a:br>
              <a:rPr lang="en-US" sz="2000" dirty="0">
                <a:latin typeface="Lato" panose="020F0502020204030203"/>
              </a:rPr>
            </a:br>
            <a:r>
              <a:rPr lang="en-US" sz="2000" b="1" dirty="0">
                <a:latin typeface="Lato" panose="020F0502020204030203"/>
              </a:rPr>
              <a:t>M</a:t>
            </a:r>
            <a:r>
              <a:rPr lang="en-US" sz="2000" b="1" baseline="-25000" dirty="0">
                <a:latin typeface="Lato" panose="020F0502020204030203"/>
              </a:rPr>
              <a:t>i</a:t>
            </a:r>
            <a:r>
              <a:rPr lang="en-US" sz="2000" b="1" dirty="0">
                <a:latin typeface="Lato" panose="020F0502020204030203"/>
              </a:rPr>
              <a:t> = </a:t>
            </a:r>
            <a:r>
              <a:rPr lang="en-US" sz="2000" b="1" dirty="0" err="1">
                <a:latin typeface="Lato" panose="020F0502020204030203"/>
              </a:rPr>
              <a:t>t</a:t>
            </a:r>
            <a:r>
              <a:rPr lang="en-US" sz="2000" b="1" baseline="-25000" dirty="0" err="1">
                <a:latin typeface="Lato" panose="020F0502020204030203"/>
              </a:rPr>
              <a:t>i</a:t>
            </a:r>
            <a:r>
              <a:rPr lang="en-US" sz="2000" b="1" dirty="0">
                <a:latin typeface="Lato" panose="020F0502020204030203"/>
              </a:rPr>
              <a:t> – </a:t>
            </a:r>
            <a:r>
              <a:rPr lang="en-US" sz="2000" b="1" dirty="0" err="1">
                <a:latin typeface="Lato" panose="020F0502020204030203"/>
              </a:rPr>
              <a:t>t’</a:t>
            </a:r>
            <a:r>
              <a:rPr lang="en-US" sz="2000" b="1" baseline="-25000" dirty="0" err="1">
                <a:latin typeface="Lato" panose="020F0502020204030203"/>
              </a:rPr>
              <a:t>i</a:t>
            </a:r>
            <a:endParaRPr lang="en-US" sz="2000" b="1" dirty="0">
              <a:latin typeface="Lato" panose="020F0502020204030203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7B7093-91E2-4600-B4E8-F594630E797C}"/>
              </a:ext>
            </a:extLst>
          </p:cNvPr>
          <p:cNvSpPr txBox="1"/>
          <p:nvPr/>
        </p:nvSpPr>
        <p:spPr>
          <a:xfrm>
            <a:off x="126451" y="2034873"/>
            <a:ext cx="8577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:</a:t>
            </a:r>
            <a:endParaRPr lang="en-US" sz="2000" dirty="0">
              <a:latin typeface="Lato" panose="020F0502020204030203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DC37E6A-81E3-4874-90C8-60F4EBEB446A}"/>
              </a:ext>
            </a:extLst>
          </p:cNvPr>
          <p:cNvSpPr txBox="1"/>
          <p:nvPr/>
        </p:nvSpPr>
        <p:spPr>
          <a:xfrm>
            <a:off x="222679" y="4973420"/>
            <a:ext cx="8577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ato" panose="020F0502020204030203"/>
              </a:rPr>
              <a:t>Chi </a:t>
            </a:r>
            <a:r>
              <a:rPr lang="en-US" sz="2000" dirty="0" err="1">
                <a:latin typeface="Lato" panose="020F0502020204030203"/>
              </a:rPr>
              <a:t>phí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thoả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hiệp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theo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thời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gian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của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công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việc</a:t>
            </a:r>
            <a:r>
              <a:rPr lang="en-US" sz="2000" dirty="0">
                <a:latin typeface="Lato" panose="020F0502020204030203"/>
              </a:rPr>
              <a:t> i:</a:t>
            </a:r>
            <a:br>
              <a:rPr lang="en-US" sz="2000" dirty="0">
                <a:latin typeface="Lato" panose="020F0502020204030203"/>
              </a:rPr>
            </a:br>
            <a:r>
              <a:rPr lang="en-US" sz="2000" b="1" dirty="0">
                <a:latin typeface="Lato" panose="020F0502020204030203"/>
              </a:rPr>
              <a:t>K</a:t>
            </a:r>
            <a:r>
              <a:rPr lang="en-US" sz="2000" b="1" baseline="-25000" dirty="0">
                <a:latin typeface="Lato" panose="020F0502020204030203"/>
              </a:rPr>
              <a:t>i</a:t>
            </a:r>
            <a:r>
              <a:rPr lang="en-US" sz="2000" b="1" dirty="0">
                <a:latin typeface="Lato" panose="020F0502020204030203"/>
              </a:rPr>
              <a:t> = (</a:t>
            </a:r>
            <a:r>
              <a:rPr lang="en-US" sz="2000" b="1" dirty="0" err="1">
                <a:latin typeface="Lato" panose="020F0502020204030203"/>
              </a:rPr>
              <a:t>C’</a:t>
            </a:r>
            <a:r>
              <a:rPr lang="en-US" sz="2000" b="1" baseline="-25000" dirty="0" err="1">
                <a:latin typeface="Lato" panose="020F0502020204030203"/>
              </a:rPr>
              <a:t>i</a:t>
            </a:r>
            <a:r>
              <a:rPr lang="en-US" sz="2000" b="1" dirty="0">
                <a:latin typeface="Lato" panose="020F0502020204030203"/>
              </a:rPr>
              <a:t> – C</a:t>
            </a:r>
            <a:r>
              <a:rPr lang="en-US" sz="2000" b="1" baseline="-25000" dirty="0">
                <a:latin typeface="Lato" panose="020F0502020204030203"/>
              </a:rPr>
              <a:t>i</a:t>
            </a:r>
            <a:r>
              <a:rPr lang="en-US" sz="2000" b="1" dirty="0">
                <a:latin typeface="Lato" panose="020F0502020204030203"/>
              </a:rPr>
              <a:t>) / M</a:t>
            </a:r>
            <a:r>
              <a:rPr lang="en-US" sz="2000" b="1" baseline="-25000" dirty="0">
                <a:latin typeface="Lato" panose="020F0502020204030203"/>
              </a:rPr>
              <a:t>i</a:t>
            </a:r>
            <a:r>
              <a:rPr lang="en-US" sz="2000" b="1" dirty="0">
                <a:latin typeface="Lato" panose="020F0502020204030203"/>
              </a:rPr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CD3BE1-FD14-48B9-A00C-E27817515264}"/>
              </a:ext>
            </a:extLst>
          </p:cNvPr>
          <p:cNvSpPr txBox="1"/>
          <p:nvPr/>
        </p:nvSpPr>
        <p:spPr>
          <a:xfrm>
            <a:off x="174565" y="5719410"/>
            <a:ext cx="8577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ra: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Danh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sách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giảm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gian</a:t>
            </a:r>
            <a:endParaRPr lang="en-US" sz="2000" dirty="0">
              <a:latin typeface="Lato" panose="020F0502020204030203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3DF2F38-0E3D-483B-AE1E-E9DD412B5A33}"/>
              </a:ext>
            </a:extLst>
          </p:cNvPr>
          <p:cNvSpPr txBox="1"/>
          <p:nvPr/>
        </p:nvSpPr>
        <p:spPr>
          <a:xfrm>
            <a:off x="238539" y="2365366"/>
            <a:ext cx="8577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Lato" panose="020F0502020204030203"/>
              </a:rPr>
              <a:t>Thời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gian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ước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lượng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thông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thường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cho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công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việc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i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theo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dự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kiến</a:t>
            </a:r>
            <a:r>
              <a:rPr lang="en-US" sz="2000" dirty="0">
                <a:latin typeface="Lato" panose="020F0502020204030203"/>
              </a:rPr>
              <a:t>: </a:t>
            </a:r>
            <a:r>
              <a:rPr lang="en-US" sz="2000" b="1" dirty="0" err="1">
                <a:latin typeface="Lato" panose="020F0502020204030203"/>
              </a:rPr>
              <a:t>t</a:t>
            </a:r>
            <a:r>
              <a:rPr lang="en-US" sz="2000" b="1" baseline="-25000" dirty="0" err="1">
                <a:latin typeface="Lato" panose="020F0502020204030203"/>
              </a:rPr>
              <a:t>i</a:t>
            </a:r>
            <a:endParaRPr lang="en-US" sz="2000" b="1" dirty="0">
              <a:latin typeface="Lato" panose="020F0502020204030203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D7317B0-EA82-4770-95D2-DBFD10C326ED}"/>
              </a:ext>
            </a:extLst>
          </p:cNvPr>
          <p:cNvSpPr txBox="1"/>
          <p:nvPr/>
        </p:nvSpPr>
        <p:spPr>
          <a:xfrm>
            <a:off x="238539" y="2823311"/>
            <a:ext cx="8577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Lato" panose="020F0502020204030203"/>
              </a:rPr>
              <a:t>Thời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gian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ước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lượng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tối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thiểu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cho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công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việc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i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theo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dự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kiến</a:t>
            </a:r>
            <a:r>
              <a:rPr lang="en-US" sz="2000" dirty="0">
                <a:latin typeface="Lato" panose="020F0502020204030203"/>
              </a:rPr>
              <a:t>: </a:t>
            </a:r>
            <a:r>
              <a:rPr lang="en-US" sz="2000" b="1" dirty="0" err="1">
                <a:latin typeface="Lato" panose="020F0502020204030203"/>
              </a:rPr>
              <a:t>t’</a:t>
            </a:r>
            <a:r>
              <a:rPr lang="en-US" sz="2000" b="1" baseline="-25000" dirty="0" err="1">
                <a:latin typeface="Lato" panose="020F0502020204030203"/>
              </a:rPr>
              <a:t>i</a:t>
            </a:r>
            <a:endParaRPr lang="en-US" sz="2000" b="1" dirty="0">
              <a:latin typeface="Lato" panose="020F0502020204030203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B8A6B65-582E-4B16-A391-DBDE67FF3533}"/>
              </a:ext>
            </a:extLst>
          </p:cNvPr>
          <p:cNvSpPr txBox="1"/>
          <p:nvPr/>
        </p:nvSpPr>
        <p:spPr>
          <a:xfrm>
            <a:off x="238539" y="3281256"/>
            <a:ext cx="8577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ato" panose="020F0502020204030203"/>
              </a:rPr>
              <a:t>Chi </a:t>
            </a:r>
            <a:r>
              <a:rPr lang="en-US" sz="2000" dirty="0" err="1">
                <a:latin typeface="Lato" panose="020F0502020204030203"/>
              </a:rPr>
              <a:t>phí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ước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lượng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thông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thường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cho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công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việc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i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theo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dự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kiến</a:t>
            </a:r>
            <a:r>
              <a:rPr lang="en-US" sz="2000" dirty="0">
                <a:latin typeface="Lato" panose="020F0502020204030203"/>
              </a:rPr>
              <a:t>: </a:t>
            </a:r>
            <a:r>
              <a:rPr lang="en-US" sz="2000" b="1" dirty="0">
                <a:latin typeface="Lato" panose="020F0502020204030203"/>
              </a:rPr>
              <a:t>C</a:t>
            </a:r>
            <a:r>
              <a:rPr lang="en-US" sz="2000" b="1" baseline="-25000" dirty="0">
                <a:latin typeface="Lato" panose="020F0502020204030203"/>
              </a:rPr>
              <a:t>i</a:t>
            </a:r>
            <a:endParaRPr lang="en-US" sz="2000" b="1" dirty="0">
              <a:latin typeface="Lato" panose="020F0502020204030203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1F1FA7E-7FAD-422A-A855-C6B8C95EBFD8}"/>
              </a:ext>
            </a:extLst>
          </p:cNvPr>
          <p:cNvSpPr txBox="1"/>
          <p:nvPr/>
        </p:nvSpPr>
        <p:spPr>
          <a:xfrm>
            <a:off x="238538" y="3747665"/>
            <a:ext cx="8577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ato" panose="020F0502020204030203"/>
              </a:rPr>
              <a:t>Chi </a:t>
            </a:r>
            <a:r>
              <a:rPr lang="en-US" sz="2000" dirty="0" err="1">
                <a:latin typeface="Lato" panose="020F0502020204030203"/>
              </a:rPr>
              <a:t>phí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ước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lượng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tối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đa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cho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công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việc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i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theo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dự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kiến</a:t>
            </a:r>
            <a:r>
              <a:rPr lang="en-US" sz="2000" dirty="0">
                <a:latin typeface="Lato" panose="020F0502020204030203"/>
              </a:rPr>
              <a:t>: </a:t>
            </a:r>
            <a:r>
              <a:rPr lang="en-US" sz="2000" b="1" dirty="0" err="1">
                <a:latin typeface="Lato" panose="020F0502020204030203"/>
              </a:rPr>
              <a:t>C’</a:t>
            </a:r>
            <a:r>
              <a:rPr lang="en-US" sz="2000" b="1" baseline="-25000" dirty="0" err="1">
                <a:latin typeface="Lato" panose="020F0502020204030203"/>
              </a:rPr>
              <a:t>i</a:t>
            </a:r>
            <a:endParaRPr lang="en-US" sz="2000" b="1" dirty="0">
              <a:latin typeface="Lato" panose="020F0502020204030203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D6C658-F2C2-4C7B-89BF-81B06100EE70}"/>
              </a:ext>
            </a:extLst>
          </p:cNvPr>
          <p:cNvSpPr txBox="1"/>
          <p:nvPr/>
        </p:nvSpPr>
        <p:spPr>
          <a:xfrm>
            <a:off x="126450" y="1582803"/>
            <a:ext cx="9017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000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dành</a:t>
            </a:r>
            <a:r>
              <a:rPr lang="en-US" sz="2000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PM </a:t>
            </a:r>
            <a:r>
              <a:rPr lang="en-US" sz="2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, ĐATN </a:t>
            </a:r>
            <a:r>
              <a:rPr lang="en-US" sz="2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hoá</a:t>
            </a:r>
            <a:endParaRPr lang="en-US" sz="2000" dirty="0">
              <a:latin typeface="Lato" panose="020F0502020204030203"/>
            </a:endParaRPr>
          </a:p>
        </p:txBody>
      </p:sp>
    </p:spTree>
    <p:extLst>
      <p:ext uri="{BB962C8B-B14F-4D97-AF65-F5344CB8AC3E}">
        <p14:creationId xmlns:p14="http://schemas.microsoft.com/office/powerpoint/2010/main" val="196662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530352"/>
            <a:ext cx="6987612" cy="56867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4.1. </a:t>
            </a:r>
            <a:r>
              <a:rPr lang="en-US" sz="2400" b="1" dirty="0" err="1"/>
              <a:t>Tự</a:t>
            </a:r>
            <a:r>
              <a:rPr lang="en-US" sz="2400" b="1" dirty="0"/>
              <a:t> </a:t>
            </a:r>
            <a:r>
              <a:rPr lang="en-US" sz="2400" b="1" dirty="0" err="1"/>
              <a:t>động</a:t>
            </a:r>
            <a:r>
              <a:rPr lang="en-US" sz="2400" b="1" dirty="0"/>
              <a:t> </a:t>
            </a:r>
            <a:r>
              <a:rPr lang="en-US" sz="2400" b="1" dirty="0" err="1"/>
              <a:t>tối</a:t>
            </a:r>
            <a:r>
              <a:rPr lang="en-US" sz="2400" b="1" dirty="0"/>
              <a:t> </a:t>
            </a:r>
            <a:r>
              <a:rPr lang="en-US" sz="2400" b="1" dirty="0" err="1"/>
              <a:t>ưu</a:t>
            </a:r>
            <a:r>
              <a:rPr lang="en-US" sz="2400" b="1" dirty="0"/>
              <a:t> </a:t>
            </a:r>
            <a:r>
              <a:rPr lang="en-US" sz="2400" b="1" dirty="0" err="1"/>
              <a:t>lập</a:t>
            </a:r>
            <a:r>
              <a:rPr lang="en-US" sz="2400" b="1" dirty="0"/>
              <a:t> </a:t>
            </a:r>
            <a:r>
              <a:rPr lang="en-US" sz="2400" b="1" dirty="0" err="1"/>
              <a:t>kế</a:t>
            </a:r>
            <a:r>
              <a:rPr lang="en-US" sz="2400" b="1" dirty="0"/>
              <a:t> </a:t>
            </a:r>
            <a:r>
              <a:rPr lang="en-US" sz="2400" b="1" dirty="0" err="1"/>
              <a:t>hoạch</a:t>
            </a:r>
            <a:r>
              <a:rPr lang="en-US" sz="2400" b="1" dirty="0"/>
              <a:t> </a:t>
            </a:r>
            <a:r>
              <a:rPr lang="en-US" sz="2400" b="1" dirty="0" err="1"/>
              <a:t>dự</a:t>
            </a:r>
            <a:r>
              <a:rPr lang="en-US" sz="2400" b="1" dirty="0"/>
              <a:t> </a:t>
            </a:r>
            <a:r>
              <a:rPr lang="en-US" sz="2400" b="1" dirty="0" err="1"/>
              <a:t>án</a:t>
            </a:r>
            <a:r>
              <a:rPr lang="en-US" sz="2400" b="1" dirty="0"/>
              <a:t> (P4)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7E4A05-AEDA-40E4-911D-4D88FA58B3DE}"/>
              </a:ext>
            </a:extLst>
          </p:cNvPr>
          <p:cNvSpPr txBox="1"/>
          <p:nvPr/>
        </p:nvSpPr>
        <p:spPr>
          <a:xfrm>
            <a:off x="235077" y="1156538"/>
            <a:ext cx="8325827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>
                <a:latin typeface="Lato" panose="020F0502020204030203"/>
              </a:rPr>
              <a:t>Bước</a:t>
            </a:r>
            <a:r>
              <a:rPr lang="en-US" sz="2000" dirty="0">
                <a:latin typeface="Lato" panose="020F0502020204030203"/>
              </a:rPr>
              <a:t> 1: </a:t>
            </a:r>
            <a:r>
              <a:rPr lang="en-US" sz="2000" dirty="0" err="1">
                <a:latin typeface="Lato" panose="020F0502020204030203"/>
              </a:rPr>
              <a:t>Tìm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công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việc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găng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có</a:t>
            </a:r>
            <a:r>
              <a:rPr lang="en-US" sz="2000" dirty="0">
                <a:latin typeface="Lato" panose="020F0502020204030203"/>
              </a:rPr>
              <a:t> chi </a:t>
            </a:r>
            <a:r>
              <a:rPr lang="en-US" sz="2000" dirty="0" err="1">
                <a:latin typeface="Lato" panose="020F0502020204030203"/>
              </a:rPr>
              <a:t>phí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thoả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hiệp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thấp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nhất</a:t>
            </a:r>
            <a:br>
              <a:rPr lang="en-US" sz="2000" dirty="0">
                <a:latin typeface="Lato" panose="020F0502020204030203"/>
              </a:rPr>
            </a:br>
            <a:r>
              <a:rPr lang="en-US" sz="2000" dirty="0">
                <a:latin typeface="Lato" panose="020F0502020204030203"/>
                <a:sym typeface="Wingdings" panose="05000000000000000000" pitchFamily="2" charset="2"/>
              </a:rPr>
              <a:t>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Giảm</a:t>
            </a:r>
            <a:r>
              <a:rPr lang="en-US" sz="2000" dirty="0">
                <a:latin typeface="Lato" panose="020F0502020204030203"/>
              </a:rPr>
              <a:t> 1 </a:t>
            </a:r>
            <a:r>
              <a:rPr lang="en-US" sz="2000" dirty="0" err="1">
                <a:latin typeface="Lato" panose="020F0502020204030203"/>
              </a:rPr>
              <a:t>đơn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vị</a:t>
            </a:r>
            <a:r>
              <a:rPr lang="en-US" sz="2000" dirty="0">
                <a:latin typeface="Lato" panose="020F0502020204030203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A821FB-6E77-401A-8606-CA47A4FEB99E}"/>
              </a:ext>
            </a:extLst>
          </p:cNvPr>
          <p:cNvSpPr txBox="1"/>
          <p:nvPr/>
        </p:nvSpPr>
        <p:spPr>
          <a:xfrm>
            <a:off x="219217" y="2145049"/>
            <a:ext cx="832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>
                <a:latin typeface="Lato" panose="020F0502020204030203"/>
              </a:rPr>
              <a:t>Bước</a:t>
            </a:r>
            <a:r>
              <a:rPr lang="en-US" sz="2000" dirty="0">
                <a:latin typeface="Lato" panose="020F0502020204030203"/>
              </a:rPr>
              <a:t> 2: </a:t>
            </a:r>
            <a:r>
              <a:rPr lang="en-US" sz="2000" dirty="0" err="1">
                <a:latin typeface="Lato" panose="020F0502020204030203"/>
              </a:rPr>
              <a:t>Tính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lại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mạng</a:t>
            </a:r>
            <a:r>
              <a:rPr lang="en-US" sz="2000" dirty="0">
                <a:latin typeface="Lato" panose="020F0502020204030203"/>
              </a:rPr>
              <a:t> CPM.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037A77-201F-4B42-8AB3-9BE7156E5D48}"/>
              </a:ext>
            </a:extLst>
          </p:cNvPr>
          <p:cNvSpPr txBox="1"/>
          <p:nvPr/>
        </p:nvSpPr>
        <p:spPr>
          <a:xfrm>
            <a:off x="219217" y="2653377"/>
            <a:ext cx="832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>
                <a:latin typeface="Lato" panose="020F0502020204030203"/>
              </a:rPr>
              <a:t>Bước</a:t>
            </a:r>
            <a:r>
              <a:rPr lang="en-US" sz="2000" dirty="0">
                <a:latin typeface="Lato" panose="020F0502020204030203"/>
              </a:rPr>
              <a:t> 3: </a:t>
            </a:r>
            <a:r>
              <a:rPr lang="en-US" sz="2000" dirty="0" err="1">
                <a:latin typeface="Lato" panose="020F0502020204030203"/>
              </a:rPr>
              <a:t>Nếu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thời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gian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dự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kiến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hoàn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thành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không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thoả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mãn</a:t>
            </a:r>
            <a:r>
              <a:rPr lang="en-US" sz="2000" dirty="0">
                <a:latin typeface="Lato" panose="020F0502020204030203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6129DF-8691-4D8A-AB75-462996911768}"/>
              </a:ext>
            </a:extLst>
          </p:cNvPr>
          <p:cNvSpPr txBox="1"/>
          <p:nvPr/>
        </p:nvSpPr>
        <p:spPr>
          <a:xfrm>
            <a:off x="567236" y="3139750"/>
            <a:ext cx="832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Lato" panose="020F0502020204030203"/>
              </a:rPr>
              <a:t>Còn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công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việc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thoả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hiệp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>
                <a:latin typeface="Lato" panose="020F0502020204030203"/>
                <a:sym typeface="Wingdings" panose="05000000000000000000" pitchFamily="2" charset="2"/>
              </a:rPr>
              <a:t> Quay </a:t>
            </a:r>
            <a:r>
              <a:rPr lang="en-US" sz="2000" dirty="0" err="1">
                <a:latin typeface="Lato" panose="020F0502020204030203"/>
                <a:sym typeface="Wingdings" panose="05000000000000000000" pitchFamily="2" charset="2"/>
              </a:rPr>
              <a:t>lại</a:t>
            </a:r>
            <a:r>
              <a:rPr lang="en-US" sz="2000" dirty="0"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" panose="020F0502020204030203"/>
                <a:sym typeface="Wingdings" panose="05000000000000000000" pitchFamily="2" charset="2"/>
              </a:rPr>
              <a:t>bước</a:t>
            </a:r>
            <a:r>
              <a:rPr lang="en-US" sz="2000" dirty="0">
                <a:latin typeface="Lato" panose="020F0502020204030203"/>
                <a:sym typeface="Wingdings" panose="05000000000000000000" pitchFamily="2" charset="2"/>
              </a:rPr>
              <a:t> 1.</a:t>
            </a:r>
            <a:endParaRPr lang="en-US" sz="2000" dirty="0">
              <a:latin typeface="Lato" panose="020F0502020204030203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CDB880-92B7-40E4-9D29-731AAFBDFA41}"/>
              </a:ext>
            </a:extLst>
          </p:cNvPr>
          <p:cNvSpPr txBox="1"/>
          <p:nvPr/>
        </p:nvSpPr>
        <p:spPr>
          <a:xfrm>
            <a:off x="583096" y="3597849"/>
            <a:ext cx="832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Lato" panose="020F0502020204030203"/>
              </a:rPr>
              <a:t>Hết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công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việc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thoả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hiệp</a:t>
            </a:r>
            <a:r>
              <a:rPr lang="en-US" sz="2000" dirty="0">
                <a:latin typeface="Lato" panose="020F0502020204030203"/>
              </a:rPr>
              <a:t>  </a:t>
            </a:r>
            <a:r>
              <a:rPr lang="en-US" sz="2000" dirty="0">
                <a:latin typeface="Lato" panose="020F0502020204030203"/>
                <a:sym typeface="Wingdings" panose="05000000000000000000" pitchFamily="2" charset="2"/>
              </a:rPr>
              <a:t> </a:t>
            </a:r>
            <a:r>
              <a:rPr lang="en-US" sz="2000" dirty="0" err="1">
                <a:latin typeface="Lato" panose="020F0502020204030203"/>
                <a:sym typeface="Wingdings" panose="05000000000000000000" pitchFamily="2" charset="2"/>
              </a:rPr>
              <a:t>Kết</a:t>
            </a:r>
            <a:r>
              <a:rPr lang="en-US" sz="2000" dirty="0"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" panose="020F0502020204030203"/>
                <a:sym typeface="Wingdings" panose="05000000000000000000" pitchFamily="2" charset="2"/>
              </a:rPr>
              <a:t>thúc</a:t>
            </a:r>
            <a:r>
              <a:rPr lang="en-US" sz="2000" dirty="0"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" panose="020F0502020204030203"/>
                <a:sym typeface="Wingdings" panose="05000000000000000000" pitchFamily="2" charset="2"/>
              </a:rPr>
              <a:t>thuật</a:t>
            </a:r>
            <a:r>
              <a:rPr lang="en-US" sz="2000" dirty="0"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" panose="020F0502020204030203"/>
                <a:sym typeface="Wingdings" panose="05000000000000000000" pitchFamily="2" charset="2"/>
              </a:rPr>
              <a:t>toán</a:t>
            </a:r>
            <a:r>
              <a:rPr lang="en-US" sz="2000" dirty="0">
                <a:latin typeface="Lato" panose="020F0502020204030203"/>
                <a:sym typeface="Wingdings" panose="05000000000000000000" pitchFamily="2" charset="2"/>
              </a:rPr>
              <a:t> + </a:t>
            </a:r>
            <a:r>
              <a:rPr lang="en-US" sz="2000" dirty="0" err="1">
                <a:latin typeface="Lato" panose="020F0502020204030203"/>
                <a:sym typeface="Wingdings" panose="05000000000000000000" pitchFamily="2" charset="2"/>
              </a:rPr>
              <a:t>Báo</a:t>
            </a:r>
            <a:r>
              <a:rPr lang="en-US" sz="2000" dirty="0"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" panose="020F0502020204030203"/>
                <a:sym typeface="Wingdings" panose="05000000000000000000" pitchFamily="2" charset="2"/>
              </a:rPr>
              <a:t>lỗi</a:t>
            </a:r>
            <a:r>
              <a:rPr lang="en-US" sz="2000" dirty="0">
                <a:latin typeface="Lato" panose="020F0502020204030203"/>
                <a:sym typeface="Wingdings" panose="05000000000000000000" pitchFamily="2" charset="2"/>
              </a:rPr>
              <a:t>.</a:t>
            </a:r>
            <a:endParaRPr lang="en-US" sz="2000" dirty="0">
              <a:latin typeface="Lato" panose="020F0502020204030203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05DB07-6654-47B6-AF2E-891DE2B57F94}"/>
              </a:ext>
            </a:extLst>
          </p:cNvPr>
          <p:cNvSpPr txBox="1"/>
          <p:nvPr/>
        </p:nvSpPr>
        <p:spPr>
          <a:xfrm>
            <a:off x="219217" y="4048188"/>
            <a:ext cx="8325827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>
                <a:latin typeface="Lato" panose="020F0502020204030203"/>
              </a:rPr>
              <a:t>Bước</a:t>
            </a:r>
            <a:r>
              <a:rPr lang="en-US" sz="2000" dirty="0">
                <a:latin typeface="Lato" panose="020F0502020204030203"/>
              </a:rPr>
              <a:t> 4: </a:t>
            </a:r>
            <a:r>
              <a:rPr lang="en-US" sz="2000" dirty="0" err="1">
                <a:latin typeface="Lato" panose="020F0502020204030203"/>
              </a:rPr>
              <a:t>Nếu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thời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gian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dự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kiến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hoàn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thành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thoả</a:t>
            </a:r>
            <a:r>
              <a:rPr lang="en-US" sz="2000" dirty="0">
                <a:latin typeface="Lato" panose="020F0502020204030203"/>
              </a:rPr>
              <a:t> </a:t>
            </a:r>
            <a:r>
              <a:rPr lang="en-US" sz="2000" dirty="0" err="1">
                <a:latin typeface="Lato" panose="020F0502020204030203"/>
              </a:rPr>
              <a:t>mãn</a:t>
            </a:r>
            <a:r>
              <a:rPr lang="en-US" sz="2000" dirty="0">
                <a:latin typeface="Lato" panose="020F0502020204030203"/>
              </a:rPr>
              <a:t> </a:t>
            </a:r>
            <a:br>
              <a:rPr lang="en-US" sz="2000" dirty="0">
                <a:latin typeface="Lato" panose="020F0502020204030203"/>
              </a:rPr>
            </a:br>
            <a:r>
              <a:rPr lang="en-US" sz="2000" dirty="0">
                <a:latin typeface="Lato" panose="020F0502020204030203"/>
                <a:sym typeface="Wingdings" panose="05000000000000000000" pitchFamily="2" charset="2"/>
              </a:rPr>
              <a:t> </a:t>
            </a:r>
            <a:r>
              <a:rPr lang="en-US" sz="2000" dirty="0" err="1">
                <a:latin typeface="Lato" panose="020F0502020204030203"/>
                <a:sym typeface="Wingdings" panose="05000000000000000000" pitchFamily="2" charset="2"/>
              </a:rPr>
              <a:t>Kết</a:t>
            </a:r>
            <a:r>
              <a:rPr lang="en-US" sz="2000" dirty="0"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" panose="020F0502020204030203"/>
                <a:sym typeface="Wingdings" panose="05000000000000000000" pitchFamily="2" charset="2"/>
              </a:rPr>
              <a:t>thúc</a:t>
            </a:r>
            <a:r>
              <a:rPr lang="en-US" sz="2000" dirty="0"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" panose="020F0502020204030203"/>
                <a:sym typeface="Wingdings" panose="05000000000000000000" pitchFamily="2" charset="2"/>
              </a:rPr>
              <a:t>thuật</a:t>
            </a:r>
            <a:r>
              <a:rPr lang="en-US" sz="2000" dirty="0"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" panose="020F0502020204030203"/>
                <a:sym typeface="Wingdings" panose="05000000000000000000" pitchFamily="2" charset="2"/>
              </a:rPr>
              <a:t>toán</a:t>
            </a:r>
            <a:r>
              <a:rPr lang="en-US" sz="2000" dirty="0">
                <a:latin typeface="Lato" panose="020F0502020204030203"/>
                <a:sym typeface="Wingdings" panose="05000000000000000000" pitchFamily="2" charset="2"/>
              </a:rPr>
              <a:t> + In </a:t>
            </a:r>
            <a:r>
              <a:rPr lang="en-US" sz="2000" dirty="0" err="1">
                <a:latin typeface="Lato" panose="020F0502020204030203"/>
                <a:sym typeface="Wingdings" panose="05000000000000000000" pitchFamily="2" charset="2"/>
              </a:rPr>
              <a:t>kết</a:t>
            </a:r>
            <a:r>
              <a:rPr lang="en-US" sz="2000" dirty="0"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" panose="020F0502020204030203"/>
                <a:sym typeface="Wingdings" panose="05000000000000000000" pitchFamily="2" charset="2"/>
              </a:rPr>
              <a:t>quả</a:t>
            </a:r>
            <a:r>
              <a:rPr lang="en-US" sz="2000" dirty="0">
                <a:latin typeface="Lato" panose="020F0502020204030203"/>
                <a:sym typeface="Wingdings" panose="05000000000000000000" pitchFamily="2" charset="2"/>
              </a:rPr>
              <a:t>.</a:t>
            </a:r>
            <a:endParaRPr lang="en-US" sz="2000" dirty="0">
              <a:latin typeface="Lato" panose="020F0502020204030203"/>
            </a:endParaRPr>
          </a:p>
        </p:txBody>
      </p:sp>
    </p:spTree>
    <p:extLst>
      <p:ext uri="{BB962C8B-B14F-4D97-AF65-F5344CB8AC3E}">
        <p14:creationId xmlns:p14="http://schemas.microsoft.com/office/powerpoint/2010/main" val="55026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577104"/>
            <a:ext cx="8325827" cy="5770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4.1. </a:t>
            </a:r>
            <a:r>
              <a:rPr lang="en-US" sz="2400" b="1" dirty="0" err="1"/>
              <a:t>Tự</a:t>
            </a:r>
            <a:r>
              <a:rPr lang="en-US" sz="2400" b="1" dirty="0"/>
              <a:t> </a:t>
            </a:r>
            <a:r>
              <a:rPr lang="en-US" sz="2400" b="1" dirty="0" err="1"/>
              <a:t>động</a:t>
            </a:r>
            <a:r>
              <a:rPr lang="en-US" sz="2400" b="1" dirty="0"/>
              <a:t> </a:t>
            </a:r>
            <a:r>
              <a:rPr lang="en-US" sz="2400" b="1" dirty="0" err="1"/>
              <a:t>tối</a:t>
            </a:r>
            <a:r>
              <a:rPr lang="en-US" sz="2400" b="1" dirty="0"/>
              <a:t> </a:t>
            </a:r>
            <a:r>
              <a:rPr lang="en-US" sz="2400" b="1" dirty="0" err="1"/>
              <a:t>ưu</a:t>
            </a:r>
            <a:r>
              <a:rPr lang="en-US" sz="2400" b="1" dirty="0"/>
              <a:t> </a:t>
            </a:r>
            <a:r>
              <a:rPr lang="en-US" sz="2400" b="1" dirty="0" err="1"/>
              <a:t>lập</a:t>
            </a:r>
            <a:r>
              <a:rPr lang="en-US" sz="2400" b="1" dirty="0"/>
              <a:t> </a:t>
            </a:r>
            <a:r>
              <a:rPr lang="en-US" sz="2400" b="1" dirty="0" err="1"/>
              <a:t>kế</a:t>
            </a:r>
            <a:r>
              <a:rPr lang="en-US" sz="2400" b="1" dirty="0"/>
              <a:t> </a:t>
            </a:r>
            <a:r>
              <a:rPr lang="en-US" sz="2400" b="1" dirty="0" err="1"/>
              <a:t>hoạch</a:t>
            </a:r>
            <a:r>
              <a:rPr lang="en-US" sz="2400" b="1" dirty="0"/>
              <a:t> </a:t>
            </a:r>
            <a:r>
              <a:rPr lang="en-US" sz="2400" b="1" dirty="0" err="1"/>
              <a:t>dự</a:t>
            </a:r>
            <a:r>
              <a:rPr lang="en-US" sz="2400" b="1" dirty="0"/>
              <a:t> </a:t>
            </a:r>
            <a:r>
              <a:rPr lang="en-US" sz="2400" b="1" dirty="0" err="1"/>
              <a:t>án</a:t>
            </a:r>
            <a:r>
              <a:rPr lang="en-US" sz="2400" b="1" dirty="0"/>
              <a:t> (P5)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380BDC-861A-4A3B-B533-748A54D3E6F7}"/>
              </a:ext>
            </a:extLst>
          </p:cNvPr>
          <p:cNvSpPr txBox="1"/>
          <p:nvPr/>
        </p:nvSpPr>
        <p:spPr>
          <a:xfrm>
            <a:off x="235075" y="3349170"/>
            <a:ext cx="8577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Đường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găng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A-B-E.</a:t>
            </a:r>
            <a:endParaRPr lang="en-US" sz="2000" dirty="0">
              <a:latin typeface="Lato" panose="020F0502020204030203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896B3F-024B-446C-91D8-BE15D58E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837909"/>
              </p:ext>
            </p:extLst>
          </p:nvPr>
        </p:nvGraphicFramePr>
        <p:xfrm>
          <a:off x="235075" y="1271380"/>
          <a:ext cx="8579007" cy="200745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80245">
                  <a:extLst>
                    <a:ext uri="{9D8B030D-6E8A-4147-A177-3AD203B41FA5}">
                      <a16:colId xmlns:a16="http://schemas.microsoft.com/office/drawing/2014/main" val="689926471"/>
                    </a:ext>
                  </a:extLst>
                </a:gridCol>
                <a:gridCol w="1580245">
                  <a:extLst>
                    <a:ext uri="{9D8B030D-6E8A-4147-A177-3AD203B41FA5}">
                      <a16:colId xmlns:a16="http://schemas.microsoft.com/office/drawing/2014/main" val="3641966961"/>
                    </a:ext>
                  </a:extLst>
                </a:gridCol>
                <a:gridCol w="1453453">
                  <a:extLst>
                    <a:ext uri="{9D8B030D-6E8A-4147-A177-3AD203B41FA5}">
                      <a16:colId xmlns:a16="http://schemas.microsoft.com/office/drawing/2014/main" val="749319677"/>
                    </a:ext>
                  </a:extLst>
                </a:gridCol>
                <a:gridCol w="1453453">
                  <a:extLst>
                    <a:ext uri="{9D8B030D-6E8A-4147-A177-3AD203B41FA5}">
                      <a16:colId xmlns:a16="http://schemas.microsoft.com/office/drawing/2014/main" val="1110806026"/>
                    </a:ext>
                  </a:extLst>
                </a:gridCol>
                <a:gridCol w="1189613">
                  <a:extLst>
                    <a:ext uri="{9D8B030D-6E8A-4147-A177-3AD203B41FA5}">
                      <a16:colId xmlns:a16="http://schemas.microsoft.com/office/drawing/2014/main" val="1699482102"/>
                    </a:ext>
                  </a:extLst>
                </a:gridCol>
                <a:gridCol w="660999">
                  <a:extLst>
                    <a:ext uri="{9D8B030D-6E8A-4147-A177-3AD203B41FA5}">
                      <a16:colId xmlns:a16="http://schemas.microsoft.com/office/drawing/2014/main" val="3490559555"/>
                    </a:ext>
                  </a:extLst>
                </a:gridCol>
                <a:gridCol w="660999">
                  <a:extLst>
                    <a:ext uri="{9D8B030D-6E8A-4147-A177-3AD203B41FA5}">
                      <a16:colId xmlns:a16="http://schemas.microsoft.com/office/drawing/2014/main" val="3852453049"/>
                    </a:ext>
                  </a:extLst>
                </a:gridCol>
              </a:tblGrid>
              <a:tr h="26670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việc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243" marR="142243" marT="71121" marB="71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 err="1">
                          <a:effectLst/>
                        </a:rPr>
                        <a:t>Thời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gian</a:t>
                      </a:r>
                      <a:r>
                        <a:rPr lang="en-US" sz="1700" dirty="0">
                          <a:effectLst/>
                        </a:rPr>
                        <a:t> (</a:t>
                      </a:r>
                      <a:r>
                        <a:rPr lang="en-US" sz="1700" dirty="0" err="1">
                          <a:effectLst/>
                        </a:rPr>
                        <a:t>ngày</a:t>
                      </a:r>
                      <a:r>
                        <a:rPr lang="en-US" sz="1700" dirty="0">
                          <a:effectLst/>
                        </a:rPr>
                        <a:t>)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243" marR="142243" marT="71121" marB="71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 err="1">
                          <a:effectLst/>
                        </a:rPr>
                        <a:t>Tổng</a:t>
                      </a:r>
                      <a:r>
                        <a:rPr lang="en-US" sz="1700" dirty="0">
                          <a:effectLst/>
                        </a:rPr>
                        <a:t> chi </a:t>
                      </a:r>
                      <a:r>
                        <a:rPr lang="en-US" sz="1700" dirty="0" err="1">
                          <a:effectLst/>
                        </a:rPr>
                        <a:t>phí</a:t>
                      </a:r>
                      <a:r>
                        <a:rPr lang="en-US" sz="1700" dirty="0">
                          <a:effectLst/>
                        </a:rPr>
                        <a:t> ($)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243" marR="142243" marT="71121" marB="71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effectLst/>
                        </a:rPr>
                        <a:t>M</a:t>
                      </a:r>
                      <a:r>
                        <a:rPr lang="en-US" sz="1700" baseline="-25000" dirty="0">
                          <a:effectLst/>
                        </a:rPr>
                        <a:t>i</a:t>
                      </a:r>
                    </a:p>
                  </a:txBody>
                  <a:tcPr marL="106682" marR="1066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effectLst/>
                        </a:rPr>
                        <a:t>K</a:t>
                      </a:r>
                      <a:r>
                        <a:rPr lang="en-US" sz="1700" baseline="-25000" dirty="0">
                          <a:effectLst/>
                        </a:rPr>
                        <a:t>i</a:t>
                      </a:r>
                    </a:p>
                  </a:txBody>
                  <a:tcPr marL="106682" marR="1066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91583"/>
                  </a:ext>
                </a:extLst>
              </a:tr>
              <a:tr h="2667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</a:rPr>
                        <a:t>Bình thường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effectLst/>
                        </a:rPr>
                        <a:t>Tối </a:t>
                      </a:r>
                      <a:r>
                        <a:rPr lang="en-US" sz="1700" dirty="0" err="1">
                          <a:effectLst/>
                        </a:rPr>
                        <a:t>thiểu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 err="1">
                          <a:effectLst/>
                        </a:rPr>
                        <a:t>Bình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thường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effectLst/>
                        </a:rPr>
                        <a:t>Tối </a:t>
                      </a:r>
                      <a:r>
                        <a:rPr lang="en-US" sz="1700" dirty="0" err="1">
                          <a:effectLst/>
                        </a:rPr>
                        <a:t>đa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effectLst/>
                        </a:rPr>
                        <a:t> 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effectLst/>
                        </a:rPr>
                        <a:t> 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215999"/>
                  </a:ext>
                </a:extLst>
              </a:tr>
              <a:tr h="2667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sz="17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sz="17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17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rgbClr val="FF0000"/>
                          </a:solidFill>
                          <a:effectLst/>
                        </a:rPr>
                        <a:t>500</a:t>
                      </a:r>
                      <a:endParaRPr lang="en-US" sz="17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rgbClr val="FF0000"/>
                          </a:solidFill>
                          <a:effectLst/>
                        </a:rPr>
                        <a:t>800</a:t>
                      </a:r>
                      <a:endParaRPr lang="en-US" sz="17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7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100</a:t>
                      </a:r>
                      <a:endParaRPr lang="en-US" sz="17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591636"/>
                  </a:ext>
                </a:extLst>
              </a:tr>
              <a:tr h="2667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rgbClr val="00B050"/>
                          </a:solidFill>
                          <a:effectLst/>
                        </a:rPr>
                        <a:t>B</a:t>
                      </a:r>
                      <a:endParaRPr lang="en-US" sz="17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rgbClr val="00B050"/>
                          </a:solidFill>
                          <a:effectLst/>
                        </a:rPr>
                        <a:t>3</a:t>
                      </a:r>
                      <a:endParaRPr lang="en-US" sz="17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  <a:endParaRPr lang="en-US" sz="17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rgbClr val="00B050"/>
                          </a:solidFill>
                          <a:effectLst/>
                        </a:rPr>
                        <a:t>200</a:t>
                      </a:r>
                      <a:endParaRPr lang="en-US" sz="17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rgbClr val="00B050"/>
                          </a:solidFill>
                          <a:effectLst/>
                        </a:rPr>
                        <a:t>350</a:t>
                      </a:r>
                      <a:endParaRPr lang="en-US" sz="17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US" sz="17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rgbClr val="00B050"/>
                          </a:solidFill>
                          <a:effectLst/>
                        </a:rPr>
                        <a:t>150</a:t>
                      </a:r>
                      <a:endParaRPr lang="en-US" sz="17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796908"/>
                  </a:ext>
                </a:extLst>
              </a:tr>
              <a:tr h="2667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</a:rPr>
                        <a:t>C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</a:rPr>
                        <a:t>6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</a:rPr>
                        <a:t>4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</a:rPr>
                        <a:t>500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</a:rPr>
                        <a:t>900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</a:rPr>
                        <a:t>2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</a:rPr>
                        <a:t>200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582062"/>
                  </a:ext>
                </a:extLst>
              </a:tr>
              <a:tr h="2667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</a:rPr>
                        <a:t>D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</a:rPr>
                        <a:t>3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</a:rPr>
                        <a:t>200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</a:rPr>
                        <a:t>500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</a:rPr>
                        <a:t>2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</a:rPr>
                        <a:t>150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895258"/>
                  </a:ext>
                </a:extLst>
              </a:tr>
              <a:tr h="2667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rgbClr val="00B050"/>
                          </a:solidFill>
                          <a:effectLst/>
                        </a:rPr>
                        <a:t>E</a:t>
                      </a:r>
                      <a:endParaRPr lang="en-US" sz="17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  <a:endParaRPr lang="en-US" sz="17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US" sz="17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rgbClr val="00B050"/>
                          </a:solidFill>
                          <a:effectLst/>
                        </a:rPr>
                        <a:t>300</a:t>
                      </a:r>
                      <a:endParaRPr lang="en-US" sz="17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rgbClr val="00B050"/>
                          </a:solidFill>
                          <a:effectLst/>
                        </a:rPr>
                        <a:t>550</a:t>
                      </a:r>
                      <a:endParaRPr lang="en-US" sz="17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US" sz="17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rgbClr val="00B050"/>
                          </a:solidFill>
                          <a:effectLst/>
                        </a:rPr>
                        <a:t>250</a:t>
                      </a:r>
                      <a:endParaRPr lang="en-US" sz="17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86731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C62CD56-AD01-430D-A5C5-123A47C9FCF6}"/>
              </a:ext>
            </a:extLst>
          </p:cNvPr>
          <p:cNvSpPr txBox="1"/>
          <p:nvPr/>
        </p:nvSpPr>
        <p:spPr>
          <a:xfrm>
            <a:off x="235074" y="3819811"/>
            <a:ext cx="8577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1: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Rút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ngắn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A (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giảm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ngày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tăng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100$)</a:t>
            </a:r>
            <a:endParaRPr lang="en-US" sz="2000" dirty="0">
              <a:latin typeface="Lato" panose="020F0502020204030203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0F3610-5688-40BE-8298-B058E42BA207}"/>
              </a:ext>
            </a:extLst>
          </p:cNvPr>
          <p:cNvSpPr txBox="1"/>
          <p:nvPr/>
        </p:nvSpPr>
        <p:spPr>
          <a:xfrm>
            <a:off x="235073" y="4360586"/>
            <a:ext cx="8577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2: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mạng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CPM.</a:t>
            </a:r>
            <a:endParaRPr lang="en-US" sz="2000" dirty="0">
              <a:latin typeface="Lato" panose="020F0502020204030203"/>
            </a:endParaRPr>
          </a:p>
        </p:txBody>
      </p:sp>
    </p:spTree>
    <p:extLst>
      <p:ext uri="{BB962C8B-B14F-4D97-AF65-F5344CB8AC3E}">
        <p14:creationId xmlns:p14="http://schemas.microsoft.com/office/powerpoint/2010/main" val="245715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4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577104"/>
            <a:ext cx="8325827" cy="5770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4.1. </a:t>
            </a:r>
            <a:r>
              <a:rPr lang="en-US" sz="2400" b="1" dirty="0" err="1"/>
              <a:t>Tự</a:t>
            </a:r>
            <a:r>
              <a:rPr lang="en-US" sz="2400" b="1" dirty="0"/>
              <a:t> </a:t>
            </a:r>
            <a:r>
              <a:rPr lang="en-US" sz="2400" b="1" dirty="0" err="1"/>
              <a:t>động</a:t>
            </a:r>
            <a:r>
              <a:rPr lang="en-US" sz="2400" b="1" dirty="0"/>
              <a:t> </a:t>
            </a:r>
            <a:r>
              <a:rPr lang="en-US" sz="2400" b="1" dirty="0" err="1"/>
              <a:t>tối</a:t>
            </a:r>
            <a:r>
              <a:rPr lang="en-US" sz="2400" b="1" dirty="0"/>
              <a:t> </a:t>
            </a:r>
            <a:r>
              <a:rPr lang="en-US" sz="2400" b="1" dirty="0" err="1"/>
              <a:t>ưu</a:t>
            </a:r>
            <a:r>
              <a:rPr lang="en-US" sz="2400" b="1" dirty="0"/>
              <a:t> </a:t>
            </a:r>
            <a:r>
              <a:rPr lang="en-US" sz="2400" b="1" dirty="0" err="1"/>
              <a:t>lập</a:t>
            </a:r>
            <a:r>
              <a:rPr lang="en-US" sz="2400" b="1" dirty="0"/>
              <a:t> </a:t>
            </a:r>
            <a:r>
              <a:rPr lang="en-US" sz="2400" b="1" dirty="0" err="1"/>
              <a:t>kế</a:t>
            </a:r>
            <a:r>
              <a:rPr lang="en-US" sz="2400" b="1" dirty="0"/>
              <a:t> </a:t>
            </a:r>
            <a:r>
              <a:rPr lang="en-US" sz="2400" b="1" dirty="0" err="1"/>
              <a:t>hoạch</a:t>
            </a:r>
            <a:r>
              <a:rPr lang="en-US" sz="2400" b="1" dirty="0"/>
              <a:t> </a:t>
            </a:r>
            <a:r>
              <a:rPr lang="en-US" sz="2400" b="1" dirty="0" err="1"/>
              <a:t>dự</a:t>
            </a:r>
            <a:r>
              <a:rPr lang="en-US" sz="2400" b="1" dirty="0"/>
              <a:t> </a:t>
            </a:r>
            <a:r>
              <a:rPr lang="en-US" sz="2400" b="1" dirty="0" err="1"/>
              <a:t>án</a:t>
            </a:r>
            <a:r>
              <a:rPr lang="en-US" sz="2400" b="1" dirty="0"/>
              <a:t> (P6)</a:t>
            </a:r>
          </a:p>
        </p:txBody>
      </p:sp>
      <p:graphicFrame>
        <p:nvGraphicFramePr>
          <p:cNvPr id="16" name="Table 17">
            <a:extLst>
              <a:ext uri="{FF2B5EF4-FFF2-40B4-BE49-F238E27FC236}">
                <a16:creationId xmlns:a16="http://schemas.microsoft.com/office/drawing/2014/main" id="{9880395B-CE55-4DB9-ABC5-52847D52C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864843"/>
              </p:ext>
            </p:extLst>
          </p:nvPr>
        </p:nvGraphicFramePr>
        <p:xfrm>
          <a:off x="1954850" y="1892596"/>
          <a:ext cx="149749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591">
                  <a:extLst>
                    <a:ext uri="{9D8B030D-6E8A-4147-A177-3AD203B41FA5}">
                      <a16:colId xmlns:a16="http://schemas.microsoft.com/office/drawing/2014/main" val="2288917365"/>
                    </a:ext>
                  </a:extLst>
                </a:gridCol>
                <a:gridCol w="477079">
                  <a:extLst>
                    <a:ext uri="{9D8B030D-6E8A-4147-A177-3AD203B41FA5}">
                      <a16:colId xmlns:a16="http://schemas.microsoft.com/office/drawing/2014/main" val="910015444"/>
                    </a:ext>
                  </a:extLst>
                </a:gridCol>
                <a:gridCol w="463826">
                  <a:extLst>
                    <a:ext uri="{9D8B030D-6E8A-4147-A177-3AD203B41FA5}">
                      <a16:colId xmlns:a16="http://schemas.microsoft.com/office/drawing/2014/main" val="761842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72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Lato" panose="020F0502020204030203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9603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453740D-B2C3-41EE-9842-D4B46A024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954736"/>
              </p:ext>
            </p:extLst>
          </p:nvPr>
        </p:nvGraphicFramePr>
        <p:xfrm>
          <a:off x="4002305" y="1892596"/>
          <a:ext cx="149749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591">
                  <a:extLst>
                    <a:ext uri="{9D8B030D-6E8A-4147-A177-3AD203B41FA5}">
                      <a16:colId xmlns:a16="http://schemas.microsoft.com/office/drawing/2014/main" val="2288917365"/>
                    </a:ext>
                  </a:extLst>
                </a:gridCol>
                <a:gridCol w="477079">
                  <a:extLst>
                    <a:ext uri="{9D8B030D-6E8A-4147-A177-3AD203B41FA5}">
                      <a16:colId xmlns:a16="http://schemas.microsoft.com/office/drawing/2014/main" val="910015444"/>
                    </a:ext>
                  </a:extLst>
                </a:gridCol>
                <a:gridCol w="463826">
                  <a:extLst>
                    <a:ext uri="{9D8B030D-6E8A-4147-A177-3AD203B41FA5}">
                      <a16:colId xmlns:a16="http://schemas.microsoft.com/office/drawing/2014/main" val="761842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72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9603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A53B818-6B60-47DF-BDEA-C5D9C13BA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181353"/>
              </p:ext>
            </p:extLst>
          </p:nvPr>
        </p:nvGraphicFramePr>
        <p:xfrm>
          <a:off x="1954850" y="3477556"/>
          <a:ext cx="149749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591">
                  <a:extLst>
                    <a:ext uri="{9D8B030D-6E8A-4147-A177-3AD203B41FA5}">
                      <a16:colId xmlns:a16="http://schemas.microsoft.com/office/drawing/2014/main" val="2288917365"/>
                    </a:ext>
                  </a:extLst>
                </a:gridCol>
                <a:gridCol w="477079">
                  <a:extLst>
                    <a:ext uri="{9D8B030D-6E8A-4147-A177-3AD203B41FA5}">
                      <a16:colId xmlns:a16="http://schemas.microsoft.com/office/drawing/2014/main" val="910015444"/>
                    </a:ext>
                  </a:extLst>
                </a:gridCol>
                <a:gridCol w="463826">
                  <a:extLst>
                    <a:ext uri="{9D8B030D-6E8A-4147-A177-3AD203B41FA5}">
                      <a16:colId xmlns:a16="http://schemas.microsoft.com/office/drawing/2014/main" val="761842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72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96037"/>
                  </a:ext>
                </a:extLst>
              </a:tr>
            </a:tbl>
          </a:graphicData>
        </a:graphic>
      </p:graphicFrame>
      <p:graphicFrame>
        <p:nvGraphicFramePr>
          <p:cNvPr id="19" name="Table 17">
            <a:extLst>
              <a:ext uri="{FF2B5EF4-FFF2-40B4-BE49-F238E27FC236}">
                <a16:creationId xmlns:a16="http://schemas.microsoft.com/office/drawing/2014/main" id="{9887BA4A-27FA-4E36-A368-3FB0D9191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671299"/>
              </p:ext>
            </p:extLst>
          </p:nvPr>
        </p:nvGraphicFramePr>
        <p:xfrm>
          <a:off x="4002305" y="3477556"/>
          <a:ext cx="149749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591">
                  <a:extLst>
                    <a:ext uri="{9D8B030D-6E8A-4147-A177-3AD203B41FA5}">
                      <a16:colId xmlns:a16="http://schemas.microsoft.com/office/drawing/2014/main" val="2288917365"/>
                    </a:ext>
                  </a:extLst>
                </a:gridCol>
                <a:gridCol w="477079">
                  <a:extLst>
                    <a:ext uri="{9D8B030D-6E8A-4147-A177-3AD203B41FA5}">
                      <a16:colId xmlns:a16="http://schemas.microsoft.com/office/drawing/2014/main" val="910015444"/>
                    </a:ext>
                  </a:extLst>
                </a:gridCol>
                <a:gridCol w="463826">
                  <a:extLst>
                    <a:ext uri="{9D8B030D-6E8A-4147-A177-3AD203B41FA5}">
                      <a16:colId xmlns:a16="http://schemas.microsoft.com/office/drawing/2014/main" val="761842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72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96037"/>
                  </a:ext>
                </a:extLst>
              </a:tr>
            </a:tbl>
          </a:graphicData>
        </a:graphic>
      </p:graphicFrame>
      <p:graphicFrame>
        <p:nvGraphicFramePr>
          <p:cNvPr id="20" name="Table 17">
            <a:extLst>
              <a:ext uri="{FF2B5EF4-FFF2-40B4-BE49-F238E27FC236}">
                <a16:creationId xmlns:a16="http://schemas.microsoft.com/office/drawing/2014/main" id="{1F9021BF-DC2C-44FC-B4C9-625EE1C2C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403863"/>
              </p:ext>
            </p:extLst>
          </p:nvPr>
        </p:nvGraphicFramePr>
        <p:xfrm>
          <a:off x="6033198" y="2685076"/>
          <a:ext cx="149749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591">
                  <a:extLst>
                    <a:ext uri="{9D8B030D-6E8A-4147-A177-3AD203B41FA5}">
                      <a16:colId xmlns:a16="http://schemas.microsoft.com/office/drawing/2014/main" val="2288917365"/>
                    </a:ext>
                  </a:extLst>
                </a:gridCol>
                <a:gridCol w="477079">
                  <a:extLst>
                    <a:ext uri="{9D8B030D-6E8A-4147-A177-3AD203B41FA5}">
                      <a16:colId xmlns:a16="http://schemas.microsoft.com/office/drawing/2014/main" val="910015444"/>
                    </a:ext>
                  </a:extLst>
                </a:gridCol>
                <a:gridCol w="463826">
                  <a:extLst>
                    <a:ext uri="{9D8B030D-6E8A-4147-A177-3AD203B41FA5}">
                      <a16:colId xmlns:a16="http://schemas.microsoft.com/office/drawing/2014/main" val="761842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72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96037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D6A7E9-E7FE-4E35-853B-ADD8ED369963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3452346" y="2288836"/>
            <a:ext cx="549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5746A9-1A20-42E0-B1DC-79F0A3B7301F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452346" y="3873796"/>
            <a:ext cx="549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929963-5C6B-4431-934E-0ADE72B49B88}"/>
              </a:ext>
            </a:extLst>
          </p:cNvPr>
          <p:cNvCxnSpPr>
            <a:cxnSpLocks/>
          </p:cNvCxnSpPr>
          <p:nvPr/>
        </p:nvCxnSpPr>
        <p:spPr>
          <a:xfrm>
            <a:off x="5499801" y="2256368"/>
            <a:ext cx="533397" cy="63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1595B0-062B-4C7F-9743-77DA192779D6}"/>
              </a:ext>
            </a:extLst>
          </p:cNvPr>
          <p:cNvCxnSpPr>
            <a:cxnSpLocks/>
          </p:cNvCxnSpPr>
          <p:nvPr/>
        </p:nvCxnSpPr>
        <p:spPr>
          <a:xfrm flipV="1">
            <a:off x="5499801" y="3251421"/>
            <a:ext cx="533397" cy="61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29B2777-0814-4463-8AF1-5A2490D6A3B8}"/>
              </a:ext>
            </a:extLst>
          </p:cNvPr>
          <p:cNvSpPr/>
          <p:nvPr/>
        </p:nvSpPr>
        <p:spPr>
          <a:xfrm>
            <a:off x="414130" y="2798143"/>
            <a:ext cx="832675" cy="566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E3B5AD-80C4-4FF1-979A-F5AB3E542DEF}"/>
              </a:ext>
            </a:extLst>
          </p:cNvPr>
          <p:cNvSpPr/>
          <p:nvPr/>
        </p:nvSpPr>
        <p:spPr>
          <a:xfrm>
            <a:off x="8076248" y="2798143"/>
            <a:ext cx="832675" cy="566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Finish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F75DF0-9624-4E6E-A42B-5EC3DE35DE7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1246805" y="2288836"/>
            <a:ext cx="708045" cy="78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425BFF-0AC6-4564-97B1-9C9A760F447B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246805" y="3075352"/>
            <a:ext cx="708045" cy="798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81EF0D-F9A2-4776-A572-C6C030C95360}"/>
              </a:ext>
            </a:extLst>
          </p:cNvPr>
          <p:cNvCxnSpPr>
            <a:cxnSpLocks/>
          </p:cNvCxnSpPr>
          <p:nvPr/>
        </p:nvCxnSpPr>
        <p:spPr>
          <a:xfrm>
            <a:off x="7530694" y="3082641"/>
            <a:ext cx="549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CFA0B0D-04E6-4A3B-9D37-7C7EDBE9EA4A}"/>
              </a:ext>
            </a:extLst>
          </p:cNvPr>
          <p:cNvSpPr txBox="1"/>
          <p:nvPr/>
        </p:nvSpPr>
        <p:spPr>
          <a:xfrm>
            <a:off x="2567760" y="1874321"/>
            <a:ext cx="4108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6A03C9-1908-4838-B072-7B009A143957}"/>
              </a:ext>
            </a:extLst>
          </p:cNvPr>
          <p:cNvSpPr txBox="1"/>
          <p:nvPr/>
        </p:nvSpPr>
        <p:spPr>
          <a:xfrm>
            <a:off x="2525797" y="3469205"/>
            <a:ext cx="4108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D61738-E0B5-4B8E-9D79-7A1EF0668C52}"/>
              </a:ext>
            </a:extLst>
          </p:cNvPr>
          <p:cNvSpPr txBox="1"/>
          <p:nvPr/>
        </p:nvSpPr>
        <p:spPr>
          <a:xfrm>
            <a:off x="3029380" y="1883375"/>
            <a:ext cx="4108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4E64B3-222A-403C-B215-1B2048E74D3F}"/>
              </a:ext>
            </a:extLst>
          </p:cNvPr>
          <p:cNvSpPr txBox="1"/>
          <p:nvPr/>
        </p:nvSpPr>
        <p:spPr>
          <a:xfrm>
            <a:off x="3021099" y="3467725"/>
            <a:ext cx="4108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32F976-B2DD-4F22-8FAB-1E951F091D62}"/>
              </a:ext>
            </a:extLst>
          </p:cNvPr>
          <p:cNvSpPr txBox="1"/>
          <p:nvPr/>
        </p:nvSpPr>
        <p:spPr>
          <a:xfrm>
            <a:off x="4615215" y="1883375"/>
            <a:ext cx="4108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1CCC55-D253-47C6-B0AB-41E1227FD530}"/>
              </a:ext>
            </a:extLst>
          </p:cNvPr>
          <p:cNvSpPr txBox="1"/>
          <p:nvPr/>
        </p:nvSpPr>
        <p:spPr>
          <a:xfrm>
            <a:off x="4615215" y="3464412"/>
            <a:ext cx="4108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6D704F-F1BE-4408-A879-0B9C081117FF}"/>
              </a:ext>
            </a:extLst>
          </p:cNvPr>
          <p:cNvSpPr txBox="1"/>
          <p:nvPr/>
        </p:nvSpPr>
        <p:spPr>
          <a:xfrm>
            <a:off x="4996218" y="1873219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94D44C-5BF5-4DAD-8A2A-E28466A1D4AD}"/>
              </a:ext>
            </a:extLst>
          </p:cNvPr>
          <p:cNvSpPr txBox="1"/>
          <p:nvPr/>
        </p:nvSpPr>
        <p:spPr>
          <a:xfrm>
            <a:off x="4986834" y="3464412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F404D4-EE67-4F26-8C9C-202DA5972964}"/>
              </a:ext>
            </a:extLst>
          </p:cNvPr>
          <p:cNvSpPr txBox="1"/>
          <p:nvPr/>
        </p:nvSpPr>
        <p:spPr>
          <a:xfrm>
            <a:off x="6541193" y="2662893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CEEFDB-3187-447B-A2A1-0ACA1D182B91}"/>
              </a:ext>
            </a:extLst>
          </p:cNvPr>
          <p:cNvSpPr txBox="1"/>
          <p:nvPr/>
        </p:nvSpPr>
        <p:spPr>
          <a:xfrm>
            <a:off x="7035944" y="2662893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6DB543-0AA2-4C4A-951F-FFD239723AA2}"/>
              </a:ext>
            </a:extLst>
          </p:cNvPr>
          <p:cNvSpPr txBox="1"/>
          <p:nvPr/>
        </p:nvSpPr>
        <p:spPr>
          <a:xfrm>
            <a:off x="7016620" y="3064302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11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63B83B-8FB7-41A7-B108-8B389A63CBCD}"/>
              </a:ext>
            </a:extLst>
          </p:cNvPr>
          <p:cNvSpPr txBox="1"/>
          <p:nvPr/>
        </p:nvSpPr>
        <p:spPr>
          <a:xfrm>
            <a:off x="6566595" y="3079559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A090FE-5DEF-4483-A3EC-8D3034D0C3C4}"/>
              </a:ext>
            </a:extLst>
          </p:cNvPr>
          <p:cNvSpPr txBox="1"/>
          <p:nvPr/>
        </p:nvSpPr>
        <p:spPr>
          <a:xfrm>
            <a:off x="4994006" y="3880979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DE3071-CB2D-462F-BAD2-00A1C348A57B}"/>
              </a:ext>
            </a:extLst>
          </p:cNvPr>
          <p:cNvSpPr txBox="1"/>
          <p:nvPr/>
        </p:nvSpPr>
        <p:spPr>
          <a:xfrm>
            <a:off x="4553924" y="3851987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3ADFFB-7FC9-4287-BDC8-BA1748A3B33A}"/>
              </a:ext>
            </a:extLst>
          </p:cNvPr>
          <p:cNvSpPr txBox="1"/>
          <p:nvPr/>
        </p:nvSpPr>
        <p:spPr>
          <a:xfrm>
            <a:off x="2953992" y="3851987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5958DD-905A-4A1D-85E5-C6EF72B6DEB9}"/>
              </a:ext>
            </a:extLst>
          </p:cNvPr>
          <p:cNvSpPr txBox="1"/>
          <p:nvPr/>
        </p:nvSpPr>
        <p:spPr>
          <a:xfrm>
            <a:off x="2464506" y="3838735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543743-9E4A-40EC-A8E6-A185FD9E6774}"/>
              </a:ext>
            </a:extLst>
          </p:cNvPr>
          <p:cNvSpPr txBox="1"/>
          <p:nvPr/>
        </p:nvSpPr>
        <p:spPr>
          <a:xfrm>
            <a:off x="2144522" y="1378358"/>
            <a:ext cx="11733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S = 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281936F-B271-40E8-9C6E-42807F2BBF34}"/>
              </a:ext>
            </a:extLst>
          </p:cNvPr>
          <p:cNvSpPr txBox="1"/>
          <p:nvPr/>
        </p:nvSpPr>
        <p:spPr>
          <a:xfrm>
            <a:off x="2167718" y="3018683"/>
            <a:ext cx="11733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S = 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DFF442A-88F9-4998-A441-00010697579F}"/>
              </a:ext>
            </a:extLst>
          </p:cNvPr>
          <p:cNvSpPr txBox="1"/>
          <p:nvPr/>
        </p:nvSpPr>
        <p:spPr>
          <a:xfrm>
            <a:off x="4207977" y="1359300"/>
            <a:ext cx="11733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S = 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C3ABD5-7BDE-4CE7-8A85-2F40754E8437}"/>
              </a:ext>
            </a:extLst>
          </p:cNvPr>
          <p:cNvSpPr txBox="1"/>
          <p:nvPr/>
        </p:nvSpPr>
        <p:spPr>
          <a:xfrm>
            <a:off x="4211147" y="3018683"/>
            <a:ext cx="11733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S = 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960EF86-8B5C-4C47-8B3B-0EAAF8139E49}"/>
              </a:ext>
            </a:extLst>
          </p:cNvPr>
          <p:cNvSpPr txBox="1"/>
          <p:nvPr/>
        </p:nvSpPr>
        <p:spPr>
          <a:xfrm>
            <a:off x="6231116" y="2235502"/>
            <a:ext cx="11733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S = 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41B1984-4A8F-43F3-835D-21F4A2CFCF41}"/>
              </a:ext>
            </a:extLst>
          </p:cNvPr>
          <p:cNvSpPr txBox="1"/>
          <p:nvPr/>
        </p:nvSpPr>
        <p:spPr>
          <a:xfrm>
            <a:off x="413473" y="4531688"/>
            <a:ext cx="6368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 </a:t>
            </a:r>
            <a:r>
              <a:rPr lang="en-US" sz="2000" b="1" dirty="0" err="1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Thời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gian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hoàn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thành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dự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án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tối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thiểu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là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 11 </a:t>
            </a:r>
            <a:r>
              <a:rPr lang="en-US" sz="2000" b="1" dirty="0" err="1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ngày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. </a:t>
            </a:r>
            <a:r>
              <a:rPr lang="en-US" sz="2000" b="1" dirty="0" err="1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Chưa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thoả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mãn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yêu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cầu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.</a:t>
            </a:r>
            <a:endParaRPr lang="en-US" sz="2000" b="1" dirty="0">
              <a:solidFill>
                <a:srgbClr val="FF0000"/>
              </a:solidFill>
              <a:latin typeface="Lato" panose="020F0502020204030203"/>
            </a:endParaRPr>
          </a:p>
        </p:txBody>
      </p:sp>
    </p:spTree>
    <p:extLst>
      <p:ext uri="{BB962C8B-B14F-4D97-AF65-F5344CB8AC3E}">
        <p14:creationId xmlns:p14="http://schemas.microsoft.com/office/powerpoint/2010/main" val="278344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577104"/>
            <a:ext cx="8325827" cy="5770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4.1. </a:t>
            </a:r>
            <a:r>
              <a:rPr lang="en-US" sz="2400" b="1" dirty="0" err="1"/>
              <a:t>Tự</a:t>
            </a:r>
            <a:r>
              <a:rPr lang="en-US" sz="2400" b="1" dirty="0"/>
              <a:t> </a:t>
            </a:r>
            <a:r>
              <a:rPr lang="en-US" sz="2400" b="1" dirty="0" err="1"/>
              <a:t>động</a:t>
            </a:r>
            <a:r>
              <a:rPr lang="en-US" sz="2400" b="1" dirty="0"/>
              <a:t> </a:t>
            </a:r>
            <a:r>
              <a:rPr lang="en-US" sz="2400" b="1" dirty="0" err="1"/>
              <a:t>tối</a:t>
            </a:r>
            <a:r>
              <a:rPr lang="en-US" sz="2400" b="1" dirty="0"/>
              <a:t> </a:t>
            </a:r>
            <a:r>
              <a:rPr lang="en-US" sz="2400" b="1" dirty="0" err="1"/>
              <a:t>ưu</a:t>
            </a:r>
            <a:r>
              <a:rPr lang="en-US" sz="2400" b="1" dirty="0"/>
              <a:t> </a:t>
            </a:r>
            <a:r>
              <a:rPr lang="en-US" sz="2400" b="1" dirty="0" err="1"/>
              <a:t>lập</a:t>
            </a:r>
            <a:r>
              <a:rPr lang="en-US" sz="2400" b="1" dirty="0"/>
              <a:t> </a:t>
            </a:r>
            <a:r>
              <a:rPr lang="en-US" sz="2400" b="1" dirty="0" err="1"/>
              <a:t>kế</a:t>
            </a:r>
            <a:r>
              <a:rPr lang="en-US" sz="2400" b="1" dirty="0"/>
              <a:t> </a:t>
            </a:r>
            <a:r>
              <a:rPr lang="en-US" sz="2400" b="1" dirty="0" err="1"/>
              <a:t>hoạch</a:t>
            </a:r>
            <a:r>
              <a:rPr lang="en-US" sz="2400" b="1" dirty="0"/>
              <a:t> </a:t>
            </a:r>
            <a:r>
              <a:rPr lang="en-US" sz="2400" b="1" dirty="0" err="1"/>
              <a:t>dự</a:t>
            </a:r>
            <a:r>
              <a:rPr lang="en-US" sz="2400" b="1" dirty="0"/>
              <a:t> </a:t>
            </a:r>
            <a:r>
              <a:rPr lang="en-US" sz="2400" b="1" dirty="0" err="1"/>
              <a:t>án</a:t>
            </a:r>
            <a:r>
              <a:rPr lang="en-US" sz="2400" b="1" dirty="0"/>
              <a:t> (P7)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380BDC-861A-4A3B-B533-748A54D3E6F7}"/>
              </a:ext>
            </a:extLst>
          </p:cNvPr>
          <p:cNvSpPr txBox="1"/>
          <p:nvPr/>
        </p:nvSpPr>
        <p:spPr>
          <a:xfrm>
            <a:off x="235077" y="3597471"/>
            <a:ext cx="8577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Đường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găng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A-B-E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C-D-E.</a:t>
            </a:r>
            <a:endParaRPr lang="en-US" sz="2000" dirty="0">
              <a:latin typeface="Lato" panose="020F0502020204030203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896B3F-024B-446C-91D8-BE15D58E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003637"/>
              </p:ext>
            </p:extLst>
          </p:nvPr>
        </p:nvGraphicFramePr>
        <p:xfrm>
          <a:off x="235077" y="1421542"/>
          <a:ext cx="8579007" cy="200745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80245">
                  <a:extLst>
                    <a:ext uri="{9D8B030D-6E8A-4147-A177-3AD203B41FA5}">
                      <a16:colId xmlns:a16="http://schemas.microsoft.com/office/drawing/2014/main" val="689926471"/>
                    </a:ext>
                  </a:extLst>
                </a:gridCol>
                <a:gridCol w="1580245">
                  <a:extLst>
                    <a:ext uri="{9D8B030D-6E8A-4147-A177-3AD203B41FA5}">
                      <a16:colId xmlns:a16="http://schemas.microsoft.com/office/drawing/2014/main" val="3641966961"/>
                    </a:ext>
                  </a:extLst>
                </a:gridCol>
                <a:gridCol w="1453453">
                  <a:extLst>
                    <a:ext uri="{9D8B030D-6E8A-4147-A177-3AD203B41FA5}">
                      <a16:colId xmlns:a16="http://schemas.microsoft.com/office/drawing/2014/main" val="749319677"/>
                    </a:ext>
                  </a:extLst>
                </a:gridCol>
                <a:gridCol w="1453453">
                  <a:extLst>
                    <a:ext uri="{9D8B030D-6E8A-4147-A177-3AD203B41FA5}">
                      <a16:colId xmlns:a16="http://schemas.microsoft.com/office/drawing/2014/main" val="1110806026"/>
                    </a:ext>
                  </a:extLst>
                </a:gridCol>
                <a:gridCol w="1189613">
                  <a:extLst>
                    <a:ext uri="{9D8B030D-6E8A-4147-A177-3AD203B41FA5}">
                      <a16:colId xmlns:a16="http://schemas.microsoft.com/office/drawing/2014/main" val="1699482102"/>
                    </a:ext>
                  </a:extLst>
                </a:gridCol>
                <a:gridCol w="660999">
                  <a:extLst>
                    <a:ext uri="{9D8B030D-6E8A-4147-A177-3AD203B41FA5}">
                      <a16:colId xmlns:a16="http://schemas.microsoft.com/office/drawing/2014/main" val="3490559555"/>
                    </a:ext>
                  </a:extLst>
                </a:gridCol>
                <a:gridCol w="660999">
                  <a:extLst>
                    <a:ext uri="{9D8B030D-6E8A-4147-A177-3AD203B41FA5}">
                      <a16:colId xmlns:a16="http://schemas.microsoft.com/office/drawing/2014/main" val="3852453049"/>
                    </a:ext>
                  </a:extLst>
                </a:gridCol>
              </a:tblGrid>
              <a:tr h="26670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việc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243" marR="142243" marT="71121" marB="71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 err="1">
                          <a:effectLst/>
                        </a:rPr>
                        <a:t>Thời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gian</a:t>
                      </a:r>
                      <a:r>
                        <a:rPr lang="en-US" sz="1700" dirty="0">
                          <a:effectLst/>
                        </a:rPr>
                        <a:t> (</a:t>
                      </a:r>
                      <a:r>
                        <a:rPr lang="en-US" sz="1700" dirty="0" err="1">
                          <a:effectLst/>
                        </a:rPr>
                        <a:t>ngày</a:t>
                      </a:r>
                      <a:r>
                        <a:rPr lang="en-US" sz="1700" dirty="0">
                          <a:effectLst/>
                        </a:rPr>
                        <a:t>)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243" marR="142243" marT="71121" marB="71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 err="1">
                          <a:effectLst/>
                        </a:rPr>
                        <a:t>Tổng</a:t>
                      </a:r>
                      <a:r>
                        <a:rPr lang="en-US" sz="1700" dirty="0">
                          <a:effectLst/>
                        </a:rPr>
                        <a:t> chi </a:t>
                      </a:r>
                      <a:r>
                        <a:rPr lang="en-US" sz="1700" dirty="0" err="1">
                          <a:effectLst/>
                        </a:rPr>
                        <a:t>phí</a:t>
                      </a:r>
                      <a:r>
                        <a:rPr lang="en-US" sz="1700" dirty="0">
                          <a:effectLst/>
                        </a:rPr>
                        <a:t> ($)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243" marR="142243" marT="71121" marB="71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effectLst/>
                        </a:rPr>
                        <a:t>M</a:t>
                      </a:r>
                      <a:r>
                        <a:rPr lang="en-US" sz="1700" baseline="-25000" dirty="0">
                          <a:effectLst/>
                        </a:rPr>
                        <a:t>i</a:t>
                      </a:r>
                    </a:p>
                  </a:txBody>
                  <a:tcPr marL="106682" marR="1066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effectLst/>
                        </a:rPr>
                        <a:t>K</a:t>
                      </a:r>
                      <a:r>
                        <a:rPr lang="en-US" sz="1700" baseline="-25000" dirty="0">
                          <a:effectLst/>
                        </a:rPr>
                        <a:t>i</a:t>
                      </a:r>
                    </a:p>
                  </a:txBody>
                  <a:tcPr marL="106682" marR="1066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91583"/>
                  </a:ext>
                </a:extLst>
              </a:tr>
              <a:tr h="2667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</a:rPr>
                        <a:t>Bình thường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effectLst/>
                        </a:rPr>
                        <a:t>Tối </a:t>
                      </a:r>
                      <a:r>
                        <a:rPr lang="en-US" sz="1700" dirty="0" err="1">
                          <a:effectLst/>
                        </a:rPr>
                        <a:t>thiểu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 err="1">
                          <a:effectLst/>
                        </a:rPr>
                        <a:t>Bình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thường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effectLst/>
                        </a:rPr>
                        <a:t>Tối </a:t>
                      </a:r>
                      <a:r>
                        <a:rPr lang="en-US" sz="1700" dirty="0" err="1">
                          <a:effectLst/>
                        </a:rPr>
                        <a:t>đa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effectLst/>
                        </a:rPr>
                        <a:t> 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effectLst/>
                        </a:rPr>
                        <a:t> 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215999"/>
                  </a:ext>
                </a:extLst>
              </a:tr>
              <a:tr h="2667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sz="17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17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600</a:t>
                      </a:r>
                      <a:endParaRPr lang="en-US" sz="17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800</a:t>
                      </a:r>
                      <a:endParaRPr lang="en-US" sz="17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100</a:t>
                      </a:r>
                      <a:endParaRPr lang="en-US" sz="17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591636"/>
                  </a:ext>
                </a:extLst>
              </a:tr>
              <a:tr h="2667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rgbClr val="00B050"/>
                          </a:solidFill>
                          <a:effectLst/>
                        </a:rPr>
                        <a:t>B</a:t>
                      </a:r>
                      <a:endParaRPr lang="en-US" sz="17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rgbClr val="00B050"/>
                          </a:solidFill>
                          <a:effectLst/>
                        </a:rPr>
                        <a:t>3</a:t>
                      </a:r>
                      <a:endParaRPr lang="en-US" sz="17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  <a:endParaRPr lang="en-US" sz="17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rgbClr val="00B050"/>
                          </a:solidFill>
                          <a:effectLst/>
                        </a:rPr>
                        <a:t>200</a:t>
                      </a:r>
                      <a:endParaRPr lang="en-US" sz="17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rgbClr val="00B050"/>
                          </a:solidFill>
                          <a:effectLst/>
                        </a:rPr>
                        <a:t>350</a:t>
                      </a:r>
                      <a:endParaRPr lang="en-US" sz="17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US" sz="17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rgbClr val="00B050"/>
                          </a:solidFill>
                          <a:effectLst/>
                        </a:rPr>
                        <a:t>150</a:t>
                      </a:r>
                      <a:endParaRPr lang="en-US" sz="17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796908"/>
                  </a:ext>
                </a:extLst>
              </a:tr>
              <a:tr h="2667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rgbClr val="00B050"/>
                          </a:solidFill>
                          <a:effectLst/>
                        </a:rPr>
                        <a:t>C</a:t>
                      </a:r>
                      <a:endParaRPr lang="en-US" sz="17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rgbClr val="00B050"/>
                          </a:solidFill>
                          <a:effectLst/>
                        </a:rPr>
                        <a:t>6</a:t>
                      </a:r>
                      <a:endParaRPr lang="en-US" sz="17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rgbClr val="00B050"/>
                          </a:solidFill>
                          <a:effectLst/>
                        </a:rPr>
                        <a:t>4</a:t>
                      </a:r>
                      <a:endParaRPr lang="en-US" sz="17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rgbClr val="00B050"/>
                          </a:solidFill>
                          <a:effectLst/>
                        </a:rPr>
                        <a:t>500</a:t>
                      </a:r>
                      <a:endParaRPr lang="en-US" sz="17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rgbClr val="00B050"/>
                          </a:solidFill>
                          <a:effectLst/>
                        </a:rPr>
                        <a:t>900</a:t>
                      </a:r>
                      <a:endParaRPr lang="en-US" sz="17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  <a:endParaRPr lang="en-US" sz="17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rgbClr val="00B050"/>
                          </a:solidFill>
                          <a:effectLst/>
                        </a:rPr>
                        <a:t>200</a:t>
                      </a:r>
                      <a:endParaRPr lang="en-US" sz="17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582062"/>
                  </a:ext>
                </a:extLst>
              </a:tr>
              <a:tr h="2667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rgbClr val="00B050"/>
                          </a:solidFill>
                          <a:effectLst/>
                        </a:rPr>
                        <a:t>D</a:t>
                      </a:r>
                      <a:endParaRPr lang="en-US" sz="17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rgbClr val="00B050"/>
                          </a:solidFill>
                          <a:effectLst/>
                        </a:rPr>
                        <a:t>3</a:t>
                      </a:r>
                      <a:endParaRPr lang="en-US" sz="17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US" sz="17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rgbClr val="00B050"/>
                          </a:solidFill>
                          <a:effectLst/>
                        </a:rPr>
                        <a:t>200</a:t>
                      </a:r>
                      <a:endParaRPr lang="en-US" sz="17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rgbClr val="00B050"/>
                          </a:solidFill>
                          <a:effectLst/>
                        </a:rPr>
                        <a:t>500</a:t>
                      </a:r>
                      <a:endParaRPr lang="en-US" sz="17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  <a:endParaRPr lang="en-US" sz="17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rgbClr val="00B050"/>
                          </a:solidFill>
                          <a:effectLst/>
                        </a:rPr>
                        <a:t>150</a:t>
                      </a:r>
                      <a:endParaRPr lang="en-US" sz="17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895258"/>
                  </a:ext>
                </a:extLst>
              </a:tr>
              <a:tr h="2667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rgbClr val="00B050"/>
                          </a:solidFill>
                          <a:effectLst/>
                        </a:rPr>
                        <a:t>E</a:t>
                      </a:r>
                      <a:endParaRPr lang="en-US" sz="17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  <a:endParaRPr lang="en-US" sz="17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US" sz="17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rgbClr val="00B050"/>
                          </a:solidFill>
                          <a:effectLst/>
                        </a:rPr>
                        <a:t>300</a:t>
                      </a:r>
                      <a:endParaRPr lang="en-US" sz="17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rgbClr val="00B050"/>
                          </a:solidFill>
                          <a:effectLst/>
                        </a:rPr>
                        <a:t>550</a:t>
                      </a:r>
                      <a:endParaRPr lang="en-US" sz="17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US" sz="17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rgbClr val="00B050"/>
                          </a:solidFill>
                          <a:effectLst/>
                        </a:rPr>
                        <a:t>250</a:t>
                      </a:r>
                      <a:endParaRPr lang="en-US" sz="17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86731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C62CD56-AD01-430D-A5C5-123A47C9FCF6}"/>
              </a:ext>
            </a:extLst>
          </p:cNvPr>
          <p:cNvSpPr txBox="1"/>
          <p:nvPr/>
        </p:nvSpPr>
        <p:spPr>
          <a:xfrm>
            <a:off x="235078" y="4174208"/>
            <a:ext cx="8577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3: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Rút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ngắn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A (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giảm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ngày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tăng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100$)</a:t>
            </a:r>
            <a:endParaRPr lang="en-US" sz="2000" dirty="0">
              <a:latin typeface="Lato" panose="020F0502020204030203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0F3610-5688-40BE-8298-B058E42BA207}"/>
              </a:ext>
            </a:extLst>
          </p:cNvPr>
          <p:cNvSpPr txBox="1"/>
          <p:nvPr/>
        </p:nvSpPr>
        <p:spPr>
          <a:xfrm>
            <a:off x="235077" y="4714983"/>
            <a:ext cx="8577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4: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mạng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CPM.</a:t>
            </a:r>
            <a:endParaRPr lang="en-US" sz="2000" dirty="0">
              <a:latin typeface="Lato" panose="020F0502020204030203"/>
            </a:endParaRPr>
          </a:p>
        </p:txBody>
      </p:sp>
    </p:spTree>
    <p:extLst>
      <p:ext uri="{BB962C8B-B14F-4D97-AF65-F5344CB8AC3E}">
        <p14:creationId xmlns:p14="http://schemas.microsoft.com/office/powerpoint/2010/main" val="319383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577104"/>
            <a:ext cx="8325827" cy="5770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4.1. </a:t>
            </a:r>
            <a:r>
              <a:rPr lang="en-US" sz="2400" b="1" dirty="0" err="1"/>
              <a:t>Tự</a:t>
            </a:r>
            <a:r>
              <a:rPr lang="en-US" sz="2400" b="1" dirty="0"/>
              <a:t> </a:t>
            </a:r>
            <a:r>
              <a:rPr lang="en-US" sz="2400" b="1" dirty="0" err="1"/>
              <a:t>động</a:t>
            </a:r>
            <a:r>
              <a:rPr lang="en-US" sz="2400" b="1" dirty="0"/>
              <a:t> </a:t>
            </a:r>
            <a:r>
              <a:rPr lang="en-US" sz="2400" b="1" dirty="0" err="1"/>
              <a:t>tối</a:t>
            </a:r>
            <a:r>
              <a:rPr lang="en-US" sz="2400" b="1" dirty="0"/>
              <a:t> </a:t>
            </a:r>
            <a:r>
              <a:rPr lang="en-US" sz="2400" b="1" dirty="0" err="1"/>
              <a:t>ưu</a:t>
            </a:r>
            <a:r>
              <a:rPr lang="en-US" sz="2400" b="1" dirty="0"/>
              <a:t> </a:t>
            </a:r>
            <a:r>
              <a:rPr lang="en-US" sz="2400" b="1" dirty="0" err="1"/>
              <a:t>lập</a:t>
            </a:r>
            <a:r>
              <a:rPr lang="en-US" sz="2400" b="1" dirty="0"/>
              <a:t> </a:t>
            </a:r>
            <a:r>
              <a:rPr lang="en-US" sz="2400" b="1" dirty="0" err="1"/>
              <a:t>kế</a:t>
            </a:r>
            <a:r>
              <a:rPr lang="en-US" sz="2400" b="1" dirty="0"/>
              <a:t> </a:t>
            </a:r>
            <a:r>
              <a:rPr lang="en-US" sz="2400" b="1" dirty="0" err="1"/>
              <a:t>hoạch</a:t>
            </a:r>
            <a:r>
              <a:rPr lang="en-US" sz="2400" b="1" dirty="0"/>
              <a:t> </a:t>
            </a:r>
            <a:r>
              <a:rPr lang="en-US" sz="2400" b="1" dirty="0" err="1"/>
              <a:t>dự</a:t>
            </a:r>
            <a:r>
              <a:rPr lang="en-US" sz="2400" b="1" dirty="0"/>
              <a:t> </a:t>
            </a:r>
            <a:r>
              <a:rPr lang="en-US" sz="2400" b="1" dirty="0" err="1"/>
              <a:t>án</a:t>
            </a:r>
            <a:r>
              <a:rPr lang="en-US" sz="2400" b="1" dirty="0"/>
              <a:t> (P8)</a:t>
            </a:r>
          </a:p>
        </p:txBody>
      </p:sp>
      <p:graphicFrame>
        <p:nvGraphicFramePr>
          <p:cNvPr id="42" name="Table 17">
            <a:extLst>
              <a:ext uri="{FF2B5EF4-FFF2-40B4-BE49-F238E27FC236}">
                <a16:creationId xmlns:a16="http://schemas.microsoft.com/office/drawing/2014/main" id="{C8440600-0368-468E-9027-F0B5FC942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449573"/>
              </p:ext>
            </p:extLst>
          </p:nvPr>
        </p:nvGraphicFramePr>
        <p:xfrm>
          <a:off x="1954850" y="1892596"/>
          <a:ext cx="149749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591">
                  <a:extLst>
                    <a:ext uri="{9D8B030D-6E8A-4147-A177-3AD203B41FA5}">
                      <a16:colId xmlns:a16="http://schemas.microsoft.com/office/drawing/2014/main" val="2288917365"/>
                    </a:ext>
                  </a:extLst>
                </a:gridCol>
                <a:gridCol w="477079">
                  <a:extLst>
                    <a:ext uri="{9D8B030D-6E8A-4147-A177-3AD203B41FA5}">
                      <a16:colId xmlns:a16="http://schemas.microsoft.com/office/drawing/2014/main" val="910015444"/>
                    </a:ext>
                  </a:extLst>
                </a:gridCol>
                <a:gridCol w="463826">
                  <a:extLst>
                    <a:ext uri="{9D8B030D-6E8A-4147-A177-3AD203B41FA5}">
                      <a16:colId xmlns:a16="http://schemas.microsoft.com/office/drawing/2014/main" val="761842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72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Lato" panose="020F0502020204030203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96037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7B274C5A-4F5F-4FF6-90B8-0023EF439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893144"/>
              </p:ext>
            </p:extLst>
          </p:nvPr>
        </p:nvGraphicFramePr>
        <p:xfrm>
          <a:off x="4002305" y="1892596"/>
          <a:ext cx="149749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591">
                  <a:extLst>
                    <a:ext uri="{9D8B030D-6E8A-4147-A177-3AD203B41FA5}">
                      <a16:colId xmlns:a16="http://schemas.microsoft.com/office/drawing/2014/main" val="2288917365"/>
                    </a:ext>
                  </a:extLst>
                </a:gridCol>
                <a:gridCol w="477079">
                  <a:extLst>
                    <a:ext uri="{9D8B030D-6E8A-4147-A177-3AD203B41FA5}">
                      <a16:colId xmlns:a16="http://schemas.microsoft.com/office/drawing/2014/main" val="910015444"/>
                    </a:ext>
                  </a:extLst>
                </a:gridCol>
                <a:gridCol w="463826">
                  <a:extLst>
                    <a:ext uri="{9D8B030D-6E8A-4147-A177-3AD203B41FA5}">
                      <a16:colId xmlns:a16="http://schemas.microsoft.com/office/drawing/2014/main" val="761842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72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96037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3FB713AB-C934-4B03-815F-526BFDC19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065916"/>
              </p:ext>
            </p:extLst>
          </p:nvPr>
        </p:nvGraphicFramePr>
        <p:xfrm>
          <a:off x="1954850" y="3477556"/>
          <a:ext cx="149749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591">
                  <a:extLst>
                    <a:ext uri="{9D8B030D-6E8A-4147-A177-3AD203B41FA5}">
                      <a16:colId xmlns:a16="http://schemas.microsoft.com/office/drawing/2014/main" val="2288917365"/>
                    </a:ext>
                  </a:extLst>
                </a:gridCol>
                <a:gridCol w="477079">
                  <a:extLst>
                    <a:ext uri="{9D8B030D-6E8A-4147-A177-3AD203B41FA5}">
                      <a16:colId xmlns:a16="http://schemas.microsoft.com/office/drawing/2014/main" val="910015444"/>
                    </a:ext>
                  </a:extLst>
                </a:gridCol>
                <a:gridCol w="463826">
                  <a:extLst>
                    <a:ext uri="{9D8B030D-6E8A-4147-A177-3AD203B41FA5}">
                      <a16:colId xmlns:a16="http://schemas.microsoft.com/office/drawing/2014/main" val="761842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72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96037"/>
                  </a:ext>
                </a:extLst>
              </a:tr>
            </a:tbl>
          </a:graphicData>
        </a:graphic>
      </p:graphicFrame>
      <p:graphicFrame>
        <p:nvGraphicFramePr>
          <p:cNvPr id="47" name="Table 17">
            <a:extLst>
              <a:ext uri="{FF2B5EF4-FFF2-40B4-BE49-F238E27FC236}">
                <a16:creationId xmlns:a16="http://schemas.microsoft.com/office/drawing/2014/main" id="{1AE1CA1D-E8FC-4911-8563-3A3C58F51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709414"/>
              </p:ext>
            </p:extLst>
          </p:nvPr>
        </p:nvGraphicFramePr>
        <p:xfrm>
          <a:off x="4002305" y="3477556"/>
          <a:ext cx="149749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591">
                  <a:extLst>
                    <a:ext uri="{9D8B030D-6E8A-4147-A177-3AD203B41FA5}">
                      <a16:colId xmlns:a16="http://schemas.microsoft.com/office/drawing/2014/main" val="2288917365"/>
                    </a:ext>
                  </a:extLst>
                </a:gridCol>
                <a:gridCol w="477079">
                  <a:extLst>
                    <a:ext uri="{9D8B030D-6E8A-4147-A177-3AD203B41FA5}">
                      <a16:colId xmlns:a16="http://schemas.microsoft.com/office/drawing/2014/main" val="910015444"/>
                    </a:ext>
                  </a:extLst>
                </a:gridCol>
                <a:gridCol w="463826">
                  <a:extLst>
                    <a:ext uri="{9D8B030D-6E8A-4147-A177-3AD203B41FA5}">
                      <a16:colId xmlns:a16="http://schemas.microsoft.com/office/drawing/2014/main" val="761842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72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96037"/>
                  </a:ext>
                </a:extLst>
              </a:tr>
            </a:tbl>
          </a:graphicData>
        </a:graphic>
      </p:graphicFrame>
      <p:graphicFrame>
        <p:nvGraphicFramePr>
          <p:cNvPr id="48" name="Table 17">
            <a:extLst>
              <a:ext uri="{FF2B5EF4-FFF2-40B4-BE49-F238E27FC236}">
                <a16:creationId xmlns:a16="http://schemas.microsoft.com/office/drawing/2014/main" id="{B35D457A-F562-40CA-A965-F673E1B26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016013"/>
              </p:ext>
            </p:extLst>
          </p:nvPr>
        </p:nvGraphicFramePr>
        <p:xfrm>
          <a:off x="6033198" y="2685076"/>
          <a:ext cx="149749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591">
                  <a:extLst>
                    <a:ext uri="{9D8B030D-6E8A-4147-A177-3AD203B41FA5}">
                      <a16:colId xmlns:a16="http://schemas.microsoft.com/office/drawing/2014/main" val="2288917365"/>
                    </a:ext>
                  </a:extLst>
                </a:gridCol>
                <a:gridCol w="477079">
                  <a:extLst>
                    <a:ext uri="{9D8B030D-6E8A-4147-A177-3AD203B41FA5}">
                      <a16:colId xmlns:a16="http://schemas.microsoft.com/office/drawing/2014/main" val="910015444"/>
                    </a:ext>
                  </a:extLst>
                </a:gridCol>
                <a:gridCol w="463826">
                  <a:extLst>
                    <a:ext uri="{9D8B030D-6E8A-4147-A177-3AD203B41FA5}">
                      <a16:colId xmlns:a16="http://schemas.microsoft.com/office/drawing/2014/main" val="761842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72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96037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6DB1C30-B8BA-415F-855D-64AD6182CB9E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3452346" y="2288836"/>
            <a:ext cx="549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623D47-8358-4957-BAD2-8E6B57A7296D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3452346" y="3873796"/>
            <a:ext cx="549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480DF24-6112-4630-874F-D609ABFADD8F}"/>
              </a:ext>
            </a:extLst>
          </p:cNvPr>
          <p:cNvCxnSpPr>
            <a:cxnSpLocks/>
          </p:cNvCxnSpPr>
          <p:nvPr/>
        </p:nvCxnSpPr>
        <p:spPr>
          <a:xfrm>
            <a:off x="5499801" y="2256368"/>
            <a:ext cx="533397" cy="63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823D07F-7F21-4168-88CC-34239AD319A0}"/>
              </a:ext>
            </a:extLst>
          </p:cNvPr>
          <p:cNvCxnSpPr>
            <a:cxnSpLocks/>
          </p:cNvCxnSpPr>
          <p:nvPr/>
        </p:nvCxnSpPr>
        <p:spPr>
          <a:xfrm flipV="1">
            <a:off x="5499801" y="3251421"/>
            <a:ext cx="533397" cy="61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F812BFC-A978-4DD7-873E-4967FD80A7F8}"/>
              </a:ext>
            </a:extLst>
          </p:cNvPr>
          <p:cNvSpPr/>
          <p:nvPr/>
        </p:nvSpPr>
        <p:spPr>
          <a:xfrm>
            <a:off x="414130" y="2798143"/>
            <a:ext cx="832675" cy="566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8C6FDFF-F812-4014-806D-CED15C9B2003}"/>
              </a:ext>
            </a:extLst>
          </p:cNvPr>
          <p:cNvSpPr/>
          <p:nvPr/>
        </p:nvSpPr>
        <p:spPr>
          <a:xfrm>
            <a:off x="8076248" y="2798143"/>
            <a:ext cx="832675" cy="566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Finish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07411F-75ED-4E4A-8970-F4F1572927C0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1246805" y="2288836"/>
            <a:ext cx="708045" cy="78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12C1460-4EBD-4534-8049-411877D021E4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246805" y="3075352"/>
            <a:ext cx="708045" cy="798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6C19907-5162-4D67-B76F-FC9BCE559026}"/>
              </a:ext>
            </a:extLst>
          </p:cNvPr>
          <p:cNvCxnSpPr>
            <a:cxnSpLocks/>
          </p:cNvCxnSpPr>
          <p:nvPr/>
        </p:nvCxnSpPr>
        <p:spPr>
          <a:xfrm>
            <a:off x="7530694" y="3082641"/>
            <a:ext cx="549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04CBBC7-5EE4-4072-9D05-3F8B15F2A2AE}"/>
              </a:ext>
            </a:extLst>
          </p:cNvPr>
          <p:cNvSpPr txBox="1"/>
          <p:nvPr/>
        </p:nvSpPr>
        <p:spPr>
          <a:xfrm>
            <a:off x="2567760" y="1874321"/>
            <a:ext cx="4108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C7BD489-15BB-4C3F-BEF4-6729A92ED1D9}"/>
              </a:ext>
            </a:extLst>
          </p:cNvPr>
          <p:cNvSpPr txBox="1"/>
          <p:nvPr/>
        </p:nvSpPr>
        <p:spPr>
          <a:xfrm>
            <a:off x="2525797" y="3469205"/>
            <a:ext cx="4108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69E39C9-FC4C-4316-80FB-4580F61FFB6B}"/>
              </a:ext>
            </a:extLst>
          </p:cNvPr>
          <p:cNvSpPr txBox="1"/>
          <p:nvPr/>
        </p:nvSpPr>
        <p:spPr>
          <a:xfrm>
            <a:off x="3029380" y="1883375"/>
            <a:ext cx="4108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48706D-EEB1-451D-82B0-216EE8C3043E}"/>
              </a:ext>
            </a:extLst>
          </p:cNvPr>
          <p:cNvSpPr txBox="1"/>
          <p:nvPr/>
        </p:nvSpPr>
        <p:spPr>
          <a:xfrm>
            <a:off x="3021099" y="3467725"/>
            <a:ext cx="4108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97DBB1-BBC5-4007-A626-05A78BB90896}"/>
              </a:ext>
            </a:extLst>
          </p:cNvPr>
          <p:cNvSpPr txBox="1"/>
          <p:nvPr/>
        </p:nvSpPr>
        <p:spPr>
          <a:xfrm>
            <a:off x="4615215" y="1883375"/>
            <a:ext cx="4108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2E7E794-FDDB-4F2E-8940-584CFED6FD9C}"/>
              </a:ext>
            </a:extLst>
          </p:cNvPr>
          <p:cNvSpPr txBox="1"/>
          <p:nvPr/>
        </p:nvSpPr>
        <p:spPr>
          <a:xfrm>
            <a:off x="4615215" y="3464412"/>
            <a:ext cx="4108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86BD7A-37C8-4600-AB9E-6D2442C81C9C}"/>
              </a:ext>
            </a:extLst>
          </p:cNvPr>
          <p:cNvSpPr txBox="1"/>
          <p:nvPr/>
        </p:nvSpPr>
        <p:spPr>
          <a:xfrm>
            <a:off x="4996218" y="1873219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C4C4394-9D3A-457F-AF40-9C5379443479}"/>
              </a:ext>
            </a:extLst>
          </p:cNvPr>
          <p:cNvSpPr txBox="1"/>
          <p:nvPr/>
        </p:nvSpPr>
        <p:spPr>
          <a:xfrm>
            <a:off x="4986834" y="3464412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94D3EE0-617C-4603-B17E-A8281A44E42B}"/>
              </a:ext>
            </a:extLst>
          </p:cNvPr>
          <p:cNvSpPr txBox="1"/>
          <p:nvPr/>
        </p:nvSpPr>
        <p:spPr>
          <a:xfrm>
            <a:off x="6541193" y="2662893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3A1961A-F31C-478C-A5B6-EDA8D415DE4C}"/>
              </a:ext>
            </a:extLst>
          </p:cNvPr>
          <p:cNvSpPr txBox="1"/>
          <p:nvPr/>
        </p:nvSpPr>
        <p:spPr>
          <a:xfrm>
            <a:off x="7035944" y="2662893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11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EB0D8BD-B5A0-47B7-AE71-4EDB8EAD247F}"/>
              </a:ext>
            </a:extLst>
          </p:cNvPr>
          <p:cNvSpPr txBox="1"/>
          <p:nvPr/>
        </p:nvSpPr>
        <p:spPr>
          <a:xfrm>
            <a:off x="7016620" y="3064302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11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891069F-238E-42F1-9BBF-F2528ABE90D7}"/>
              </a:ext>
            </a:extLst>
          </p:cNvPr>
          <p:cNvSpPr txBox="1"/>
          <p:nvPr/>
        </p:nvSpPr>
        <p:spPr>
          <a:xfrm>
            <a:off x="6566595" y="3079559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9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45996C-C8CA-4376-81EE-CDF2A22BA7A6}"/>
              </a:ext>
            </a:extLst>
          </p:cNvPr>
          <p:cNvSpPr txBox="1"/>
          <p:nvPr/>
        </p:nvSpPr>
        <p:spPr>
          <a:xfrm>
            <a:off x="4994007" y="2289141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6B433BD-4FD5-4B80-A7A3-148A275670AE}"/>
              </a:ext>
            </a:extLst>
          </p:cNvPr>
          <p:cNvSpPr txBox="1"/>
          <p:nvPr/>
        </p:nvSpPr>
        <p:spPr>
          <a:xfrm>
            <a:off x="4994006" y="3880979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9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13DF02B-DAFD-4D62-A218-9F9CB171A817}"/>
              </a:ext>
            </a:extLst>
          </p:cNvPr>
          <p:cNvSpPr txBox="1"/>
          <p:nvPr/>
        </p:nvSpPr>
        <p:spPr>
          <a:xfrm>
            <a:off x="4527961" y="2277720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B0A3C5C-6422-4871-9627-9AD0EDDB3599}"/>
              </a:ext>
            </a:extLst>
          </p:cNvPr>
          <p:cNvSpPr txBox="1"/>
          <p:nvPr/>
        </p:nvSpPr>
        <p:spPr>
          <a:xfrm>
            <a:off x="4553924" y="3851987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53073B1-5340-417A-B5CB-75B047FDFA55}"/>
              </a:ext>
            </a:extLst>
          </p:cNvPr>
          <p:cNvSpPr txBox="1"/>
          <p:nvPr/>
        </p:nvSpPr>
        <p:spPr>
          <a:xfrm>
            <a:off x="2965586" y="2291836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3DF17F8-B5EF-426A-96A7-5CFE9215C45F}"/>
              </a:ext>
            </a:extLst>
          </p:cNvPr>
          <p:cNvSpPr txBox="1"/>
          <p:nvPr/>
        </p:nvSpPr>
        <p:spPr>
          <a:xfrm>
            <a:off x="2469627" y="2291836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F82382E-9429-47D8-83D0-7A82FBE1ACEA}"/>
              </a:ext>
            </a:extLst>
          </p:cNvPr>
          <p:cNvSpPr txBox="1"/>
          <p:nvPr/>
        </p:nvSpPr>
        <p:spPr>
          <a:xfrm>
            <a:off x="2953992" y="3851987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235BEBD-FE15-4263-B20E-A7C35461D26C}"/>
              </a:ext>
            </a:extLst>
          </p:cNvPr>
          <p:cNvSpPr txBox="1"/>
          <p:nvPr/>
        </p:nvSpPr>
        <p:spPr>
          <a:xfrm>
            <a:off x="2464506" y="3838735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448590A-EFF2-4118-9BB9-D1EDA58C1676}"/>
              </a:ext>
            </a:extLst>
          </p:cNvPr>
          <p:cNvSpPr txBox="1"/>
          <p:nvPr/>
        </p:nvSpPr>
        <p:spPr>
          <a:xfrm>
            <a:off x="2144522" y="1378358"/>
            <a:ext cx="11733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S = 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DAFB645-7D84-4D61-9DAF-0ACEFC08577B}"/>
              </a:ext>
            </a:extLst>
          </p:cNvPr>
          <p:cNvSpPr txBox="1"/>
          <p:nvPr/>
        </p:nvSpPr>
        <p:spPr>
          <a:xfrm>
            <a:off x="2167718" y="3018683"/>
            <a:ext cx="11733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S = 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4DADCAD-6FA6-4AFF-85A1-0B73A260FADE}"/>
              </a:ext>
            </a:extLst>
          </p:cNvPr>
          <p:cNvSpPr txBox="1"/>
          <p:nvPr/>
        </p:nvSpPr>
        <p:spPr>
          <a:xfrm>
            <a:off x="4207977" y="1359300"/>
            <a:ext cx="11733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S =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394082C-8ED1-46C2-A77D-43124B6B4B76}"/>
              </a:ext>
            </a:extLst>
          </p:cNvPr>
          <p:cNvSpPr txBox="1"/>
          <p:nvPr/>
        </p:nvSpPr>
        <p:spPr>
          <a:xfrm>
            <a:off x="4211147" y="3018683"/>
            <a:ext cx="11733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S = 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D8AE322-0C71-4FA4-AB2E-5114F8619259}"/>
              </a:ext>
            </a:extLst>
          </p:cNvPr>
          <p:cNvSpPr txBox="1"/>
          <p:nvPr/>
        </p:nvSpPr>
        <p:spPr>
          <a:xfrm>
            <a:off x="6231116" y="2235502"/>
            <a:ext cx="11733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S = 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6DCE3D5-F3C1-4307-9195-16300DAD2FE1}"/>
              </a:ext>
            </a:extLst>
          </p:cNvPr>
          <p:cNvSpPr txBox="1"/>
          <p:nvPr/>
        </p:nvSpPr>
        <p:spPr>
          <a:xfrm>
            <a:off x="413473" y="4531688"/>
            <a:ext cx="6368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 </a:t>
            </a:r>
            <a:r>
              <a:rPr lang="en-US" sz="2000" b="1" dirty="0" err="1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Thời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gian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hoàn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thành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dự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án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tối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thiểu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là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 11 </a:t>
            </a:r>
            <a:r>
              <a:rPr lang="en-US" sz="2000" b="1" dirty="0" err="1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ngày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. </a:t>
            </a:r>
            <a:r>
              <a:rPr lang="en-US" sz="2000" b="1" dirty="0" err="1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Chưa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thoả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mãn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yêu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cầu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/>
                <a:sym typeface="Wingdings" panose="05000000000000000000" pitchFamily="2" charset="2"/>
              </a:rPr>
              <a:t>.</a:t>
            </a:r>
            <a:endParaRPr lang="en-US" sz="2000" b="1" dirty="0">
              <a:solidFill>
                <a:srgbClr val="FF0000"/>
              </a:solidFill>
              <a:latin typeface="Lato" panose="020F0502020204030203"/>
            </a:endParaRPr>
          </a:p>
        </p:txBody>
      </p:sp>
    </p:spTree>
    <p:extLst>
      <p:ext uri="{BB962C8B-B14F-4D97-AF65-F5344CB8AC3E}">
        <p14:creationId xmlns:p14="http://schemas.microsoft.com/office/powerpoint/2010/main" val="336947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577104"/>
            <a:ext cx="8325827" cy="5770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4.1. </a:t>
            </a:r>
            <a:r>
              <a:rPr lang="en-US" sz="2400" b="1" dirty="0" err="1"/>
              <a:t>Tự</a:t>
            </a:r>
            <a:r>
              <a:rPr lang="en-US" sz="2400" b="1" dirty="0"/>
              <a:t> </a:t>
            </a:r>
            <a:r>
              <a:rPr lang="en-US" sz="2400" b="1" dirty="0" err="1"/>
              <a:t>động</a:t>
            </a:r>
            <a:r>
              <a:rPr lang="en-US" sz="2400" b="1" dirty="0"/>
              <a:t> </a:t>
            </a:r>
            <a:r>
              <a:rPr lang="en-US" sz="2400" b="1" dirty="0" err="1"/>
              <a:t>tối</a:t>
            </a:r>
            <a:r>
              <a:rPr lang="en-US" sz="2400" b="1" dirty="0"/>
              <a:t> </a:t>
            </a:r>
            <a:r>
              <a:rPr lang="en-US" sz="2400" b="1" dirty="0" err="1"/>
              <a:t>ưu</a:t>
            </a:r>
            <a:r>
              <a:rPr lang="en-US" sz="2400" b="1" dirty="0"/>
              <a:t> </a:t>
            </a:r>
            <a:r>
              <a:rPr lang="en-US" sz="2400" b="1" dirty="0" err="1"/>
              <a:t>lập</a:t>
            </a:r>
            <a:r>
              <a:rPr lang="en-US" sz="2400" b="1" dirty="0"/>
              <a:t> </a:t>
            </a:r>
            <a:r>
              <a:rPr lang="en-US" sz="2400" b="1" dirty="0" err="1"/>
              <a:t>kế</a:t>
            </a:r>
            <a:r>
              <a:rPr lang="en-US" sz="2400" b="1" dirty="0"/>
              <a:t> </a:t>
            </a:r>
            <a:r>
              <a:rPr lang="en-US" sz="2400" b="1" dirty="0" err="1"/>
              <a:t>hoạch</a:t>
            </a:r>
            <a:r>
              <a:rPr lang="en-US" sz="2400" b="1" dirty="0"/>
              <a:t> </a:t>
            </a:r>
            <a:r>
              <a:rPr lang="en-US" sz="2400" b="1" dirty="0" err="1"/>
              <a:t>dự</a:t>
            </a:r>
            <a:r>
              <a:rPr lang="en-US" sz="2400" b="1" dirty="0"/>
              <a:t> </a:t>
            </a:r>
            <a:r>
              <a:rPr lang="en-US" sz="2400" b="1" dirty="0" err="1"/>
              <a:t>án</a:t>
            </a:r>
            <a:r>
              <a:rPr lang="en-US" sz="2400" b="1" dirty="0"/>
              <a:t> (P9)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380BDC-861A-4A3B-B533-748A54D3E6F7}"/>
              </a:ext>
            </a:extLst>
          </p:cNvPr>
          <p:cNvSpPr txBox="1"/>
          <p:nvPr/>
        </p:nvSpPr>
        <p:spPr>
          <a:xfrm>
            <a:off x="235077" y="3597471"/>
            <a:ext cx="8577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Đường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găng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C-D-E.</a:t>
            </a:r>
            <a:endParaRPr lang="en-US" sz="2000" dirty="0">
              <a:latin typeface="Lato" panose="020F0502020204030203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896B3F-024B-446C-91D8-BE15D58E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032714"/>
              </p:ext>
            </p:extLst>
          </p:nvPr>
        </p:nvGraphicFramePr>
        <p:xfrm>
          <a:off x="235077" y="1421542"/>
          <a:ext cx="8579007" cy="200745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80245">
                  <a:extLst>
                    <a:ext uri="{9D8B030D-6E8A-4147-A177-3AD203B41FA5}">
                      <a16:colId xmlns:a16="http://schemas.microsoft.com/office/drawing/2014/main" val="689926471"/>
                    </a:ext>
                  </a:extLst>
                </a:gridCol>
                <a:gridCol w="1580245">
                  <a:extLst>
                    <a:ext uri="{9D8B030D-6E8A-4147-A177-3AD203B41FA5}">
                      <a16:colId xmlns:a16="http://schemas.microsoft.com/office/drawing/2014/main" val="3641966961"/>
                    </a:ext>
                  </a:extLst>
                </a:gridCol>
                <a:gridCol w="1453453">
                  <a:extLst>
                    <a:ext uri="{9D8B030D-6E8A-4147-A177-3AD203B41FA5}">
                      <a16:colId xmlns:a16="http://schemas.microsoft.com/office/drawing/2014/main" val="749319677"/>
                    </a:ext>
                  </a:extLst>
                </a:gridCol>
                <a:gridCol w="1453453">
                  <a:extLst>
                    <a:ext uri="{9D8B030D-6E8A-4147-A177-3AD203B41FA5}">
                      <a16:colId xmlns:a16="http://schemas.microsoft.com/office/drawing/2014/main" val="1110806026"/>
                    </a:ext>
                  </a:extLst>
                </a:gridCol>
                <a:gridCol w="1189613">
                  <a:extLst>
                    <a:ext uri="{9D8B030D-6E8A-4147-A177-3AD203B41FA5}">
                      <a16:colId xmlns:a16="http://schemas.microsoft.com/office/drawing/2014/main" val="1699482102"/>
                    </a:ext>
                  </a:extLst>
                </a:gridCol>
                <a:gridCol w="660999">
                  <a:extLst>
                    <a:ext uri="{9D8B030D-6E8A-4147-A177-3AD203B41FA5}">
                      <a16:colId xmlns:a16="http://schemas.microsoft.com/office/drawing/2014/main" val="3490559555"/>
                    </a:ext>
                  </a:extLst>
                </a:gridCol>
                <a:gridCol w="660999">
                  <a:extLst>
                    <a:ext uri="{9D8B030D-6E8A-4147-A177-3AD203B41FA5}">
                      <a16:colId xmlns:a16="http://schemas.microsoft.com/office/drawing/2014/main" val="3852453049"/>
                    </a:ext>
                  </a:extLst>
                </a:gridCol>
              </a:tblGrid>
              <a:tr h="26670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việc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243" marR="142243" marT="71121" marB="71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 err="1">
                          <a:effectLst/>
                        </a:rPr>
                        <a:t>Thời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gian</a:t>
                      </a:r>
                      <a:r>
                        <a:rPr lang="en-US" sz="1700" dirty="0">
                          <a:effectLst/>
                        </a:rPr>
                        <a:t> (</a:t>
                      </a:r>
                      <a:r>
                        <a:rPr lang="en-US" sz="1700" dirty="0" err="1">
                          <a:effectLst/>
                        </a:rPr>
                        <a:t>ngày</a:t>
                      </a:r>
                      <a:r>
                        <a:rPr lang="en-US" sz="1700" dirty="0">
                          <a:effectLst/>
                        </a:rPr>
                        <a:t>)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243" marR="142243" marT="71121" marB="71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 err="1">
                          <a:effectLst/>
                        </a:rPr>
                        <a:t>Tổng</a:t>
                      </a:r>
                      <a:r>
                        <a:rPr lang="en-US" sz="1700" dirty="0">
                          <a:effectLst/>
                        </a:rPr>
                        <a:t> chi </a:t>
                      </a:r>
                      <a:r>
                        <a:rPr lang="en-US" sz="1700" dirty="0" err="1">
                          <a:effectLst/>
                        </a:rPr>
                        <a:t>phí</a:t>
                      </a:r>
                      <a:r>
                        <a:rPr lang="en-US" sz="1700" dirty="0">
                          <a:effectLst/>
                        </a:rPr>
                        <a:t> ($)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243" marR="142243" marT="71121" marB="71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effectLst/>
                        </a:rPr>
                        <a:t>M</a:t>
                      </a:r>
                      <a:r>
                        <a:rPr lang="en-US" sz="1700" baseline="-25000" dirty="0">
                          <a:effectLst/>
                        </a:rPr>
                        <a:t>i</a:t>
                      </a:r>
                    </a:p>
                  </a:txBody>
                  <a:tcPr marL="106682" marR="1066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effectLst/>
                        </a:rPr>
                        <a:t>K</a:t>
                      </a:r>
                      <a:r>
                        <a:rPr lang="en-US" sz="1700" baseline="-25000" dirty="0">
                          <a:effectLst/>
                        </a:rPr>
                        <a:t>i</a:t>
                      </a:r>
                    </a:p>
                  </a:txBody>
                  <a:tcPr marL="106682" marR="1066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91583"/>
                  </a:ext>
                </a:extLst>
              </a:tr>
              <a:tr h="2667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</a:rPr>
                        <a:t>Bình thường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effectLst/>
                        </a:rPr>
                        <a:t>Tối </a:t>
                      </a:r>
                      <a:r>
                        <a:rPr lang="en-US" sz="1700" dirty="0" err="1">
                          <a:effectLst/>
                        </a:rPr>
                        <a:t>thiểu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 err="1">
                          <a:effectLst/>
                        </a:rPr>
                        <a:t>Bình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thường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effectLst/>
                        </a:rPr>
                        <a:t>Tối </a:t>
                      </a:r>
                      <a:r>
                        <a:rPr lang="en-US" sz="1700" dirty="0" err="1">
                          <a:effectLst/>
                        </a:rPr>
                        <a:t>đa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effectLst/>
                        </a:rPr>
                        <a:t> 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effectLst/>
                        </a:rPr>
                        <a:t> 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215999"/>
                  </a:ext>
                </a:extLst>
              </a:tr>
              <a:tr h="2667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700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800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591636"/>
                  </a:ext>
                </a:extLst>
              </a:tr>
              <a:tr h="2667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350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796908"/>
                  </a:ext>
                </a:extLst>
              </a:tr>
              <a:tr h="2667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rgbClr val="00B050"/>
                          </a:solidFill>
                          <a:effectLst/>
                        </a:rPr>
                        <a:t>C</a:t>
                      </a:r>
                      <a:endParaRPr lang="en-US" sz="17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rgbClr val="00B050"/>
                          </a:solidFill>
                          <a:effectLst/>
                        </a:rPr>
                        <a:t>6</a:t>
                      </a:r>
                      <a:endParaRPr lang="en-US" sz="17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rgbClr val="00B050"/>
                          </a:solidFill>
                          <a:effectLst/>
                        </a:rPr>
                        <a:t>4</a:t>
                      </a:r>
                      <a:endParaRPr lang="en-US" sz="17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rgbClr val="00B050"/>
                          </a:solidFill>
                          <a:effectLst/>
                        </a:rPr>
                        <a:t>500</a:t>
                      </a:r>
                      <a:endParaRPr lang="en-US" sz="17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rgbClr val="00B050"/>
                          </a:solidFill>
                          <a:effectLst/>
                        </a:rPr>
                        <a:t>900</a:t>
                      </a:r>
                      <a:endParaRPr lang="en-US" sz="17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  <a:endParaRPr lang="en-US" sz="17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rgbClr val="00B050"/>
                          </a:solidFill>
                          <a:effectLst/>
                        </a:rPr>
                        <a:t>200</a:t>
                      </a:r>
                      <a:endParaRPr lang="en-US" sz="17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582062"/>
                  </a:ext>
                </a:extLst>
              </a:tr>
              <a:tr h="2667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endParaRPr lang="en-US" sz="17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7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7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200</a:t>
                      </a:r>
                      <a:endParaRPr lang="en-US" sz="17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500</a:t>
                      </a:r>
                      <a:endParaRPr lang="en-US" sz="17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7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150</a:t>
                      </a:r>
                      <a:endParaRPr lang="en-US" sz="17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895258"/>
                  </a:ext>
                </a:extLst>
              </a:tr>
              <a:tr h="2667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rgbClr val="00B050"/>
                          </a:solidFill>
                          <a:effectLst/>
                        </a:rPr>
                        <a:t>E</a:t>
                      </a:r>
                      <a:endParaRPr lang="en-US" sz="17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  <a:endParaRPr lang="en-US" sz="17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US" sz="17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rgbClr val="00B050"/>
                          </a:solidFill>
                          <a:effectLst/>
                        </a:rPr>
                        <a:t>300</a:t>
                      </a:r>
                      <a:endParaRPr lang="en-US" sz="17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rgbClr val="00B050"/>
                          </a:solidFill>
                          <a:effectLst/>
                        </a:rPr>
                        <a:t>550</a:t>
                      </a:r>
                      <a:endParaRPr lang="en-US" sz="17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US" sz="17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rgbClr val="00B050"/>
                          </a:solidFill>
                          <a:effectLst/>
                        </a:rPr>
                        <a:t>250</a:t>
                      </a:r>
                      <a:endParaRPr lang="en-US" sz="17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682" marR="1066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86731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C62CD56-AD01-430D-A5C5-123A47C9FCF6}"/>
              </a:ext>
            </a:extLst>
          </p:cNvPr>
          <p:cNvSpPr txBox="1"/>
          <p:nvPr/>
        </p:nvSpPr>
        <p:spPr>
          <a:xfrm>
            <a:off x="235078" y="4160956"/>
            <a:ext cx="8577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5: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Rút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ngắn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D (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giảm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ngày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tăng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150$)</a:t>
            </a:r>
            <a:endParaRPr lang="en-US" sz="2000" dirty="0">
              <a:latin typeface="Lato" panose="020F0502020204030203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0F3610-5688-40BE-8298-B058E42BA207}"/>
              </a:ext>
            </a:extLst>
          </p:cNvPr>
          <p:cNvSpPr txBox="1"/>
          <p:nvPr/>
        </p:nvSpPr>
        <p:spPr>
          <a:xfrm>
            <a:off x="235077" y="4701731"/>
            <a:ext cx="8577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6: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/>
                <a:cs typeface="Times New Roman" panose="02020603050405020304" pitchFamily="18" charset="0"/>
              </a:rPr>
              <a:t>mạng</a:t>
            </a:r>
            <a:r>
              <a:rPr lang="en-US" sz="2000" dirty="0">
                <a:latin typeface="Lato" panose="020F0502020204030203"/>
                <a:cs typeface="Times New Roman" panose="02020603050405020304" pitchFamily="18" charset="0"/>
              </a:rPr>
              <a:t> CPM.</a:t>
            </a:r>
            <a:endParaRPr lang="en-US" sz="2000" dirty="0">
              <a:latin typeface="Lato" panose="020F0502020204030203"/>
            </a:endParaRPr>
          </a:p>
        </p:txBody>
      </p:sp>
    </p:spTree>
    <p:extLst>
      <p:ext uri="{BB962C8B-B14F-4D97-AF65-F5344CB8AC3E}">
        <p14:creationId xmlns:p14="http://schemas.microsoft.com/office/powerpoint/2010/main" val="210622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577104"/>
            <a:ext cx="8325827" cy="5770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4.1. </a:t>
            </a:r>
            <a:r>
              <a:rPr lang="en-US" sz="2400" b="1" dirty="0" err="1"/>
              <a:t>Tự</a:t>
            </a:r>
            <a:r>
              <a:rPr lang="en-US" sz="2400" b="1" dirty="0"/>
              <a:t> </a:t>
            </a:r>
            <a:r>
              <a:rPr lang="en-US" sz="2400" b="1" dirty="0" err="1"/>
              <a:t>động</a:t>
            </a:r>
            <a:r>
              <a:rPr lang="en-US" sz="2400" b="1" dirty="0"/>
              <a:t> </a:t>
            </a:r>
            <a:r>
              <a:rPr lang="en-US" sz="2400" b="1" dirty="0" err="1"/>
              <a:t>tối</a:t>
            </a:r>
            <a:r>
              <a:rPr lang="en-US" sz="2400" b="1" dirty="0"/>
              <a:t> </a:t>
            </a:r>
            <a:r>
              <a:rPr lang="en-US" sz="2400" b="1" dirty="0" err="1"/>
              <a:t>ưu</a:t>
            </a:r>
            <a:r>
              <a:rPr lang="en-US" sz="2400" b="1" dirty="0"/>
              <a:t> </a:t>
            </a:r>
            <a:r>
              <a:rPr lang="en-US" sz="2400" b="1" dirty="0" err="1"/>
              <a:t>lập</a:t>
            </a:r>
            <a:r>
              <a:rPr lang="en-US" sz="2400" b="1" dirty="0"/>
              <a:t> </a:t>
            </a:r>
            <a:r>
              <a:rPr lang="en-US" sz="2400" b="1" dirty="0" err="1"/>
              <a:t>kế</a:t>
            </a:r>
            <a:r>
              <a:rPr lang="en-US" sz="2400" b="1" dirty="0"/>
              <a:t> </a:t>
            </a:r>
            <a:r>
              <a:rPr lang="en-US" sz="2400" b="1" dirty="0" err="1"/>
              <a:t>hoạch</a:t>
            </a:r>
            <a:r>
              <a:rPr lang="en-US" sz="2400" b="1" dirty="0"/>
              <a:t> </a:t>
            </a:r>
            <a:r>
              <a:rPr lang="en-US" sz="2400" b="1" dirty="0" err="1"/>
              <a:t>dự</a:t>
            </a:r>
            <a:r>
              <a:rPr lang="en-US" sz="2400" b="1" dirty="0"/>
              <a:t> </a:t>
            </a:r>
            <a:r>
              <a:rPr lang="en-US" sz="2400" b="1" dirty="0" err="1"/>
              <a:t>án</a:t>
            </a:r>
            <a:r>
              <a:rPr lang="en-US" sz="2400" b="1" dirty="0"/>
              <a:t> (P10)</a:t>
            </a:r>
          </a:p>
        </p:txBody>
      </p:sp>
      <p:graphicFrame>
        <p:nvGraphicFramePr>
          <p:cNvPr id="16" name="Table 17">
            <a:extLst>
              <a:ext uri="{FF2B5EF4-FFF2-40B4-BE49-F238E27FC236}">
                <a16:creationId xmlns:a16="http://schemas.microsoft.com/office/drawing/2014/main" id="{9880395B-CE55-4DB9-ABC5-52847D52C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418822"/>
              </p:ext>
            </p:extLst>
          </p:nvPr>
        </p:nvGraphicFramePr>
        <p:xfrm>
          <a:off x="1954850" y="1892596"/>
          <a:ext cx="149749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591">
                  <a:extLst>
                    <a:ext uri="{9D8B030D-6E8A-4147-A177-3AD203B41FA5}">
                      <a16:colId xmlns:a16="http://schemas.microsoft.com/office/drawing/2014/main" val="2288917365"/>
                    </a:ext>
                  </a:extLst>
                </a:gridCol>
                <a:gridCol w="477079">
                  <a:extLst>
                    <a:ext uri="{9D8B030D-6E8A-4147-A177-3AD203B41FA5}">
                      <a16:colId xmlns:a16="http://schemas.microsoft.com/office/drawing/2014/main" val="910015444"/>
                    </a:ext>
                  </a:extLst>
                </a:gridCol>
                <a:gridCol w="463826">
                  <a:extLst>
                    <a:ext uri="{9D8B030D-6E8A-4147-A177-3AD203B41FA5}">
                      <a16:colId xmlns:a16="http://schemas.microsoft.com/office/drawing/2014/main" val="761842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72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Lato" panose="020F0502020204030203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9603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453740D-B2C3-41EE-9842-D4B46A024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373228"/>
              </p:ext>
            </p:extLst>
          </p:nvPr>
        </p:nvGraphicFramePr>
        <p:xfrm>
          <a:off x="4002305" y="1892596"/>
          <a:ext cx="149749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591">
                  <a:extLst>
                    <a:ext uri="{9D8B030D-6E8A-4147-A177-3AD203B41FA5}">
                      <a16:colId xmlns:a16="http://schemas.microsoft.com/office/drawing/2014/main" val="2288917365"/>
                    </a:ext>
                  </a:extLst>
                </a:gridCol>
                <a:gridCol w="477079">
                  <a:extLst>
                    <a:ext uri="{9D8B030D-6E8A-4147-A177-3AD203B41FA5}">
                      <a16:colId xmlns:a16="http://schemas.microsoft.com/office/drawing/2014/main" val="910015444"/>
                    </a:ext>
                  </a:extLst>
                </a:gridCol>
                <a:gridCol w="463826">
                  <a:extLst>
                    <a:ext uri="{9D8B030D-6E8A-4147-A177-3AD203B41FA5}">
                      <a16:colId xmlns:a16="http://schemas.microsoft.com/office/drawing/2014/main" val="761842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72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9603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A53B818-6B60-47DF-BDEA-C5D9C13BA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566864"/>
              </p:ext>
            </p:extLst>
          </p:nvPr>
        </p:nvGraphicFramePr>
        <p:xfrm>
          <a:off x="1954850" y="3477556"/>
          <a:ext cx="149749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591">
                  <a:extLst>
                    <a:ext uri="{9D8B030D-6E8A-4147-A177-3AD203B41FA5}">
                      <a16:colId xmlns:a16="http://schemas.microsoft.com/office/drawing/2014/main" val="2288917365"/>
                    </a:ext>
                  </a:extLst>
                </a:gridCol>
                <a:gridCol w="477079">
                  <a:extLst>
                    <a:ext uri="{9D8B030D-6E8A-4147-A177-3AD203B41FA5}">
                      <a16:colId xmlns:a16="http://schemas.microsoft.com/office/drawing/2014/main" val="910015444"/>
                    </a:ext>
                  </a:extLst>
                </a:gridCol>
                <a:gridCol w="463826">
                  <a:extLst>
                    <a:ext uri="{9D8B030D-6E8A-4147-A177-3AD203B41FA5}">
                      <a16:colId xmlns:a16="http://schemas.microsoft.com/office/drawing/2014/main" val="761842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72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96037"/>
                  </a:ext>
                </a:extLst>
              </a:tr>
            </a:tbl>
          </a:graphicData>
        </a:graphic>
      </p:graphicFrame>
      <p:graphicFrame>
        <p:nvGraphicFramePr>
          <p:cNvPr id="19" name="Table 17">
            <a:extLst>
              <a:ext uri="{FF2B5EF4-FFF2-40B4-BE49-F238E27FC236}">
                <a16:creationId xmlns:a16="http://schemas.microsoft.com/office/drawing/2014/main" id="{9887BA4A-27FA-4E36-A368-3FB0D9191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415602"/>
              </p:ext>
            </p:extLst>
          </p:nvPr>
        </p:nvGraphicFramePr>
        <p:xfrm>
          <a:off x="4002305" y="3477556"/>
          <a:ext cx="149749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591">
                  <a:extLst>
                    <a:ext uri="{9D8B030D-6E8A-4147-A177-3AD203B41FA5}">
                      <a16:colId xmlns:a16="http://schemas.microsoft.com/office/drawing/2014/main" val="2288917365"/>
                    </a:ext>
                  </a:extLst>
                </a:gridCol>
                <a:gridCol w="477079">
                  <a:extLst>
                    <a:ext uri="{9D8B030D-6E8A-4147-A177-3AD203B41FA5}">
                      <a16:colId xmlns:a16="http://schemas.microsoft.com/office/drawing/2014/main" val="910015444"/>
                    </a:ext>
                  </a:extLst>
                </a:gridCol>
                <a:gridCol w="463826">
                  <a:extLst>
                    <a:ext uri="{9D8B030D-6E8A-4147-A177-3AD203B41FA5}">
                      <a16:colId xmlns:a16="http://schemas.microsoft.com/office/drawing/2014/main" val="761842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72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Lato" panose="020F0502020204030203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96037"/>
                  </a:ext>
                </a:extLst>
              </a:tr>
            </a:tbl>
          </a:graphicData>
        </a:graphic>
      </p:graphicFrame>
      <p:graphicFrame>
        <p:nvGraphicFramePr>
          <p:cNvPr id="20" name="Table 17">
            <a:extLst>
              <a:ext uri="{FF2B5EF4-FFF2-40B4-BE49-F238E27FC236}">
                <a16:creationId xmlns:a16="http://schemas.microsoft.com/office/drawing/2014/main" id="{1F9021BF-DC2C-44FC-B4C9-625EE1C2C1CE}"/>
              </a:ext>
            </a:extLst>
          </p:cNvPr>
          <p:cNvGraphicFramePr>
            <a:graphicFrameLocks noGrp="1"/>
          </p:cNvGraphicFramePr>
          <p:nvPr/>
        </p:nvGraphicFramePr>
        <p:xfrm>
          <a:off x="6033198" y="2685076"/>
          <a:ext cx="149749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591">
                  <a:extLst>
                    <a:ext uri="{9D8B030D-6E8A-4147-A177-3AD203B41FA5}">
                      <a16:colId xmlns:a16="http://schemas.microsoft.com/office/drawing/2014/main" val="2288917365"/>
                    </a:ext>
                  </a:extLst>
                </a:gridCol>
                <a:gridCol w="477079">
                  <a:extLst>
                    <a:ext uri="{9D8B030D-6E8A-4147-A177-3AD203B41FA5}">
                      <a16:colId xmlns:a16="http://schemas.microsoft.com/office/drawing/2014/main" val="910015444"/>
                    </a:ext>
                  </a:extLst>
                </a:gridCol>
                <a:gridCol w="463826">
                  <a:extLst>
                    <a:ext uri="{9D8B030D-6E8A-4147-A177-3AD203B41FA5}">
                      <a16:colId xmlns:a16="http://schemas.microsoft.com/office/drawing/2014/main" val="761842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72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96037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D6A7E9-E7FE-4E35-853B-ADD8ED369963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3452346" y="2288836"/>
            <a:ext cx="549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5746A9-1A20-42E0-B1DC-79F0A3B7301F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452346" y="3873796"/>
            <a:ext cx="549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929963-5C6B-4431-934E-0ADE72B49B88}"/>
              </a:ext>
            </a:extLst>
          </p:cNvPr>
          <p:cNvCxnSpPr>
            <a:cxnSpLocks/>
          </p:cNvCxnSpPr>
          <p:nvPr/>
        </p:nvCxnSpPr>
        <p:spPr>
          <a:xfrm>
            <a:off x="5499801" y="2256368"/>
            <a:ext cx="533397" cy="63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1595B0-062B-4C7F-9743-77DA192779D6}"/>
              </a:ext>
            </a:extLst>
          </p:cNvPr>
          <p:cNvCxnSpPr>
            <a:cxnSpLocks/>
          </p:cNvCxnSpPr>
          <p:nvPr/>
        </p:nvCxnSpPr>
        <p:spPr>
          <a:xfrm flipV="1">
            <a:off x="5499801" y="3251421"/>
            <a:ext cx="533397" cy="61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29B2777-0814-4463-8AF1-5A2490D6A3B8}"/>
              </a:ext>
            </a:extLst>
          </p:cNvPr>
          <p:cNvSpPr/>
          <p:nvPr/>
        </p:nvSpPr>
        <p:spPr>
          <a:xfrm>
            <a:off x="414130" y="2798143"/>
            <a:ext cx="832675" cy="566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E3B5AD-80C4-4FF1-979A-F5AB3E542DEF}"/>
              </a:ext>
            </a:extLst>
          </p:cNvPr>
          <p:cNvSpPr/>
          <p:nvPr/>
        </p:nvSpPr>
        <p:spPr>
          <a:xfrm>
            <a:off x="8076248" y="2798143"/>
            <a:ext cx="832675" cy="566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Finish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F75DF0-9624-4E6E-A42B-5EC3DE35DE7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1246805" y="2288836"/>
            <a:ext cx="708045" cy="78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425BFF-0AC6-4564-97B1-9C9A760F447B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246805" y="3075352"/>
            <a:ext cx="708045" cy="798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81EF0D-F9A2-4776-A572-C6C030C95360}"/>
              </a:ext>
            </a:extLst>
          </p:cNvPr>
          <p:cNvCxnSpPr>
            <a:cxnSpLocks/>
          </p:cNvCxnSpPr>
          <p:nvPr/>
        </p:nvCxnSpPr>
        <p:spPr>
          <a:xfrm>
            <a:off x="7530694" y="3082641"/>
            <a:ext cx="549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CFA0B0D-04E6-4A3B-9D37-7C7EDBE9EA4A}"/>
              </a:ext>
            </a:extLst>
          </p:cNvPr>
          <p:cNvSpPr txBox="1"/>
          <p:nvPr/>
        </p:nvSpPr>
        <p:spPr>
          <a:xfrm>
            <a:off x="2567760" y="1874321"/>
            <a:ext cx="4108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6A03C9-1908-4838-B072-7B009A143957}"/>
              </a:ext>
            </a:extLst>
          </p:cNvPr>
          <p:cNvSpPr txBox="1"/>
          <p:nvPr/>
        </p:nvSpPr>
        <p:spPr>
          <a:xfrm>
            <a:off x="2525797" y="3469205"/>
            <a:ext cx="4108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D61738-E0B5-4B8E-9D79-7A1EF0668C52}"/>
              </a:ext>
            </a:extLst>
          </p:cNvPr>
          <p:cNvSpPr txBox="1"/>
          <p:nvPr/>
        </p:nvSpPr>
        <p:spPr>
          <a:xfrm>
            <a:off x="3029380" y="1883375"/>
            <a:ext cx="4108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4E64B3-222A-403C-B215-1B2048E74D3F}"/>
              </a:ext>
            </a:extLst>
          </p:cNvPr>
          <p:cNvSpPr txBox="1"/>
          <p:nvPr/>
        </p:nvSpPr>
        <p:spPr>
          <a:xfrm>
            <a:off x="3021099" y="3467725"/>
            <a:ext cx="4108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32F976-B2DD-4F22-8FAB-1E951F091D62}"/>
              </a:ext>
            </a:extLst>
          </p:cNvPr>
          <p:cNvSpPr txBox="1"/>
          <p:nvPr/>
        </p:nvSpPr>
        <p:spPr>
          <a:xfrm>
            <a:off x="4615215" y="1883375"/>
            <a:ext cx="4108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1CCC55-D253-47C6-B0AB-41E1227FD530}"/>
              </a:ext>
            </a:extLst>
          </p:cNvPr>
          <p:cNvSpPr txBox="1"/>
          <p:nvPr/>
        </p:nvSpPr>
        <p:spPr>
          <a:xfrm>
            <a:off x="4615215" y="3464412"/>
            <a:ext cx="4108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6D704F-F1BE-4408-A879-0B9C081117FF}"/>
              </a:ext>
            </a:extLst>
          </p:cNvPr>
          <p:cNvSpPr txBox="1"/>
          <p:nvPr/>
        </p:nvSpPr>
        <p:spPr>
          <a:xfrm>
            <a:off x="4996218" y="1873219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94D44C-5BF5-4DAD-8A2A-E28466A1D4AD}"/>
              </a:ext>
            </a:extLst>
          </p:cNvPr>
          <p:cNvSpPr txBox="1"/>
          <p:nvPr/>
        </p:nvSpPr>
        <p:spPr>
          <a:xfrm>
            <a:off x="4986834" y="3464412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F404D4-EE67-4F26-8C9C-202DA5972964}"/>
              </a:ext>
            </a:extLst>
          </p:cNvPr>
          <p:cNvSpPr txBox="1"/>
          <p:nvPr/>
        </p:nvSpPr>
        <p:spPr>
          <a:xfrm>
            <a:off x="6541193" y="2662893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CEEFDB-3187-447B-A2A1-0ACA1D182B91}"/>
              </a:ext>
            </a:extLst>
          </p:cNvPr>
          <p:cNvSpPr txBox="1"/>
          <p:nvPr/>
        </p:nvSpPr>
        <p:spPr>
          <a:xfrm>
            <a:off x="7035944" y="2662893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6DB543-0AA2-4C4A-951F-FFD239723AA2}"/>
              </a:ext>
            </a:extLst>
          </p:cNvPr>
          <p:cNvSpPr txBox="1"/>
          <p:nvPr/>
        </p:nvSpPr>
        <p:spPr>
          <a:xfrm>
            <a:off x="7016620" y="3064302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63B83B-8FB7-41A7-B108-8B389A63CBCD}"/>
              </a:ext>
            </a:extLst>
          </p:cNvPr>
          <p:cNvSpPr txBox="1"/>
          <p:nvPr/>
        </p:nvSpPr>
        <p:spPr>
          <a:xfrm>
            <a:off x="6566595" y="3079559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1CA58F-8D2D-43CA-91F0-9B87D3BEECED}"/>
              </a:ext>
            </a:extLst>
          </p:cNvPr>
          <p:cNvSpPr txBox="1"/>
          <p:nvPr/>
        </p:nvSpPr>
        <p:spPr>
          <a:xfrm>
            <a:off x="4994007" y="2289141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A090FE-5DEF-4483-A3EC-8D3034D0C3C4}"/>
              </a:ext>
            </a:extLst>
          </p:cNvPr>
          <p:cNvSpPr txBox="1"/>
          <p:nvPr/>
        </p:nvSpPr>
        <p:spPr>
          <a:xfrm>
            <a:off x="4994006" y="3880979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7CB79B-A4EB-414A-A53D-718BE50FFC6A}"/>
              </a:ext>
            </a:extLst>
          </p:cNvPr>
          <p:cNvSpPr txBox="1"/>
          <p:nvPr/>
        </p:nvSpPr>
        <p:spPr>
          <a:xfrm>
            <a:off x="4527961" y="2277720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DE3071-CB2D-462F-BAD2-00A1C348A57B}"/>
              </a:ext>
            </a:extLst>
          </p:cNvPr>
          <p:cNvSpPr txBox="1"/>
          <p:nvPr/>
        </p:nvSpPr>
        <p:spPr>
          <a:xfrm>
            <a:off x="4553924" y="3851987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9EE77C-85CD-43A8-B7E2-E2E75669C184}"/>
              </a:ext>
            </a:extLst>
          </p:cNvPr>
          <p:cNvSpPr txBox="1"/>
          <p:nvPr/>
        </p:nvSpPr>
        <p:spPr>
          <a:xfrm>
            <a:off x="2965586" y="2291836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BAB926-97BE-47A4-965B-62C3E2B0B91E}"/>
              </a:ext>
            </a:extLst>
          </p:cNvPr>
          <p:cNvSpPr txBox="1"/>
          <p:nvPr/>
        </p:nvSpPr>
        <p:spPr>
          <a:xfrm>
            <a:off x="2469627" y="2291836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3ADFFB-7FC9-4287-BDC8-BA1748A3B33A}"/>
              </a:ext>
            </a:extLst>
          </p:cNvPr>
          <p:cNvSpPr txBox="1"/>
          <p:nvPr/>
        </p:nvSpPr>
        <p:spPr>
          <a:xfrm>
            <a:off x="2953992" y="3851987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5958DD-905A-4A1D-85E5-C6EF72B6DEB9}"/>
              </a:ext>
            </a:extLst>
          </p:cNvPr>
          <p:cNvSpPr txBox="1"/>
          <p:nvPr/>
        </p:nvSpPr>
        <p:spPr>
          <a:xfrm>
            <a:off x="2464506" y="3838735"/>
            <a:ext cx="533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543743-9E4A-40EC-A8E6-A185FD9E6774}"/>
              </a:ext>
            </a:extLst>
          </p:cNvPr>
          <p:cNvSpPr txBox="1"/>
          <p:nvPr/>
        </p:nvSpPr>
        <p:spPr>
          <a:xfrm>
            <a:off x="2144522" y="1378358"/>
            <a:ext cx="11733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S = 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281936F-B271-40E8-9C6E-42807F2BBF34}"/>
              </a:ext>
            </a:extLst>
          </p:cNvPr>
          <p:cNvSpPr txBox="1"/>
          <p:nvPr/>
        </p:nvSpPr>
        <p:spPr>
          <a:xfrm>
            <a:off x="2167718" y="3018683"/>
            <a:ext cx="11733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S = 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DFF442A-88F9-4998-A441-00010697579F}"/>
              </a:ext>
            </a:extLst>
          </p:cNvPr>
          <p:cNvSpPr txBox="1"/>
          <p:nvPr/>
        </p:nvSpPr>
        <p:spPr>
          <a:xfrm>
            <a:off x="4207977" y="1359300"/>
            <a:ext cx="11733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S = 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C3ABD5-7BDE-4CE7-8A85-2F40754E8437}"/>
              </a:ext>
            </a:extLst>
          </p:cNvPr>
          <p:cNvSpPr txBox="1"/>
          <p:nvPr/>
        </p:nvSpPr>
        <p:spPr>
          <a:xfrm>
            <a:off x="4211147" y="3018683"/>
            <a:ext cx="11733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S = 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960EF86-8B5C-4C47-8B3B-0EAAF8139E49}"/>
              </a:ext>
            </a:extLst>
          </p:cNvPr>
          <p:cNvSpPr txBox="1"/>
          <p:nvPr/>
        </p:nvSpPr>
        <p:spPr>
          <a:xfrm>
            <a:off x="6231116" y="2235502"/>
            <a:ext cx="11733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Lato" panose="020F0502020204030203"/>
              </a:rPr>
              <a:t>S = 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41B1984-4A8F-43F3-835D-21F4A2CFCF41}"/>
              </a:ext>
            </a:extLst>
          </p:cNvPr>
          <p:cNvSpPr txBox="1"/>
          <p:nvPr/>
        </p:nvSpPr>
        <p:spPr>
          <a:xfrm>
            <a:off x="413473" y="4472608"/>
            <a:ext cx="6368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Lato" panose="020F0502020204030203"/>
                <a:sym typeface="Wingdings" panose="05000000000000000000" pitchFamily="2" charset="2"/>
              </a:rPr>
              <a:t> </a:t>
            </a:r>
            <a:r>
              <a:rPr lang="en-US" sz="2000" b="1" dirty="0" err="1">
                <a:solidFill>
                  <a:srgbClr val="00B050"/>
                </a:solidFill>
                <a:latin typeface="Lato" panose="020F0502020204030203"/>
                <a:sym typeface="Wingdings" panose="05000000000000000000" pitchFamily="2" charset="2"/>
              </a:rPr>
              <a:t>Thời</a:t>
            </a:r>
            <a:r>
              <a:rPr lang="en-US" sz="2000" b="1" dirty="0">
                <a:solidFill>
                  <a:srgbClr val="00B050"/>
                </a:solidFill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Lato" panose="020F0502020204030203"/>
                <a:sym typeface="Wingdings" panose="05000000000000000000" pitchFamily="2" charset="2"/>
              </a:rPr>
              <a:t>gian</a:t>
            </a:r>
            <a:r>
              <a:rPr lang="en-US" sz="2000" b="1" dirty="0">
                <a:solidFill>
                  <a:srgbClr val="00B050"/>
                </a:solidFill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Lato" panose="020F0502020204030203"/>
                <a:sym typeface="Wingdings" panose="05000000000000000000" pitchFamily="2" charset="2"/>
              </a:rPr>
              <a:t>hoàn</a:t>
            </a:r>
            <a:r>
              <a:rPr lang="en-US" sz="2000" b="1" dirty="0">
                <a:solidFill>
                  <a:srgbClr val="00B050"/>
                </a:solidFill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Lato" panose="020F0502020204030203"/>
                <a:sym typeface="Wingdings" panose="05000000000000000000" pitchFamily="2" charset="2"/>
              </a:rPr>
              <a:t>thành</a:t>
            </a:r>
            <a:r>
              <a:rPr lang="en-US" sz="2000" b="1" dirty="0">
                <a:solidFill>
                  <a:srgbClr val="00B050"/>
                </a:solidFill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Lato" panose="020F0502020204030203"/>
                <a:sym typeface="Wingdings" panose="05000000000000000000" pitchFamily="2" charset="2"/>
              </a:rPr>
              <a:t>dự</a:t>
            </a:r>
            <a:r>
              <a:rPr lang="en-US" sz="2000" b="1" dirty="0">
                <a:solidFill>
                  <a:srgbClr val="00B050"/>
                </a:solidFill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Lato" panose="020F0502020204030203"/>
                <a:sym typeface="Wingdings" panose="05000000000000000000" pitchFamily="2" charset="2"/>
              </a:rPr>
              <a:t>án</a:t>
            </a:r>
            <a:r>
              <a:rPr lang="en-US" sz="2000" b="1" dirty="0">
                <a:solidFill>
                  <a:srgbClr val="00B050"/>
                </a:solidFill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Lato" panose="020F0502020204030203"/>
                <a:sym typeface="Wingdings" panose="05000000000000000000" pitchFamily="2" charset="2"/>
              </a:rPr>
              <a:t>tối</a:t>
            </a:r>
            <a:r>
              <a:rPr lang="en-US" sz="2000" b="1" dirty="0">
                <a:solidFill>
                  <a:srgbClr val="00B050"/>
                </a:solidFill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Lato" panose="020F0502020204030203"/>
                <a:sym typeface="Wingdings" panose="05000000000000000000" pitchFamily="2" charset="2"/>
              </a:rPr>
              <a:t>thiểu</a:t>
            </a:r>
            <a:r>
              <a:rPr lang="en-US" sz="2000" b="1" dirty="0">
                <a:solidFill>
                  <a:srgbClr val="00B050"/>
                </a:solidFill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Lato" panose="020F0502020204030203"/>
                <a:sym typeface="Wingdings" panose="05000000000000000000" pitchFamily="2" charset="2"/>
              </a:rPr>
              <a:t>là</a:t>
            </a:r>
            <a:r>
              <a:rPr lang="en-US" sz="2000" b="1" dirty="0">
                <a:solidFill>
                  <a:srgbClr val="00B050"/>
                </a:solidFill>
                <a:latin typeface="Lato" panose="020F0502020204030203"/>
                <a:sym typeface="Wingdings" panose="05000000000000000000" pitchFamily="2" charset="2"/>
              </a:rPr>
              <a:t> 10 </a:t>
            </a:r>
            <a:r>
              <a:rPr lang="en-US" sz="2000" b="1" dirty="0" err="1">
                <a:solidFill>
                  <a:srgbClr val="00B050"/>
                </a:solidFill>
                <a:latin typeface="Lato" panose="020F0502020204030203"/>
                <a:sym typeface="Wingdings" panose="05000000000000000000" pitchFamily="2" charset="2"/>
              </a:rPr>
              <a:t>ngày</a:t>
            </a:r>
            <a:r>
              <a:rPr lang="en-US" sz="2000" b="1" dirty="0">
                <a:solidFill>
                  <a:srgbClr val="00B050"/>
                </a:solidFill>
                <a:latin typeface="Lato" panose="020F0502020204030203"/>
                <a:sym typeface="Wingdings" panose="05000000000000000000" pitchFamily="2" charset="2"/>
              </a:rPr>
              <a:t>. </a:t>
            </a:r>
            <a:r>
              <a:rPr lang="en-US" sz="2000" b="1" dirty="0" err="1">
                <a:solidFill>
                  <a:srgbClr val="00B050"/>
                </a:solidFill>
                <a:latin typeface="Lato" panose="020F0502020204030203"/>
                <a:sym typeface="Wingdings" panose="05000000000000000000" pitchFamily="2" charset="2"/>
              </a:rPr>
              <a:t>Thoả</a:t>
            </a:r>
            <a:r>
              <a:rPr lang="en-US" sz="2000" b="1" dirty="0">
                <a:solidFill>
                  <a:srgbClr val="00B050"/>
                </a:solidFill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Lato" panose="020F0502020204030203"/>
                <a:sym typeface="Wingdings" panose="05000000000000000000" pitchFamily="2" charset="2"/>
              </a:rPr>
              <a:t>mãn</a:t>
            </a:r>
            <a:r>
              <a:rPr lang="en-US" sz="2000" b="1" dirty="0">
                <a:solidFill>
                  <a:srgbClr val="00B050"/>
                </a:solidFill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Lato" panose="020F0502020204030203"/>
                <a:sym typeface="Wingdings" panose="05000000000000000000" pitchFamily="2" charset="2"/>
              </a:rPr>
              <a:t>yêu</a:t>
            </a:r>
            <a:r>
              <a:rPr lang="en-US" sz="2000" b="1" dirty="0">
                <a:solidFill>
                  <a:srgbClr val="00B050"/>
                </a:solidFill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Lato" panose="020F0502020204030203"/>
                <a:sym typeface="Wingdings" panose="05000000000000000000" pitchFamily="2" charset="2"/>
              </a:rPr>
              <a:t>cầu</a:t>
            </a:r>
            <a:r>
              <a:rPr lang="en-US" sz="2000" b="1" dirty="0">
                <a:solidFill>
                  <a:srgbClr val="00B050"/>
                </a:solidFill>
                <a:latin typeface="Lato" panose="020F0502020204030203"/>
                <a:sym typeface="Wingdings" panose="05000000000000000000" pitchFamily="2" charset="2"/>
              </a:rPr>
              <a:t>.</a:t>
            </a:r>
            <a:endParaRPr lang="en-US" sz="2000" b="1" dirty="0">
              <a:solidFill>
                <a:srgbClr val="00B050"/>
              </a:solidFill>
              <a:latin typeface="Lato" panose="020F0502020204030203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D4C84F-3E68-494A-9F4D-A1AF0609334D}"/>
              </a:ext>
            </a:extLst>
          </p:cNvPr>
          <p:cNvSpPr txBox="1"/>
          <p:nvPr/>
        </p:nvSpPr>
        <p:spPr>
          <a:xfrm>
            <a:off x="414130" y="5248092"/>
            <a:ext cx="8494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" panose="020F0502020204030203"/>
                <a:sym typeface="Wingdings" panose="05000000000000000000" pitchFamily="2" charset="2"/>
              </a:rPr>
              <a:t></a:t>
            </a:r>
            <a:r>
              <a:rPr lang="en-US" sz="2000" b="1" dirty="0">
                <a:solidFill>
                  <a:srgbClr val="00B050"/>
                </a:solidFill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" panose="020F0502020204030203"/>
                <a:sym typeface="Wingdings" panose="05000000000000000000" pitchFamily="2" charset="2"/>
              </a:rPr>
              <a:t>Giảm</a:t>
            </a:r>
            <a:r>
              <a:rPr lang="en-US" sz="2000" dirty="0"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" panose="020F0502020204030203"/>
                <a:sym typeface="Wingdings" panose="05000000000000000000" pitchFamily="2" charset="2"/>
              </a:rPr>
              <a:t>thời</a:t>
            </a:r>
            <a:r>
              <a:rPr lang="en-US" sz="2000" dirty="0"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" panose="020F0502020204030203"/>
                <a:sym typeface="Wingdings" panose="05000000000000000000" pitchFamily="2" charset="2"/>
              </a:rPr>
              <a:t>gian</a:t>
            </a:r>
            <a:r>
              <a:rPr lang="en-US" sz="2000" dirty="0"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" panose="020F0502020204030203"/>
                <a:sym typeface="Wingdings" panose="05000000000000000000" pitchFamily="2" charset="2"/>
              </a:rPr>
              <a:t>dự</a:t>
            </a:r>
            <a:r>
              <a:rPr lang="en-US" sz="2000" dirty="0"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" panose="020F0502020204030203"/>
                <a:sym typeface="Wingdings" panose="05000000000000000000" pitchFamily="2" charset="2"/>
              </a:rPr>
              <a:t>kiến</a:t>
            </a:r>
            <a:r>
              <a:rPr lang="en-US" sz="2000" dirty="0"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" panose="020F0502020204030203"/>
                <a:sym typeface="Wingdings" panose="05000000000000000000" pitchFamily="2" charset="2"/>
              </a:rPr>
              <a:t>công</a:t>
            </a:r>
            <a:r>
              <a:rPr lang="en-US" sz="2000" dirty="0"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" panose="020F0502020204030203"/>
                <a:sym typeface="Wingdings" panose="05000000000000000000" pitchFamily="2" charset="2"/>
              </a:rPr>
              <a:t>việc</a:t>
            </a:r>
            <a:r>
              <a:rPr lang="en-US" sz="2000" dirty="0">
                <a:latin typeface="Lato" panose="020F0502020204030203"/>
                <a:sym typeface="Wingdings" panose="05000000000000000000" pitchFamily="2" charset="2"/>
              </a:rPr>
              <a:t> A </a:t>
            </a:r>
            <a:r>
              <a:rPr lang="en-US" sz="2000" dirty="0" err="1">
                <a:latin typeface="Lato" panose="020F0502020204030203"/>
                <a:sym typeface="Wingdings" panose="05000000000000000000" pitchFamily="2" charset="2"/>
              </a:rPr>
              <a:t>đi</a:t>
            </a:r>
            <a:r>
              <a:rPr lang="en-US" sz="2000" dirty="0">
                <a:latin typeface="Lato" panose="020F0502020204030203"/>
                <a:sym typeface="Wingdings" panose="05000000000000000000" pitchFamily="2" charset="2"/>
              </a:rPr>
              <a:t> 2 </a:t>
            </a:r>
            <a:r>
              <a:rPr lang="en-US" sz="2000" dirty="0" err="1">
                <a:latin typeface="Lato" panose="020F0502020204030203"/>
                <a:sym typeface="Wingdings" panose="05000000000000000000" pitchFamily="2" charset="2"/>
              </a:rPr>
              <a:t>ngày</a:t>
            </a:r>
            <a:r>
              <a:rPr lang="en-US" sz="2000" dirty="0">
                <a:latin typeface="Lato" panose="020F0502020204030203"/>
                <a:sym typeface="Wingdings" panose="05000000000000000000" pitchFamily="2" charset="2"/>
              </a:rPr>
              <a:t>, </a:t>
            </a:r>
            <a:r>
              <a:rPr lang="en-US" sz="2000" dirty="0" err="1">
                <a:latin typeface="Lato" panose="020F0502020204030203"/>
                <a:sym typeface="Wingdings" panose="05000000000000000000" pitchFamily="2" charset="2"/>
              </a:rPr>
              <a:t>giảm</a:t>
            </a:r>
            <a:r>
              <a:rPr lang="en-US" sz="2000" dirty="0"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" panose="020F0502020204030203"/>
                <a:sym typeface="Wingdings" panose="05000000000000000000" pitchFamily="2" charset="2"/>
              </a:rPr>
              <a:t>thời</a:t>
            </a:r>
            <a:r>
              <a:rPr lang="en-US" sz="2000" dirty="0"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" panose="020F0502020204030203"/>
                <a:sym typeface="Wingdings" panose="05000000000000000000" pitchFamily="2" charset="2"/>
              </a:rPr>
              <a:t>gian</a:t>
            </a:r>
            <a:r>
              <a:rPr lang="en-US" sz="2000" dirty="0"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" panose="020F0502020204030203"/>
                <a:sym typeface="Wingdings" panose="05000000000000000000" pitchFamily="2" charset="2"/>
              </a:rPr>
              <a:t>dự</a:t>
            </a:r>
            <a:r>
              <a:rPr lang="en-US" sz="2000" dirty="0"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" panose="020F0502020204030203"/>
                <a:sym typeface="Wingdings" panose="05000000000000000000" pitchFamily="2" charset="2"/>
              </a:rPr>
              <a:t>kiến</a:t>
            </a:r>
            <a:r>
              <a:rPr lang="en-US" sz="2000" dirty="0"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" panose="020F0502020204030203"/>
                <a:sym typeface="Wingdings" panose="05000000000000000000" pitchFamily="2" charset="2"/>
              </a:rPr>
              <a:t>công</a:t>
            </a:r>
            <a:r>
              <a:rPr lang="en-US" sz="2000" dirty="0"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" panose="020F0502020204030203"/>
                <a:sym typeface="Wingdings" panose="05000000000000000000" pitchFamily="2" charset="2"/>
              </a:rPr>
              <a:t>việc</a:t>
            </a:r>
            <a:r>
              <a:rPr lang="en-US" sz="2000" dirty="0">
                <a:latin typeface="Lato" panose="020F0502020204030203"/>
                <a:sym typeface="Wingdings" panose="05000000000000000000" pitchFamily="2" charset="2"/>
              </a:rPr>
              <a:t> D </a:t>
            </a:r>
            <a:r>
              <a:rPr lang="en-US" sz="2000" dirty="0" err="1">
                <a:latin typeface="Lato" panose="020F0502020204030203"/>
                <a:sym typeface="Wingdings" panose="05000000000000000000" pitchFamily="2" charset="2"/>
              </a:rPr>
              <a:t>đi</a:t>
            </a:r>
            <a:r>
              <a:rPr lang="en-US" sz="2000" dirty="0">
                <a:latin typeface="Lato" panose="020F0502020204030203"/>
                <a:sym typeface="Wingdings" panose="05000000000000000000" pitchFamily="2" charset="2"/>
              </a:rPr>
              <a:t> 1 </a:t>
            </a:r>
            <a:r>
              <a:rPr lang="en-US" sz="2000" dirty="0" err="1">
                <a:latin typeface="Lato" panose="020F0502020204030203"/>
                <a:sym typeface="Wingdings" panose="05000000000000000000" pitchFamily="2" charset="2"/>
              </a:rPr>
              <a:t>ngày</a:t>
            </a:r>
            <a:r>
              <a:rPr lang="en-US" sz="2000" dirty="0">
                <a:latin typeface="Lato" panose="020F0502020204030203"/>
                <a:sym typeface="Wingdings" panose="05000000000000000000" pitchFamily="2" charset="2"/>
              </a:rPr>
              <a:t>, chi </a:t>
            </a:r>
            <a:r>
              <a:rPr lang="en-US" sz="2000" dirty="0" err="1">
                <a:latin typeface="Lato" panose="020F0502020204030203"/>
                <a:sym typeface="Wingdings" panose="05000000000000000000" pitchFamily="2" charset="2"/>
              </a:rPr>
              <a:t>phí</a:t>
            </a:r>
            <a:r>
              <a:rPr lang="en-US" sz="2000" dirty="0"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" panose="020F0502020204030203"/>
                <a:sym typeface="Wingdings" panose="05000000000000000000" pitchFamily="2" charset="2"/>
              </a:rPr>
              <a:t>tăng</a:t>
            </a:r>
            <a:r>
              <a:rPr lang="en-US" sz="2000" dirty="0">
                <a:latin typeface="Lato" panose="020F0502020204030203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" panose="020F0502020204030203"/>
                <a:sym typeface="Wingdings" panose="05000000000000000000" pitchFamily="2" charset="2"/>
              </a:rPr>
              <a:t>thêm</a:t>
            </a:r>
            <a:r>
              <a:rPr lang="en-US" sz="2000" dirty="0">
                <a:latin typeface="Lato" panose="020F0502020204030203"/>
                <a:sym typeface="Wingdings" panose="05000000000000000000" pitchFamily="2" charset="2"/>
              </a:rPr>
              <a:t> 350$.</a:t>
            </a:r>
            <a:endParaRPr lang="en-US" sz="2000" dirty="0">
              <a:latin typeface="Lato" panose="020F0502020204030203"/>
            </a:endParaRPr>
          </a:p>
        </p:txBody>
      </p:sp>
    </p:spTree>
    <p:extLst>
      <p:ext uri="{BB962C8B-B14F-4D97-AF65-F5344CB8AC3E}">
        <p14:creationId xmlns:p14="http://schemas.microsoft.com/office/powerpoint/2010/main" val="335480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lang="en-US" dirty="0"/>
          </a:p>
        </p:txBody>
      </p:sp>
      <p:grpSp>
        <p:nvGrpSpPr>
          <p:cNvPr id="5" name="Google Shape;101;p2">
            <a:extLst>
              <a:ext uri="{FF2B5EF4-FFF2-40B4-BE49-F238E27FC236}">
                <a16:creationId xmlns:a16="http://schemas.microsoft.com/office/drawing/2014/main" id="{FA5F429C-194D-440A-A43A-20A752CA5DE8}"/>
              </a:ext>
            </a:extLst>
          </p:cNvPr>
          <p:cNvGrpSpPr/>
          <p:nvPr/>
        </p:nvGrpSpPr>
        <p:grpSpPr>
          <a:xfrm>
            <a:off x="544970" y="988829"/>
            <a:ext cx="8054027" cy="4164723"/>
            <a:chOff x="1" y="2159"/>
            <a:chExt cx="8054027" cy="4164723"/>
          </a:xfrm>
        </p:grpSpPr>
        <p:sp>
          <p:nvSpPr>
            <p:cNvPr id="6" name="Google Shape;102;p2">
              <a:extLst>
                <a:ext uri="{FF2B5EF4-FFF2-40B4-BE49-F238E27FC236}">
                  <a16:creationId xmlns:a16="http://schemas.microsoft.com/office/drawing/2014/main" id="{AF6D87E2-B85D-46DA-92D6-29AF9EC8FF2E}"/>
                </a:ext>
              </a:extLst>
            </p:cNvPr>
            <p:cNvSpPr/>
            <p:nvPr/>
          </p:nvSpPr>
          <p:spPr>
            <a:xfrm rot="5400000">
              <a:off x="-139256" y="141416"/>
              <a:ext cx="928374" cy="649861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3;p2">
              <a:extLst>
                <a:ext uri="{FF2B5EF4-FFF2-40B4-BE49-F238E27FC236}">
                  <a16:creationId xmlns:a16="http://schemas.microsoft.com/office/drawing/2014/main" id="{7F954B1A-8742-4D32-ABAB-AE5D37BF434E}"/>
                </a:ext>
              </a:extLst>
            </p:cNvPr>
            <p:cNvSpPr txBox="1"/>
            <p:nvPr/>
          </p:nvSpPr>
          <p:spPr>
            <a:xfrm>
              <a:off x="1" y="327091"/>
              <a:ext cx="649861" cy="278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dirty="0"/>
            </a:p>
          </p:txBody>
        </p:sp>
        <p:sp>
          <p:nvSpPr>
            <p:cNvPr id="8" name="Google Shape;104;p2">
              <a:extLst>
                <a:ext uri="{FF2B5EF4-FFF2-40B4-BE49-F238E27FC236}">
                  <a16:creationId xmlns:a16="http://schemas.microsoft.com/office/drawing/2014/main" id="{8C024F42-4533-4347-AD8F-EA567B746C30}"/>
                </a:ext>
              </a:extLst>
            </p:cNvPr>
            <p:cNvSpPr/>
            <p:nvPr/>
          </p:nvSpPr>
          <p:spPr>
            <a:xfrm rot="5400000">
              <a:off x="4050064" y="-3398042"/>
              <a:ext cx="603760" cy="740416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5;p2">
              <a:extLst>
                <a:ext uri="{FF2B5EF4-FFF2-40B4-BE49-F238E27FC236}">
                  <a16:creationId xmlns:a16="http://schemas.microsoft.com/office/drawing/2014/main" id="{3911E04A-E643-4220-963E-D3CF868E121B}"/>
                </a:ext>
              </a:extLst>
            </p:cNvPr>
            <p:cNvSpPr txBox="1"/>
            <p:nvPr/>
          </p:nvSpPr>
          <p:spPr>
            <a:xfrm>
              <a:off x="649862" y="31633"/>
              <a:ext cx="7374693" cy="5448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7775" rIns="17775" bIns="177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 err="1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Bài</a:t>
              </a:r>
              <a:r>
                <a:rPr lang="en-US" sz="2800" b="0" i="0" u="none" strike="noStrike" cap="none" dirty="0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 </a:t>
              </a:r>
              <a:r>
                <a:rPr lang="en-US" sz="2800" b="0" i="0" u="none" strike="noStrike" cap="none" dirty="0" err="1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toán</a:t>
              </a:r>
              <a:r>
                <a:rPr lang="en-US" sz="2800" b="0" i="0" u="none" strike="noStrike" cap="none" dirty="0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 </a:t>
              </a:r>
              <a:r>
                <a:rPr lang="en-US" sz="2800" b="0" i="0" u="none" strike="noStrike" cap="none" dirty="0" err="1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giải</a:t>
              </a:r>
              <a:r>
                <a:rPr lang="en-US" sz="2800" b="0" i="0" u="none" strike="noStrike" cap="none" dirty="0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 </a:t>
              </a:r>
              <a:r>
                <a:rPr lang="en-US" sz="2800" b="0" i="0" u="none" strike="noStrike" cap="none" dirty="0" err="1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quyết</a:t>
              </a:r>
              <a:endParaRPr dirty="0">
                <a:latin typeface="Lato" panose="020F0502020204030203"/>
              </a:endParaRPr>
            </a:p>
          </p:txBody>
        </p:sp>
        <p:sp>
          <p:nvSpPr>
            <p:cNvPr id="10" name="Google Shape;106;p2">
              <a:extLst>
                <a:ext uri="{FF2B5EF4-FFF2-40B4-BE49-F238E27FC236}">
                  <a16:creationId xmlns:a16="http://schemas.microsoft.com/office/drawing/2014/main" id="{1D8AEE8C-E4FB-4BCE-B694-357E72AF46CB}"/>
                </a:ext>
              </a:extLst>
            </p:cNvPr>
            <p:cNvSpPr/>
            <p:nvPr/>
          </p:nvSpPr>
          <p:spPr>
            <a:xfrm rot="5400000">
              <a:off x="-139256" y="950503"/>
              <a:ext cx="928374" cy="649861"/>
            </a:xfrm>
            <a:prstGeom prst="chevron">
              <a:avLst>
                <a:gd name="adj" fmla="val 50000"/>
              </a:avLst>
            </a:prstGeom>
            <a:solidFill>
              <a:srgbClr val="D77850"/>
            </a:solidFill>
            <a:ln w="12700" cap="flat" cmpd="sng">
              <a:solidFill>
                <a:srgbClr val="D778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7;p2">
              <a:extLst>
                <a:ext uri="{FF2B5EF4-FFF2-40B4-BE49-F238E27FC236}">
                  <a16:creationId xmlns:a16="http://schemas.microsoft.com/office/drawing/2014/main" id="{8B16FFAE-E759-45DD-AF38-E2BC1559476B}"/>
                </a:ext>
              </a:extLst>
            </p:cNvPr>
            <p:cNvSpPr txBox="1"/>
            <p:nvPr/>
          </p:nvSpPr>
          <p:spPr>
            <a:xfrm>
              <a:off x="1" y="1136178"/>
              <a:ext cx="649861" cy="278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2" name="Google Shape;108;p2">
              <a:extLst>
                <a:ext uri="{FF2B5EF4-FFF2-40B4-BE49-F238E27FC236}">
                  <a16:creationId xmlns:a16="http://schemas.microsoft.com/office/drawing/2014/main" id="{822648DD-2C3F-4AE3-9311-6C4176270148}"/>
                </a:ext>
              </a:extLst>
            </p:cNvPr>
            <p:cNvSpPr/>
            <p:nvPr/>
          </p:nvSpPr>
          <p:spPr>
            <a:xfrm rot="5400000">
              <a:off x="4050223" y="-2589113"/>
              <a:ext cx="603443" cy="740416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D778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9;p2">
              <a:extLst>
                <a:ext uri="{FF2B5EF4-FFF2-40B4-BE49-F238E27FC236}">
                  <a16:creationId xmlns:a16="http://schemas.microsoft.com/office/drawing/2014/main" id="{99F114CC-293C-4713-8B26-2D286025B4FF}"/>
                </a:ext>
              </a:extLst>
            </p:cNvPr>
            <p:cNvSpPr txBox="1"/>
            <p:nvPr/>
          </p:nvSpPr>
          <p:spPr>
            <a:xfrm>
              <a:off x="649862" y="840706"/>
              <a:ext cx="7374708" cy="5445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7775" rIns="17775" bIns="177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So </a:t>
              </a:r>
              <a:r>
                <a:rPr lang="en-US" sz="2800" b="0" i="0" u="none" strike="noStrike" cap="none" dirty="0" err="1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sánh</a:t>
              </a:r>
              <a:r>
                <a:rPr lang="en-US" sz="2800" b="0" i="0" u="none" strike="noStrike" cap="none" dirty="0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 </a:t>
              </a:r>
              <a:r>
                <a:rPr lang="en-US" sz="2800" b="0" i="0" u="none" strike="noStrike" cap="none" dirty="0" err="1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với</a:t>
              </a:r>
              <a:r>
                <a:rPr lang="en-US" sz="2800" b="0" i="0" u="none" strike="noStrike" cap="none" dirty="0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 </a:t>
              </a:r>
              <a:r>
                <a:rPr lang="en-US" sz="2800" b="0" i="0" u="none" strike="noStrike" cap="none" dirty="0" err="1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các</a:t>
              </a:r>
              <a:r>
                <a:rPr lang="en-US" sz="2800" b="0" i="0" u="none" strike="noStrike" cap="none" dirty="0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 </a:t>
              </a:r>
              <a:r>
                <a:rPr lang="en-US" sz="2800" b="0" i="0" u="none" strike="noStrike" cap="none" dirty="0" err="1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phần</a:t>
              </a:r>
              <a:r>
                <a:rPr lang="en-US" sz="2800" b="0" i="0" u="none" strike="noStrike" cap="none" dirty="0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 </a:t>
              </a:r>
              <a:r>
                <a:rPr lang="en-US" sz="2800" b="0" i="0" u="none" strike="noStrike" cap="none" dirty="0" err="1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mềm</a:t>
              </a:r>
              <a:r>
                <a:rPr lang="en-US" sz="2800" b="0" i="0" u="none" strike="noStrike" cap="none" dirty="0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 </a:t>
              </a:r>
              <a:r>
                <a:rPr lang="en-US" sz="2800" b="0" i="0" u="none" strike="noStrike" cap="none" dirty="0" err="1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khác</a:t>
              </a:r>
              <a:endParaRPr dirty="0">
                <a:latin typeface="Lato" panose="020F0502020204030203"/>
              </a:endParaRPr>
            </a:p>
          </p:txBody>
        </p:sp>
        <p:sp>
          <p:nvSpPr>
            <p:cNvPr id="14" name="Google Shape;110;p2">
              <a:extLst>
                <a:ext uri="{FF2B5EF4-FFF2-40B4-BE49-F238E27FC236}">
                  <a16:creationId xmlns:a16="http://schemas.microsoft.com/office/drawing/2014/main" id="{392FA5B5-9640-4693-90AF-D4B4DD27F561}"/>
                </a:ext>
              </a:extLst>
            </p:cNvPr>
            <p:cNvSpPr/>
            <p:nvPr/>
          </p:nvSpPr>
          <p:spPr>
            <a:xfrm rot="5400000">
              <a:off x="-139256" y="1759591"/>
              <a:ext cx="928374" cy="649861"/>
            </a:xfrm>
            <a:prstGeom prst="chevron">
              <a:avLst>
                <a:gd name="adj" fmla="val 50000"/>
              </a:avLst>
            </a:prstGeom>
            <a:solidFill>
              <a:srgbClr val="C47F6E"/>
            </a:solidFill>
            <a:ln w="12700" cap="flat" cmpd="sng">
              <a:solidFill>
                <a:srgbClr val="C47F6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1;p2">
              <a:extLst>
                <a:ext uri="{FF2B5EF4-FFF2-40B4-BE49-F238E27FC236}">
                  <a16:creationId xmlns:a16="http://schemas.microsoft.com/office/drawing/2014/main" id="{E62C0AD7-91E7-4CDF-99A5-04F895C2E357}"/>
                </a:ext>
              </a:extLst>
            </p:cNvPr>
            <p:cNvSpPr txBox="1"/>
            <p:nvPr/>
          </p:nvSpPr>
          <p:spPr>
            <a:xfrm>
              <a:off x="1" y="1945266"/>
              <a:ext cx="649861" cy="278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6" name="Google Shape;112;p2">
              <a:extLst>
                <a:ext uri="{FF2B5EF4-FFF2-40B4-BE49-F238E27FC236}">
                  <a16:creationId xmlns:a16="http://schemas.microsoft.com/office/drawing/2014/main" id="{D616B161-3DE6-4BCC-9D39-30E0AA328188}"/>
                </a:ext>
              </a:extLst>
            </p:cNvPr>
            <p:cNvSpPr/>
            <p:nvPr/>
          </p:nvSpPr>
          <p:spPr>
            <a:xfrm rot="5400000">
              <a:off x="4050223" y="-1780026"/>
              <a:ext cx="603443" cy="740416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C47F6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3;p2">
              <a:extLst>
                <a:ext uri="{FF2B5EF4-FFF2-40B4-BE49-F238E27FC236}">
                  <a16:creationId xmlns:a16="http://schemas.microsoft.com/office/drawing/2014/main" id="{E8279D16-F083-411A-89B9-D2A05166E908}"/>
                </a:ext>
              </a:extLst>
            </p:cNvPr>
            <p:cNvSpPr txBox="1"/>
            <p:nvPr/>
          </p:nvSpPr>
          <p:spPr>
            <a:xfrm>
              <a:off x="649862" y="1649793"/>
              <a:ext cx="7374708" cy="5445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7775" rIns="17775" bIns="177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 err="1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Các</a:t>
              </a:r>
              <a:r>
                <a:rPr lang="en-US" sz="2800" b="0" i="0" u="none" strike="noStrike" cap="none" dirty="0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 </a:t>
              </a:r>
              <a:r>
                <a:rPr lang="en-US" sz="2800" b="0" i="0" u="none" strike="noStrike" cap="none" dirty="0" err="1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tính</a:t>
              </a:r>
              <a:r>
                <a:rPr lang="en-US" sz="2800" b="0" i="0" u="none" strike="noStrike" cap="none" dirty="0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 </a:t>
              </a:r>
              <a:r>
                <a:rPr lang="en-US" sz="2800" b="0" i="0" u="none" strike="noStrike" cap="none" dirty="0" err="1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năng</a:t>
              </a:r>
              <a:r>
                <a:rPr lang="en-US" sz="2800" b="0" i="0" u="none" strike="noStrike" cap="none" dirty="0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 </a:t>
              </a:r>
              <a:r>
                <a:rPr lang="en-US" sz="2800" b="0" i="0" u="none" strike="noStrike" cap="none" dirty="0" err="1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nổi</a:t>
              </a:r>
              <a:r>
                <a:rPr lang="en-US" sz="2800" b="0" i="0" u="none" strike="noStrike" cap="none" dirty="0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 </a:t>
              </a:r>
              <a:r>
                <a:rPr lang="en-US" sz="2800" b="0" i="0" u="none" strike="noStrike" cap="none" dirty="0" err="1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bật</a:t>
              </a:r>
              <a:endParaRPr dirty="0">
                <a:latin typeface="Lato" panose="020F0502020204030203"/>
              </a:endParaRPr>
            </a:p>
          </p:txBody>
        </p:sp>
        <p:sp>
          <p:nvSpPr>
            <p:cNvPr id="18" name="Google Shape;114;p2">
              <a:extLst>
                <a:ext uri="{FF2B5EF4-FFF2-40B4-BE49-F238E27FC236}">
                  <a16:creationId xmlns:a16="http://schemas.microsoft.com/office/drawing/2014/main" id="{567687AA-7AD5-4725-AA9E-03C2924AB4CD}"/>
                </a:ext>
              </a:extLst>
            </p:cNvPr>
            <p:cNvSpPr/>
            <p:nvPr/>
          </p:nvSpPr>
          <p:spPr>
            <a:xfrm rot="5400000">
              <a:off x="-139256" y="2568678"/>
              <a:ext cx="928374" cy="649861"/>
            </a:xfrm>
            <a:prstGeom prst="chevron">
              <a:avLst>
                <a:gd name="adj" fmla="val 50000"/>
              </a:avLst>
            </a:prstGeom>
            <a:solidFill>
              <a:srgbClr val="B38E8A"/>
            </a:solidFill>
            <a:ln w="12700" cap="flat" cmpd="sng">
              <a:solidFill>
                <a:srgbClr val="B38E8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;p2">
              <a:extLst>
                <a:ext uri="{FF2B5EF4-FFF2-40B4-BE49-F238E27FC236}">
                  <a16:creationId xmlns:a16="http://schemas.microsoft.com/office/drawing/2014/main" id="{338915FA-34A0-49C4-ABA9-8B3B57E58142}"/>
                </a:ext>
              </a:extLst>
            </p:cNvPr>
            <p:cNvSpPr txBox="1"/>
            <p:nvPr/>
          </p:nvSpPr>
          <p:spPr>
            <a:xfrm>
              <a:off x="1" y="2754353"/>
              <a:ext cx="649861" cy="278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0" name="Google Shape;116;p2">
              <a:extLst>
                <a:ext uri="{FF2B5EF4-FFF2-40B4-BE49-F238E27FC236}">
                  <a16:creationId xmlns:a16="http://schemas.microsoft.com/office/drawing/2014/main" id="{C28AB8EF-240F-436F-A8C9-DB62F6368947}"/>
                </a:ext>
              </a:extLst>
            </p:cNvPr>
            <p:cNvSpPr/>
            <p:nvPr/>
          </p:nvSpPr>
          <p:spPr>
            <a:xfrm rot="5400000">
              <a:off x="4050223" y="-970939"/>
              <a:ext cx="603443" cy="740416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B38E8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7;p2">
              <a:extLst>
                <a:ext uri="{FF2B5EF4-FFF2-40B4-BE49-F238E27FC236}">
                  <a16:creationId xmlns:a16="http://schemas.microsoft.com/office/drawing/2014/main" id="{07612CE7-7609-4A8A-9222-06FF9BA3D6D2}"/>
                </a:ext>
              </a:extLst>
            </p:cNvPr>
            <p:cNvSpPr txBox="1"/>
            <p:nvPr/>
          </p:nvSpPr>
          <p:spPr>
            <a:xfrm>
              <a:off x="649862" y="2458880"/>
              <a:ext cx="7374708" cy="5445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7775" rIns="17775" bIns="177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 err="1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Đóng</a:t>
              </a:r>
              <a:r>
                <a:rPr lang="en-US" sz="2800" b="0" i="0" u="none" strike="noStrike" cap="none" dirty="0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 </a:t>
              </a:r>
              <a:r>
                <a:rPr lang="en-US" sz="2800" b="0" i="0" u="none" strike="noStrike" cap="none" dirty="0" err="1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góp</a:t>
              </a:r>
              <a:r>
                <a:rPr lang="en-US" sz="2800" b="0" i="0" u="none" strike="noStrike" cap="none" dirty="0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 </a:t>
              </a:r>
              <a:r>
                <a:rPr lang="en-US" sz="2800" b="0" i="0" u="none" strike="noStrike" cap="none" dirty="0" err="1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nổi</a:t>
              </a:r>
              <a:r>
                <a:rPr lang="en-US" sz="2800" b="0" i="0" u="none" strike="noStrike" cap="none" dirty="0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 </a:t>
              </a:r>
              <a:r>
                <a:rPr lang="en-US" sz="2800" b="0" i="0" u="none" strike="noStrike" cap="none" dirty="0" err="1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bật</a:t>
              </a:r>
              <a:endParaRPr dirty="0">
                <a:latin typeface="Lato" panose="020F0502020204030203"/>
              </a:endParaRPr>
            </a:p>
          </p:txBody>
        </p:sp>
        <p:sp>
          <p:nvSpPr>
            <p:cNvPr id="22" name="Google Shape;118;p2">
              <a:extLst>
                <a:ext uri="{FF2B5EF4-FFF2-40B4-BE49-F238E27FC236}">
                  <a16:creationId xmlns:a16="http://schemas.microsoft.com/office/drawing/2014/main" id="{588FFA75-AC9D-44F1-B43F-817D2630A217}"/>
                </a:ext>
              </a:extLst>
            </p:cNvPr>
            <p:cNvSpPr/>
            <p:nvPr/>
          </p:nvSpPr>
          <p:spPr>
            <a:xfrm rot="5400000">
              <a:off x="-139256" y="3377765"/>
              <a:ext cx="928374" cy="649861"/>
            </a:xfrm>
            <a:prstGeom prst="chevron">
              <a:avLst>
                <a:gd name="adj" fmla="val 50000"/>
              </a:avLst>
            </a:prstGeom>
            <a:solidFill>
              <a:srgbClr val="A4A4A4"/>
            </a:solidFill>
            <a:ln w="12700" cap="flat" cmpd="sng">
              <a:solidFill>
                <a:srgbClr val="A4A4A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9;p2">
              <a:extLst>
                <a:ext uri="{FF2B5EF4-FFF2-40B4-BE49-F238E27FC236}">
                  <a16:creationId xmlns:a16="http://schemas.microsoft.com/office/drawing/2014/main" id="{8F9769E7-668C-4378-8A48-983556801B6E}"/>
                </a:ext>
              </a:extLst>
            </p:cNvPr>
            <p:cNvSpPr txBox="1"/>
            <p:nvPr/>
          </p:nvSpPr>
          <p:spPr>
            <a:xfrm>
              <a:off x="1" y="3563440"/>
              <a:ext cx="649861" cy="278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dirty="0"/>
            </a:p>
          </p:txBody>
        </p:sp>
        <p:sp>
          <p:nvSpPr>
            <p:cNvPr id="24" name="Google Shape;120;p2">
              <a:extLst>
                <a:ext uri="{FF2B5EF4-FFF2-40B4-BE49-F238E27FC236}">
                  <a16:creationId xmlns:a16="http://schemas.microsoft.com/office/drawing/2014/main" id="{D3EF808F-1FD0-4838-9450-CA1DC378B6E5}"/>
                </a:ext>
              </a:extLst>
            </p:cNvPr>
            <p:cNvSpPr/>
            <p:nvPr/>
          </p:nvSpPr>
          <p:spPr>
            <a:xfrm rot="5400000">
              <a:off x="4050223" y="-161851"/>
              <a:ext cx="603443" cy="740416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A4A4A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1;p2">
              <a:extLst>
                <a:ext uri="{FF2B5EF4-FFF2-40B4-BE49-F238E27FC236}">
                  <a16:creationId xmlns:a16="http://schemas.microsoft.com/office/drawing/2014/main" id="{5416FAD9-BB08-41CA-AD7E-5275EBFDF5DD}"/>
                </a:ext>
              </a:extLst>
            </p:cNvPr>
            <p:cNvSpPr txBox="1"/>
            <p:nvPr/>
          </p:nvSpPr>
          <p:spPr>
            <a:xfrm>
              <a:off x="649862" y="3267968"/>
              <a:ext cx="7374708" cy="5445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7775" rIns="17775" bIns="177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 err="1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Hạn</a:t>
              </a:r>
              <a:r>
                <a:rPr lang="en-US" sz="2800" b="0" i="0" u="none" strike="noStrike" cap="none" dirty="0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 </a:t>
              </a:r>
              <a:r>
                <a:rPr lang="en-US" sz="2800" b="0" i="0" u="none" strike="noStrike" cap="none" dirty="0" err="1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chế</a:t>
              </a:r>
              <a:endParaRPr dirty="0">
                <a:latin typeface="Lato" panose="020F0502020204030203"/>
              </a:endParaRPr>
            </a:p>
          </p:txBody>
        </p:sp>
      </p:grpSp>
      <p:sp>
        <p:nvSpPr>
          <p:cNvPr id="26" name="Google Shape;106;p2">
            <a:extLst>
              <a:ext uri="{FF2B5EF4-FFF2-40B4-BE49-F238E27FC236}">
                <a16:creationId xmlns:a16="http://schemas.microsoft.com/office/drawing/2014/main" id="{F7FD60DE-AE94-4F70-8A00-C3F00CBF4CBB}"/>
              </a:ext>
            </a:extLst>
          </p:cNvPr>
          <p:cNvSpPr/>
          <p:nvPr/>
        </p:nvSpPr>
        <p:spPr>
          <a:xfrm rot="5400000">
            <a:off x="405712" y="5252891"/>
            <a:ext cx="928374" cy="649861"/>
          </a:xfrm>
          <a:prstGeom prst="chevron">
            <a:avLst>
              <a:gd name="adj" fmla="val 50000"/>
            </a:avLst>
          </a:prstGeom>
          <a:solidFill>
            <a:srgbClr val="D77850"/>
          </a:solidFill>
          <a:ln w="12700" cap="flat" cmpd="sng">
            <a:solidFill>
              <a:srgbClr val="D778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vert270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Google Shape;109;p2">
            <a:extLst>
              <a:ext uri="{FF2B5EF4-FFF2-40B4-BE49-F238E27FC236}">
                <a16:creationId xmlns:a16="http://schemas.microsoft.com/office/drawing/2014/main" id="{4C3477B9-F75F-45B1-BE7D-EFD5D91729A8}"/>
              </a:ext>
            </a:extLst>
          </p:cNvPr>
          <p:cNvSpPr txBox="1"/>
          <p:nvPr/>
        </p:nvSpPr>
        <p:spPr>
          <a:xfrm>
            <a:off x="1194816" y="5109948"/>
            <a:ext cx="7374708" cy="54452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spcFirstLastPara="1" wrap="square" lIns="199125" tIns="17775" rIns="17775" bIns="17775" anchor="ctr" anchorCtr="0">
            <a:noAutofit/>
          </a:bodyPr>
          <a:lstStyle/>
          <a:p>
            <a:pPr marL="285750" marR="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Lato" panose="020F0502020204030203"/>
                <a:ea typeface="Arial"/>
                <a:cs typeface="Arial"/>
                <a:sym typeface="Arial"/>
              </a:rPr>
              <a:t>Hướng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Lato" panose="020F0502020204030203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Lato" panose="020F0502020204030203"/>
                <a:ea typeface="Arial"/>
                <a:cs typeface="Arial"/>
                <a:sym typeface="Arial"/>
              </a:rPr>
              <a:t>phát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Lato" panose="020F0502020204030203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Lato" panose="020F0502020204030203"/>
                <a:ea typeface="Arial"/>
                <a:cs typeface="Arial"/>
                <a:sym typeface="Arial"/>
              </a:rPr>
              <a:t>triển</a:t>
            </a:r>
            <a:endParaRPr dirty="0">
              <a:latin typeface="Lato" panose="020F0502020204030203"/>
            </a:endParaRPr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40EA77C-83B6-4108-8E1A-2F5431FEDFC6}"/>
              </a:ext>
            </a:extLst>
          </p:cNvPr>
          <p:cNvSpPr txBox="1"/>
          <p:nvPr/>
        </p:nvSpPr>
        <p:spPr>
          <a:xfrm>
            <a:off x="235076" y="1541222"/>
            <a:ext cx="8778024" cy="128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latin typeface="Lato" panose="020F0502020204030203"/>
              </a:rPr>
              <a:t>w</a:t>
            </a:r>
            <a:r>
              <a:rPr lang="en-US" baseline="-25000" dirty="0" err="1">
                <a:latin typeface="Lato" panose="020F0502020204030203"/>
              </a:rPr>
              <a:t>quality</a:t>
            </a:r>
            <a:r>
              <a:rPr lang="en-US" dirty="0">
                <a:latin typeface="Lato" panose="020F0502020204030203"/>
              </a:rPr>
              <a:t> – </a:t>
            </a:r>
            <a:r>
              <a:rPr lang="en-US" dirty="0" err="1">
                <a:latin typeface="Lato" panose="020F0502020204030203"/>
              </a:rPr>
              <a:t>trọng</a:t>
            </a:r>
            <a:r>
              <a:rPr lang="en-US" dirty="0">
                <a:latin typeface="Lato" panose="020F0502020204030203"/>
              </a:rPr>
              <a:t> </a:t>
            </a:r>
            <a:r>
              <a:rPr lang="en-US" dirty="0" err="1">
                <a:latin typeface="Lato" panose="020F0502020204030203"/>
              </a:rPr>
              <a:t>số</a:t>
            </a:r>
            <a:r>
              <a:rPr lang="en-US" dirty="0">
                <a:latin typeface="Lato" panose="020F0502020204030203"/>
              </a:rPr>
              <a:t> </a:t>
            </a:r>
            <a:r>
              <a:rPr lang="en-US" dirty="0" err="1">
                <a:latin typeface="Lato" panose="020F0502020204030203"/>
              </a:rPr>
              <a:t>chất</a:t>
            </a:r>
            <a:r>
              <a:rPr lang="en-US" dirty="0">
                <a:latin typeface="Lato" panose="020F0502020204030203"/>
              </a:rPr>
              <a:t> </a:t>
            </a:r>
            <a:r>
              <a:rPr lang="en-US" dirty="0" err="1">
                <a:latin typeface="Lato" panose="020F0502020204030203"/>
              </a:rPr>
              <a:t>lượng</a:t>
            </a:r>
            <a:r>
              <a:rPr lang="en-US" dirty="0">
                <a:latin typeface="Lato" panose="020F0502020204030203"/>
              </a:rPr>
              <a:t> (</a:t>
            </a:r>
            <a:r>
              <a:rPr lang="en-US" dirty="0" err="1">
                <a:latin typeface="Lato" panose="020F0502020204030203"/>
              </a:rPr>
              <a:t>mặc</a:t>
            </a:r>
            <a:r>
              <a:rPr lang="en-US" dirty="0">
                <a:latin typeface="Lato" panose="020F0502020204030203"/>
              </a:rPr>
              <a:t> </a:t>
            </a:r>
            <a:r>
              <a:rPr lang="en-US" dirty="0" err="1">
                <a:latin typeface="Lato" panose="020F0502020204030203"/>
              </a:rPr>
              <a:t>định</a:t>
            </a:r>
            <a:r>
              <a:rPr lang="en-US" dirty="0">
                <a:latin typeface="Lato" panose="020F0502020204030203"/>
              </a:rPr>
              <a:t> </a:t>
            </a:r>
            <a:r>
              <a:rPr lang="en-US" dirty="0" err="1">
                <a:latin typeface="Lato" panose="020F0502020204030203"/>
              </a:rPr>
              <a:t>là</a:t>
            </a:r>
            <a:r>
              <a:rPr lang="en-US" dirty="0">
                <a:latin typeface="Lato" panose="020F0502020204030203"/>
              </a:rPr>
              <a:t> 1/3)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latin typeface="Lato" panose="020F0502020204030203"/>
              </a:rPr>
              <a:t>w</a:t>
            </a:r>
            <a:r>
              <a:rPr lang="en-US" baseline="-25000" dirty="0" err="1">
                <a:latin typeface="Lato" panose="020F0502020204030203"/>
              </a:rPr>
              <a:t>time</a:t>
            </a:r>
            <a:r>
              <a:rPr lang="en-US" dirty="0">
                <a:latin typeface="Lato" panose="020F0502020204030203"/>
              </a:rPr>
              <a:t> – </a:t>
            </a:r>
            <a:r>
              <a:rPr lang="en-US" dirty="0" err="1">
                <a:latin typeface="Lato" panose="020F0502020204030203"/>
              </a:rPr>
              <a:t>trọng</a:t>
            </a:r>
            <a:r>
              <a:rPr lang="en-US" dirty="0">
                <a:latin typeface="Lato" panose="020F0502020204030203"/>
              </a:rPr>
              <a:t> </a:t>
            </a:r>
            <a:r>
              <a:rPr lang="en-US" dirty="0" err="1">
                <a:latin typeface="Lato" panose="020F0502020204030203"/>
              </a:rPr>
              <a:t>số</a:t>
            </a:r>
            <a:r>
              <a:rPr lang="en-US" dirty="0">
                <a:latin typeface="Lato" panose="020F0502020204030203"/>
              </a:rPr>
              <a:t> </a:t>
            </a:r>
            <a:r>
              <a:rPr lang="en-US" dirty="0" err="1">
                <a:latin typeface="Lato" panose="020F0502020204030203"/>
              </a:rPr>
              <a:t>tiến</a:t>
            </a:r>
            <a:r>
              <a:rPr lang="en-US" dirty="0">
                <a:latin typeface="Lato" panose="020F0502020204030203"/>
              </a:rPr>
              <a:t> </a:t>
            </a:r>
            <a:r>
              <a:rPr lang="en-US" dirty="0" err="1">
                <a:latin typeface="Lato" panose="020F0502020204030203"/>
              </a:rPr>
              <a:t>độ</a:t>
            </a:r>
            <a:r>
              <a:rPr lang="en-US" dirty="0">
                <a:latin typeface="Lato" panose="020F0502020204030203"/>
              </a:rPr>
              <a:t> (</a:t>
            </a:r>
            <a:r>
              <a:rPr lang="en-US" dirty="0" err="1">
                <a:latin typeface="Lato" panose="020F0502020204030203"/>
              </a:rPr>
              <a:t>mặc</a:t>
            </a:r>
            <a:r>
              <a:rPr lang="en-US" dirty="0">
                <a:latin typeface="Lato" panose="020F0502020204030203"/>
              </a:rPr>
              <a:t> </a:t>
            </a:r>
            <a:r>
              <a:rPr lang="en-US" dirty="0" err="1">
                <a:latin typeface="Lato" panose="020F0502020204030203"/>
              </a:rPr>
              <a:t>định</a:t>
            </a:r>
            <a:r>
              <a:rPr lang="en-US" dirty="0">
                <a:latin typeface="Lato" panose="020F0502020204030203"/>
              </a:rPr>
              <a:t> </a:t>
            </a:r>
            <a:r>
              <a:rPr lang="en-US" dirty="0" err="1">
                <a:latin typeface="Lato" panose="020F0502020204030203"/>
              </a:rPr>
              <a:t>là</a:t>
            </a:r>
            <a:r>
              <a:rPr lang="en-US" dirty="0">
                <a:latin typeface="Lato" panose="020F0502020204030203"/>
              </a:rPr>
              <a:t> 1/3)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latin typeface="Lato" panose="020F0502020204030203"/>
              </a:rPr>
              <a:t>w</a:t>
            </a:r>
            <a:r>
              <a:rPr lang="en-US" baseline="-25000" dirty="0" err="1">
                <a:latin typeface="Lato" panose="020F0502020204030203"/>
              </a:rPr>
              <a:t>cost</a:t>
            </a:r>
            <a:r>
              <a:rPr lang="en-US" baseline="-25000" dirty="0">
                <a:latin typeface="Lato" panose="020F0502020204030203"/>
              </a:rPr>
              <a:t> </a:t>
            </a:r>
            <a:r>
              <a:rPr lang="en-US" dirty="0">
                <a:latin typeface="Lato" panose="020F0502020204030203"/>
              </a:rPr>
              <a:t> - </a:t>
            </a:r>
            <a:r>
              <a:rPr lang="en-US" dirty="0" err="1">
                <a:latin typeface="Lato" panose="020F0502020204030203"/>
              </a:rPr>
              <a:t>trọng</a:t>
            </a:r>
            <a:r>
              <a:rPr lang="en-US" dirty="0">
                <a:latin typeface="Lato" panose="020F0502020204030203"/>
              </a:rPr>
              <a:t> </a:t>
            </a:r>
            <a:r>
              <a:rPr lang="en-US" dirty="0" err="1">
                <a:latin typeface="Lato" panose="020F0502020204030203"/>
              </a:rPr>
              <a:t>số</a:t>
            </a:r>
            <a:r>
              <a:rPr lang="en-US" dirty="0">
                <a:latin typeface="Lato" panose="020F0502020204030203"/>
              </a:rPr>
              <a:t> chi </a:t>
            </a:r>
            <a:r>
              <a:rPr lang="en-US" dirty="0" err="1">
                <a:latin typeface="Lato" panose="020F0502020204030203"/>
              </a:rPr>
              <a:t>phí</a:t>
            </a:r>
            <a:r>
              <a:rPr lang="en-US" dirty="0">
                <a:latin typeface="Lato" panose="020F0502020204030203"/>
              </a:rPr>
              <a:t> (</a:t>
            </a:r>
            <a:r>
              <a:rPr lang="en-US" dirty="0" err="1">
                <a:latin typeface="Lato" panose="020F0502020204030203"/>
              </a:rPr>
              <a:t>mặc</a:t>
            </a:r>
            <a:r>
              <a:rPr lang="en-US" dirty="0">
                <a:latin typeface="Lato" panose="020F0502020204030203"/>
              </a:rPr>
              <a:t> </a:t>
            </a:r>
            <a:r>
              <a:rPr lang="en-US" dirty="0" err="1">
                <a:latin typeface="Lato" panose="020F0502020204030203"/>
              </a:rPr>
              <a:t>định</a:t>
            </a:r>
            <a:r>
              <a:rPr lang="en-US" dirty="0">
                <a:latin typeface="Lato" panose="020F0502020204030203"/>
              </a:rPr>
              <a:t> </a:t>
            </a:r>
            <a:r>
              <a:rPr lang="en-US" dirty="0" err="1">
                <a:latin typeface="Lato" panose="020F0502020204030203"/>
              </a:rPr>
              <a:t>là</a:t>
            </a:r>
            <a:r>
              <a:rPr lang="en-US" dirty="0">
                <a:latin typeface="Lato" panose="020F0502020204030203"/>
              </a:rPr>
              <a:t> 1/3)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48022E-E97B-49B0-9C36-3760B85AE521}"/>
              </a:ext>
            </a:extLst>
          </p:cNvPr>
          <p:cNvSpPr txBox="1"/>
          <p:nvPr/>
        </p:nvSpPr>
        <p:spPr>
          <a:xfrm>
            <a:off x="235076" y="1539486"/>
            <a:ext cx="8762165" cy="1294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TaskQualityPoint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yếu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tố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) = (∑ (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baseline="-25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* i</a:t>
            </a:r>
            <a:r>
              <a:rPr lang="en-US" baseline="-25000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) / ∑ i</a:t>
            </a:r>
            <a:r>
              <a:rPr lang="en-US" baseline="-25000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/>
              <a:t> 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–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baseline="-25000" dirty="0"/>
              <a:t>i</a:t>
            </a:r>
            <a:r>
              <a:rPr lang="en-US" dirty="0"/>
              <a:t> –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>
              <a:latin typeface="Lato" panose="020F0502020204030203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BAFE50C-A355-4048-9335-7459FA0BF0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9217" y="488949"/>
            <a:ext cx="8325827" cy="5770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4.2. </a:t>
            </a:r>
            <a:r>
              <a:rPr lang="en-US" sz="2400" b="1" dirty="0" err="1"/>
              <a:t>Đánh</a:t>
            </a:r>
            <a:r>
              <a:rPr lang="en-US" sz="2400" b="1" dirty="0"/>
              <a:t> </a:t>
            </a:r>
            <a:r>
              <a:rPr lang="en-US" sz="2400" b="1" dirty="0" err="1"/>
              <a:t>giá</a:t>
            </a:r>
            <a:r>
              <a:rPr lang="en-US" sz="2400" b="1" dirty="0"/>
              <a:t> </a:t>
            </a:r>
            <a:r>
              <a:rPr lang="en-US" sz="2400" b="1" dirty="0" err="1"/>
              <a:t>công</a:t>
            </a:r>
            <a:r>
              <a:rPr lang="en-US" sz="2400" b="1" dirty="0"/>
              <a:t> </a:t>
            </a:r>
            <a:r>
              <a:rPr lang="en-US" sz="2400" b="1" dirty="0" err="1"/>
              <a:t>việc</a:t>
            </a:r>
            <a:r>
              <a:rPr lang="en-US" sz="2400" b="1" dirty="0"/>
              <a:t> </a:t>
            </a:r>
            <a:r>
              <a:rPr lang="en-US" sz="2400" b="1" dirty="0" err="1"/>
              <a:t>dự</a:t>
            </a:r>
            <a:r>
              <a:rPr lang="en-US" sz="2400" b="1" dirty="0"/>
              <a:t> </a:t>
            </a:r>
            <a:r>
              <a:rPr lang="en-US" sz="2400" b="1" dirty="0" err="1"/>
              <a:t>án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4AAF6-5270-40D1-B9C3-A4D7D0532B80}"/>
              </a:ext>
            </a:extLst>
          </p:cNvPr>
          <p:cNvSpPr txBox="1"/>
          <p:nvPr/>
        </p:nvSpPr>
        <p:spPr>
          <a:xfrm>
            <a:off x="250935" y="1545429"/>
            <a:ext cx="8762165" cy="5026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TaskTimePoint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yếu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tố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) -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qua SPI (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SPI = p / (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baseline="-25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baseline="-25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p –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endParaRPr lang="en-US" dirty="0">
              <a:latin typeface="Lato" panose="020F0502020204030203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baseline="-25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lúc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endParaRPr lang="en-US" baseline="-25000" dirty="0">
              <a:latin typeface="Lato" panose="020F0502020204030203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baseline="-25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US" baseline="-25000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ước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endParaRPr lang="en-US" dirty="0">
              <a:latin typeface="Lato" panose="020F0502020204030203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latin typeface="Lato" panose="020F0502020204030203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Lato" panose="020F0502020204030203"/>
                <a:cs typeface="Times New Roman" panose="02020603050405020304" pitchFamily="18" charset="0"/>
              </a:rPr>
              <a:t> SPI </a:t>
            </a:r>
            <a:r>
              <a:rPr lang="en-US" dirty="0" err="1">
                <a:latin typeface="Lato" panose="020F0502020204030203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Lato" panose="020F0502020204030203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Lato" panose="020F0502020204030203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Lato" panose="020F0502020204030203"/>
                <a:cs typeface="Times New Roman" panose="02020603050405020304" pitchFamily="18" charset="0"/>
              </a:rPr>
              <a:t>:</a:t>
            </a:r>
            <a:endParaRPr lang="en-US" dirty="0">
              <a:latin typeface="Lato" panose="020F0502020204030203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/>
              </a:rPr>
              <a:t>SPI &lt; 0.5 → </a:t>
            </a:r>
            <a:r>
              <a:rPr lang="en-US" dirty="0" err="1">
                <a:latin typeface="Lato" panose="020F0502020204030203"/>
              </a:rPr>
              <a:t>TaskTimePoint</a:t>
            </a:r>
            <a:r>
              <a:rPr lang="en-US" dirty="0">
                <a:latin typeface="Lato" panose="020F0502020204030203"/>
              </a:rPr>
              <a:t> = </a:t>
            </a:r>
            <a:r>
              <a:rPr lang="en-US" b="1" dirty="0">
                <a:latin typeface="Lato" panose="020F0502020204030203"/>
              </a:rPr>
              <a:t>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/>
              </a:rPr>
              <a:t>0.5 &lt;= SPI &lt; 0.75 → </a:t>
            </a:r>
            <a:r>
              <a:rPr lang="en-US" dirty="0" err="1">
                <a:latin typeface="Lato" panose="020F0502020204030203"/>
              </a:rPr>
              <a:t>TaskTimePoint</a:t>
            </a:r>
            <a:r>
              <a:rPr lang="en-US" dirty="0">
                <a:latin typeface="Lato" panose="020F0502020204030203"/>
              </a:rPr>
              <a:t> = </a:t>
            </a:r>
            <a:r>
              <a:rPr lang="en-US" b="1" dirty="0">
                <a:latin typeface="Lato" panose="020F0502020204030203"/>
              </a:rPr>
              <a:t>40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/>
              </a:rPr>
              <a:t>0.75 &lt;= SPI &lt; 1 → </a:t>
            </a:r>
            <a:r>
              <a:rPr lang="en-US" dirty="0" err="1">
                <a:latin typeface="Lato" panose="020F0502020204030203"/>
              </a:rPr>
              <a:t>TaskTimePoint</a:t>
            </a:r>
            <a:r>
              <a:rPr lang="en-US" dirty="0">
                <a:latin typeface="Lato" panose="020F0502020204030203"/>
              </a:rPr>
              <a:t> = </a:t>
            </a:r>
            <a:r>
              <a:rPr lang="en-US" b="1" dirty="0">
                <a:latin typeface="Lato" panose="020F0502020204030203"/>
              </a:rPr>
              <a:t>60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/>
              </a:rPr>
              <a:t>1 &lt;= SPI &lt; 1.25 → </a:t>
            </a:r>
            <a:r>
              <a:rPr lang="en-US" dirty="0" err="1">
                <a:latin typeface="Lato" panose="020F0502020204030203"/>
              </a:rPr>
              <a:t>TaskTimePoint</a:t>
            </a:r>
            <a:r>
              <a:rPr lang="en-US" dirty="0">
                <a:latin typeface="Lato" panose="020F0502020204030203"/>
              </a:rPr>
              <a:t> = </a:t>
            </a:r>
            <a:r>
              <a:rPr lang="en-US" b="1" dirty="0">
                <a:latin typeface="Lato" panose="020F0502020204030203"/>
              </a:rPr>
              <a:t>80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/>
              </a:rPr>
              <a:t>1.25 &lt;= SPI &lt; 1.5 → </a:t>
            </a:r>
            <a:r>
              <a:rPr lang="en-US" dirty="0" err="1">
                <a:latin typeface="Lato" panose="020F0502020204030203"/>
              </a:rPr>
              <a:t>TaskTimePoint</a:t>
            </a:r>
            <a:r>
              <a:rPr lang="en-US" dirty="0">
                <a:latin typeface="Lato" panose="020F0502020204030203"/>
              </a:rPr>
              <a:t> = </a:t>
            </a:r>
            <a:r>
              <a:rPr lang="en-US" b="1" dirty="0">
                <a:latin typeface="Lato" panose="020F0502020204030203"/>
              </a:rPr>
              <a:t>90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/>
              </a:rPr>
              <a:t>1.5 &lt;= SPI → </a:t>
            </a:r>
            <a:r>
              <a:rPr lang="en-US" dirty="0" err="1">
                <a:latin typeface="Lato" panose="020F0502020204030203"/>
              </a:rPr>
              <a:t>TaskTimePoint</a:t>
            </a:r>
            <a:r>
              <a:rPr lang="en-US" dirty="0">
                <a:latin typeface="Lato" panose="020F0502020204030203"/>
              </a:rPr>
              <a:t> = </a:t>
            </a:r>
            <a:r>
              <a:rPr lang="en-US" b="1" dirty="0">
                <a:latin typeface="Lato" panose="020F0502020204030203"/>
              </a:rPr>
              <a:t>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B8F44D-C014-43F6-8BF3-81832F11596F}"/>
              </a:ext>
            </a:extLst>
          </p:cNvPr>
          <p:cNvSpPr txBox="1"/>
          <p:nvPr/>
        </p:nvSpPr>
        <p:spPr>
          <a:xfrm>
            <a:off x="219217" y="1096148"/>
            <a:ext cx="877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ato" panose="020F0502020204030203"/>
              </a:rPr>
              <a:t>TaskPoint</a:t>
            </a:r>
            <a:r>
              <a:rPr lang="en-US" dirty="0">
                <a:latin typeface="Lato" panose="020F0502020204030203"/>
              </a:rPr>
              <a:t> = </a:t>
            </a:r>
            <a:r>
              <a:rPr lang="en-US" dirty="0" err="1">
                <a:latin typeface="Lato" panose="020F0502020204030203"/>
              </a:rPr>
              <a:t>TaskQualityPoint</a:t>
            </a:r>
            <a:r>
              <a:rPr lang="en-US" dirty="0">
                <a:latin typeface="Lato" panose="020F0502020204030203"/>
              </a:rPr>
              <a:t> * </a:t>
            </a:r>
            <a:r>
              <a:rPr lang="en-US" dirty="0" err="1">
                <a:latin typeface="Lato" panose="020F0502020204030203"/>
              </a:rPr>
              <a:t>w</a:t>
            </a:r>
            <a:r>
              <a:rPr lang="en-US" baseline="-25000" dirty="0" err="1">
                <a:latin typeface="Lato" panose="020F0502020204030203"/>
              </a:rPr>
              <a:t>quality</a:t>
            </a:r>
            <a:r>
              <a:rPr lang="en-US" dirty="0">
                <a:latin typeface="Lato" panose="020F0502020204030203"/>
              </a:rPr>
              <a:t> + </a:t>
            </a:r>
            <a:r>
              <a:rPr lang="en-US" dirty="0" err="1">
                <a:latin typeface="Lato" panose="020F0502020204030203"/>
              </a:rPr>
              <a:t>TaskTimePoint</a:t>
            </a:r>
            <a:r>
              <a:rPr lang="en-US" dirty="0">
                <a:latin typeface="Lato" panose="020F0502020204030203"/>
              </a:rPr>
              <a:t> * </a:t>
            </a:r>
            <a:r>
              <a:rPr lang="en-US" dirty="0" err="1">
                <a:latin typeface="Lato" panose="020F0502020204030203"/>
              </a:rPr>
              <a:t>w</a:t>
            </a:r>
            <a:r>
              <a:rPr lang="en-US" baseline="-25000" dirty="0" err="1">
                <a:latin typeface="Lato" panose="020F0502020204030203"/>
              </a:rPr>
              <a:t>time</a:t>
            </a:r>
            <a:r>
              <a:rPr lang="en-US" dirty="0">
                <a:latin typeface="Lato" panose="020F0502020204030203"/>
              </a:rPr>
              <a:t> + </a:t>
            </a:r>
            <a:r>
              <a:rPr lang="en-US" dirty="0" err="1">
                <a:latin typeface="Lato" panose="020F0502020204030203"/>
              </a:rPr>
              <a:t>TaskCostPoint</a:t>
            </a:r>
            <a:r>
              <a:rPr lang="en-US" dirty="0">
                <a:latin typeface="Lato" panose="020F0502020204030203"/>
              </a:rPr>
              <a:t> * </a:t>
            </a:r>
            <a:r>
              <a:rPr lang="en-US" dirty="0" err="1">
                <a:latin typeface="Lato" panose="020F0502020204030203"/>
              </a:rPr>
              <a:t>w</a:t>
            </a:r>
            <a:r>
              <a:rPr lang="en-US" baseline="-25000" dirty="0" err="1">
                <a:latin typeface="Lato" panose="020F0502020204030203"/>
              </a:rPr>
              <a:t>cost</a:t>
            </a:r>
            <a:endParaRPr lang="en-US" dirty="0">
              <a:latin typeface="Lato" panose="020F0502020204030203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6CE26C-7F70-4891-B454-7CB07C0354F8}"/>
              </a:ext>
            </a:extLst>
          </p:cNvPr>
          <p:cNvSpPr txBox="1"/>
          <p:nvPr/>
        </p:nvSpPr>
        <p:spPr>
          <a:xfrm>
            <a:off x="243005" y="1545429"/>
            <a:ext cx="8762165" cy="5026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TaskCostPoint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yếu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tố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) -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qua CPI (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CPI = (p *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ct</a:t>
            </a:r>
            <a:r>
              <a:rPr lang="en-US" baseline="-25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) /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ct</a:t>
            </a:r>
            <a:r>
              <a:rPr lang="en-US" baseline="-25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act</a:t>
            </a:r>
            <a:endParaRPr lang="en-US" dirty="0">
              <a:latin typeface="Lato" panose="020F0502020204030203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p –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endParaRPr lang="vi-VN" dirty="0">
              <a:latin typeface="Lato" panose="020F0502020204030203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ct</a:t>
            </a:r>
            <a:r>
              <a:rPr lang="en-US" baseline="-25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vi-VN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– tổng chi phí ước lượng cho công việc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act</a:t>
            </a:r>
            <a:r>
              <a:rPr lang="vi-VN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– tổng chi phí thực cho công việc (người dùng sẽ nhập vào)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latin typeface="Lato" panose="020F0502020204030203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Lato" panose="020F0502020204030203"/>
                <a:cs typeface="Times New Roman" panose="02020603050405020304" pitchFamily="18" charset="0"/>
              </a:rPr>
              <a:t> CPI </a:t>
            </a:r>
            <a:r>
              <a:rPr lang="en-US" dirty="0" err="1">
                <a:latin typeface="Lato" panose="020F0502020204030203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Lato" panose="020F0502020204030203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Lato" panose="020F0502020204030203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Lato" panose="020F0502020204030203"/>
                <a:cs typeface="Times New Roman" panose="02020603050405020304" pitchFamily="18" charset="0"/>
              </a:rPr>
              <a:t>:</a:t>
            </a:r>
            <a:endParaRPr lang="en-US" dirty="0">
              <a:latin typeface="Lato" panose="020F0502020204030203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/>
              </a:rPr>
              <a:t>CPI &lt; 0.5 → </a:t>
            </a:r>
            <a:r>
              <a:rPr lang="en-US" dirty="0" err="1">
                <a:latin typeface="Lato" panose="020F0502020204030203"/>
              </a:rPr>
              <a:t>TaskCostPoint</a:t>
            </a:r>
            <a:r>
              <a:rPr lang="en-US" dirty="0">
                <a:latin typeface="Lato" panose="020F0502020204030203"/>
              </a:rPr>
              <a:t> = </a:t>
            </a:r>
            <a:r>
              <a:rPr lang="en-US" b="1" dirty="0">
                <a:latin typeface="Lato" panose="020F0502020204030203"/>
              </a:rPr>
              <a:t>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/>
              </a:rPr>
              <a:t>0.5 &lt;= CPI &lt; 0.75 → </a:t>
            </a:r>
            <a:r>
              <a:rPr lang="en-US" dirty="0" err="1">
                <a:latin typeface="Lato" panose="020F0502020204030203"/>
              </a:rPr>
              <a:t>TaskCostPoint</a:t>
            </a:r>
            <a:r>
              <a:rPr lang="en-US" dirty="0">
                <a:latin typeface="Lato" panose="020F0502020204030203"/>
              </a:rPr>
              <a:t> = </a:t>
            </a:r>
            <a:r>
              <a:rPr lang="en-US" b="1" dirty="0">
                <a:latin typeface="Lato" panose="020F0502020204030203"/>
              </a:rPr>
              <a:t>40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/>
              </a:rPr>
              <a:t>0.75 &lt;= CPI &lt; 1 → </a:t>
            </a:r>
            <a:r>
              <a:rPr lang="en-US" dirty="0" err="1">
                <a:latin typeface="Lato" panose="020F0502020204030203"/>
              </a:rPr>
              <a:t>TaskCostPoint</a:t>
            </a:r>
            <a:r>
              <a:rPr lang="en-US" dirty="0">
                <a:latin typeface="Lato" panose="020F0502020204030203"/>
              </a:rPr>
              <a:t> = </a:t>
            </a:r>
            <a:r>
              <a:rPr lang="en-US" b="1" dirty="0">
                <a:latin typeface="Lato" panose="020F0502020204030203"/>
              </a:rPr>
              <a:t>60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/>
              </a:rPr>
              <a:t>1 &lt;= CPI &lt; 1.25 → </a:t>
            </a:r>
            <a:r>
              <a:rPr lang="en-US" dirty="0" err="1">
                <a:latin typeface="Lato" panose="020F0502020204030203"/>
              </a:rPr>
              <a:t>TaskCostPoint</a:t>
            </a:r>
            <a:r>
              <a:rPr lang="en-US" dirty="0">
                <a:latin typeface="Lato" panose="020F0502020204030203"/>
              </a:rPr>
              <a:t> = </a:t>
            </a:r>
            <a:r>
              <a:rPr lang="en-US" b="1" dirty="0">
                <a:latin typeface="Lato" panose="020F0502020204030203"/>
              </a:rPr>
              <a:t>80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/>
              </a:rPr>
              <a:t>1.25 &lt;= CPI &lt; 1.5 → </a:t>
            </a:r>
            <a:r>
              <a:rPr lang="en-US" dirty="0" err="1">
                <a:latin typeface="Lato" panose="020F0502020204030203"/>
              </a:rPr>
              <a:t>TaskCostPoint</a:t>
            </a:r>
            <a:r>
              <a:rPr lang="en-US" dirty="0">
                <a:latin typeface="Lato" panose="020F0502020204030203"/>
              </a:rPr>
              <a:t> = </a:t>
            </a:r>
            <a:r>
              <a:rPr lang="en-US" b="1" dirty="0">
                <a:latin typeface="Lato" panose="020F0502020204030203"/>
              </a:rPr>
              <a:t>90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/>
              </a:rPr>
              <a:t>1.5 &lt;= CPI → </a:t>
            </a:r>
            <a:r>
              <a:rPr lang="en-US" dirty="0" err="1">
                <a:latin typeface="Lato" panose="020F0502020204030203"/>
              </a:rPr>
              <a:t>TaskCostPoint</a:t>
            </a:r>
            <a:r>
              <a:rPr lang="en-US" dirty="0">
                <a:latin typeface="Lato" panose="020F0502020204030203"/>
              </a:rPr>
              <a:t> = </a:t>
            </a:r>
            <a:r>
              <a:rPr lang="en-US" b="1" dirty="0">
                <a:latin typeface="Lato" panose="020F0502020204030203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82038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 animBg="1"/>
      <p:bldP spid="9" grpId="0" animBg="1"/>
      <p:bldP spid="10" grpId="0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BEA4AE5-ED64-44BB-8920-E059B3E77299}"/>
              </a:ext>
            </a:extLst>
          </p:cNvPr>
          <p:cNvSpPr txBox="1"/>
          <p:nvPr/>
        </p:nvSpPr>
        <p:spPr>
          <a:xfrm>
            <a:off x="235080" y="1915714"/>
            <a:ext cx="8778024" cy="1702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latin typeface="Lato" panose="020F0502020204030203"/>
              </a:rPr>
              <a:t>w</a:t>
            </a:r>
            <a:r>
              <a:rPr lang="en-US" baseline="-25000" dirty="0" err="1">
                <a:latin typeface="Lato" panose="020F0502020204030203"/>
              </a:rPr>
              <a:t>quality</a:t>
            </a:r>
            <a:r>
              <a:rPr lang="en-US" dirty="0">
                <a:latin typeface="Lato" panose="020F0502020204030203"/>
              </a:rPr>
              <a:t> – </a:t>
            </a:r>
            <a:r>
              <a:rPr lang="en-US" dirty="0" err="1">
                <a:latin typeface="Lato" panose="020F0502020204030203"/>
              </a:rPr>
              <a:t>trọng</a:t>
            </a:r>
            <a:r>
              <a:rPr lang="en-US" dirty="0">
                <a:latin typeface="Lato" panose="020F0502020204030203"/>
              </a:rPr>
              <a:t> </a:t>
            </a:r>
            <a:r>
              <a:rPr lang="en-US" dirty="0" err="1">
                <a:latin typeface="Lato" panose="020F0502020204030203"/>
              </a:rPr>
              <a:t>số</a:t>
            </a:r>
            <a:r>
              <a:rPr lang="en-US" dirty="0">
                <a:latin typeface="Lato" panose="020F0502020204030203"/>
              </a:rPr>
              <a:t> </a:t>
            </a:r>
            <a:r>
              <a:rPr lang="en-US" dirty="0" err="1">
                <a:latin typeface="Lato" panose="020F0502020204030203"/>
              </a:rPr>
              <a:t>chất</a:t>
            </a:r>
            <a:r>
              <a:rPr lang="en-US" dirty="0">
                <a:latin typeface="Lato" panose="020F0502020204030203"/>
              </a:rPr>
              <a:t> </a:t>
            </a:r>
            <a:r>
              <a:rPr lang="en-US" dirty="0" err="1">
                <a:latin typeface="Lato" panose="020F0502020204030203"/>
              </a:rPr>
              <a:t>lượng</a:t>
            </a:r>
            <a:r>
              <a:rPr lang="en-US" dirty="0">
                <a:latin typeface="Lato" panose="020F0502020204030203"/>
              </a:rPr>
              <a:t> (</a:t>
            </a:r>
            <a:r>
              <a:rPr lang="en-US" dirty="0" err="1">
                <a:latin typeface="Lato" panose="020F0502020204030203"/>
              </a:rPr>
              <a:t>mặc</a:t>
            </a:r>
            <a:r>
              <a:rPr lang="en-US" dirty="0">
                <a:latin typeface="Lato" panose="020F0502020204030203"/>
              </a:rPr>
              <a:t> </a:t>
            </a:r>
            <a:r>
              <a:rPr lang="en-US" dirty="0" err="1">
                <a:latin typeface="Lato" panose="020F0502020204030203"/>
              </a:rPr>
              <a:t>định</a:t>
            </a:r>
            <a:r>
              <a:rPr lang="en-US" dirty="0">
                <a:latin typeface="Lato" panose="020F0502020204030203"/>
              </a:rPr>
              <a:t> </a:t>
            </a:r>
            <a:r>
              <a:rPr lang="en-US" dirty="0" err="1">
                <a:latin typeface="Lato" panose="020F0502020204030203"/>
              </a:rPr>
              <a:t>là</a:t>
            </a:r>
            <a:r>
              <a:rPr lang="en-US" dirty="0">
                <a:latin typeface="Lato" panose="020F0502020204030203"/>
              </a:rPr>
              <a:t> 0.25)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latin typeface="Lato" panose="020F0502020204030203"/>
              </a:rPr>
              <a:t>w</a:t>
            </a:r>
            <a:r>
              <a:rPr lang="en-US" baseline="-25000" dirty="0" err="1">
                <a:latin typeface="Lato" panose="020F0502020204030203"/>
              </a:rPr>
              <a:t>time</a:t>
            </a:r>
            <a:r>
              <a:rPr lang="en-US" dirty="0">
                <a:latin typeface="Lato" panose="020F0502020204030203"/>
              </a:rPr>
              <a:t> – </a:t>
            </a:r>
            <a:r>
              <a:rPr lang="en-US" dirty="0" err="1">
                <a:latin typeface="Lato" panose="020F0502020204030203"/>
              </a:rPr>
              <a:t>trọng</a:t>
            </a:r>
            <a:r>
              <a:rPr lang="en-US" dirty="0">
                <a:latin typeface="Lato" panose="020F0502020204030203"/>
              </a:rPr>
              <a:t> </a:t>
            </a:r>
            <a:r>
              <a:rPr lang="en-US" dirty="0" err="1">
                <a:latin typeface="Lato" panose="020F0502020204030203"/>
              </a:rPr>
              <a:t>số</a:t>
            </a:r>
            <a:r>
              <a:rPr lang="en-US" dirty="0">
                <a:latin typeface="Lato" panose="020F0502020204030203"/>
              </a:rPr>
              <a:t> </a:t>
            </a:r>
            <a:r>
              <a:rPr lang="en-US" dirty="0" err="1">
                <a:latin typeface="Lato" panose="020F0502020204030203"/>
              </a:rPr>
              <a:t>tiến</a:t>
            </a:r>
            <a:r>
              <a:rPr lang="en-US" dirty="0">
                <a:latin typeface="Lato" panose="020F0502020204030203"/>
              </a:rPr>
              <a:t> </a:t>
            </a:r>
            <a:r>
              <a:rPr lang="en-US" dirty="0" err="1">
                <a:latin typeface="Lato" panose="020F0502020204030203"/>
              </a:rPr>
              <a:t>độ</a:t>
            </a:r>
            <a:r>
              <a:rPr lang="en-US" dirty="0">
                <a:latin typeface="Lato" panose="020F0502020204030203"/>
              </a:rPr>
              <a:t> (</a:t>
            </a:r>
            <a:r>
              <a:rPr lang="en-US" dirty="0" err="1">
                <a:latin typeface="Lato" panose="020F0502020204030203"/>
              </a:rPr>
              <a:t>mặc</a:t>
            </a:r>
            <a:r>
              <a:rPr lang="en-US" dirty="0">
                <a:latin typeface="Lato" panose="020F0502020204030203"/>
              </a:rPr>
              <a:t> </a:t>
            </a:r>
            <a:r>
              <a:rPr lang="en-US" dirty="0" err="1">
                <a:latin typeface="Lato" panose="020F0502020204030203"/>
              </a:rPr>
              <a:t>định</a:t>
            </a:r>
            <a:r>
              <a:rPr lang="en-US" dirty="0">
                <a:latin typeface="Lato" panose="020F0502020204030203"/>
              </a:rPr>
              <a:t> </a:t>
            </a:r>
            <a:r>
              <a:rPr lang="en-US" dirty="0" err="1">
                <a:latin typeface="Lato" panose="020F0502020204030203"/>
              </a:rPr>
              <a:t>là</a:t>
            </a:r>
            <a:r>
              <a:rPr lang="en-US" dirty="0">
                <a:latin typeface="Lato" panose="020F0502020204030203"/>
              </a:rPr>
              <a:t> 0.25)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latin typeface="Lato" panose="020F0502020204030203"/>
              </a:rPr>
              <a:t>w</a:t>
            </a:r>
            <a:r>
              <a:rPr lang="en-US" baseline="-25000" dirty="0" err="1">
                <a:latin typeface="Lato" panose="020F0502020204030203"/>
              </a:rPr>
              <a:t>cost</a:t>
            </a:r>
            <a:r>
              <a:rPr lang="en-US" baseline="-25000" dirty="0">
                <a:latin typeface="Lato" panose="020F0502020204030203"/>
              </a:rPr>
              <a:t> </a:t>
            </a:r>
            <a:r>
              <a:rPr lang="en-US" dirty="0">
                <a:latin typeface="Lato" panose="020F0502020204030203"/>
              </a:rPr>
              <a:t> - </a:t>
            </a:r>
            <a:r>
              <a:rPr lang="en-US" dirty="0" err="1">
                <a:latin typeface="Lato" panose="020F0502020204030203"/>
              </a:rPr>
              <a:t>trọng</a:t>
            </a:r>
            <a:r>
              <a:rPr lang="en-US" dirty="0">
                <a:latin typeface="Lato" panose="020F0502020204030203"/>
              </a:rPr>
              <a:t> </a:t>
            </a:r>
            <a:r>
              <a:rPr lang="en-US" dirty="0" err="1">
                <a:latin typeface="Lato" panose="020F0502020204030203"/>
              </a:rPr>
              <a:t>số</a:t>
            </a:r>
            <a:r>
              <a:rPr lang="en-US" dirty="0">
                <a:latin typeface="Lato" panose="020F0502020204030203"/>
              </a:rPr>
              <a:t> chi </a:t>
            </a:r>
            <a:r>
              <a:rPr lang="en-US" dirty="0" err="1">
                <a:latin typeface="Lato" panose="020F0502020204030203"/>
              </a:rPr>
              <a:t>phí</a:t>
            </a:r>
            <a:r>
              <a:rPr lang="en-US" dirty="0">
                <a:latin typeface="Lato" panose="020F0502020204030203"/>
              </a:rPr>
              <a:t> (</a:t>
            </a:r>
            <a:r>
              <a:rPr lang="en-US" dirty="0" err="1">
                <a:latin typeface="Lato" panose="020F0502020204030203"/>
              </a:rPr>
              <a:t>mặc</a:t>
            </a:r>
            <a:r>
              <a:rPr lang="en-US" dirty="0">
                <a:latin typeface="Lato" panose="020F0502020204030203"/>
              </a:rPr>
              <a:t> </a:t>
            </a:r>
            <a:r>
              <a:rPr lang="en-US" dirty="0" err="1">
                <a:latin typeface="Lato" panose="020F0502020204030203"/>
              </a:rPr>
              <a:t>định</a:t>
            </a:r>
            <a:r>
              <a:rPr lang="en-US" dirty="0">
                <a:latin typeface="Lato" panose="020F0502020204030203"/>
              </a:rPr>
              <a:t> </a:t>
            </a:r>
            <a:r>
              <a:rPr lang="en-US" dirty="0" err="1">
                <a:latin typeface="Lato" panose="020F0502020204030203"/>
              </a:rPr>
              <a:t>là</a:t>
            </a:r>
            <a:r>
              <a:rPr lang="en-US" dirty="0">
                <a:latin typeface="Lato" panose="020F0502020204030203"/>
              </a:rPr>
              <a:t> 0.25)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latin typeface="Lato" panose="020F0502020204030203"/>
              </a:rPr>
              <a:t>w</a:t>
            </a:r>
            <a:r>
              <a:rPr lang="en-US" baseline="-25000" dirty="0" err="1">
                <a:latin typeface="Lato" panose="020F0502020204030203"/>
              </a:rPr>
              <a:t>distribution</a:t>
            </a:r>
            <a:r>
              <a:rPr lang="en-US" baseline="-25000" dirty="0">
                <a:latin typeface="Lato" panose="020F0502020204030203"/>
              </a:rPr>
              <a:t> </a:t>
            </a:r>
            <a:r>
              <a:rPr lang="en-US" dirty="0">
                <a:latin typeface="Lato" panose="020F0502020204030203"/>
              </a:rPr>
              <a:t> - </a:t>
            </a:r>
            <a:r>
              <a:rPr lang="en-US" dirty="0" err="1">
                <a:latin typeface="Lato" panose="020F0502020204030203"/>
              </a:rPr>
              <a:t>trọng</a:t>
            </a:r>
            <a:r>
              <a:rPr lang="en-US" dirty="0">
                <a:latin typeface="Lato" panose="020F0502020204030203"/>
              </a:rPr>
              <a:t> </a:t>
            </a:r>
            <a:r>
              <a:rPr lang="en-US" dirty="0" err="1">
                <a:latin typeface="Lato" panose="020F0502020204030203"/>
              </a:rPr>
              <a:t>số</a:t>
            </a:r>
            <a:r>
              <a:rPr lang="en-US" dirty="0">
                <a:latin typeface="Lato" panose="020F0502020204030203"/>
              </a:rPr>
              <a:t> </a:t>
            </a:r>
            <a:r>
              <a:rPr lang="en-US" dirty="0" err="1">
                <a:latin typeface="Lato" panose="020F0502020204030203"/>
              </a:rPr>
              <a:t>phân</a:t>
            </a:r>
            <a:r>
              <a:rPr lang="en-US" dirty="0">
                <a:latin typeface="Lato" panose="020F0502020204030203"/>
              </a:rPr>
              <a:t> </a:t>
            </a:r>
            <a:r>
              <a:rPr lang="en-US" dirty="0" err="1">
                <a:latin typeface="Lato" panose="020F0502020204030203"/>
              </a:rPr>
              <a:t>bố</a:t>
            </a:r>
            <a:r>
              <a:rPr lang="en-US" dirty="0">
                <a:latin typeface="Lato" panose="020F0502020204030203"/>
              </a:rPr>
              <a:t> </a:t>
            </a:r>
            <a:r>
              <a:rPr lang="en-US" dirty="0" err="1">
                <a:latin typeface="Lato" panose="020F0502020204030203"/>
              </a:rPr>
              <a:t>thời</a:t>
            </a:r>
            <a:r>
              <a:rPr lang="en-US" dirty="0">
                <a:latin typeface="Lato" panose="020F0502020204030203"/>
              </a:rPr>
              <a:t> </a:t>
            </a:r>
            <a:r>
              <a:rPr lang="en-US" dirty="0" err="1">
                <a:latin typeface="Lato" panose="020F0502020204030203"/>
              </a:rPr>
              <a:t>gian</a:t>
            </a:r>
            <a:r>
              <a:rPr lang="en-US" dirty="0">
                <a:latin typeface="Lato" panose="020F0502020204030203"/>
              </a:rPr>
              <a:t> </a:t>
            </a:r>
            <a:r>
              <a:rPr lang="en-US" dirty="0" err="1">
                <a:latin typeface="Lato" panose="020F0502020204030203"/>
              </a:rPr>
              <a:t>hợp</a:t>
            </a:r>
            <a:r>
              <a:rPr lang="en-US" dirty="0">
                <a:latin typeface="Lato" panose="020F0502020204030203"/>
              </a:rPr>
              <a:t> </a:t>
            </a:r>
            <a:r>
              <a:rPr lang="en-US" dirty="0" err="1">
                <a:latin typeface="Lato" panose="020F0502020204030203"/>
              </a:rPr>
              <a:t>lý</a:t>
            </a:r>
            <a:r>
              <a:rPr lang="en-US" dirty="0">
                <a:latin typeface="Lato" panose="020F0502020204030203"/>
              </a:rPr>
              <a:t>(</a:t>
            </a:r>
            <a:r>
              <a:rPr lang="en-US" dirty="0" err="1">
                <a:latin typeface="Lato" panose="020F0502020204030203"/>
              </a:rPr>
              <a:t>mặc</a:t>
            </a:r>
            <a:r>
              <a:rPr lang="en-US" dirty="0">
                <a:latin typeface="Lato" panose="020F0502020204030203"/>
              </a:rPr>
              <a:t> </a:t>
            </a:r>
            <a:r>
              <a:rPr lang="en-US" dirty="0" err="1">
                <a:latin typeface="Lato" panose="020F0502020204030203"/>
              </a:rPr>
              <a:t>định</a:t>
            </a:r>
            <a:r>
              <a:rPr lang="en-US" dirty="0">
                <a:latin typeface="Lato" panose="020F0502020204030203"/>
              </a:rPr>
              <a:t> </a:t>
            </a:r>
            <a:r>
              <a:rPr lang="en-US" dirty="0" err="1">
                <a:latin typeface="Lato" panose="020F0502020204030203"/>
              </a:rPr>
              <a:t>là</a:t>
            </a:r>
            <a:r>
              <a:rPr lang="en-US" dirty="0">
                <a:latin typeface="Lato" panose="020F0502020204030203"/>
              </a:rPr>
              <a:t> 0.25)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BAFE50C-A355-4048-9335-7459FA0BF0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6" y="530352"/>
            <a:ext cx="8325827" cy="5770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4.2. </a:t>
            </a:r>
            <a:r>
              <a:rPr lang="en-US" sz="2400" b="1" dirty="0" err="1"/>
              <a:t>Đánh</a:t>
            </a:r>
            <a:r>
              <a:rPr lang="en-US" sz="2400" b="1" dirty="0"/>
              <a:t> </a:t>
            </a:r>
            <a:r>
              <a:rPr lang="en-US" sz="2400" b="1" dirty="0" err="1"/>
              <a:t>giá</a:t>
            </a:r>
            <a:r>
              <a:rPr lang="en-US" sz="2400" b="1" dirty="0"/>
              <a:t> </a:t>
            </a:r>
            <a:r>
              <a:rPr lang="en-US" sz="2400" b="1" dirty="0" err="1"/>
              <a:t>thành</a:t>
            </a:r>
            <a:r>
              <a:rPr lang="en-US" sz="2400" b="1" dirty="0"/>
              <a:t> </a:t>
            </a:r>
            <a:r>
              <a:rPr lang="en-US" sz="2400" b="1" dirty="0" err="1"/>
              <a:t>viên</a:t>
            </a:r>
            <a:r>
              <a:rPr lang="en-US" sz="2400" b="1" dirty="0"/>
              <a:t> </a:t>
            </a:r>
            <a:r>
              <a:rPr lang="en-US" sz="2400" b="1" dirty="0" err="1"/>
              <a:t>thực</a:t>
            </a:r>
            <a:r>
              <a:rPr lang="en-US" sz="2400" b="1" dirty="0"/>
              <a:t> </a:t>
            </a:r>
            <a:r>
              <a:rPr lang="en-US" sz="2400" b="1" dirty="0" err="1"/>
              <a:t>hiện</a:t>
            </a:r>
            <a:r>
              <a:rPr lang="en-US" sz="2400" b="1" dirty="0"/>
              <a:t> 1 </a:t>
            </a:r>
            <a:r>
              <a:rPr lang="en-US" sz="2400" b="1" dirty="0" err="1"/>
              <a:t>công</a:t>
            </a:r>
            <a:r>
              <a:rPr lang="en-US" sz="2400" b="1" dirty="0"/>
              <a:t> </a:t>
            </a:r>
            <a:r>
              <a:rPr lang="en-US" sz="2400" b="1" dirty="0" err="1"/>
              <a:t>việc</a:t>
            </a:r>
            <a:r>
              <a:rPr lang="en-US" sz="2400" b="1" dirty="0"/>
              <a:t> </a:t>
            </a:r>
            <a:r>
              <a:rPr lang="en-US" sz="2400" b="1" dirty="0" err="1"/>
              <a:t>dự</a:t>
            </a:r>
            <a:r>
              <a:rPr lang="en-US" sz="2400" b="1" dirty="0"/>
              <a:t> </a:t>
            </a:r>
            <a:r>
              <a:rPr lang="en-US" sz="2400" b="1" dirty="0" err="1"/>
              <a:t>án</a:t>
            </a:r>
            <a:endParaRPr 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245271-59B4-4D35-8624-714884632268}"/>
              </a:ext>
            </a:extLst>
          </p:cNvPr>
          <p:cNvSpPr txBox="1"/>
          <p:nvPr/>
        </p:nvSpPr>
        <p:spPr>
          <a:xfrm>
            <a:off x="235076" y="1067861"/>
            <a:ext cx="8908924" cy="87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dirty="0" err="1">
                <a:latin typeface="Lato" panose="020F0502020204030203"/>
              </a:rPr>
              <a:t>MemberPoint</a:t>
            </a:r>
            <a:r>
              <a:rPr lang="en-US" dirty="0">
                <a:latin typeface="Lato" panose="020F0502020204030203"/>
              </a:rPr>
              <a:t> = </a:t>
            </a:r>
            <a:r>
              <a:rPr lang="en-US" dirty="0" err="1">
                <a:latin typeface="Lato" panose="020F0502020204030203"/>
              </a:rPr>
              <a:t>MemberTimePoint</a:t>
            </a:r>
            <a:r>
              <a:rPr lang="en-US" dirty="0">
                <a:latin typeface="Lato" panose="020F0502020204030203"/>
              </a:rPr>
              <a:t> * </a:t>
            </a:r>
            <a:r>
              <a:rPr lang="en-US" dirty="0" err="1">
                <a:latin typeface="Lato" panose="020F0502020204030203"/>
              </a:rPr>
              <a:t>w</a:t>
            </a:r>
            <a:r>
              <a:rPr lang="en-US" baseline="-25000" dirty="0" err="1">
                <a:latin typeface="Lato" panose="020F0502020204030203"/>
              </a:rPr>
              <a:t>time</a:t>
            </a:r>
            <a:r>
              <a:rPr lang="en-US" dirty="0">
                <a:latin typeface="Lato" panose="020F0502020204030203"/>
              </a:rPr>
              <a:t> + </a:t>
            </a:r>
            <a:r>
              <a:rPr lang="en-US" dirty="0" err="1">
                <a:latin typeface="Lato" panose="020F0502020204030203"/>
              </a:rPr>
              <a:t>MemberQualityPoint</a:t>
            </a:r>
            <a:r>
              <a:rPr lang="en-US" dirty="0">
                <a:latin typeface="Lato" panose="020F0502020204030203"/>
              </a:rPr>
              <a:t> * </a:t>
            </a:r>
            <a:r>
              <a:rPr lang="en-US" dirty="0" err="1">
                <a:latin typeface="Lato" panose="020F0502020204030203"/>
              </a:rPr>
              <a:t>w</a:t>
            </a:r>
            <a:r>
              <a:rPr lang="en-US" baseline="-25000" dirty="0" err="1">
                <a:latin typeface="Lato" panose="020F0502020204030203"/>
              </a:rPr>
              <a:t>quality</a:t>
            </a:r>
            <a:r>
              <a:rPr lang="en-US" dirty="0">
                <a:latin typeface="Lato" panose="020F0502020204030203"/>
              </a:rPr>
              <a:t> + 						</a:t>
            </a:r>
            <a:r>
              <a:rPr lang="en-US" dirty="0" err="1">
                <a:latin typeface="Lato" panose="020F0502020204030203"/>
              </a:rPr>
              <a:t>MemberTimeDistributionPoint</a:t>
            </a:r>
            <a:r>
              <a:rPr lang="en-US" dirty="0">
                <a:latin typeface="Lato" panose="020F0502020204030203"/>
              </a:rPr>
              <a:t> * </a:t>
            </a:r>
            <a:r>
              <a:rPr lang="en-US" dirty="0" err="1">
                <a:latin typeface="Lato" panose="020F0502020204030203"/>
              </a:rPr>
              <a:t>w</a:t>
            </a:r>
            <a:r>
              <a:rPr lang="en-US" baseline="-25000" dirty="0" err="1">
                <a:latin typeface="Lato" panose="020F0502020204030203"/>
              </a:rPr>
              <a:t>distribution</a:t>
            </a:r>
            <a:r>
              <a:rPr lang="en-US" dirty="0">
                <a:latin typeface="Lato" panose="020F0502020204030203"/>
              </a:rPr>
              <a:t> + </a:t>
            </a:r>
            <a:r>
              <a:rPr lang="en-US" dirty="0" err="1">
                <a:latin typeface="Lato" panose="020F0502020204030203"/>
              </a:rPr>
              <a:t>MemberCostPoint</a:t>
            </a:r>
            <a:r>
              <a:rPr lang="en-US" dirty="0">
                <a:latin typeface="Lato" panose="020F0502020204030203"/>
              </a:rPr>
              <a:t> * </a:t>
            </a:r>
            <a:r>
              <a:rPr lang="en-US" dirty="0" err="1">
                <a:latin typeface="Lato" panose="020F0502020204030203"/>
              </a:rPr>
              <a:t>w</a:t>
            </a:r>
            <a:r>
              <a:rPr lang="en-US" baseline="-25000" dirty="0" err="1">
                <a:latin typeface="Lato" panose="020F0502020204030203"/>
              </a:rPr>
              <a:t>cost</a:t>
            </a:r>
            <a:r>
              <a:rPr lang="en-US" dirty="0">
                <a:latin typeface="Lato" panose="020F0502020204030203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DDF937-FD7D-48C0-BC93-8230787B8D74}"/>
              </a:ext>
            </a:extLst>
          </p:cNvPr>
          <p:cNvSpPr txBox="1"/>
          <p:nvPr/>
        </p:nvSpPr>
        <p:spPr>
          <a:xfrm>
            <a:off x="190918" y="3700825"/>
            <a:ext cx="8762166" cy="4562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latin typeface="Lato" panose="020F0502020204030203"/>
              </a:rPr>
              <a:t>MemberTimePoint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yếu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tố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TaskTimePoint</a:t>
            </a:r>
            <a:endParaRPr lang="en-US" dirty="0">
              <a:latin typeface="Lato" panose="020F0502020204030203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1CED5C-998F-45D9-9C1B-61319983BCBF}"/>
              </a:ext>
            </a:extLst>
          </p:cNvPr>
          <p:cNvSpPr txBox="1"/>
          <p:nvPr/>
        </p:nvSpPr>
        <p:spPr>
          <a:xfrm>
            <a:off x="190917" y="4239441"/>
            <a:ext cx="8762165" cy="4562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latin typeface="Lato" panose="020F0502020204030203"/>
              </a:rPr>
              <a:t>MemberQualityPoint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yếu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tố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TaskQualityPoint</a:t>
            </a:r>
            <a:endParaRPr lang="en-US" dirty="0">
              <a:latin typeface="Lato" panose="020F0502020204030203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CDEB42-56FA-4DFD-9522-50DEA25C8ED6}"/>
              </a:ext>
            </a:extLst>
          </p:cNvPr>
          <p:cNvSpPr txBox="1"/>
          <p:nvPr/>
        </p:nvSpPr>
        <p:spPr>
          <a:xfrm>
            <a:off x="152974" y="2056850"/>
            <a:ext cx="8844268" cy="2533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latin typeface="Lato" panose="020F0502020204030203"/>
              </a:rPr>
              <a:t>MemberTimeDistributionPoint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yếu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tố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bố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latin typeface="Lato" panose="020F0502020204030203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Lato" panose="020F0502020204030203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Lato" panose="020F0502020204030203"/>
                <a:cs typeface="Times New Roman" panose="02020603050405020304" pitchFamily="18" charset="0"/>
              </a:rPr>
              <a:t>Bấm</a:t>
            </a:r>
            <a:r>
              <a:rPr lang="en-US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cs typeface="Times New Roman" panose="02020603050405020304" pitchFamily="18" charset="0"/>
              </a:rPr>
              <a:t>giờ</a:t>
            </a:r>
            <a:r>
              <a:rPr lang="en-US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cs typeface="Times New Roman" panose="02020603050405020304" pitchFamily="18" charset="0"/>
              </a:rPr>
              <a:t>lệ</a:t>
            </a:r>
            <a:r>
              <a:rPr lang="en-US" dirty="0">
                <a:latin typeface="Lato" panose="020F0502020204030203"/>
                <a:cs typeface="Times New Roman" panose="02020603050405020304" pitchFamily="18" charset="0"/>
              </a:rPr>
              <a:t>”: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Lato" panose="020F0502020204030203"/>
                <a:cs typeface="Times New Roman" panose="02020603050405020304" pitchFamily="18" charset="0"/>
              </a:rPr>
              <a:t>Bấm</a:t>
            </a:r>
            <a:r>
              <a:rPr lang="en-US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cs typeface="Times New Roman" panose="02020603050405020304" pitchFamily="18" charset="0"/>
              </a:rPr>
              <a:t>giờ</a:t>
            </a:r>
            <a:r>
              <a:rPr lang="en-US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Lato" panose="020F0502020204030203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Lato" panose="020F0502020204030203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cs typeface="Times New Roman" panose="02020603050405020304" pitchFamily="18" charset="0"/>
              </a:rPr>
              <a:t>tay</a:t>
            </a:r>
            <a:r>
              <a:rPr lang="en-US" dirty="0">
                <a:latin typeface="Lato" panose="020F0502020204030203"/>
                <a:cs typeface="Times New Roman" panose="02020603050405020304" pitchFamily="18" charset="0"/>
              </a:rPr>
              <a:t>”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Lato" panose="020F0502020204030203"/>
                <a:cs typeface="Times New Roman" panose="02020603050405020304" pitchFamily="18" charset="0"/>
              </a:rPr>
              <a:t>Bấm</a:t>
            </a:r>
            <a:r>
              <a:rPr lang="en-US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cs typeface="Times New Roman" panose="02020603050405020304" pitchFamily="18" charset="0"/>
              </a:rPr>
              <a:t>giờ</a:t>
            </a:r>
            <a:r>
              <a:rPr lang="en-US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Lato" panose="020F0502020204030203"/>
                <a:cs typeface="Times New Roman" panose="02020603050405020304" pitchFamily="18" charset="0"/>
              </a:rPr>
              <a:t> 8h </a:t>
            </a:r>
            <a:r>
              <a:rPr lang="en-US" dirty="0" err="1">
                <a:latin typeface="Lato" panose="020F0502020204030203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Lato" panose="020F0502020204030203"/>
                <a:cs typeface="Times New Roman" panose="02020603050405020304" pitchFamily="18" charset="0"/>
              </a:rPr>
              <a:t> 20h </a:t>
            </a:r>
            <a:r>
              <a:rPr lang="en-US" dirty="0" err="1">
                <a:latin typeface="Lato" panose="020F0502020204030203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Lato" panose="020F0502020204030203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Lato" panose="020F0502020204030203"/>
                <a:cs typeface="Times New Roman" panose="02020603050405020304" pitchFamily="18" charset="0"/>
              </a:rPr>
              <a:t>ngày</a:t>
            </a:r>
            <a:endParaRPr lang="en-US" dirty="0">
              <a:latin typeface="Lato" panose="020F0502020204030203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latin typeface="Lato" panose="020F0502020204030203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Lato" panose="020F0502020204030203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Lato" panose="020F0502020204030203"/>
              </a:rPr>
              <a:t>[ ∑ (m</a:t>
            </a:r>
            <a:r>
              <a:rPr lang="en-US" baseline="-25000" dirty="0">
                <a:latin typeface="Lato" panose="020F0502020204030203"/>
              </a:rPr>
              <a:t>i</a:t>
            </a:r>
            <a:r>
              <a:rPr lang="en-US" dirty="0">
                <a:latin typeface="Lato" panose="020F0502020204030203"/>
              </a:rPr>
              <a:t> / 100) ] * 100</a:t>
            </a:r>
            <a:endParaRPr lang="en-US" baseline="-25000" dirty="0">
              <a:latin typeface="Lato" panose="020F0502020204030203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/>
              </a:rPr>
              <a:t>m</a:t>
            </a:r>
            <a:r>
              <a:rPr lang="en-US" baseline="-25000" dirty="0">
                <a:latin typeface="Lato" panose="020F0502020204030203"/>
              </a:rPr>
              <a:t>i</a:t>
            </a:r>
            <a:r>
              <a:rPr lang="en-US" dirty="0">
                <a:latin typeface="Lato" panose="020F0502020204030203"/>
              </a:rPr>
              <a:t> – </a:t>
            </a:r>
            <a:r>
              <a:rPr lang="en-US" dirty="0" err="1">
                <a:latin typeface="Lato" panose="020F0502020204030203"/>
              </a:rPr>
              <a:t>điểm</a:t>
            </a:r>
            <a:r>
              <a:rPr lang="en-US" dirty="0">
                <a:latin typeface="Lato" panose="020F0502020204030203"/>
              </a:rPr>
              <a:t> </a:t>
            </a:r>
            <a:r>
              <a:rPr lang="en-US" dirty="0" err="1">
                <a:latin typeface="Lato" panose="020F0502020204030203"/>
              </a:rPr>
              <a:t>cho</a:t>
            </a:r>
            <a:r>
              <a:rPr lang="en-US" dirty="0">
                <a:latin typeface="Lato" panose="020F0502020204030203"/>
              </a:rPr>
              <a:t> </a:t>
            </a:r>
            <a:r>
              <a:rPr lang="en-US" dirty="0" err="1">
                <a:latin typeface="Lato" panose="020F0502020204030203"/>
              </a:rPr>
              <a:t>bấm</a:t>
            </a:r>
            <a:r>
              <a:rPr lang="en-US" dirty="0">
                <a:latin typeface="Lato" panose="020F0502020204030203"/>
              </a:rPr>
              <a:t> </a:t>
            </a:r>
            <a:r>
              <a:rPr lang="en-US" dirty="0" err="1">
                <a:latin typeface="Lato" panose="020F0502020204030203"/>
              </a:rPr>
              <a:t>giờ</a:t>
            </a:r>
            <a:r>
              <a:rPr lang="en-US" dirty="0">
                <a:latin typeface="Lato" panose="020F0502020204030203"/>
              </a:rPr>
              <a:t> </a:t>
            </a:r>
            <a:r>
              <a:rPr lang="en-US" dirty="0" err="1">
                <a:latin typeface="Lato" panose="020F0502020204030203"/>
              </a:rPr>
              <a:t>đang</a:t>
            </a:r>
            <a:r>
              <a:rPr lang="en-US" dirty="0">
                <a:latin typeface="Lato" panose="020F0502020204030203"/>
              </a:rPr>
              <a:t> </a:t>
            </a:r>
            <a:r>
              <a:rPr lang="en-US" dirty="0" err="1">
                <a:latin typeface="Lato" panose="020F0502020204030203"/>
              </a:rPr>
              <a:t>xét</a:t>
            </a:r>
            <a:r>
              <a:rPr lang="en-US" dirty="0">
                <a:latin typeface="Lato" panose="020F0502020204030203"/>
              </a:rPr>
              <a:t> (</a:t>
            </a:r>
            <a:r>
              <a:rPr lang="en-US" i="1" dirty="0" err="1">
                <a:latin typeface="Lato" panose="020F0502020204030203"/>
              </a:rPr>
              <a:t>hợp</a:t>
            </a:r>
            <a:r>
              <a:rPr lang="en-US" i="1" dirty="0">
                <a:latin typeface="Lato" panose="020F0502020204030203"/>
              </a:rPr>
              <a:t> </a:t>
            </a:r>
            <a:r>
              <a:rPr lang="en-US" i="1" dirty="0" err="1">
                <a:latin typeface="Lato" panose="020F0502020204030203"/>
              </a:rPr>
              <a:t>lệ</a:t>
            </a:r>
            <a:r>
              <a:rPr lang="en-US" i="1" dirty="0">
                <a:latin typeface="Lato" panose="020F0502020204030203"/>
              </a:rPr>
              <a:t> = 100/100</a:t>
            </a:r>
            <a:r>
              <a:rPr lang="en-US" dirty="0">
                <a:latin typeface="Lato" panose="020F0502020204030203"/>
              </a:rPr>
              <a:t>, </a:t>
            </a:r>
            <a:r>
              <a:rPr lang="en-US" i="1" dirty="0" err="1">
                <a:latin typeface="Lato" panose="020F0502020204030203"/>
              </a:rPr>
              <a:t>không</a:t>
            </a:r>
            <a:r>
              <a:rPr lang="en-US" i="1" dirty="0">
                <a:latin typeface="Lato" panose="020F0502020204030203"/>
              </a:rPr>
              <a:t> </a:t>
            </a:r>
            <a:r>
              <a:rPr lang="en-US" i="1" dirty="0" err="1">
                <a:latin typeface="Lato" panose="020F0502020204030203"/>
              </a:rPr>
              <a:t>hợp</a:t>
            </a:r>
            <a:r>
              <a:rPr lang="en-US" i="1" dirty="0">
                <a:latin typeface="Lato" panose="020F0502020204030203"/>
              </a:rPr>
              <a:t> </a:t>
            </a:r>
            <a:r>
              <a:rPr lang="en-US" i="1" dirty="0" err="1">
                <a:latin typeface="Lato" panose="020F0502020204030203"/>
              </a:rPr>
              <a:t>lệ</a:t>
            </a:r>
            <a:r>
              <a:rPr lang="en-US" i="1" dirty="0">
                <a:latin typeface="Lato" panose="020F0502020204030203"/>
              </a:rPr>
              <a:t> = 80/100</a:t>
            </a:r>
            <a:r>
              <a:rPr lang="en-US" dirty="0">
                <a:latin typeface="Lato" panose="020F0502020204030203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195E58-A3D5-4B9F-A30F-EC8C9E6F7F7D}"/>
              </a:ext>
            </a:extLst>
          </p:cNvPr>
          <p:cNvSpPr txBox="1"/>
          <p:nvPr/>
        </p:nvSpPr>
        <p:spPr>
          <a:xfrm>
            <a:off x="160905" y="2056850"/>
            <a:ext cx="8844268" cy="4195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MemberCostPoint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yếu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tố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) -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qua CPI (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CPI = (p *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cm</a:t>
            </a:r>
            <a:r>
              <a:rPr lang="en-US" baseline="-25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) /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cm</a:t>
            </a:r>
            <a:r>
              <a:rPr lang="en-US" baseline="-25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act</a:t>
            </a:r>
            <a:endParaRPr lang="en-US" dirty="0">
              <a:latin typeface="Lato" panose="020F0502020204030203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p –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endParaRPr lang="vi-VN" dirty="0">
              <a:latin typeface="Lato" panose="020F0502020204030203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baseline="-25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US" baseline="-25000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ct</a:t>
            </a:r>
            <a:r>
              <a:rPr lang="en-US" baseline="-25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baseline="-25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member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– tổng chi phí ước lượng cho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vi-VN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công việc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baseline="-25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member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= 0.8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baseline="-25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member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= 0.2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phê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ct</a:t>
            </a:r>
            <a:r>
              <a:rPr lang="en-US" baseline="-25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vi-VN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– tổng chi phí ước lượng cho công việc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baseline="-25000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act</a:t>
            </a:r>
            <a:r>
              <a:rPr lang="vi-VN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– tổng chi phí thực cho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vi-VN" dirty="0">
                <a:latin typeface="Lato" panose="020F0502020204030203"/>
                <a:ea typeface="Calibri" panose="020F0502020204030204" pitchFamily="34" charset="0"/>
                <a:cs typeface="Times New Roman" panose="02020603050405020304" pitchFamily="18" charset="0"/>
              </a:rPr>
              <a:t> công việc (người dùng sẽ nhập vào)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latin typeface="Lato" panose="020F0502020204030203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Lato" panose="020F0502020204030203"/>
                <a:cs typeface="Times New Roman" panose="02020603050405020304" pitchFamily="18" charset="0"/>
              </a:rPr>
              <a:t> CPI </a:t>
            </a:r>
            <a:r>
              <a:rPr lang="en-US" dirty="0" err="1">
                <a:latin typeface="Lato" panose="020F0502020204030203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Lato" panose="020F0502020204030203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Lato" panose="020F0502020204030203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Lato" panose="020F0502020204030203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Lato" panose="020F0502020204030203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Lato" panose="020F0502020204030203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Lato" panose="020F0502020204030203"/>
                <a:cs typeface="Times New Roman" panose="02020603050405020304" pitchFamily="18" charset="0"/>
              </a:rPr>
              <a:t>TaskCostPoint</a:t>
            </a:r>
            <a:r>
              <a:rPr lang="en-US" dirty="0">
                <a:latin typeface="Lato" panose="020F0502020204030203"/>
                <a:cs typeface="Times New Roman" panose="02020603050405020304" pitchFamily="18" charset="0"/>
              </a:rPr>
              <a:t>.</a:t>
            </a:r>
            <a:endParaRPr lang="en-US" dirty="0">
              <a:latin typeface="Lato" panose="020F0502020204030203"/>
            </a:endParaRPr>
          </a:p>
        </p:txBody>
      </p:sp>
    </p:spTree>
    <p:extLst>
      <p:ext uri="{BB962C8B-B14F-4D97-AF65-F5344CB8AC3E}">
        <p14:creationId xmlns:p14="http://schemas.microsoft.com/office/powerpoint/2010/main" val="32264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1" grpId="0" animBg="1"/>
      <p:bldP spid="13" grpId="0" animBg="1"/>
      <p:bldP spid="14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64B59A-ECA8-4FE1-8941-F71F962C6EB1}"/>
              </a:ext>
            </a:extLst>
          </p:cNvPr>
          <p:cNvSpPr txBox="1"/>
          <p:nvPr/>
        </p:nvSpPr>
        <p:spPr>
          <a:xfrm>
            <a:off x="152958" y="1242667"/>
            <a:ext cx="85776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err="1">
                <a:latin typeface="Lato" panose="020F0502020204030203"/>
              </a:rPr>
              <a:t>Giải</a:t>
            </a:r>
            <a:r>
              <a:rPr lang="en-US" sz="1900" dirty="0">
                <a:latin typeface="Lato" panose="020F0502020204030203"/>
              </a:rPr>
              <a:t> </a:t>
            </a:r>
            <a:r>
              <a:rPr lang="en-US" sz="1900" dirty="0" err="1">
                <a:latin typeface="Lato" panose="020F0502020204030203"/>
              </a:rPr>
              <a:t>quyết</a:t>
            </a:r>
            <a:r>
              <a:rPr lang="en-US" sz="1900" dirty="0">
                <a:latin typeface="Lato" panose="020F0502020204030203"/>
              </a:rPr>
              <a:t> 2 </a:t>
            </a:r>
            <a:r>
              <a:rPr lang="en-US" sz="1900" dirty="0" err="1">
                <a:latin typeface="Lato" panose="020F0502020204030203"/>
              </a:rPr>
              <a:t>vấn</a:t>
            </a:r>
            <a:r>
              <a:rPr lang="en-US" sz="1900" dirty="0">
                <a:latin typeface="Lato" panose="020F0502020204030203"/>
              </a:rPr>
              <a:t> </a:t>
            </a:r>
            <a:r>
              <a:rPr lang="en-US" sz="1900" dirty="0" err="1">
                <a:latin typeface="Lato" panose="020F0502020204030203"/>
              </a:rPr>
              <a:t>đề</a:t>
            </a:r>
            <a:r>
              <a:rPr lang="en-US" sz="1900" dirty="0">
                <a:latin typeface="Lato" panose="020F0502020204030203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98314-693C-4684-92A4-9F75BDE92DCB}"/>
              </a:ext>
            </a:extLst>
          </p:cNvPr>
          <p:cNvSpPr txBox="1"/>
          <p:nvPr/>
        </p:nvSpPr>
        <p:spPr>
          <a:xfrm>
            <a:off x="152958" y="1618904"/>
            <a:ext cx="85776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err="1">
                <a:latin typeface="Lato" panose="020F0502020204030203"/>
              </a:rPr>
              <a:t>Xác</a:t>
            </a:r>
            <a:r>
              <a:rPr lang="en-US" sz="1900" dirty="0">
                <a:latin typeface="Lato" panose="020F0502020204030203"/>
              </a:rPr>
              <a:t> </a:t>
            </a:r>
            <a:r>
              <a:rPr lang="en-US" sz="1900" dirty="0" err="1">
                <a:latin typeface="Lato" panose="020F0502020204030203"/>
              </a:rPr>
              <a:t>định</a:t>
            </a:r>
            <a:r>
              <a:rPr lang="en-US" sz="1900" dirty="0">
                <a:latin typeface="Lato" panose="020F0502020204030203"/>
              </a:rPr>
              <a:t> </a:t>
            </a:r>
            <a:r>
              <a:rPr lang="en-US" sz="1900" dirty="0" err="1">
                <a:latin typeface="Lato" panose="020F0502020204030203"/>
              </a:rPr>
              <a:t>được</a:t>
            </a:r>
            <a:r>
              <a:rPr lang="en-US" sz="1900" dirty="0">
                <a:latin typeface="Lato" panose="020F0502020204030203"/>
              </a:rPr>
              <a:t> </a:t>
            </a:r>
            <a:r>
              <a:rPr lang="en-US" sz="1900" dirty="0" err="1">
                <a:latin typeface="Lato" panose="020F0502020204030203"/>
              </a:rPr>
              <a:t>các</a:t>
            </a:r>
            <a:r>
              <a:rPr lang="en-US" sz="1900" dirty="0">
                <a:latin typeface="Lato" panose="020F0502020204030203"/>
              </a:rPr>
              <a:t> </a:t>
            </a:r>
            <a:r>
              <a:rPr lang="en-US" sz="1900" dirty="0" err="1">
                <a:latin typeface="Lato" panose="020F0502020204030203"/>
              </a:rPr>
              <a:t>công</a:t>
            </a:r>
            <a:r>
              <a:rPr lang="en-US" sz="1900" dirty="0">
                <a:latin typeface="Lato" panose="020F0502020204030203"/>
              </a:rPr>
              <a:t> </a:t>
            </a:r>
            <a:r>
              <a:rPr lang="en-US" sz="1900" dirty="0" err="1">
                <a:latin typeface="Lato" panose="020F0502020204030203"/>
              </a:rPr>
              <a:t>việc</a:t>
            </a:r>
            <a:r>
              <a:rPr lang="en-US" sz="1900" dirty="0">
                <a:latin typeface="Lato" panose="020F0502020204030203"/>
              </a:rPr>
              <a:t> </a:t>
            </a:r>
            <a:r>
              <a:rPr lang="en-US" sz="1900" dirty="0" err="1">
                <a:latin typeface="Lato" panose="020F0502020204030203"/>
              </a:rPr>
              <a:t>bị</a:t>
            </a:r>
            <a:r>
              <a:rPr lang="en-US" sz="1900" dirty="0">
                <a:latin typeface="Lato" panose="020F0502020204030203"/>
              </a:rPr>
              <a:t> </a:t>
            </a:r>
            <a:r>
              <a:rPr lang="en-US" sz="1900" dirty="0" err="1">
                <a:latin typeface="Lato" panose="020F0502020204030203"/>
              </a:rPr>
              <a:t>ảnh</a:t>
            </a:r>
            <a:r>
              <a:rPr lang="en-US" sz="1900" dirty="0">
                <a:latin typeface="Lato" panose="020F0502020204030203"/>
              </a:rPr>
              <a:t> </a:t>
            </a:r>
            <a:r>
              <a:rPr lang="en-US" sz="1900" dirty="0" err="1">
                <a:latin typeface="Lato" panose="020F0502020204030203"/>
              </a:rPr>
              <a:t>hưởng</a:t>
            </a:r>
            <a:r>
              <a:rPr lang="en-US" sz="1900" dirty="0">
                <a:latin typeface="Lato" panose="020F0502020204030203"/>
              </a:rPr>
              <a:t> </a:t>
            </a:r>
            <a:r>
              <a:rPr lang="en-US" sz="1900" dirty="0" err="1">
                <a:latin typeface="Lato" panose="020F0502020204030203"/>
              </a:rPr>
              <a:t>khi</a:t>
            </a:r>
            <a:r>
              <a:rPr lang="en-US" sz="1900" dirty="0">
                <a:latin typeface="Lato" panose="020F0502020204030203"/>
              </a:rPr>
              <a:t> </a:t>
            </a:r>
            <a:r>
              <a:rPr lang="en-US" sz="1900" dirty="0" err="1">
                <a:latin typeface="Lato" panose="020F0502020204030203"/>
              </a:rPr>
              <a:t>thực</a:t>
            </a:r>
            <a:r>
              <a:rPr lang="en-US" sz="1900" dirty="0">
                <a:latin typeface="Lato" panose="020F0502020204030203"/>
              </a:rPr>
              <a:t> </a:t>
            </a:r>
            <a:r>
              <a:rPr lang="en-US" sz="1900" dirty="0" err="1">
                <a:latin typeface="Lato" panose="020F0502020204030203"/>
              </a:rPr>
              <a:t>hiện</a:t>
            </a:r>
            <a:r>
              <a:rPr lang="en-US" sz="1900" dirty="0">
                <a:latin typeface="Lato" panose="020F0502020204030203"/>
              </a:rPr>
              <a:t> </a:t>
            </a:r>
            <a:r>
              <a:rPr lang="en-US" sz="1900" dirty="0" err="1">
                <a:latin typeface="Lato" panose="020F0502020204030203"/>
              </a:rPr>
              <a:t>yêu</a:t>
            </a:r>
            <a:r>
              <a:rPr lang="en-US" sz="1900" dirty="0">
                <a:latin typeface="Lato" panose="020F0502020204030203"/>
              </a:rPr>
              <a:t> </a:t>
            </a:r>
            <a:r>
              <a:rPr lang="en-US" sz="1900" dirty="0" err="1">
                <a:latin typeface="Lato" panose="020F0502020204030203"/>
              </a:rPr>
              <a:t>cầu</a:t>
            </a:r>
            <a:r>
              <a:rPr lang="en-US" sz="1900" dirty="0">
                <a:latin typeface="Lato" panose="020F0502020204030203"/>
              </a:rPr>
              <a:t> </a:t>
            </a:r>
            <a:r>
              <a:rPr lang="en-US" sz="1900" dirty="0" err="1">
                <a:latin typeface="Lato" panose="020F0502020204030203"/>
              </a:rPr>
              <a:t>thay</a:t>
            </a:r>
            <a:r>
              <a:rPr lang="en-US" sz="1900" dirty="0">
                <a:latin typeface="Lato" panose="020F0502020204030203"/>
              </a:rPr>
              <a:t> </a:t>
            </a:r>
            <a:r>
              <a:rPr lang="en-US" sz="1900" dirty="0" err="1">
                <a:latin typeface="Lato" panose="020F0502020204030203"/>
              </a:rPr>
              <a:t>đổi</a:t>
            </a:r>
            <a:r>
              <a:rPr lang="en-US" sz="1900" dirty="0">
                <a:latin typeface="Lato" panose="020F0502020204030203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5531D-CB59-4A90-9050-DA14E855EA06}"/>
              </a:ext>
            </a:extLst>
          </p:cNvPr>
          <p:cNvSpPr txBox="1"/>
          <p:nvPr/>
        </p:nvSpPr>
        <p:spPr>
          <a:xfrm>
            <a:off x="152958" y="2072019"/>
            <a:ext cx="85776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err="1">
                <a:latin typeface="Lato" panose="020F0502020204030203"/>
              </a:rPr>
              <a:t>Các</a:t>
            </a:r>
            <a:r>
              <a:rPr lang="en-US" sz="1900" dirty="0">
                <a:latin typeface="Lato" panose="020F0502020204030203"/>
              </a:rPr>
              <a:t> </a:t>
            </a:r>
            <a:r>
              <a:rPr lang="en-US" sz="1900" dirty="0" err="1">
                <a:latin typeface="Lato" panose="020F0502020204030203"/>
              </a:rPr>
              <a:t>công</a:t>
            </a:r>
            <a:r>
              <a:rPr lang="en-US" sz="1900" dirty="0">
                <a:latin typeface="Lato" panose="020F0502020204030203"/>
              </a:rPr>
              <a:t> </a:t>
            </a:r>
            <a:r>
              <a:rPr lang="en-US" sz="1900" dirty="0" err="1">
                <a:latin typeface="Lato" panose="020F0502020204030203"/>
              </a:rPr>
              <a:t>việc</a:t>
            </a:r>
            <a:r>
              <a:rPr lang="en-US" sz="1900" dirty="0">
                <a:latin typeface="Lato" panose="020F0502020204030203"/>
              </a:rPr>
              <a:t> </a:t>
            </a:r>
            <a:r>
              <a:rPr lang="en-US" sz="1900" dirty="0" err="1">
                <a:latin typeface="Lato" panose="020F0502020204030203"/>
              </a:rPr>
              <a:t>ấy</a:t>
            </a:r>
            <a:r>
              <a:rPr lang="en-US" sz="1900" dirty="0">
                <a:latin typeface="Lato" panose="020F0502020204030203"/>
              </a:rPr>
              <a:t> </a:t>
            </a:r>
            <a:r>
              <a:rPr lang="en-US" sz="1900" dirty="0" err="1">
                <a:latin typeface="Lato" panose="020F0502020204030203"/>
              </a:rPr>
              <a:t>ảnh</a:t>
            </a:r>
            <a:r>
              <a:rPr lang="en-US" sz="1900" dirty="0">
                <a:latin typeface="Lato" panose="020F0502020204030203"/>
              </a:rPr>
              <a:t> </a:t>
            </a:r>
            <a:r>
              <a:rPr lang="en-US" sz="1900" dirty="0" err="1">
                <a:latin typeface="Lato" panose="020F0502020204030203"/>
              </a:rPr>
              <a:t>hưởng</a:t>
            </a:r>
            <a:r>
              <a:rPr lang="en-US" sz="1900" dirty="0">
                <a:latin typeface="Lato" panose="020F0502020204030203"/>
              </a:rPr>
              <a:t> </a:t>
            </a:r>
            <a:r>
              <a:rPr lang="en-US" sz="1900" dirty="0" err="1">
                <a:latin typeface="Lato" panose="020F0502020204030203"/>
              </a:rPr>
              <a:t>như</a:t>
            </a:r>
            <a:r>
              <a:rPr lang="en-US" sz="1900" dirty="0">
                <a:latin typeface="Lato" panose="020F0502020204030203"/>
              </a:rPr>
              <a:t> </a:t>
            </a:r>
            <a:r>
              <a:rPr lang="en-US" sz="1900" dirty="0" err="1">
                <a:latin typeface="Lato" panose="020F0502020204030203"/>
              </a:rPr>
              <a:t>thế</a:t>
            </a:r>
            <a:r>
              <a:rPr lang="en-US" sz="1900" dirty="0">
                <a:latin typeface="Lato" panose="020F0502020204030203"/>
              </a:rPr>
              <a:t> </a:t>
            </a:r>
            <a:r>
              <a:rPr lang="en-US" sz="1900" dirty="0" err="1">
                <a:latin typeface="Lato" panose="020F0502020204030203"/>
              </a:rPr>
              <a:t>nào</a:t>
            </a:r>
            <a:r>
              <a:rPr lang="en-US" sz="1900" dirty="0">
                <a:latin typeface="Lato" panose="020F0502020204030203"/>
              </a:rPr>
              <a:t>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F23097-33F2-49C2-9AB2-A4C4EA8FC1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32915" y="2072019"/>
            <a:ext cx="6178975" cy="3589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225B96-9310-4474-8E3A-2977755A08A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58784" y="1203318"/>
            <a:ext cx="7527235" cy="46958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AA6D07-4D52-4BA3-A93C-7ADF88DC6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82" y="1328394"/>
            <a:ext cx="7527236" cy="4445689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A9BF88E-9D25-44D9-B67C-A727977A37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583218"/>
            <a:ext cx="8325827" cy="5770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4.3. </a:t>
            </a:r>
            <a:r>
              <a:rPr lang="en-US" sz="2400" b="1" dirty="0" err="1"/>
              <a:t>Yêu</a:t>
            </a:r>
            <a:r>
              <a:rPr lang="en-US" sz="2400" b="1" dirty="0"/>
              <a:t> </a:t>
            </a:r>
            <a:r>
              <a:rPr lang="en-US" sz="2400" b="1" dirty="0" err="1"/>
              <a:t>cầu</a:t>
            </a:r>
            <a:r>
              <a:rPr lang="en-US" sz="2400" b="1" dirty="0"/>
              <a:t> </a:t>
            </a:r>
            <a:r>
              <a:rPr lang="en-US" sz="2400" b="1" dirty="0" err="1"/>
              <a:t>thay</a:t>
            </a:r>
            <a:r>
              <a:rPr lang="en-US" sz="2400" b="1" dirty="0"/>
              <a:t> </a:t>
            </a:r>
            <a:r>
              <a:rPr lang="en-US" sz="2400" b="1" dirty="0" err="1"/>
              <a:t>đổi</a:t>
            </a:r>
            <a:r>
              <a:rPr lang="en-US" sz="2400" b="1" dirty="0"/>
              <a:t> </a:t>
            </a:r>
            <a:r>
              <a:rPr lang="en-US" sz="2400" b="1" dirty="0" err="1"/>
              <a:t>phát</a:t>
            </a:r>
            <a:r>
              <a:rPr lang="en-US" sz="2400" b="1" dirty="0"/>
              <a:t> </a:t>
            </a:r>
            <a:r>
              <a:rPr lang="en-US" sz="2400" b="1" dirty="0" err="1"/>
              <a:t>sinh</a:t>
            </a:r>
            <a:r>
              <a:rPr lang="en-US" sz="2400" b="1" dirty="0"/>
              <a:t> </a:t>
            </a:r>
            <a:r>
              <a:rPr lang="en-US" sz="2400" b="1" dirty="0" err="1"/>
              <a:t>mang</a:t>
            </a:r>
            <a:r>
              <a:rPr lang="en-US" sz="2400" b="1" dirty="0"/>
              <a:t> </a:t>
            </a:r>
            <a:r>
              <a:rPr lang="en-US" sz="2400" b="1" dirty="0" err="1"/>
              <a:t>yếu</a:t>
            </a:r>
            <a:r>
              <a:rPr lang="en-US" sz="2400" b="1" dirty="0"/>
              <a:t> </a:t>
            </a:r>
            <a:r>
              <a:rPr lang="en-US" sz="2400" b="1" dirty="0" err="1"/>
              <a:t>tố</a:t>
            </a:r>
            <a:r>
              <a:rPr lang="en-US" sz="2400" b="1" dirty="0"/>
              <a:t> </a:t>
            </a:r>
            <a:r>
              <a:rPr lang="en-US" sz="2400" b="1" dirty="0" err="1"/>
              <a:t>định</a:t>
            </a:r>
            <a:r>
              <a:rPr lang="en-US" sz="2400" b="1" dirty="0"/>
              <a:t> </a:t>
            </a:r>
            <a:r>
              <a:rPr lang="en-US" sz="2400" b="1" dirty="0" err="1"/>
              <a:t>lượng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6479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96583" y="3012591"/>
            <a:ext cx="5195679" cy="832817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b="1" dirty="0"/>
              <a:t>HẠN CHẾ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98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28588" lvl="0" indent="-128588" algn="l" rtl="0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Thuật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toán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tối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ưu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lập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hoạch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dự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án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còn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đơn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giản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28588" lvl="0" indent="-128588" algn="l" rtl="0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Xử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lý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yêu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cầu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phát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sinh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trong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dự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án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mới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chỉ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dừng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lại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ở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các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vấn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đề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về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nguồn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lực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7853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92931" y="2748687"/>
            <a:ext cx="4063174" cy="1360626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b="1" dirty="0"/>
              <a:t>HƯỚNG PHÁT TRIỂN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35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28588" lvl="0" indent="-128588" algn="l" rtl="0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 sz="2400" dirty="0">
                <a:solidFill>
                  <a:schemeClr val="dk1"/>
                </a:solidFill>
                <a:latin typeface="Lato" panose="020F0502020204030203"/>
                <a:ea typeface="Arial"/>
                <a:cs typeface="Arial"/>
                <a:sym typeface="Arial"/>
              </a:rPr>
              <a:t> </a:t>
            </a:r>
            <a:r>
              <a:rPr lang="vi-VN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Xây dựng ứng dụng trên nền tảng 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vi-VN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ndroid và 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OS.</a:t>
            </a:r>
          </a:p>
          <a:p>
            <a:pPr marL="128588" lvl="0" indent="-128588" algn="l" rtl="0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Cải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thiện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mô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hình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công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thức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đánh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giá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công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việc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và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thành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viên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dự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án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để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hoàn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thiện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và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tính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ứng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dụng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cao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hơn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.</a:t>
            </a:r>
          </a:p>
          <a:p>
            <a:pPr marL="128588" lvl="0" indent="-128588" algn="l" rtl="0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Thêm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thuật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toán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khác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trợ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giúp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nhà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quản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lý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lập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hoạch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dự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án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28588" lvl="0" indent="-128588" algn="l" rtl="0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Tích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hợp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các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bài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toán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giải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quyết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rủi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ro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và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giải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quyết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vấn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đề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phát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sinh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trong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dự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án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.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4278664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3743773" y="2357354"/>
            <a:ext cx="4976158" cy="21432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Xin </a:t>
            </a:r>
            <a:r>
              <a:rPr lang="en-US" sz="4800" dirty="0" err="1"/>
              <a:t>cám</a:t>
            </a:r>
            <a:r>
              <a:rPr lang="en-US" sz="4800" dirty="0"/>
              <a:t> </a:t>
            </a:r>
            <a:r>
              <a:rPr lang="en-US" sz="4800" dirty="0" err="1"/>
              <a:t>ơn</a:t>
            </a:r>
            <a:r>
              <a:rPr lang="en-US" sz="4800" dirty="0"/>
              <a:t> </a:t>
            </a:r>
            <a:r>
              <a:rPr lang="en-US" sz="4800" dirty="0" err="1"/>
              <a:t>thầy</a:t>
            </a:r>
            <a:r>
              <a:rPr lang="en-US" sz="4800" dirty="0"/>
              <a:t> </a:t>
            </a:r>
            <a:r>
              <a:rPr lang="en-US" sz="4800" dirty="0" err="1"/>
              <a:t>cô</a:t>
            </a:r>
            <a:r>
              <a:rPr lang="en-US" sz="4800" dirty="0"/>
              <a:t> </a:t>
            </a:r>
            <a:r>
              <a:rPr lang="en-US" sz="4800" dirty="0" err="1"/>
              <a:t>và</a:t>
            </a:r>
            <a:r>
              <a:rPr lang="en-US" sz="4800" dirty="0"/>
              <a:t> </a:t>
            </a:r>
            <a:r>
              <a:rPr lang="en-US" sz="4800" dirty="0" err="1"/>
              <a:t>các</a:t>
            </a:r>
            <a:r>
              <a:rPr lang="en-US" sz="4800" dirty="0"/>
              <a:t> </a:t>
            </a:r>
            <a:r>
              <a:rPr lang="en-US" sz="4800" dirty="0" err="1"/>
              <a:t>bạn</a:t>
            </a:r>
            <a:r>
              <a:rPr lang="en-US" sz="4800" dirty="0"/>
              <a:t> </a:t>
            </a:r>
            <a:r>
              <a:rPr lang="en-US" sz="4800" dirty="0" err="1"/>
              <a:t>đã</a:t>
            </a:r>
            <a:r>
              <a:rPr lang="en-US" sz="4800" dirty="0"/>
              <a:t> </a:t>
            </a:r>
            <a:r>
              <a:rPr lang="en-US" sz="4800" dirty="0" err="1"/>
              <a:t>chú</a:t>
            </a:r>
            <a:r>
              <a:rPr lang="en-US" sz="4800" dirty="0"/>
              <a:t> ý </a:t>
            </a:r>
            <a:r>
              <a:rPr lang="en-US" sz="4800" dirty="0" err="1"/>
              <a:t>lắng</a:t>
            </a:r>
            <a:r>
              <a:rPr lang="en-US" sz="4800" dirty="0"/>
              <a:t> </a:t>
            </a:r>
            <a:r>
              <a:rPr lang="en-US" sz="4800" dirty="0" err="1"/>
              <a:t>nghe</a:t>
            </a:r>
            <a:r>
              <a:rPr lang="en-US" sz="4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sz="2000" dirty="0"/>
              <a:t>[1] Công ty Việt Anh, Tài liệu quy trình nghiệp vụ, 2020.</a:t>
            </a:r>
            <a:endParaRPr lang="en-US" sz="2000" dirty="0">
              <a:latin typeface="Lato" panose="020F0502020204030203"/>
            </a:endParaRPr>
          </a:p>
          <a:p>
            <a:pPr marL="0" indent="0">
              <a:buNone/>
            </a:pPr>
            <a:r>
              <a:rPr lang="en-US" sz="2000" dirty="0">
                <a:latin typeface="Lato" panose="020F0502020204030203"/>
              </a:rPr>
              <a:t>[2]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Bodunwa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Oluwatoyin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Kikelomo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 and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Makinde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Jamiu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 Olalekan, Application of Critical Path Method (CPM) and Project Evaluation Review Techniques (PERT) in Project Planning and Scheduling, Journal of Mathematics and Statistical Science, 6, 1-8, 2020.</a:t>
            </a:r>
          </a:p>
          <a:p>
            <a:pPr marL="0" indent="0">
              <a:buNone/>
            </a:pPr>
            <a:r>
              <a:rPr lang="en-US" sz="2000" dirty="0">
                <a:latin typeface="Lato" panose="020F0502020204030203"/>
                <a:ea typeface="Times New Roman" panose="02020603050405020304" pitchFamily="18" charset="0"/>
              </a:rPr>
              <a:t>[3]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Chương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 4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Điều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hành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dự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án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bằng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 PERT/CPM, </a:t>
            </a:r>
            <a:r>
              <a:rPr lang="en-US" sz="2000" u="sng" dirty="0">
                <a:solidFill>
                  <a:srgbClr val="0563C1"/>
                </a:solidFill>
                <a:effectLst/>
                <a:latin typeface="Lato" panose="020F0502020204030203"/>
                <a:ea typeface="Times New Roman" panose="02020603050405020304" pitchFamily="18" charset="0"/>
                <a:hlinkClick r:id="rId2"/>
              </a:rPr>
              <a:t>http://nguyenvanvuantvu.yolasite.com/resources/PP_%C4%91%E1%BB%8Bnh_l%C6%B0%E1%BB%A3ng_trong_KT/chuong4.PDF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truy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cập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lần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cuối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 2021.</a:t>
            </a:r>
          </a:p>
          <a:p>
            <a:pPr marL="0" indent="0">
              <a:buNone/>
            </a:pPr>
            <a:r>
              <a:rPr lang="en-US" sz="2000" dirty="0">
                <a:latin typeface="Lato" panose="020F0502020204030203"/>
                <a:ea typeface="Times New Roman" panose="02020603050405020304" pitchFamily="18" charset="0"/>
              </a:rPr>
              <a:t>[4]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Nguyễn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Thị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Thư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Xây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dựng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phần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mềm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hỗ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trợ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quản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lý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rủi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ro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và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vấn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đề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phát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sinh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trong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quá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trình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thực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hiện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công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việc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, ĐATN,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Trường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Đại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học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Bách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 Khoa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Hà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Nội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Hà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Lato" panose="020F0502020204030203"/>
                <a:ea typeface="Times New Roman" panose="02020603050405020304" pitchFamily="18" charset="0"/>
              </a:rPr>
              <a:t>Nội</a:t>
            </a:r>
            <a:r>
              <a:rPr lang="en-US" sz="2000" dirty="0">
                <a:effectLst/>
                <a:latin typeface="Lato" panose="020F0502020204030203"/>
                <a:ea typeface="Times New Roman" panose="02020603050405020304" pitchFamily="18" charset="0"/>
              </a:rPr>
              <a:t>, 12/2019.</a:t>
            </a:r>
          </a:p>
          <a:p>
            <a:pPr marL="0" indent="0">
              <a:buNone/>
            </a:pPr>
            <a:endParaRPr lang="en-US" sz="2000" dirty="0">
              <a:latin typeface="Lato" panose="020F0502020204030203"/>
            </a:endParaRPr>
          </a:p>
        </p:txBody>
      </p:sp>
    </p:spTree>
    <p:extLst>
      <p:ext uri="{BB962C8B-B14F-4D97-AF65-F5344CB8AC3E}">
        <p14:creationId xmlns:p14="http://schemas.microsoft.com/office/powerpoint/2010/main" val="254228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32633" y="2718352"/>
            <a:ext cx="3936723" cy="1421296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b="1" dirty="0"/>
              <a:t>BÀI TOÁN GIẢI QUYẾT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2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EDBC80-2626-4C2D-B624-95AAA6BFB9F6}"/>
              </a:ext>
            </a:extLst>
          </p:cNvPr>
          <p:cNvSpPr txBox="1"/>
          <p:nvPr/>
        </p:nvSpPr>
        <p:spPr>
          <a:xfrm>
            <a:off x="235077" y="4471122"/>
            <a:ext cx="5052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Lato" panose="020F0502020204030203"/>
              </a:rPr>
              <a:t>Lập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kế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hoạch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dự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án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dựa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vào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kinh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nghiệm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của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người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quản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lý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dự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án</a:t>
            </a:r>
            <a:r>
              <a:rPr lang="en-US" sz="2400" dirty="0">
                <a:latin typeface="Lato" panose="020F0502020204030203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1A99D8-C5B5-446E-8DE1-21FD6689B363}"/>
              </a:ext>
            </a:extLst>
          </p:cNvPr>
          <p:cNvSpPr txBox="1"/>
          <p:nvPr/>
        </p:nvSpPr>
        <p:spPr>
          <a:xfrm>
            <a:off x="235077" y="1906439"/>
            <a:ext cx="5052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Lato" panose="020F0502020204030203"/>
              </a:rPr>
              <a:t>Lập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kế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hoạch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là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bước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quan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trọng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và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thiết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yếu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của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mỗi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dự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án</a:t>
            </a:r>
            <a:r>
              <a:rPr lang="en-US" sz="2400" dirty="0">
                <a:latin typeface="Lato" panose="020F0502020204030203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0F1672-01EE-4E8E-BF1F-45D25938E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097" y="880909"/>
            <a:ext cx="3889811" cy="323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7F54DEF-5C90-4739-BE69-3FEDCCC4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056" y="4066790"/>
            <a:ext cx="3159891" cy="176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B8AB03-C1F9-42C6-884A-D16DED6F2D56}"/>
              </a:ext>
            </a:extLst>
          </p:cNvPr>
          <p:cNvSpPr txBox="1"/>
          <p:nvPr/>
        </p:nvSpPr>
        <p:spPr>
          <a:xfrm>
            <a:off x="334469" y="802897"/>
            <a:ext cx="5052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ato" panose="020F0502020204030203"/>
              </a:rPr>
              <a:t>1.1. </a:t>
            </a:r>
            <a:r>
              <a:rPr lang="en-US" sz="2400" b="1" dirty="0" err="1">
                <a:latin typeface="Lato" panose="020F0502020204030203"/>
              </a:rPr>
              <a:t>Lập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kế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hoạch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dự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án</a:t>
            </a:r>
            <a:endParaRPr lang="en-US" sz="2400" b="1" dirty="0">
              <a:latin typeface="Lato" panose="020F0502020204030203"/>
            </a:endParaRPr>
          </a:p>
        </p:txBody>
      </p:sp>
    </p:spTree>
    <p:extLst>
      <p:ext uri="{BB962C8B-B14F-4D97-AF65-F5344CB8AC3E}">
        <p14:creationId xmlns:p14="http://schemas.microsoft.com/office/powerpoint/2010/main" val="301947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76" y="78613"/>
            <a:ext cx="8809831" cy="451739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EDBC80-2626-4C2D-B624-95AAA6BFB9F6}"/>
              </a:ext>
            </a:extLst>
          </p:cNvPr>
          <p:cNvSpPr txBox="1"/>
          <p:nvPr/>
        </p:nvSpPr>
        <p:spPr>
          <a:xfrm>
            <a:off x="71542" y="2931480"/>
            <a:ext cx="5418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Lato" panose="020F0502020204030203"/>
              </a:rPr>
              <a:t>Mô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hình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công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thức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đánh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giá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phức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tạp</a:t>
            </a:r>
            <a:r>
              <a:rPr lang="en-US" sz="2400" dirty="0">
                <a:latin typeface="Lato" panose="020F0502020204030203"/>
              </a:rPr>
              <a:t> do </a:t>
            </a:r>
            <a:r>
              <a:rPr lang="en-US" sz="2400" dirty="0" err="1">
                <a:latin typeface="Lato" panose="020F0502020204030203"/>
              </a:rPr>
              <a:t>phụ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thuộc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nhiều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yếu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tố</a:t>
            </a:r>
            <a:r>
              <a:rPr lang="en-US" sz="2400" dirty="0">
                <a:latin typeface="Lato" panose="020F0502020204030203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1A99D8-C5B5-446E-8DE1-21FD6689B363}"/>
              </a:ext>
            </a:extLst>
          </p:cNvPr>
          <p:cNvSpPr txBox="1"/>
          <p:nvPr/>
        </p:nvSpPr>
        <p:spPr>
          <a:xfrm>
            <a:off x="71542" y="1400149"/>
            <a:ext cx="5186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Lato" panose="020F0502020204030203"/>
              </a:rPr>
              <a:t>Việc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đánh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giá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quyết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định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chất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lượng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dự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án</a:t>
            </a:r>
            <a:r>
              <a:rPr lang="en-US" sz="2400" dirty="0">
                <a:latin typeface="Lato" panose="020F0502020204030203"/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EC4CD10-724D-438D-A9F1-016722C3C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774" y="819049"/>
            <a:ext cx="2415934" cy="252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5B06452-2262-4015-9CEC-CF6FA2D13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149" y="4429832"/>
            <a:ext cx="3014559" cy="169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1F5C71A-BC31-42AC-99B1-F29123B1D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026" y="2264126"/>
            <a:ext cx="2806447" cy="21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BDA0E0-47C1-4EEC-80E9-FB9C71473B87}"/>
              </a:ext>
            </a:extLst>
          </p:cNvPr>
          <p:cNvSpPr txBox="1"/>
          <p:nvPr/>
        </p:nvSpPr>
        <p:spPr>
          <a:xfrm>
            <a:off x="61367" y="4843081"/>
            <a:ext cx="5418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Lato" panose="020F0502020204030203"/>
              </a:rPr>
              <a:t>Đa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phần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đánh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giá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được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thực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hiện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thủ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công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dựa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trên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phiếu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khảo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sát</a:t>
            </a:r>
            <a:r>
              <a:rPr lang="en-US" sz="2400" dirty="0">
                <a:latin typeface="Lato" panose="020F0502020204030203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727DBA-7B17-4FF5-8740-9DF4C626D2E6}"/>
              </a:ext>
            </a:extLst>
          </p:cNvPr>
          <p:cNvSpPr txBox="1"/>
          <p:nvPr/>
        </p:nvSpPr>
        <p:spPr>
          <a:xfrm>
            <a:off x="128343" y="734418"/>
            <a:ext cx="6603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ato" panose="020F0502020204030203"/>
              </a:rPr>
              <a:t>1.2. </a:t>
            </a:r>
            <a:r>
              <a:rPr lang="en-US" sz="2400" b="1" dirty="0" err="1">
                <a:latin typeface="Lato" panose="020F0502020204030203"/>
              </a:rPr>
              <a:t>Đánh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giá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công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việc</a:t>
            </a:r>
            <a:r>
              <a:rPr lang="en-US" sz="2400" b="1" dirty="0">
                <a:latin typeface="Lato" panose="020F0502020204030203"/>
              </a:rPr>
              <a:t> &amp; </a:t>
            </a:r>
            <a:r>
              <a:rPr lang="en-US" sz="2400" b="1" dirty="0" err="1">
                <a:latin typeface="Lato" panose="020F0502020204030203"/>
              </a:rPr>
              <a:t>thành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viên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dự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án</a:t>
            </a:r>
            <a:endParaRPr lang="en-US" sz="2400" b="1" dirty="0">
              <a:latin typeface="Lato" panose="020F0502020204030203"/>
            </a:endParaRPr>
          </a:p>
        </p:txBody>
      </p:sp>
    </p:spTree>
    <p:extLst>
      <p:ext uri="{BB962C8B-B14F-4D97-AF65-F5344CB8AC3E}">
        <p14:creationId xmlns:p14="http://schemas.microsoft.com/office/powerpoint/2010/main" val="54424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76" y="78613"/>
            <a:ext cx="8809831" cy="451739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EDBC80-2626-4C2D-B624-95AAA6BFB9F6}"/>
              </a:ext>
            </a:extLst>
          </p:cNvPr>
          <p:cNvSpPr txBox="1"/>
          <p:nvPr/>
        </p:nvSpPr>
        <p:spPr>
          <a:xfrm>
            <a:off x="71542" y="2931480"/>
            <a:ext cx="5418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Lato" panose="020F0502020204030203"/>
              </a:rPr>
              <a:t>Thống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kê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đánh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giá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cho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biết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trạng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thái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dự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án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theo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từng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phân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đoạn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thời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gian</a:t>
            </a:r>
            <a:r>
              <a:rPr lang="en-US" sz="2400" dirty="0">
                <a:latin typeface="Lato" panose="020F0502020204030203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1A99D8-C5B5-446E-8DE1-21FD6689B363}"/>
              </a:ext>
            </a:extLst>
          </p:cNvPr>
          <p:cNvSpPr txBox="1"/>
          <p:nvPr/>
        </p:nvSpPr>
        <p:spPr>
          <a:xfrm>
            <a:off x="71542" y="1400149"/>
            <a:ext cx="5186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Lato" panose="020F0502020204030203"/>
              </a:rPr>
              <a:t>Báo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cáo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cho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biết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trạng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thái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dự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án</a:t>
            </a:r>
            <a:r>
              <a:rPr lang="en-US" sz="2400" dirty="0">
                <a:latin typeface="Lato" panose="020F0502020204030203"/>
              </a:rPr>
              <a:t> ở </a:t>
            </a:r>
            <a:r>
              <a:rPr lang="en-US" sz="2400" dirty="0" err="1">
                <a:latin typeface="Lato" panose="020F0502020204030203"/>
              </a:rPr>
              <a:t>thời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điểm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hiện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tại</a:t>
            </a:r>
            <a:r>
              <a:rPr lang="en-US" sz="2400" dirty="0">
                <a:latin typeface="Lato" panose="020F0502020204030203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DA0E0-47C1-4EEC-80E9-FB9C71473B87}"/>
              </a:ext>
            </a:extLst>
          </p:cNvPr>
          <p:cNvSpPr txBox="1"/>
          <p:nvPr/>
        </p:nvSpPr>
        <p:spPr>
          <a:xfrm>
            <a:off x="0" y="4832141"/>
            <a:ext cx="5418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Lato" panose="020F0502020204030203"/>
              </a:rPr>
              <a:t>Cần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được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sinh</a:t>
            </a:r>
            <a:r>
              <a:rPr lang="en-US" sz="2400" dirty="0">
                <a:latin typeface="Lato" panose="020F0502020204030203"/>
              </a:rPr>
              <a:t> ra </a:t>
            </a:r>
            <a:r>
              <a:rPr lang="en-US" sz="2400" dirty="0" err="1">
                <a:latin typeface="Lato" panose="020F0502020204030203"/>
              </a:rPr>
              <a:t>tự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động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và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đầy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đủ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những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thông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số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cần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thiết</a:t>
            </a:r>
            <a:r>
              <a:rPr lang="en-US" sz="2400" dirty="0">
                <a:latin typeface="Lato" panose="020F0502020204030203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727DBA-7B17-4FF5-8740-9DF4C626D2E6}"/>
              </a:ext>
            </a:extLst>
          </p:cNvPr>
          <p:cNvSpPr txBox="1"/>
          <p:nvPr/>
        </p:nvSpPr>
        <p:spPr>
          <a:xfrm>
            <a:off x="128343" y="734418"/>
            <a:ext cx="6471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ato" panose="020F0502020204030203"/>
              </a:rPr>
              <a:t>1.3. </a:t>
            </a:r>
            <a:r>
              <a:rPr lang="en-US" sz="2400" b="1" dirty="0" err="1">
                <a:latin typeface="Lato" panose="020F0502020204030203"/>
              </a:rPr>
              <a:t>Báo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cáo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tự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động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và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thống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kê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đánh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giá</a:t>
            </a:r>
            <a:endParaRPr lang="en-US" sz="2400" b="1" dirty="0">
              <a:latin typeface="Lato" panose="020F0502020204030203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450EDB-CE5C-4E93-9C0F-3DF16FC6F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541" y="1128655"/>
            <a:ext cx="1904239" cy="15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7E0E811-B470-45E2-9A81-DE539F345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920" y="2709682"/>
            <a:ext cx="1974544" cy="157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44A17B9-7E69-4647-8B9E-AF34BF18A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444" y="4340405"/>
            <a:ext cx="3021496" cy="181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69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EDBC80-2626-4C2D-B624-95AAA6BFB9F6}"/>
              </a:ext>
            </a:extLst>
          </p:cNvPr>
          <p:cNvSpPr txBox="1"/>
          <p:nvPr/>
        </p:nvSpPr>
        <p:spPr>
          <a:xfrm>
            <a:off x="4707984" y="1242890"/>
            <a:ext cx="4094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Lato" panose="020F0502020204030203"/>
              </a:rPr>
              <a:t>Các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yêu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cầu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thay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đổi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nên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có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yếu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tố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định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lượng</a:t>
            </a:r>
            <a:r>
              <a:rPr lang="en-US" sz="2400" dirty="0">
                <a:latin typeface="Lato" panose="020F0502020204030203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1A99D8-C5B5-446E-8DE1-21FD6689B363}"/>
              </a:ext>
            </a:extLst>
          </p:cNvPr>
          <p:cNvSpPr txBox="1"/>
          <p:nvPr/>
        </p:nvSpPr>
        <p:spPr>
          <a:xfrm>
            <a:off x="235077" y="1242890"/>
            <a:ext cx="3714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Lato" panose="020F0502020204030203"/>
              </a:rPr>
              <a:t>Các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yêu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cầu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thay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đổi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cần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được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lưu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trữ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và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có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thể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truy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vết</a:t>
            </a:r>
            <a:r>
              <a:rPr lang="en-US" sz="2400" dirty="0">
                <a:latin typeface="Lato" panose="020F0502020204030203"/>
              </a:rPr>
              <a:t> </a:t>
            </a:r>
            <a:r>
              <a:rPr lang="en-US" sz="2400" dirty="0" err="1">
                <a:latin typeface="Lato" panose="020F0502020204030203"/>
              </a:rPr>
              <a:t>được</a:t>
            </a:r>
            <a:r>
              <a:rPr lang="en-US" sz="2400" dirty="0">
                <a:latin typeface="Lato" panose="020F0502020204030203"/>
              </a:rPr>
              <a:t>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D50D672-EF1E-4048-8AEC-DC5B7CA2C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313" y="2575083"/>
            <a:ext cx="6089374" cy="342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668F84-E8D8-4B04-989F-A54B86108065}"/>
              </a:ext>
            </a:extLst>
          </p:cNvPr>
          <p:cNvSpPr txBox="1"/>
          <p:nvPr/>
        </p:nvSpPr>
        <p:spPr>
          <a:xfrm>
            <a:off x="235076" y="684973"/>
            <a:ext cx="6483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ato" panose="020F0502020204030203"/>
              </a:rPr>
              <a:t>1.4. </a:t>
            </a:r>
            <a:r>
              <a:rPr lang="en-US" sz="2400" b="1" dirty="0" err="1">
                <a:latin typeface="Lato" panose="020F0502020204030203"/>
              </a:rPr>
              <a:t>Yêu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cầu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thay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đổi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phát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sinh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trong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dự</a:t>
            </a:r>
            <a:r>
              <a:rPr lang="en-US" sz="2400" b="1" dirty="0">
                <a:latin typeface="Lato" panose="020F0502020204030203"/>
              </a:rPr>
              <a:t> </a:t>
            </a:r>
            <a:r>
              <a:rPr lang="en-US" sz="2400" b="1" dirty="0" err="1">
                <a:latin typeface="Lato" panose="020F0502020204030203"/>
              </a:rPr>
              <a:t>án</a:t>
            </a:r>
            <a:endParaRPr lang="en-US" sz="2400" b="1" dirty="0">
              <a:latin typeface="Lato" panose="020F0502020204030203"/>
            </a:endParaRPr>
          </a:p>
        </p:txBody>
      </p:sp>
    </p:spTree>
    <p:extLst>
      <p:ext uri="{BB962C8B-B14F-4D97-AF65-F5344CB8AC3E}">
        <p14:creationId xmlns:p14="http://schemas.microsoft.com/office/powerpoint/2010/main" val="275115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48321" y="2356402"/>
            <a:ext cx="4592150" cy="2145195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b="1" dirty="0"/>
              <a:t>SO SÁNH VỚI CÁC PHẦN MỀM KHÁC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4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1388</TotalTime>
  <Words>2647</Words>
  <Application>Microsoft Office PowerPoint</Application>
  <PresentationFormat>On-screen Show (4:3)</PresentationFormat>
  <Paragraphs>539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Lato</vt:lpstr>
      <vt:lpstr>Wingdings</vt:lpstr>
      <vt:lpstr>Office Theme</vt:lpstr>
      <vt:lpstr>PowerPoint Presentation</vt:lpstr>
      <vt:lpstr>PowerPoint Presentation</vt:lpstr>
      <vt:lpstr>Mục lục</vt:lpstr>
      <vt:lpstr>PowerPoint Presentation</vt:lpstr>
      <vt:lpstr>1. Bài toán giải quyết</vt:lpstr>
      <vt:lpstr>1. Bài toán giải quyết</vt:lpstr>
      <vt:lpstr>1. Bài toán giải quyết</vt:lpstr>
      <vt:lpstr>1. Bài toán giải quyết</vt:lpstr>
      <vt:lpstr>PowerPoint Presentation</vt:lpstr>
      <vt:lpstr>2. So sánh với các phần mềm khác</vt:lpstr>
      <vt:lpstr>PowerPoint Presentation</vt:lpstr>
      <vt:lpstr>3. Các tính năng nổi bật</vt:lpstr>
      <vt:lpstr>3. Các tính năng nổi bật</vt:lpstr>
      <vt:lpstr>3. Các tính năng nổi bật</vt:lpstr>
      <vt:lpstr>3. Các tính năng nổi bật</vt:lpstr>
      <vt:lpstr>3. Các tính năng nổi bật</vt:lpstr>
      <vt:lpstr>3. Các tính năng nổi bật</vt:lpstr>
      <vt:lpstr>3. Các tính năng nổi bật</vt:lpstr>
      <vt:lpstr>PowerPoint Presentation</vt:lpstr>
      <vt:lpstr>4. Đóng góp nổi bật</vt:lpstr>
      <vt:lpstr>4. Đóng góp nổi bật</vt:lpstr>
      <vt:lpstr>4. Đóng góp nổi bật</vt:lpstr>
      <vt:lpstr>4. Đóng góp nổi bật</vt:lpstr>
      <vt:lpstr>4. Đóng góp nổi bật</vt:lpstr>
      <vt:lpstr>4. Đóng góp nổi bật</vt:lpstr>
      <vt:lpstr>4. Đóng góp nổi bật</vt:lpstr>
      <vt:lpstr>4. Đóng góp nổi bật</vt:lpstr>
      <vt:lpstr>4. Đóng góp nổi bật</vt:lpstr>
      <vt:lpstr>4. Đóng góp nổi bật</vt:lpstr>
      <vt:lpstr>4. Đóng góp nổi bật</vt:lpstr>
      <vt:lpstr>4. Đóng góp nổi bật</vt:lpstr>
      <vt:lpstr>4. Đóng góp nổi bật</vt:lpstr>
      <vt:lpstr>PowerPoint Presentation</vt:lpstr>
      <vt:lpstr>5. Hạn chế</vt:lpstr>
      <vt:lpstr>PowerPoint Presentation</vt:lpstr>
      <vt:lpstr>6. Hướng phát triển</vt:lpstr>
      <vt:lpstr>PowerPoint Presentation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Truong Anh Quoc 20163403</cp:lastModifiedBy>
  <cp:revision>213</cp:revision>
  <dcterms:created xsi:type="dcterms:W3CDTF">2021-05-28T04:32:29Z</dcterms:created>
  <dcterms:modified xsi:type="dcterms:W3CDTF">2021-07-07T10:03:52Z</dcterms:modified>
</cp:coreProperties>
</file>