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6" r:id="rId4"/>
    <p:sldId id="272" r:id="rId5"/>
    <p:sldId id="268" r:id="rId6"/>
    <p:sldId id="287" r:id="rId7"/>
    <p:sldId id="270" r:id="rId8"/>
    <p:sldId id="271" r:id="rId9"/>
    <p:sldId id="267" r:id="rId10"/>
    <p:sldId id="298" r:id="rId11"/>
    <p:sldId id="299" r:id="rId12"/>
    <p:sldId id="269" r:id="rId13"/>
    <p:sldId id="258" r:id="rId14"/>
    <p:sldId id="265" r:id="rId15"/>
    <p:sldId id="259" r:id="rId16"/>
    <p:sldId id="319" r:id="rId17"/>
    <p:sldId id="322" r:id="rId18"/>
    <p:sldId id="320" r:id="rId19"/>
    <p:sldId id="323" r:id="rId20"/>
    <p:sldId id="306" r:id="rId21"/>
    <p:sldId id="305" r:id="rId22"/>
    <p:sldId id="312" r:id="rId23"/>
    <p:sldId id="260" r:id="rId24"/>
    <p:sldId id="261" r:id="rId25"/>
    <p:sldId id="262" r:id="rId26"/>
    <p:sldId id="297" r:id="rId27"/>
    <p:sldId id="292" r:id="rId28"/>
    <p:sldId id="329" r:id="rId29"/>
    <p:sldId id="291" r:id="rId30"/>
    <p:sldId id="294" r:id="rId31"/>
    <p:sldId id="330" r:id="rId32"/>
    <p:sldId id="295" r:id="rId33"/>
    <p:sldId id="296" r:id="rId34"/>
    <p:sldId id="325" r:id="rId35"/>
    <p:sldId id="324" r:id="rId36"/>
    <p:sldId id="321" r:id="rId37"/>
    <p:sldId id="331" r:id="rId38"/>
    <p:sldId id="263" r:id="rId39"/>
    <p:sldId id="264" r:id="rId40"/>
    <p:sldId id="273" r:id="rId41"/>
    <p:sldId id="274" r:id="rId42"/>
    <p:sldId id="327" r:id="rId43"/>
    <p:sldId id="300" r:id="rId44"/>
    <p:sldId id="301" r:id="rId45"/>
    <p:sldId id="302" r:id="rId46"/>
    <p:sldId id="303" r:id="rId47"/>
    <p:sldId id="316" r:id="rId48"/>
    <p:sldId id="317" r:id="rId49"/>
    <p:sldId id="308" r:id="rId50"/>
    <p:sldId id="318" r:id="rId51"/>
    <p:sldId id="309" r:id="rId52"/>
    <p:sldId id="276" r:id="rId53"/>
    <p:sldId id="277" r:id="rId54"/>
    <p:sldId id="278" r:id="rId55"/>
    <p:sldId id="313" r:id="rId56"/>
    <p:sldId id="279" r:id="rId57"/>
    <p:sldId id="310" r:id="rId58"/>
    <p:sldId id="280" r:id="rId59"/>
    <p:sldId id="304" r:id="rId60"/>
    <p:sldId id="332" r:id="rId61"/>
    <p:sldId id="333" r:id="rId62"/>
    <p:sldId id="281" r:id="rId63"/>
    <p:sldId id="282" r:id="rId64"/>
    <p:sldId id="283" r:id="rId65"/>
    <p:sldId id="284" r:id="rId66"/>
    <p:sldId id="285" r:id="rId67"/>
    <p:sldId id="286" r:id="rId68"/>
    <p:sldId id="288" r:id="rId69"/>
    <p:sldId id="290" r:id="rId70"/>
    <p:sldId id="328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2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48.wmf"/><Relationship Id="rId1" Type="http://schemas.openxmlformats.org/officeDocument/2006/relationships/image" Target="../media/image61.wmf"/><Relationship Id="rId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1390CDF-966F-44E1-AF7D-14C34BD56CB8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6D49873-5801-4F77-B10C-8D16934FA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49873-5801-4F77-B10C-8D16934FAA5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Calibri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D39D2-7AF2-4A37-87B2-61F8E65ABA4D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78A0D-AFCC-404E-A3BD-315B37DA2ADE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BDE6A-ECF1-4622-9A8A-4BE515245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ADAB-9222-40B0-ABF7-28AAB672999E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7E548-F34A-4B9B-91C6-0759D332A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78326-1DF1-4895-BC69-EDF490805DB6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B32AA-1D86-4526-BD26-B4DB4A8DC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207A8-F1D4-45F3-A834-14B0E48B1A68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B01ED-FE41-4B31-8139-80F88C0E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18DA3-6865-48EC-9CB4-EC7348CFE0E0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A06C-3F68-44E8-8860-C5AEC50EF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AFBDF-4315-4468-B01B-83F3DF8E04BD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A60C9-4520-4856-B561-E7D471742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E872-CDAE-40E1-8B9D-E8363FC17530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C36C-0714-4A17-8048-1BA54B736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F5C6-559E-4348-97D6-DECBC94AADD4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AEFD-3BCE-47BB-961E-29C43E38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39399-0125-4937-8C8D-688E5C43F801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CED67-7514-4AD6-BEA4-02CC539E4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B60F7-BEF8-4DE3-9FB8-0DFB1593FC11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B1ED2-5EF6-4EA5-B820-37CB45643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F1DC-877B-4F09-96B4-00DC3B24F530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AEAE-CEA1-4FDC-A875-519A167C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3BAC3D-0592-4690-AADD-A393FFB121E0}" type="datetimeFigureOut">
              <a:rPr lang="en-US"/>
              <a:pPr>
                <a:defRPr/>
              </a:pPr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64D2EE-E30F-4012-9041-3DEFAC16D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Excel_97-2003_Worksheet1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png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png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 PHƯƠNG PHÁP NGHIÊN CỨU ĐIỆN HÓA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26670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TS. PHẠM HỒNG PHONG</a:t>
            </a:r>
          </a:p>
          <a:p>
            <a:pPr eaLnBrk="1" hangingPunct="1"/>
            <a:endParaRPr lang="en-US" sz="2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VIỆN HÓA HỌC – VIỆN KHOA HỌC VÀ CÔNG NGHỆ VIỆT NAM</a:t>
            </a:r>
          </a:p>
          <a:p>
            <a:pPr eaLnBrk="1" hangingPunct="1"/>
            <a:endParaRPr lang="en-US" sz="20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143000"/>
            <a:ext cx="437038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5410200" y="6096000"/>
            <a:ext cx="347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Biophys. J</a:t>
            </a:r>
            <a:r>
              <a:rPr lang="en-US"/>
              <a:t>. 61, </a:t>
            </a:r>
            <a:r>
              <a:rPr lang="en-US" b="1"/>
              <a:t>1992</a:t>
            </a:r>
            <a:r>
              <a:rPr lang="en-US"/>
              <a:t>, 1570-1584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2066925" y="5486400"/>
            <a:ext cx="4867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Hấp phụ DNA lên Au(111) nhờ kỹ thuật áp thế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3400" y="533400"/>
            <a:ext cx="807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/>
              <a:t> Nghiên cứu sự hấp phụ của các chất có hoạt tính điện     hóa, DNA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600200" y="609600"/>
            <a:ext cx="5511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0000FF"/>
                </a:solidFill>
              </a:rPr>
              <a:t>2. THẾ ĐỘNG  </a:t>
            </a:r>
          </a:p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0000FF"/>
                </a:solidFill>
              </a:rPr>
              <a:t>(POTENTIODYNAMIC)</a:t>
            </a:r>
          </a:p>
        </p:txBody>
      </p:sp>
      <p:pic>
        <p:nvPicPr>
          <p:cNvPr id="26627" name="Picture 2" descr="C:\etc course 2003\potential_ramp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651" name="Title 1"/>
          <p:cNvSpPr txBox="1">
            <a:spLocks/>
          </p:cNvSpPr>
          <p:nvPr/>
        </p:nvSpPr>
        <p:spPr bwMode="auto">
          <a:xfrm>
            <a:off x="914400" y="228600"/>
            <a:ext cx="7467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2.1.Thế tuyến tính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2041525"/>
            <a:ext cx="89916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quét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voltammetry</a:t>
            </a:r>
            <a:endParaRPr lang="en-US" sz="2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457200" y="1508125"/>
            <a:ext cx="162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2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4" name="Picture 1" descr="I-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343400"/>
            <a:ext cx="8763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895600" y="990600"/>
            <a:ext cx="4373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LINEAR POTENTIODYNAMIC</a:t>
            </a:r>
          </a:p>
        </p:txBody>
      </p:sp>
      <p:sp>
        <p:nvSpPr>
          <p:cNvPr id="27656" name="TextBox 7"/>
          <p:cNvSpPr txBox="1">
            <a:spLocks noChangeArrowheads="1"/>
          </p:cNvSpPr>
          <p:nvPr/>
        </p:nvSpPr>
        <p:spPr bwMode="auto">
          <a:xfrm>
            <a:off x="3181350" y="3744913"/>
            <a:ext cx="998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Ox + e</a:t>
            </a:r>
            <a:r>
              <a:rPr lang="en-US" b="1" baseline="30000">
                <a:solidFill>
                  <a:srgbClr val="00B050"/>
                </a:solidFill>
              </a:rPr>
              <a:t>-</a:t>
            </a:r>
            <a:r>
              <a:rPr lang="en-US" b="1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27488" y="3973513"/>
            <a:ext cx="381000" cy="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9"/>
          <p:cNvSpPr txBox="1">
            <a:spLocks noChangeArrowheads="1"/>
          </p:cNvSpPr>
          <p:nvPr/>
        </p:nvSpPr>
        <p:spPr bwMode="auto">
          <a:xfrm>
            <a:off x="4408488" y="3744913"/>
            <a:ext cx="620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72000" y="5791200"/>
            <a:ext cx="35814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4953000"/>
            <a:ext cx="4419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0" y="307975"/>
            <a:ext cx="9528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80975" eaLnBrk="0" hangingPunct="0"/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Khi điện thế áp lên </a:t>
            </a:r>
            <a:r>
              <a:rPr lang="en-US" sz="2600">
                <a:solidFill>
                  <a:srgbClr val="008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</a:t>
            </a:r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được quét tuyến tính với tốc độ không đổi, </a:t>
            </a:r>
          </a:p>
          <a:p>
            <a:pPr indent="180975" eaLnBrk="0" hangingPunct="0"/>
            <a:r>
              <a:rPr lang="en-US" sz="2600" i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d</a:t>
            </a:r>
            <a:r>
              <a:rPr lang="en-US" sz="2600" i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/dt, thì:</a:t>
            </a:r>
            <a:r>
              <a:rPr lang="en-US" sz="12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                                           </a:t>
            </a:r>
            <a:endParaRPr lang="en-US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2987675" y="990600"/>
          <a:ext cx="1955800" cy="609600"/>
        </p:xfrm>
        <a:graphic>
          <a:graphicData uri="http://schemas.openxmlformats.org/presentationml/2006/ole">
            <p:oleObj spid="_x0000_s2050" name="Equation" r:id="rId3" imgW="736600" imgH="228600" progId="">
              <p:embed/>
            </p:oleObj>
          </a:graphicData>
        </a:graphic>
      </p:graphicFrame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</a:t>
            </a:r>
            <a:r>
              <a:rPr lang="en-US" sz="800"/>
              <a:t> </a:t>
            </a:r>
            <a:endParaRPr lang="en-US"/>
          </a:p>
        </p:txBody>
      </p:sp>
      <p:sp>
        <p:nvSpPr>
          <p:cNvPr id="2061" name="Rectangle 11"/>
          <p:cNvSpPr>
            <a:spLocks noChangeArrowheads="1"/>
          </p:cNvSpPr>
          <p:nvPr/>
        </p:nvSpPr>
        <p:spPr bwMode="auto">
          <a:xfrm>
            <a:off x="152400" y="1752600"/>
            <a:ext cx="54102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 các phản ứng thuận nghịch:  </a:t>
            </a:r>
            <a:endParaRPr lang="en-US" sz="26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6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57375"/>
            <a:ext cx="2743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3"/>
          <p:cNvSpPr>
            <a:spLocks noChangeArrowheads="1"/>
          </p:cNvSpPr>
          <p:nvPr/>
        </p:nvSpPr>
        <p:spPr bwMode="auto">
          <a:xfrm>
            <a:off x="152400" y="2590800"/>
            <a:ext cx="86868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Times New Roman" pitchFamily="18" charset="0"/>
                <a:cs typeface="Times New Roman" pitchFamily="18" charset="0"/>
              </a:rPr>
              <a:t>Mối liên quan giữa nồng độ chất tại bề mặt với thế áp lên điện cực làm việc tuân theo phương trình Nernst, và có dạng:</a:t>
            </a:r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2286000" y="3505200"/>
          <a:ext cx="4779963" cy="838200"/>
        </p:xfrm>
        <a:graphic>
          <a:graphicData uri="http://schemas.openxmlformats.org/presentationml/2006/ole">
            <p:oleObj spid="_x0000_s2051" name="Equation" r:id="rId5" imgW="2552700" imgH="444500" progId="">
              <p:embed/>
            </p:oleObj>
          </a:graphicData>
        </a:graphic>
      </p:graphicFrame>
      <p:sp>
        <p:nvSpPr>
          <p:cNvPr id="2065" name="Rectangle 15"/>
          <p:cNvSpPr>
            <a:spLocks noChangeArrowheads="1"/>
          </p:cNvSpPr>
          <p:nvPr/>
        </p:nvSpPr>
        <p:spPr bwMode="auto">
          <a:xfrm>
            <a:off x="228600" y="4419600"/>
            <a:ext cx="8153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Sự phụ thuộc của dòng điện vào thời gian thu được sẽ là:</a:t>
            </a:r>
            <a:endParaRPr lang="en-US" sz="26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26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2052" name="Object 14"/>
          <p:cNvGraphicFramePr>
            <a:graphicFrameLocks noChangeAspect="1"/>
          </p:cNvGraphicFramePr>
          <p:nvPr/>
        </p:nvGraphicFramePr>
        <p:xfrm>
          <a:off x="685800" y="4953000"/>
          <a:ext cx="3754438" cy="533400"/>
        </p:xfrm>
        <a:graphic>
          <a:graphicData uri="http://schemas.openxmlformats.org/presentationml/2006/ole">
            <p:oleObj spid="_x0000_s2052" name="Equation" r:id="rId6" imgW="1676400" imgH="241300" progId="">
              <p:embed/>
            </p:oleObj>
          </a:graphicData>
        </a:graphic>
      </p:graphicFrame>
      <p:sp>
        <p:nvSpPr>
          <p:cNvPr id="2066" name="Rectangle 16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067" name="TextBox 14"/>
          <p:cNvSpPr txBox="1">
            <a:spLocks noChangeArrowheads="1"/>
          </p:cNvSpPr>
          <p:nvPr/>
        </p:nvSpPr>
        <p:spPr bwMode="auto">
          <a:xfrm>
            <a:off x="304800" y="5943600"/>
            <a:ext cx="1333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Tại 25 </a:t>
            </a:r>
            <a:r>
              <a:rPr lang="en-US" baseline="30000"/>
              <a:t>o</a:t>
            </a:r>
            <a:r>
              <a:rPr lang="en-US"/>
              <a:t>C,  </a:t>
            </a:r>
          </a:p>
        </p:txBody>
      </p:sp>
      <p:sp>
        <p:nvSpPr>
          <p:cNvPr id="20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3" name="Object 17"/>
          <p:cNvGraphicFramePr>
            <a:graphicFrameLocks noChangeAspect="1"/>
          </p:cNvGraphicFramePr>
          <p:nvPr/>
        </p:nvGraphicFramePr>
        <p:xfrm>
          <a:off x="4648200" y="5867400"/>
          <a:ext cx="3451225" cy="457200"/>
        </p:xfrm>
        <a:graphic>
          <a:graphicData uri="http://schemas.openxmlformats.org/presentationml/2006/ole">
            <p:oleObj spid="_x0000_s2053" name="Equation" r:id="rId7" imgW="1917360" imgH="253800" progId="">
              <p:embed/>
            </p:oleObj>
          </a:graphicData>
        </a:graphic>
      </p:graphicFrame>
      <p:graphicFrame>
        <p:nvGraphicFramePr>
          <p:cNvPr id="2054" name="Object 20"/>
          <p:cNvGraphicFramePr>
            <a:graphicFrameLocks noChangeAspect="1"/>
          </p:cNvGraphicFramePr>
          <p:nvPr/>
        </p:nvGraphicFramePr>
        <p:xfrm>
          <a:off x="1524000" y="5943600"/>
          <a:ext cx="2011363" cy="381000"/>
        </p:xfrm>
        <a:graphic>
          <a:graphicData uri="http://schemas.openxmlformats.org/presentationml/2006/ole">
            <p:oleObj spid="_x0000_s2054" name="Equation" r:id="rId8" imgW="1206360" imgH="228600" progId="">
              <p:embed/>
            </p:oleObj>
          </a:graphicData>
        </a:graphic>
      </p:graphicFrame>
      <p:sp>
        <p:nvSpPr>
          <p:cNvPr id="2069" name="TextBox 22"/>
          <p:cNvSpPr txBox="1">
            <a:spLocks noChangeArrowheads="1"/>
          </p:cNvSpPr>
          <p:nvPr/>
        </p:nvSpPr>
        <p:spPr bwMode="auto">
          <a:xfrm>
            <a:off x="3429000" y="59436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 do đó:</a:t>
            </a:r>
          </a:p>
        </p:txBody>
      </p:sp>
      <p:graphicFrame>
        <p:nvGraphicFramePr>
          <p:cNvPr id="2055" name="Object 21"/>
          <p:cNvGraphicFramePr>
            <a:graphicFrameLocks noChangeAspect="1"/>
          </p:cNvGraphicFramePr>
          <p:nvPr/>
        </p:nvGraphicFramePr>
        <p:xfrm>
          <a:off x="5410200" y="4876800"/>
          <a:ext cx="2803525" cy="685800"/>
        </p:xfrm>
        <a:graphic>
          <a:graphicData uri="http://schemas.openxmlformats.org/presentationml/2006/ole">
            <p:oleObj spid="_x0000_s2055" name="Equation" r:id="rId9" imgW="1752600" imgH="431800" progId="">
              <p:embed/>
            </p:oleObj>
          </a:graphicData>
        </a:graphic>
      </p:graphicFrame>
      <p:sp>
        <p:nvSpPr>
          <p:cNvPr id="2070" name="TextBox 24"/>
          <p:cNvSpPr txBox="1">
            <a:spLocks noChangeArrowheads="1"/>
          </p:cNvSpPr>
          <p:nvPr/>
        </p:nvSpPr>
        <p:spPr bwMode="auto">
          <a:xfrm>
            <a:off x="4953000" y="5029200"/>
            <a:ext cx="566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752600" y="4419600"/>
            <a:ext cx="40386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2362200"/>
            <a:ext cx="44196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1" name="Rectangle 5"/>
          <p:cNvSpPr>
            <a:spLocks noChangeArrowheads="1"/>
          </p:cNvSpPr>
          <p:nvPr/>
        </p:nvSpPr>
        <p:spPr bwMode="auto">
          <a:xfrm>
            <a:off x="0" y="457200"/>
            <a:ext cx="518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7200" eaLnBrk="0" hangingPunct="0"/>
            <a:r>
              <a:rPr lang="en-US" sz="260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Với phản ứng bất thuận nghịch: </a:t>
            </a:r>
            <a:endParaRPr lang="en-US" sz="260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029200" y="533400"/>
          <a:ext cx="2232025" cy="381000"/>
        </p:xfrm>
        <a:graphic>
          <a:graphicData uri="http://schemas.openxmlformats.org/presentationml/2006/ole">
            <p:oleObj spid="_x0000_s3074" name="Equation" r:id="rId3" imgW="1167893" imgH="203112" progId="">
              <p:embed/>
            </p:oleObj>
          </a:graphicData>
        </a:graphic>
      </p:graphicFrame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182880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762000" y="2362200"/>
          <a:ext cx="4422775" cy="914400"/>
        </p:xfrm>
        <a:graphic>
          <a:graphicData uri="http://schemas.openxmlformats.org/presentationml/2006/ole">
            <p:oleObj spid="_x0000_s3075" name="Equation" r:id="rId4" imgW="2260600" imgH="469900" progId="">
              <p:embed/>
            </p:oleObj>
          </a:graphicData>
        </a:graphic>
      </p:graphicFrame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152400" y="1676400"/>
            <a:ext cx="8763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latin typeface="Times New Roman" pitchFamily="18" charset="0"/>
                <a:cs typeface="Times New Roman" pitchFamily="18" charset="0"/>
              </a:rPr>
              <a:t>Giải phương trình vi phân với các điều kiện biên,  chúng ta có:</a:t>
            </a:r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2133600" y="4495800"/>
          <a:ext cx="3140075" cy="409575"/>
        </p:xfrm>
        <a:graphic>
          <a:graphicData uri="http://schemas.openxmlformats.org/presentationml/2006/ole">
            <p:oleObj spid="_x0000_s3076" name="Equation" r:id="rId5" imgW="1968500" imgH="254000" progId="">
              <p:embed/>
            </p:oleObj>
          </a:graphicData>
        </a:graphic>
      </p:graphicFrame>
      <p:sp>
        <p:nvSpPr>
          <p:cNvPr id="3086" name="TextBox 10"/>
          <p:cNvSpPr txBox="1">
            <a:spLocks noChangeArrowheads="1"/>
          </p:cNvSpPr>
          <p:nvPr/>
        </p:nvSpPr>
        <p:spPr bwMode="auto">
          <a:xfrm>
            <a:off x="685800" y="3962400"/>
            <a:ext cx="1360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Tương tự,  </a:t>
            </a:r>
          </a:p>
        </p:txBody>
      </p:sp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1905000" y="3962400"/>
          <a:ext cx="1968500" cy="381000"/>
        </p:xfrm>
        <a:graphic>
          <a:graphicData uri="http://schemas.openxmlformats.org/presentationml/2006/ole">
            <p:oleObj spid="_x0000_s3077" name="Equation" r:id="rId6" imgW="1180800" imgH="228600" progId="">
              <p:embed/>
            </p:oleObj>
          </a:graphicData>
        </a:graphic>
      </p:graphicFrame>
      <p:sp>
        <p:nvSpPr>
          <p:cNvPr id="3087" name="TextBox 12"/>
          <p:cNvSpPr txBox="1">
            <a:spLocks noChangeArrowheads="1"/>
          </p:cNvSpPr>
          <p:nvPr/>
        </p:nvSpPr>
        <p:spPr bwMode="auto">
          <a:xfrm>
            <a:off x="3810000" y="3962400"/>
            <a:ext cx="187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tại 25 </a:t>
            </a:r>
            <a:r>
              <a:rPr lang="en-US" baseline="30000"/>
              <a:t>o</a:t>
            </a:r>
            <a:r>
              <a:rPr lang="en-US"/>
              <a:t>C, khi đó:</a:t>
            </a:r>
          </a:p>
        </p:txBody>
      </p:sp>
      <p:sp>
        <p:nvSpPr>
          <p:cNvPr id="30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8" name="Object 12"/>
          <p:cNvGraphicFramePr>
            <a:graphicFrameLocks noChangeAspect="1"/>
          </p:cNvGraphicFramePr>
          <p:nvPr/>
        </p:nvGraphicFramePr>
        <p:xfrm>
          <a:off x="5943600" y="2514600"/>
          <a:ext cx="2803525" cy="685800"/>
        </p:xfrm>
        <a:graphic>
          <a:graphicData uri="http://schemas.openxmlformats.org/presentationml/2006/ole">
            <p:oleObj spid="_x0000_s3078" name="Equation" r:id="rId7" imgW="1752600" imgH="431800" progId="">
              <p:embed/>
            </p:oleObj>
          </a:graphicData>
        </a:graphic>
      </p:graphicFrame>
      <p:sp>
        <p:nvSpPr>
          <p:cNvPr id="3089" name="TextBox 16"/>
          <p:cNvSpPr txBox="1">
            <a:spLocks noChangeArrowheads="1"/>
          </p:cNvSpPr>
          <p:nvPr/>
        </p:nvSpPr>
        <p:spPr bwMode="auto">
          <a:xfrm>
            <a:off x="5486400" y="2667000"/>
            <a:ext cx="566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2000" y="1143000"/>
            <a:ext cx="77724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Ø"/>
              <a:defRPr/>
            </a:pPr>
            <a:r>
              <a:rPr lang="en-US" sz="2400" i="1" dirty="0" err="1"/>
              <a:t>Nghiên</a:t>
            </a:r>
            <a:r>
              <a:rPr lang="en-US" sz="2400" i="1" dirty="0"/>
              <a:t> </a:t>
            </a:r>
            <a:r>
              <a:rPr lang="en-US" sz="2400" i="1" dirty="0" err="1"/>
              <a:t>cứu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học</a:t>
            </a:r>
            <a:r>
              <a:rPr lang="en-US" sz="2400" i="1" dirty="0"/>
              <a:t> </a:t>
            </a:r>
            <a:r>
              <a:rPr lang="en-US" sz="2400" i="1" dirty="0" err="1"/>
              <a:t>quá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điện</a:t>
            </a:r>
            <a:r>
              <a:rPr lang="en-US" sz="2400" i="1" dirty="0"/>
              <a:t> </a:t>
            </a:r>
            <a:r>
              <a:rPr lang="en-US" sz="2400" i="1" dirty="0" err="1"/>
              <a:t>cực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chất</a:t>
            </a:r>
            <a:r>
              <a:rPr lang="en-US" sz="2400" i="1" dirty="0"/>
              <a:t> </a:t>
            </a:r>
            <a:r>
              <a:rPr lang="en-US" sz="2400" i="1" dirty="0" err="1"/>
              <a:t>hấp</a:t>
            </a:r>
            <a:r>
              <a:rPr lang="en-US" sz="2400" i="1" dirty="0"/>
              <a:t> </a:t>
            </a:r>
            <a:r>
              <a:rPr lang="en-US" sz="2400" i="1" dirty="0" err="1"/>
              <a:t>phụ</a:t>
            </a:r>
            <a:r>
              <a:rPr lang="en-US" sz="2400" i="1" dirty="0"/>
              <a:t> </a:t>
            </a:r>
            <a:r>
              <a:rPr lang="en-US" sz="2400" i="1" dirty="0" err="1"/>
              <a:t>tuân</a:t>
            </a:r>
            <a:r>
              <a:rPr lang="en-US" sz="2400" i="1" dirty="0"/>
              <a:t> </a:t>
            </a:r>
            <a:r>
              <a:rPr lang="en-US" sz="2400" i="1" dirty="0" err="1"/>
              <a:t>theo</a:t>
            </a:r>
            <a:r>
              <a:rPr lang="en-US" sz="2400" i="1" dirty="0"/>
              <a:t> Langmuir</a:t>
            </a:r>
            <a:r>
              <a:rPr lang="en-US" sz="2400" dirty="0"/>
              <a:t>:</a:t>
            </a:r>
          </a:p>
          <a:p>
            <a:pPr>
              <a:buFont typeface="Symbol" pitchFamily="18" charset="2"/>
              <a:buChar char=" "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a,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theo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Laviron</a:t>
            </a:r>
            <a:r>
              <a:rPr lang="en-US" sz="2400" dirty="0"/>
              <a:t> </a:t>
            </a:r>
          </a:p>
          <a:p>
            <a:pPr>
              <a:buFont typeface="Symbol" pitchFamily="18" charset="2"/>
              <a:buChar char=" "/>
              <a:defRPr/>
            </a:pPr>
            <a:endParaRPr lang="en-US" sz="2400" dirty="0"/>
          </a:p>
          <a:p>
            <a:pPr>
              <a:buFont typeface="Symbol" pitchFamily="18" charset="2"/>
              <a:buChar char=" "/>
              <a:defRPr/>
            </a:pPr>
            <a:endParaRPr lang="en-US" sz="2400" dirty="0"/>
          </a:p>
          <a:p>
            <a:pPr>
              <a:buFont typeface="Symbol" pitchFamily="18" charset="2"/>
              <a:buChar char=" "/>
              <a:defRPr/>
            </a:pPr>
            <a:endParaRPr lang="en-US" sz="2400" dirty="0"/>
          </a:p>
          <a:p>
            <a:pPr>
              <a:defRPr/>
            </a:pPr>
            <a:r>
              <a:rPr lang="en-US" dirty="0"/>
              <a:t>    </a:t>
            </a:r>
          </a:p>
          <a:p>
            <a:pPr>
              <a:defRPr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dốc</a:t>
            </a:r>
            <a:r>
              <a:rPr lang="en-US" dirty="0"/>
              <a:t> =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(E. </a:t>
            </a:r>
            <a:r>
              <a:rPr lang="en-US" dirty="0" err="1"/>
              <a:t>Laviron</a:t>
            </a:r>
            <a:r>
              <a:rPr lang="en-US" dirty="0"/>
              <a:t>, </a:t>
            </a:r>
            <a:r>
              <a:rPr lang="en-US" i="1" dirty="0"/>
              <a:t>J. </a:t>
            </a:r>
            <a:r>
              <a:rPr lang="en-US" i="1" dirty="0" err="1"/>
              <a:t>Electroanal</a:t>
            </a:r>
            <a:r>
              <a:rPr lang="en-US" i="1" dirty="0"/>
              <a:t>. Chem</a:t>
            </a:r>
            <a:r>
              <a:rPr lang="en-US" dirty="0"/>
              <a:t>., 101, 19-28 (1979))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47800" y="762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808163" y="2438400"/>
          <a:ext cx="3221037" cy="838200"/>
        </p:xfrm>
        <a:graphic>
          <a:graphicData uri="http://schemas.openxmlformats.org/presentationml/2006/ole">
            <p:oleObj spid="_x0000_s4098" name="Equation" r:id="rId3" imgW="1854000" imgH="482400" progId="">
              <p:embed/>
            </p:oleObj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057400" y="3535363"/>
          <a:ext cx="762000" cy="655637"/>
        </p:xfrm>
        <a:graphic>
          <a:graphicData uri="http://schemas.openxmlformats.org/presentationml/2006/ole">
            <p:oleObj spid="_x0000_s4099" name="Equation" r:id="rId4" imgW="457200" imgH="393480" progId="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048000" y="3897313"/>
            <a:ext cx="76200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3744913"/>
            <a:ext cx="18875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Xác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định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4430713"/>
            <a:ext cx="54864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từ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trình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1066800" y="4953000"/>
          <a:ext cx="7259638" cy="381000"/>
        </p:xfrm>
        <a:graphic>
          <a:graphicData uri="http://schemas.openxmlformats.org/presentationml/2006/ole">
            <p:oleObj spid="_x0000_s4100" name="Equation" r:id="rId5" imgW="4597200" imgH="241200" progId="">
              <p:embed/>
            </p:oleObj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6248400" y="2678113"/>
            <a:ext cx="0" cy="1447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248400" y="4125913"/>
            <a:ext cx="190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TextBox 18"/>
          <p:cNvSpPr txBox="1">
            <a:spLocks noChangeArrowheads="1"/>
          </p:cNvSpPr>
          <p:nvPr/>
        </p:nvSpPr>
        <p:spPr bwMode="auto">
          <a:xfrm>
            <a:off x="7848600" y="41259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4110" name="TextBox 19"/>
          <p:cNvSpPr txBox="1">
            <a:spLocks noChangeArrowheads="1"/>
          </p:cNvSpPr>
          <p:nvPr/>
        </p:nvSpPr>
        <p:spPr bwMode="auto">
          <a:xfrm>
            <a:off x="5562600" y="2525713"/>
            <a:ext cx="739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p</a:t>
            </a:r>
            <a:r>
              <a:rPr lang="en-US"/>
              <a:t>-</a:t>
            </a:r>
            <a:r>
              <a:rPr lang="en-US" i="1"/>
              <a:t>E</a:t>
            </a:r>
            <a:r>
              <a:rPr lang="en-US" baseline="30000"/>
              <a:t>0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324600" y="2754313"/>
            <a:ext cx="1676400" cy="762000"/>
          </a:xfrm>
          <a:prstGeom prst="line">
            <a:avLst/>
          </a:prstGeom>
          <a:ln w="222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24600" y="3516313"/>
            <a:ext cx="1600200" cy="0"/>
          </a:xfrm>
          <a:prstGeom prst="line">
            <a:avLst/>
          </a:prstGeom>
          <a:ln w="15875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6781800" y="3287713"/>
            <a:ext cx="152400" cy="457200"/>
          </a:xfrm>
          <a:prstGeom prst="arc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33400" y="304800"/>
            <a:ext cx="5278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 Đo đường cong phân cực nghiên cứu ăn mòn: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71600"/>
            <a:ext cx="4724400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4495800" y="6324600"/>
            <a:ext cx="414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Int.J. Electrochem.Sci</a:t>
            </a:r>
            <a:r>
              <a:rPr lang="en-US" sz="1600"/>
              <a:t>. 7, 3787-3797 (2012)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533400" y="5181600"/>
            <a:ext cx="8296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Phổ đồ dường cong phân cực của thép không rỉ trong H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4</a:t>
            </a:r>
            <a:r>
              <a:rPr lang="en-US"/>
              <a:t> 18 M+ NaCl 20 %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0" y="1447800"/>
          <a:ext cx="4295775" cy="2903538"/>
        </p:xfrm>
        <a:graphic>
          <a:graphicData uri="http://schemas.openxmlformats.org/presentationml/2006/ole">
            <p:oleObj spid="_x0000_s5122" name="Worksheet" r:id="rId4" imgW="8581960" imgH="580060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200" y="1295400"/>
          <a:ext cx="4681538" cy="3217863"/>
        </p:xfrm>
        <a:graphic>
          <a:graphicData uri="http://schemas.openxmlformats.org/presentationml/2006/ole">
            <p:oleObj spid="_x0000_s6146" name="Worksheet" r:id="rId3" imgW="8647560" imgH="5966280" progId="Excel.Sheet.8">
              <p:embed/>
            </p:oleObj>
          </a:graphicData>
        </a:graphic>
      </p:graphicFrame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304800" y="838200"/>
            <a:ext cx="417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 Đo đường Tafel nghiên cứu ăn mòn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2133600"/>
            <a:ext cx="3170238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ebdings" pitchFamily="18" charset="2"/>
              <a:buChar char=""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Xác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endParaRPr lang="en-US" sz="2400" dirty="0">
              <a:solidFill>
                <a:srgbClr val="008000"/>
              </a:solidFill>
            </a:endParaRPr>
          </a:p>
          <a:p>
            <a:pPr>
              <a:buClr>
                <a:srgbClr val="0000FF"/>
              </a:buClr>
              <a:buSzPct val="150000"/>
              <a:defRPr/>
            </a:pPr>
            <a:r>
              <a:rPr lang="en-US" sz="2400" dirty="0">
                <a:solidFill>
                  <a:srgbClr val="008000"/>
                </a:solidFill>
              </a:rPr>
              <a:t>                 </a:t>
            </a:r>
            <a:r>
              <a:rPr lang="en-US" sz="2400" dirty="0" err="1">
                <a:solidFill>
                  <a:srgbClr val="008000"/>
                </a:solidFill>
              </a:rPr>
              <a:t>ăn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mòn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thế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ăn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mòn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1143000" y="457200"/>
            <a:ext cx="479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 Đo điện trở phân cực nghiên cứu ăn mòn: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6661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Quét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thế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tốc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chậm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xung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quanh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thế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nghỉ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khoảng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20 mV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7225" y="2052638"/>
            <a:ext cx="4524375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981200"/>
            <a:ext cx="41370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762000" y="4953000"/>
            <a:ext cx="45720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cực phổ</a:t>
            </a:r>
          </a:p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vol-ampe quét thế tuần hoàn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47800" y="762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752600"/>
            <a:ext cx="4775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Box 7"/>
          <p:cNvSpPr txBox="1">
            <a:spLocks noChangeArrowheads="1"/>
          </p:cNvSpPr>
          <p:nvPr/>
        </p:nvSpPr>
        <p:spPr bwMode="auto">
          <a:xfrm>
            <a:off x="765175" y="1295400"/>
            <a:ext cx="5026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 Nghiên cứu đặc tính điện hóa trong mạ điện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6172200" cy="9144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 THIỆU CHUNG</a:t>
            </a:r>
          </a:p>
        </p:txBody>
      </p:sp>
      <p:sp>
        <p:nvSpPr>
          <p:cNvPr id="4" name="Oval 3"/>
          <p:cNvSpPr/>
          <p:nvPr/>
        </p:nvSpPr>
        <p:spPr>
          <a:xfrm>
            <a:off x="228600" y="2590800"/>
            <a:ext cx="4343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endParaRPr lang="en-US" sz="2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  <a:defRPr/>
            </a:pPr>
            <a:r>
              <a:rPr lang="en-US"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Nồng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  <a:defRPr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v, </a:t>
            </a:r>
            <a:r>
              <a:rPr lang="en-US" sz="2400" i="1" dirty="0">
                <a:solidFill>
                  <a:srgbClr val="FFFFFF"/>
                </a:solidFill>
                <a:latin typeface="Symbol" pitchFamily="18" charset="2"/>
                <a:cs typeface="Times New Roman" pitchFamily="18" charset="0"/>
              </a:rPr>
              <a:t>a,  </a:t>
            </a:r>
            <a:r>
              <a:rPr lang="en-US" sz="24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solidFill>
                  <a:srgbClr val="FFFFFF"/>
                </a:solidFill>
                <a:latin typeface="Symbol" pitchFamily="18" charset="2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  <a:defRPr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phản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v.v</a:t>
            </a:r>
            <a:r>
              <a:rPr lang="en-US"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buFontTx/>
              <a:buChar char="-"/>
              <a:defRPr/>
            </a:pPr>
            <a:endParaRPr lang="en-US" sz="26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57800" y="2555875"/>
            <a:ext cx="3657600" cy="2168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/>
              <a:t>)</a:t>
            </a:r>
          </a:p>
          <a:p>
            <a:pPr algn="ctr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Aft>
                <a:spcPts val="0"/>
              </a:spcAft>
              <a:buFontTx/>
              <a:buChar char="-"/>
              <a:defRPr/>
            </a:pP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1000" y="1447800"/>
            <a:ext cx="3429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 tượng nghiên cứu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2600" y="1447800"/>
            <a:ext cx="2895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endParaRPr lang="en-US" sz="2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76600" y="5410200"/>
            <a:ext cx="3276600" cy="914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PHƯƠNG PHÁP NGHIÊN CỨU</a:t>
            </a:r>
          </a:p>
        </p:txBody>
      </p:sp>
      <p:sp>
        <p:nvSpPr>
          <p:cNvPr id="19" name="Left-Right-Up Arrow 18"/>
          <p:cNvSpPr/>
          <p:nvPr/>
        </p:nvSpPr>
        <p:spPr>
          <a:xfrm flipV="1">
            <a:off x="3886200" y="3200400"/>
            <a:ext cx="2057400" cy="2209800"/>
          </a:xfrm>
          <a:prstGeom prst="leftRigh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1335088"/>
            <a:ext cx="56959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468563" y="228600"/>
            <a:ext cx="44831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</a:rPr>
              <a:t>PHƯƠNG PHÁP CỰC PHỔ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1275" y="5983288"/>
            <a:ext cx="478472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số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loại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cực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giọt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thủy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ngân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>
              <a:defRPr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cực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phổ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cổ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điển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25" name="Picture 6" descr="http://upload.wikimedia.org/wikipedia/commons/8/82/Heyrovsky_Jarosla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609600"/>
            <a:ext cx="166687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7010400" y="2819400"/>
            <a:ext cx="16986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/>
              <a:t>Jaroslav </a:t>
            </a:r>
            <a:r>
              <a:rPr lang="en-US" sz="1300" b="1"/>
              <a:t>Heyrovský</a:t>
            </a:r>
          </a:p>
          <a:p>
            <a:r>
              <a:rPr lang="en-US" sz="1300"/>
              <a:t>       1890 - 1967 </a:t>
            </a:r>
          </a:p>
        </p:txBody>
      </p:sp>
      <p:pic>
        <p:nvPicPr>
          <p:cNvPr id="30727" name="Picture 1028" descr="C:\etc course 2003\heyrovsky_nobel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679450"/>
            <a:ext cx="222885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52400" y="2286000"/>
            <a:ext cx="2263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Stockholm on 10.12.1959</a:t>
            </a:r>
            <a:r>
              <a:rPr lang="en-US" sz="1400"/>
              <a:t> </a:t>
            </a:r>
          </a:p>
        </p:txBody>
      </p:sp>
      <p:pic>
        <p:nvPicPr>
          <p:cNvPr id="30729" name="Picture 9" descr="C:\etc course 2003\heyrovsky_polarograph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3962400"/>
            <a:ext cx="2486025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752600" y="193675"/>
            <a:ext cx="56181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 PHÁP CỰC PHỔ CỔ ĐIỂN 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5817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800600"/>
            <a:ext cx="3638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914400" y="4343400"/>
            <a:ext cx="2259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Phương trình Ilkovik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2566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362200"/>
            <a:ext cx="3195638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2743200" y="152400"/>
            <a:ext cx="3455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Các dạng sóng cực phổ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990600"/>
            <a:ext cx="5602288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faraday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tỉ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lệ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nghich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bề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dày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lớp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khuếch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tán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Phụ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thuộc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sự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lưu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795" name="Title 1"/>
          <p:cNvSpPr txBox="1">
            <a:spLocks/>
          </p:cNvSpPr>
          <p:nvPr/>
        </p:nvSpPr>
        <p:spPr bwMode="auto">
          <a:xfrm>
            <a:off x="2438400" y="1524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sz="5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Thế vòng</a:t>
            </a:r>
          </a:p>
        </p:txBody>
      </p:sp>
      <p:sp>
        <p:nvSpPr>
          <p:cNvPr id="33796" name="TextBox 9"/>
          <p:cNvSpPr txBox="1">
            <a:spLocks noChangeArrowheads="1"/>
          </p:cNvSpPr>
          <p:nvPr/>
        </p:nvSpPr>
        <p:spPr bwMode="auto">
          <a:xfrm>
            <a:off x="3124200" y="990600"/>
            <a:ext cx="2559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Cyclic voltametry</a:t>
            </a:r>
          </a:p>
        </p:txBody>
      </p:sp>
      <p:sp>
        <p:nvSpPr>
          <p:cNvPr id="33797" name="TextBox 11"/>
          <p:cNvSpPr txBox="1">
            <a:spLocks noChangeArrowheads="1"/>
          </p:cNvSpPr>
          <p:nvPr/>
        </p:nvSpPr>
        <p:spPr bwMode="auto">
          <a:xfrm>
            <a:off x="152400" y="1524000"/>
            <a:ext cx="162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>
                <a:latin typeface="Times New Roman" pitchFamily="18" charset="0"/>
                <a:cs typeface="Times New Roman" pitchFamily="18" charset="0"/>
              </a:rPr>
              <a:t>Nguyên lý</a:t>
            </a:r>
          </a:p>
        </p:txBody>
      </p:sp>
      <p:sp>
        <p:nvSpPr>
          <p:cNvPr id="33798" name="Rectangle 12"/>
          <p:cNvSpPr>
            <a:spLocks noChangeArrowheads="1"/>
          </p:cNvSpPr>
          <p:nvPr/>
        </p:nvSpPr>
        <p:spPr bwMode="auto">
          <a:xfrm>
            <a:off x="533400" y="1981200"/>
            <a:ext cx="81534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Đây cũng là một kỹ thuật quét thế tuyến tính. Tuy nhiên, sau một khoảng thời gian nhất định, </a:t>
            </a:r>
            <a:r>
              <a:rPr lang="en-US" sz="2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chiều quét thế được đảo chiều tại thế </a:t>
            </a:r>
            <a:r>
              <a:rPr lang="en-US" sz="26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.</a:t>
            </a:r>
            <a:endParaRPr lang="en-US" sz="26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0520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971800"/>
            <a:ext cx="43529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19200" y="5181600"/>
            <a:ext cx="6781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3600" y="2133600"/>
            <a:ext cx="44196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457200" y="1371600"/>
            <a:ext cx="815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Sự phụ thuộc </a:t>
            </a:r>
            <a:r>
              <a:rPr lang="en-US" sz="2600" i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-</a:t>
            </a:r>
            <a:r>
              <a:rPr lang="en-US" sz="2600" i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được biểu diễn bằng phương trình:</a:t>
            </a:r>
            <a:endParaRPr lang="en-US" sz="260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667000" y="2133600"/>
          <a:ext cx="3408363" cy="914400"/>
        </p:xfrm>
        <a:graphic>
          <a:graphicData uri="http://schemas.openxmlformats.org/presentationml/2006/ole">
            <p:oleObj spid="_x0000_s7170" name="Equation" r:id="rId3" imgW="1562100" imgH="419100" progId="">
              <p:embed/>
            </p:oleObj>
          </a:graphicData>
        </a:graphic>
      </p:graphicFrame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304800" y="4038600"/>
            <a:ext cx="83613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180975" algn="just" eaLnBrk="0" hangingPunct="0"/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Đối với quá trình bất thuận nghịch,biểu thức </a:t>
            </a:r>
            <a:r>
              <a:rPr lang="en-US" sz="2600" i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600" i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-E</a:t>
            </a:r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được </a:t>
            </a:r>
          </a:p>
          <a:p>
            <a:pPr indent="180975" algn="just" eaLnBrk="0" hangingPunct="0"/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biểu diễn bởi phương trình dưới đây:</a:t>
            </a:r>
            <a:endParaRPr lang="en-US" sz="260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133600" y="5105400"/>
          <a:ext cx="5097463" cy="990600"/>
        </p:xfrm>
        <a:graphic>
          <a:graphicData uri="http://schemas.openxmlformats.org/presentationml/2006/ole">
            <p:oleObj spid="_x0000_s7171" name="Equation" r:id="rId4" imgW="2349500" imgH="457200" progId="">
              <p:embed/>
            </p:oleObj>
          </a:graphicData>
        </a:graphic>
      </p:graphicFrame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  <a:r>
              <a:rPr lang="en-US" sz="800"/>
              <a:t> </a:t>
            </a:r>
            <a:endParaRPr lang="en-US"/>
          </a:p>
        </p:txBody>
      </p:sp>
      <p:sp>
        <p:nvSpPr>
          <p:cNvPr id="7179" name="TextBox 9"/>
          <p:cNvSpPr txBox="1">
            <a:spLocks noChangeArrowheads="1"/>
          </p:cNvSpPr>
          <p:nvPr/>
        </p:nvSpPr>
        <p:spPr bwMode="auto">
          <a:xfrm>
            <a:off x="2590800" y="381000"/>
            <a:ext cx="4002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CYCLIC VOLTAMMETRY</a:t>
            </a:r>
          </a:p>
        </p:txBody>
      </p:sp>
      <p:graphicFrame>
        <p:nvGraphicFramePr>
          <p:cNvPr id="7172" name="Object 11"/>
          <p:cNvGraphicFramePr>
            <a:graphicFrameLocks noChangeAspect="1"/>
          </p:cNvGraphicFramePr>
          <p:nvPr/>
        </p:nvGraphicFramePr>
        <p:xfrm>
          <a:off x="1905000" y="3200400"/>
          <a:ext cx="4021138" cy="504825"/>
        </p:xfrm>
        <a:graphic>
          <a:graphicData uri="http://schemas.openxmlformats.org/presentationml/2006/ole">
            <p:oleObj spid="_x0000_s7172" name="Equation" r:id="rId5" imgW="2197100" imgH="279400" progId="">
              <p:embed/>
            </p:oleObj>
          </a:graphicData>
        </a:graphic>
      </p:graphicFrame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6096000" y="3200400"/>
          <a:ext cx="1847850" cy="457200"/>
        </p:xfrm>
        <a:graphic>
          <a:graphicData uri="http://schemas.openxmlformats.org/presentationml/2006/ole">
            <p:oleObj spid="_x0000_s7173" name="Equation" r:id="rId6" imgW="965200" imgH="241300" progId="">
              <p:embed/>
            </p:oleObj>
          </a:graphicData>
        </a:graphic>
      </p:graphicFrame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" name="TextBox 13"/>
          <p:cNvSpPr txBox="1">
            <a:spLocks noChangeArrowheads="1"/>
          </p:cNvSpPr>
          <p:nvPr/>
        </p:nvSpPr>
        <p:spPr bwMode="auto">
          <a:xfrm>
            <a:off x="1066800" y="32766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Ở đây,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286000" y="533400"/>
            <a:ext cx="40386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en-US" sz="2600" u="sng" dirty="0" err="1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u="sng" dirty="0" err="1">
                <a:solidFill>
                  <a:schemeClr val="accent6">
                    <a:lumMod val="50000"/>
                  </a:schemeClr>
                </a:solidFill>
              </a:rPr>
              <a:t>thông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u="sng" dirty="0" err="1">
                <a:solidFill>
                  <a:schemeClr val="accent6">
                    <a:lumMod val="50000"/>
                  </a:schemeClr>
                </a:solidFill>
              </a:rPr>
              <a:t>số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u="sng" dirty="0" err="1">
                <a:solidFill>
                  <a:schemeClr val="accent6">
                    <a:lumMod val="50000"/>
                  </a:schemeClr>
                </a:solidFill>
              </a:rPr>
              <a:t>đặc</a:t>
            </a:r>
            <a:r>
              <a:rPr lang="en-US" sz="2600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u="sng" dirty="0" err="1">
                <a:solidFill>
                  <a:schemeClr val="accent6">
                    <a:lumMod val="50000"/>
                  </a:schemeClr>
                </a:solidFill>
              </a:rPr>
              <a:t>trưng</a:t>
            </a:r>
            <a:r>
              <a:rPr lang="en-US" sz="2600" dirty="0"/>
              <a:t>: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/>
              <a:t>pic</a:t>
            </a:r>
            <a:r>
              <a:rPr lang="en-US" sz="2600" dirty="0"/>
              <a:t> </a:t>
            </a:r>
            <a:r>
              <a:rPr lang="en-US" sz="2600" dirty="0" err="1"/>
              <a:t>anot</a:t>
            </a:r>
            <a:r>
              <a:rPr lang="en-US" sz="2600" dirty="0"/>
              <a:t>       (</a:t>
            </a:r>
            <a:r>
              <a:rPr lang="en-US" sz="2600" i="1" dirty="0" err="1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600" baseline="-25000" dirty="0" err="1">
                <a:solidFill>
                  <a:schemeClr val="accent6">
                    <a:lumMod val="50000"/>
                  </a:schemeClr>
                </a:solidFill>
              </a:rPr>
              <a:t>p,a</a:t>
            </a:r>
            <a:r>
              <a:rPr lang="en-US" sz="2600" dirty="0"/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 err="1"/>
              <a:t>Thế</a:t>
            </a:r>
            <a:r>
              <a:rPr lang="en-US" sz="2600" dirty="0"/>
              <a:t> </a:t>
            </a:r>
            <a:r>
              <a:rPr lang="en-US" sz="2600" dirty="0" err="1"/>
              <a:t>pic</a:t>
            </a:r>
            <a:r>
              <a:rPr lang="en-US" sz="2600" dirty="0"/>
              <a:t> </a:t>
            </a:r>
            <a:r>
              <a:rPr lang="en-US" sz="2600" dirty="0" err="1"/>
              <a:t>catot</a:t>
            </a:r>
            <a:r>
              <a:rPr lang="en-US" sz="2600" dirty="0"/>
              <a:t>      (</a:t>
            </a:r>
            <a:r>
              <a:rPr lang="en-US" sz="2600" i="1" dirty="0" err="1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600" baseline="-25000" dirty="0" err="1">
                <a:solidFill>
                  <a:schemeClr val="accent6">
                    <a:lumMod val="50000"/>
                  </a:schemeClr>
                </a:solidFill>
              </a:rPr>
              <a:t>p,c</a:t>
            </a:r>
            <a:r>
              <a:rPr lang="en-US" sz="2600" dirty="0"/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pic</a:t>
            </a:r>
            <a:r>
              <a:rPr lang="en-US" sz="2600" dirty="0"/>
              <a:t> </a:t>
            </a:r>
            <a:r>
              <a:rPr lang="en-US" sz="2600" dirty="0" err="1"/>
              <a:t>anot</a:t>
            </a:r>
            <a:r>
              <a:rPr lang="en-US" sz="2600" dirty="0"/>
              <a:t>     (</a:t>
            </a:r>
            <a:r>
              <a:rPr lang="en-US" sz="2600" i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600" baseline="-25000" dirty="0" err="1">
                <a:solidFill>
                  <a:schemeClr val="accent6">
                    <a:lumMod val="50000"/>
                  </a:schemeClr>
                </a:solidFill>
              </a:rPr>
              <a:t>p,a</a:t>
            </a:r>
            <a:r>
              <a:rPr lang="en-US" sz="2600" dirty="0"/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pic</a:t>
            </a:r>
            <a:r>
              <a:rPr lang="en-US" sz="2600" dirty="0"/>
              <a:t> </a:t>
            </a:r>
            <a:r>
              <a:rPr lang="en-US" sz="2600" dirty="0" err="1"/>
              <a:t>catot</a:t>
            </a:r>
            <a:r>
              <a:rPr lang="en-US" sz="2600" dirty="0"/>
              <a:t>    (</a:t>
            </a:r>
            <a:r>
              <a:rPr lang="en-US" sz="2600" i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600" baseline="-25000" dirty="0" err="1">
                <a:solidFill>
                  <a:schemeClr val="accent6">
                    <a:lumMod val="50000"/>
                  </a:schemeClr>
                </a:solidFill>
              </a:rPr>
              <a:t>p,c</a:t>
            </a:r>
            <a:r>
              <a:rPr lang="en-US" sz="2600" dirty="0"/>
              <a:t>)</a:t>
            </a:r>
          </a:p>
          <a:p>
            <a:pPr>
              <a:spcBef>
                <a:spcPts val="1800"/>
              </a:spcBef>
              <a:defRPr/>
            </a:pPr>
            <a:r>
              <a:rPr lang="en-US" sz="2600" dirty="0" err="1"/>
              <a:t>Diện</a:t>
            </a:r>
            <a:r>
              <a:rPr lang="en-US" sz="2600" dirty="0"/>
              <a:t> </a:t>
            </a:r>
            <a:r>
              <a:rPr lang="en-US" sz="2600" dirty="0" err="1"/>
              <a:t>tich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pic</a:t>
            </a:r>
            <a:r>
              <a:rPr lang="en-US" sz="2600" dirty="0"/>
              <a:t> (</a:t>
            </a:r>
            <a:r>
              <a:rPr lang="en-US" sz="2600" i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sz="2600" dirty="0"/>
              <a:t>) </a:t>
            </a:r>
          </a:p>
          <a:p>
            <a:pPr>
              <a:spcBef>
                <a:spcPts val="1800"/>
              </a:spcBef>
              <a:defRPr/>
            </a:pPr>
            <a:endParaRPr lang="en-US" sz="2600" dirty="0"/>
          </a:p>
        </p:txBody>
      </p:sp>
      <p:sp>
        <p:nvSpPr>
          <p:cNvPr id="6" name="Right Brace 5"/>
          <p:cNvSpPr/>
          <p:nvPr/>
        </p:nvSpPr>
        <p:spPr>
          <a:xfrm>
            <a:off x="5791200" y="1295400"/>
            <a:ext cx="381000" cy="91440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791200" y="2590800"/>
            <a:ext cx="381000" cy="91440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6400800" y="1524000"/>
            <a:ext cx="703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Symbol" pitchFamily="18" charset="2"/>
              </a:rPr>
              <a:t>D</a:t>
            </a:r>
            <a:r>
              <a:rPr lang="en-US" sz="2400" b="1" i="1">
                <a:solidFill>
                  <a:srgbClr val="008000"/>
                </a:solidFill>
              </a:rPr>
              <a:t>E</a:t>
            </a:r>
            <a:r>
              <a:rPr lang="en-US" sz="2400" b="1" baseline="-2500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6324600" y="2743200"/>
            <a:ext cx="1203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>
                <a:solidFill>
                  <a:srgbClr val="008000"/>
                </a:solidFill>
              </a:rPr>
              <a:t>p,a</a:t>
            </a:r>
            <a:r>
              <a:rPr lang="en-US" sz="2400" b="1">
                <a:solidFill>
                  <a:srgbClr val="008000"/>
                </a:solidFill>
              </a:rPr>
              <a:t> /</a:t>
            </a:r>
            <a:r>
              <a:rPr lang="en-US" sz="2400" b="1" i="1">
                <a:solidFill>
                  <a:srgbClr val="008000"/>
                </a:solidFill>
              </a:rPr>
              <a:t> </a:t>
            </a:r>
            <a:r>
              <a:rPr lang="en-US" sz="2400" b="1" i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>
                <a:solidFill>
                  <a:srgbClr val="008000"/>
                </a:solidFill>
              </a:rPr>
              <a:t>p,c</a:t>
            </a:r>
            <a:endParaRPr lang="en-US" sz="2400" b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762000" y="1905000"/>
            <a:ext cx="2152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u="sng"/>
              <a:t>Các đặc tính 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914400" y="2819400"/>
            <a:ext cx="671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∆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nhỏ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phụ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thuộc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tốc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quét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thế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2286000" y="3886200"/>
            <a:ext cx="3690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phụ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thuộc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v,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1138238"/>
            <a:ext cx="44084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PHẢN ỨNG THUẬN NGHỊCH</a:t>
            </a: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2590800" y="76200"/>
            <a:ext cx="4002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CYCLIC VOLTAMMETRY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838200" y="3429000"/>
            <a:ext cx="5084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- ∆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phụ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thuộc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nhiều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886200"/>
            <a:ext cx="1382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p,a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p,c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43200" y="2355850"/>
            <a:ext cx="29718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3657600"/>
            <a:ext cx="441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4800600"/>
            <a:ext cx="5486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914400"/>
            <a:ext cx="4191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705225"/>
            <a:ext cx="45720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200400"/>
            <a:ext cx="4578350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trình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Randles-Sevcik</a:t>
            </a:r>
            <a:endParaRPr lang="en-US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687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914400"/>
            <a:ext cx="23034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2355850"/>
            <a:ext cx="2514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1828800"/>
            <a:ext cx="324326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trình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Nernst</a:t>
            </a:r>
          </a:p>
        </p:txBody>
      </p:sp>
      <p:pic>
        <p:nvPicPr>
          <p:cNvPr id="368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4859338"/>
            <a:ext cx="54864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4343400"/>
            <a:ext cx="437356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Phương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trình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Butler-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Volmer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36877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47800" y="5756275"/>
            <a:ext cx="1752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8" name="TextBox 13"/>
          <p:cNvSpPr txBox="1">
            <a:spLocks noChangeArrowheads="1"/>
          </p:cNvSpPr>
          <p:nvPr/>
        </p:nvSpPr>
        <p:spPr bwMode="auto">
          <a:xfrm>
            <a:off x="609600" y="5715000"/>
            <a:ext cx="668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:</a:t>
            </a:r>
          </a:p>
        </p:txBody>
      </p:sp>
      <p:sp>
        <p:nvSpPr>
          <p:cNvPr id="36879" name="TextBox 14"/>
          <p:cNvSpPr txBox="1">
            <a:spLocks noChangeArrowheads="1"/>
          </p:cNvSpPr>
          <p:nvPr/>
        </p:nvSpPr>
        <p:spPr bwMode="auto">
          <a:xfrm>
            <a:off x="4191000" y="5634038"/>
            <a:ext cx="2641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k</a:t>
            </a:r>
            <a:r>
              <a:rPr lang="en-US" sz="2400" baseline="30000"/>
              <a:t>0</a:t>
            </a:r>
            <a:r>
              <a:rPr lang="en-US" sz="2400"/>
              <a:t>: hằng số tốc độ</a:t>
            </a:r>
          </a:p>
        </p:txBody>
      </p:sp>
      <p:sp>
        <p:nvSpPr>
          <p:cNvPr id="36880" name="TextBox 15"/>
          <p:cNvSpPr txBox="1">
            <a:spLocks noChangeArrowheads="1"/>
          </p:cNvSpPr>
          <p:nvPr/>
        </p:nvSpPr>
        <p:spPr bwMode="auto">
          <a:xfrm>
            <a:off x="4186238" y="6096000"/>
            <a:ext cx="4271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Symbol" pitchFamily="18" charset="2"/>
              </a:rPr>
              <a:t>a: </a:t>
            </a:r>
            <a:r>
              <a:rPr lang="en-US" sz="2400"/>
              <a:t>hệ số chuyển dịch điện tích</a:t>
            </a:r>
            <a:endParaRPr lang="en-US" sz="2400">
              <a:latin typeface="Symbol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0900" y="152400"/>
            <a:ext cx="44084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PHẢN ỨNG THUẬN NGHỊCH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etc course 2003\scanrate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48646"/>
            <a:ext cx="4810125" cy="499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 descr="C:\etc course 2003\linear_plot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3810001" cy="367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9"/>
          <p:cNvSpPr txBox="1">
            <a:spLocks noChangeArrowheads="1"/>
          </p:cNvSpPr>
          <p:nvPr/>
        </p:nvSpPr>
        <p:spPr bwMode="auto">
          <a:xfrm>
            <a:off x="2279650" y="76200"/>
            <a:ext cx="4883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CYCLIC VOLTAMMETRY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838200"/>
            <a:ext cx="50419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PHẢN ỨNG BẤT THUẬN NGHỊCH</a:t>
            </a:r>
          </a:p>
        </p:txBody>
      </p:sp>
      <p:sp>
        <p:nvSpPr>
          <p:cNvPr id="38916" name="TextBox 13"/>
          <p:cNvSpPr txBox="1">
            <a:spLocks noChangeArrowheads="1"/>
          </p:cNvSpPr>
          <p:nvPr/>
        </p:nvSpPr>
        <p:spPr bwMode="auto">
          <a:xfrm>
            <a:off x="990600" y="2057400"/>
            <a:ext cx="2152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/>
              <a:t>Các đặc tính </a:t>
            </a:r>
          </a:p>
        </p:txBody>
      </p:sp>
      <p:sp>
        <p:nvSpPr>
          <p:cNvPr id="33797" name="Rectangle 15"/>
          <p:cNvSpPr>
            <a:spLocks noChangeArrowheads="1"/>
          </p:cNvSpPr>
          <p:nvPr/>
        </p:nvSpPr>
        <p:spPr bwMode="auto">
          <a:xfrm>
            <a:off x="163513" y="2895600"/>
            <a:ext cx="1647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∆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tăng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798" name="TextBox 16"/>
          <p:cNvSpPr txBox="1">
            <a:spLocks noChangeArrowheads="1"/>
          </p:cNvSpPr>
          <p:nvPr/>
        </p:nvSpPr>
        <p:spPr bwMode="auto">
          <a:xfrm>
            <a:off x="195263" y="3429000"/>
            <a:ext cx="2025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p,a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p,c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giảm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799" name="TextBox 18"/>
          <p:cNvSpPr txBox="1">
            <a:spLocks noChangeArrowheads="1"/>
          </p:cNvSpPr>
          <p:nvPr/>
        </p:nvSpPr>
        <p:spPr bwMode="auto">
          <a:xfrm>
            <a:off x="228600" y="4038600"/>
            <a:ext cx="397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phụ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thuộc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a</a:t>
            </a:r>
          </a:p>
        </p:txBody>
      </p:sp>
      <p:pic>
        <p:nvPicPr>
          <p:cNvPr id="38920" name="Picture 3" descr="C:\etc course 2003\cv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488" y="1371600"/>
            <a:ext cx="39862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4" descr="C:\etc course 2003\cv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0263" y="4267200"/>
            <a:ext cx="4351337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1828800"/>
            <a:ext cx="4038600" cy="2514600"/>
          </a:xfrm>
        </p:spPr>
        <p:txBody>
          <a:bodyPr/>
          <a:lstStyle/>
          <a:p>
            <a:pPr algn="l">
              <a:defRPr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):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):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76200"/>
            <a:ext cx="617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GIỚI THIỆU CHUNG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26098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33600" y="3200400"/>
            <a:ext cx="480060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838200"/>
            <a:ext cx="53340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09800" y="3200400"/>
          <a:ext cx="4668838" cy="603250"/>
        </p:xfrm>
        <a:graphic>
          <a:graphicData uri="http://schemas.openxmlformats.org/presentationml/2006/ole">
            <p:oleObj spid="_x0000_s8194" name="Equation" r:id="rId3" imgW="2260440" imgH="291960" progId="">
              <p:embed/>
            </p:oleObj>
          </a:graphicData>
        </a:graphic>
      </p:graphicFrame>
      <p:sp>
        <p:nvSpPr>
          <p:cNvPr id="82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905000" y="838200"/>
          <a:ext cx="5334000" cy="1036638"/>
        </p:xfrm>
        <a:graphic>
          <a:graphicData uri="http://schemas.openxmlformats.org/presentationml/2006/ole">
            <p:oleObj spid="_x0000_s8195" name="Equation" r:id="rId4" imgW="2349500" imgH="457200" progId="">
              <p:embed/>
            </p:oleObj>
          </a:graphicData>
        </a:graphic>
      </p:graphicFrame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2286000" y="2209800"/>
          <a:ext cx="4906963" cy="533400"/>
        </p:xfrm>
        <a:graphic>
          <a:graphicData uri="http://schemas.openxmlformats.org/presentationml/2006/ole">
            <p:oleObj spid="_x0000_s8196" name="Equation" r:id="rId5" imgW="3505200" imgH="381000" progId="">
              <p:embed/>
            </p:oleObj>
          </a:graphicData>
        </a:graphic>
      </p:graphicFrame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1600200" y="2286000"/>
            <a:ext cx="604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</a:t>
            </a: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2286000" y="4419600"/>
          <a:ext cx="4572000" cy="914400"/>
        </p:xfrm>
        <a:graphic>
          <a:graphicData uri="http://schemas.openxmlformats.org/presentationml/2006/ole">
            <p:oleObj spid="_x0000_s8197" name="Equation" r:id="rId6" imgW="2933700" imgH="533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C:\etc course 2003\CEscanrate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90800"/>
            <a:ext cx="39624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4" descr="C:\etc course 2003\CEscanrate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9814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1981200" y="609600"/>
            <a:ext cx="5194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</a:rPr>
              <a:t>Nghiên cứu cơ chế phản ứng: EC</a:t>
            </a:r>
          </a:p>
        </p:txBody>
      </p: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2514600" y="1366838"/>
            <a:ext cx="4262438" cy="461962"/>
            <a:chOff x="2971800" y="1748135"/>
            <a:chExt cx="4262705" cy="461665"/>
          </a:xfrm>
        </p:grpSpPr>
        <p:sp>
          <p:nvSpPr>
            <p:cNvPr id="39942" name="TextBox 6"/>
            <p:cNvSpPr txBox="1">
              <a:spLocks noChangeArrowheads="1"/>
            </p:cNvSpPr>
            <p:nvPr/>
          </p:nvSpPr>
          <p:spPr bwMode="auto">
            <a:xfrm>
              <a:off x="2971800" y="1748135"/>
              <a:ext cx="42627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FF"/>
                  </a:solidFill>
                </a:rPr>
                <a:t>Ox   +  ne              R             Z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096196" y="1981347"/>
              <a:ext cx="609638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8305" y="1981347"/>
              <a:ext cx="609638" cy="158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8200" y="3505200"/>
            <a:ext cx="25146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133600"/>
            <a:ext cx="25146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TextBox 3"/>
          <p:cNvSpPr txBox="1">
            <a:spLocks noChangeArrowheads="1"/>
          </p:cNvSpPr>
          <p:nvPr/>
        </p:nvSpPr>
        <p:spPr bwMode="auto">
          <a:xfrm>
            <a:off x="2279650" y="76200"/>
            <a:ext cx="4883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CYCLIC VOLTAMMETRY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1066800"/>
            <a:ext cx="33607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QUÁ TRÌNH HẤP PHỤ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5149850" y="2235200"/>
            <a:ext cx="1728788" cy="1279525"/>
          </a:xfrm>
          <a:custGeom>
            <a:avLst/>
            <a:gdLst>
              <a:gd name="connsiteX0" fmla="*/ 0 w 1729648"/>
              <a:gd name="connsiteY0" fmla="*/ 1255923 h 1279793"/>
              <a:gd name="connsiteX1" fmla="*/ 330506 w 1729648"/>
              <a:gd name="connsiteY1" fmla="*/ 1068636 h 1279793"/>
              <a:gd name="connsiteX2" fmla="*/ 881350 w 1729648"/>
              <a:gd name="connsiteY2" fmla="*/ 0 h 1279793"/>
              <a:gd name="connsiteX3" fmla="*/ 1432193 w 1729648"/>
              <a:gd name="connsiteY3" fmla="*/ 1068636 h 1279793"/>
              <a:gd name="connsiteX4" fmla="*/ 1729648 w 1729648"/>
              <a:gd name="connsiteY4" fmla="*/ 1266940 h 127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648" h="1279793">
                <a:moveTo>
                  <a:pt x="0" y="1255923"/>
                </a:moveTo>
                <a:cubicBezTo>
                  <a:pt x="91807" y="1266940"/>
                  <a:pt x="183614" y="1277957"/>
                  <a:pt x="330506" y="1068636"/>
                </a:cubicBezTo>
                <a:cubicBezTo>
                  <a:pt x="477398" y="859316"/>
                  <a:pt x="697736" y="0"/>
                  <a:pt x="881350" y="0"/>
                </a:cubicBezTo>
                <a:cubicBezTo>
                  <a:pt x="1064964" y="0"/>
                  <a:pt x="1290810" y="857479"/>
                  <a:pt x="1432193" y="1068636"/>
                </a:cubicBezTo>
                <a:cubicBezTo>
                  <a:pt x="1573576" y="1279793"/>
                  <a:pt x="1651612" y="1273366"/>
                  <a:pt x="1729648" y="1266940"/>
                </a:cubicBez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5" name="Freeform 19"/>
          <p:cNvSpPr>
            <a:spLocks/>
          </p:cNvSpPr>
          <p:nvPr/>
        </p:nvSpPr>
        <p:spPr bwMode="auto">
          <a:xfrm rot="10800000">
            <a:off x="5172075" y="3886200"/>
            <a:ext cx="1730375" cy="1279525"/>
          </a:xfrm>
          <a:custGeom>
            <a:avLst/>
            <a:gdLst>
              <a:gd name="T0" fmla="*/ 0 w 1729648"/>
              <a:gd name="T1" fmla="*/ 1251722 h 1279793"/>
              <a:gd name="T2" fmla="*/ 332736 w 1729648"/>
              <a:gd name="T3" fmla="*/ 1065063 h 1279793"/>
              <a:gd name="T4" fmla="*/ 887296 w 1729648"/>
              <a:gd name="T5" fmla="*/ 0 h 1279793"/>
              <a:gd name="T6" fmla="*/ 1441857 w 1729648"/>
              <a:gd name="T7" fmla="*/ 1065063 h 1279793"/>
              <a:gd name="T8" fmla="*/ 1741317 w 1729648"/>
              <a:gd name="T9" fmla="*/ 1262701 h 12797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9648"/>
              <a:gd name="T16" fmla="*/ 0 h 1279793"/>
              <a:gd name="T17" fmla="*/ 1729648 w 1729648"/>
              <a:gd name="T18" fmla="*/ 1279793 h 12797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9648" h="1279793">
                <a:moveTo>
                  <a:pt x="0" y="1255923"/>
                </a:moveTo>
                <a:cubicBezTo>
                  <a:pt x="91807" y="1266940"/>
                  <a:pt x="183614" y="1277957"/>
                  <a:pt x="330506" y="1068636"/>
                </a:cubicBezTo>
                <a:cubicBezTo>
                  <a:pt x="477398" y="859316"/>
                  <a:pt x="697736" y="0"/>
                  <a:pt x="881350" y="0"/>
                </a:cubicBezTo>
                <a:cubicBezTo>
                  <a:pt x="1064964" y="0"/>
                  <a:pt x="1290810" y="857479"/>
                  <a:pt x="1432193" y="1068636"/>
                </a:cubicBezTo>
                <a:cubicBezTo>
                  <a:pt x="1573576" y="1279793"/>
                  <a:pt x="1651612" y="1273366"/>
                  <a:pt x="1729648" y="126694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226" name="Straight Connector 21"/>
          <p:cNvCxnSpPr>
            <a:cxnSpLocks noChangeShapeType="1"/>
          </p:cNvCxnSpPr>
          <p:nvPr/>
        </p:nvCxnSpPr>
        <p:spPr bwMode="auto">
          <a:xfrm>
            <a:off x="4191000" y="3733800"/>
            <a:ext cx="37338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7" name="Straight Connector 26"/>
          <p:cNvCxnSpPr>
            <a:cxnSpLocks noChangeShapeType="1"/>
          </p:cNvCxnSpPr>
          <p:nvPr/>
        </p:nvCxnSpPr>
        <p:spPr bwMode="auto">
          <a:xfrm rot="5400000">
            <a:off x="4267200" y="3733800"/>
            <a:ext cx="35052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6848475" y="2438400"/>
            <a:ext cx="121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∆</a:t>
            </a:r>
            <a:r>
              <a:rPr lang="en-US" sz="2400" i="1"/>
              <a:t>E</a:t>
            </a:r>
            <a:r>
              <a:rPr lang="en-US" sz="2400" baseline="-25000"/>
              <a:t>p</a:t>
            </a:r>
            <a:r>
              <a:rPr lang="en-US" sz="2400"/>
              <a:t> = 0</a:t>
            </a:r>
          </a:p>
        </p:txBody>
      </p:sp>
      <p:sp>
        <p:nvSpPr>
          <p:cNvPr id="9229" name="TextBox 17"/>
          <p:cNvSpPr txBox="1">
            <a:spLocks noChangeArrowheads="1"/>
          </p:cNvSpPr>
          <p:nvPr/>
        </p:nvSpPr>
        <p:spPr bwMode="auto">
          <a:xfrm>
            <a:off x="6086475" y="1676400"/>
            <a:ext cx="15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i</a:t>
            </a:r>
          </a:p>
        </p:txBody>
      </p: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7915275" y="3733800"/>
            <a:ext cx="390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295400" y="3505200"/>
          <a:ext cx="1295400" cy="838200"/>
        </p:xfrm>
        <a:graphic>
          <a:graphicData uri="http://schemas.openxmlformats.org/presentationml/2006/ole">
            <p:oleObj spid="_x0000_s9218" name="Equation" r:id="rId3" imgW="622030" imgH="393529" progId="Equation.3">
              <p:embed/>
            </p:oleObj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990600" y="2133600"/>
          <a:ext cx="2133600" cy="914400"/>
        </p:xfrm>
        <a:graphic>
          <a:graphicData uri="http://schemas.openxmlformats.org/presentationml/2006/ole">
            <p:oleObj spid="_x0000_s9219" name="Equation" r:id="rId4" imgW="9398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00200" y="76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Một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số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pic>
        <p:nvPicPr>
          <p:cNvPr id="4096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133600"/>
            <a:ext cx="4548188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10"/>
          <p:cNvSpPr txBox="1">
            <a:spLocks noChangeArrowheads="1"/>
          </p:cNvSpPr>
          <p:nvPr/>
        </p:nvSpPr>
        <p:spPr bwMode="auto">
          <a:xfrm>
            <a:off x="2057400" y="5791200"/>
            <a:ext cx="558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Phổ vol-ampe vòng khi không và có mặt [Fe(CN)</a:t>
            </a:r>
            <a:r>
              <a:rPr lang="en-US" baseline="-25000"/>
              <a:t>6</a:t>
            </a:r>
            <a:r>
              <a:rPr lang="en-US"/>
              <a:t>]</a:t>
            </a:r>
            <a:r>
              <a:rPr lang="en-US" baseline="30000"/>
              <a:t>3-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6886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i="1"/>
              <a:t>Khảo sát tính chất điện hóa của các hệ ôxy hóa khử</a:t>
            </a:r>
            <a:r>
              <a:rPr lang="en-US"/>
              <a:t>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  độ thuận nghịch, thế ôxy hóa khử, điện thế tiêu chuẩn v.vv…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8"/>
          <p:cNvSpPr txBox="1">
            <a:spLocks noChangeArrowheads="1"/>
          </p:cNvSpPr>
          <p:nvPr/>
        </p:nvSpPr>
        <p:spPr bwMode="auto">
          <a:xfrm>
            <a:off x="685800" y="1524000"/>
            <a:ext cx="7561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ü"/>
            </a:pPr>
            <a:r>
              <a:rPr lang="en-US"/>
              <a:t> Nghiên cứu cân bằng các pha không trộn lẫn sử dụng làm vật liệu mới</a:t>
            </a:r>
          </a:p>
        </p:txBody>
      </p:sp>
      <p:sp>
        <p:nvSpPr>
          <p:cNvPr id="41987" name="Text Box 9"/>
          <p:cNvSpPr txBox="1">
            <a:spLocks noChangeArrowheads="1"/>
          </p:cNvSpPr>
          <p:nvPr/>
        </p:nvSpPr>
        <p:spPr bwMode="auto">
          <a:xfrm>
            <a:off x="762000" y="990600"/>
            <a:ext cx="633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/>
              <a:t> Nghiên cứu tổng hợp hữu cơ bằng phương pháp điện hóa</a:t>
            </a:r>
          </a:p>
        </p:txBody>
      </p:sp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762000" y="457200"/>
            <a:ext cx="544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/>
              <a:t> Phân tích </a:t>
            </a:r>
            <a:r>
              <a:rPr lang="en-US">
                <a:solidFill>
                  <a:srgbClr val="FF0000"/>
                </a:solidFill>
              </a:rPr>
              <a:t>định tính </a:t>
            </a:r>
            <a:r>
              <a:rPr lang="en-US"/>
              <a:t>các chất có hoạt tính điện hóa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5671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TextBox 8"/>
          <p:cNvSpPr txBox="1">
            <a:spLocks noChangeArrowheads="1"/>
          </p:cNvSpPr>
          <p:nvPr/>
        </p:nvSpPr>
        <p:spPr bwMode="auto">
          <a:xfrm>
            <a:off x="969963" y="4876800"/>
            <a:ext cx="75961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Phổ vol-ampe vòng tại bề mặt [TOMA</a:t>
            </a:r>
            <a:r>
              <a:rPr lang="en-US" baseline="30000"/>
              <a:t>+</a:t>
            </a:r>
            <a:r>
              <a:rPr lang="en-US"/>
              <a:t>](C</a:t>
            </a:r>
            <a:r>
              <a:rPr lang="en-US" baseline="-25000"/>
              <a:t>4</a:t>
            </a:r>
            <a:r>
              <a:rPr lang="en-US"/>
              <a:t>C</a:t>
            </a:r>
            <a:r>
              <a:rPr lang="en-US" baseline="-25000"/>
              <a:t>4</a:t>
            </a:r>
            <a:r>
              <a:rPr lang="en-US"/>
              <a:t>N</a:t>
            </a:r>
            <a:r>
              <a:rPr lang="en-US" baseline="30000"/>
              <a:t>-</a:t>
            </a:r>
            <a:r>
              <a:rPr lang="en-US"/>
              <a:t>] </a:t>
            </a:r>
          </a:p>
          <a:p>
            <a:pPr algn="ctr"/>
            <a:r>
              <a:rPr lang="en-US"/>
              <a:t>và dung dịch 0,1 M LiCl không (d) có và có tetrapropylammonium cloride</a:t>
            </a:r>
          </a:p>
          <a:p>
            <a:pPr algn="ctr"/>
            <a:r>
              <a:rPr lang="en-US"/>
              <a:t> trong pha nước (a,b,c),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/>
              <a:t> = 5 mVs</a:t>
            </a:r>
            <a:r>
              <a:rPr lang="en-US" baseline="30000"/>
              <a:t>-1</a:t>
            </a: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4579938" y="6172200"/>
            <a:ext cx="4106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J. Electroanal. Chem</a:t>
            </a:r>
            <a:r>
              <a:rPr lang="en-US" sz="1600"/>
              <a:t>., 656, 102-105 (2011)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0198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838200" y="533400"/>
            <a:ext cx="504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i="1"/>
              <a:t> Nghiên cứu tính chất vật liệu điện cực</a:t>
            </a:r>
            <a:r>
              <a:rPr lang="en-US"/>
              <a:t>: </a:t>
            </a:r>
          </a:p>
          <a:p>
            <a:r>
              <a:rPr lang="en-US"/>
              <a:t>          sensor điện hóa/sinh học; pin/acquy v.v…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1231900" y="5791200"/>
            <a:ext cx="6519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Phổ vol-ampe vòng của ferrocente carboxylic acid trong dung </a:t>
            </a:r>
          </a:p>
          <a:p>
            <a:pPr algn="ctr"/>
            <a:r>
              <a:rPr lang="en-US"/>
              <a:t>có mặt và không có gluco oxidase (GO</a:t>
            </a:r>
            <a:r>
              <a:rPr lang="en-US" baseline="-25000"/>
              <a:t>x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54768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4"/>
          <p:cNvSpPr txBox="1">
            <a:spLocks noChangeArrowheads="1"/>
          </p:cNvSpPr>
          <p:nvPr/>
        </p:nvSpPr>
        <p:spPr bwMode="auto">
          <a:xfrm>
            <a:off x="1981200" y="51054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Phổ phân cực vòng </a:t>
            </a: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4960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Đo phân cực vòng nghiên cứu ăn mòn điểm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209800"/>
            <a:ext cx="3343275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7"/>
          <p:cNvSpPr txBox="1">
            <a:spLocks noChangeArrowheads="1"/>
          </p:cNvSpPr>
          <p:nvPr/>
        </p:nvSpPr>
        <p:spPr bwMode="auto">
          <a:xfrm>
            <a:off x="6400800" y="5029200"/>
            <a:ext cx="1992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Ảnh ăn mòn điểm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0" descr="Cycl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09600"/>
            <a:ext cx="42672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Box 4"/>
          <p:cNvSpPr txBox="1">
            <a:spLocks noChangeArrowheads="1"/>
          </p:cNvSpPr>
          <p:nvPr/>
        </p:nvSpPr>
        <p:spPr bwMode="auto">
          <a:xfrm>
            <a:off x="2979738" y="71438"/>
            <a:ext cx="3573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Thiết lập thông số đo CV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083" name="Title 1"/>
          <p:cNvSpPr txBox="1">
            <a:spLocks/>
          </p:cNvSpPr>
          <p:nvPr/>
        </p:nvSpPr>
        <p:spPr bwMode="auto">
          <a:xfrm>
            <a:off x="1981200" y="762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en-US" sz="5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Bước nhảy thế</a:t>
            </a:r>
          </a:p>
        </p:txBody>
      </p:sp>
      <p:pic>
        <p:nvPicPr>
          <p:cNvPr id="46084" name="Picture 4" descr="vol-ampe-nhayth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906838"/>
            <a:ext cx="89154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8"/>
          <p:cNvSpPr txBox="1">
            <a:spLocks noChangeArrowheads="1"/>
          </p:cNvSpPr>
          <p:nvPr/>
        </p:nvSpPr>
        <p:spPr bwMode="auto">
          <a:xfrm>
            <a:off x="152400" y="1143000"/>
            <a:ext cx="16208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>
                <a:latin typeface="Times New Roman" pitchFamily="18" charset="0"/>
                <a:cs typeface="Times New Roman" pitchFamily="18" charset="0"/>
              </a:rPr>
              <a:t>Nguyên lý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52400" y="1676400"/>
            <a:ext cx="87630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ổn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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381125"/>
            <a:ext cx="45434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4953000"/>
            <a:ext cx="28956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236913" y="4953000"/>
          <a:ext cx="2782887" cy="990600"/>
        </p:xfrm>
        <a:graphic>
          <a:graphicData uri="http://schemas.openxmlformats.org/presentationml/2006/ole">
            <p:oleObj spid="_x0000_s10242" name="Equation" r:id="rId5" imgW="1256755" imgH="444307" progId="">
              <p:embed/>
            </p:oleObj>
          </a:graphicData>
        </a:graphic>
      </p:graphicFrame>
      <p:sp>
        <p:nvSpPr>
          <p:cNvPr id="10246" name="TextBox 8"/>
          <p:cNvSpPr txBox="1">
            <a:spLocks noChangeArrowheads="1"/>
          </p:cNvSpPr>
          <p:nvPr/>
        </p:nvSpPr>
        <p:spPr bwMode="auto">
          <a:xfrm>
            <a:off x="3352800" y="228600"/>
            <a:ext cx="2552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XUNG THƯỜNG</a:t>
            </a:r>
          </a:p>
        </p:txBody>
      </p:sp>
      <p:pic>
        <p:nvPicPr>
          <p:cNvPr id="10247" name="Picture 4" descr="NPV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1524000"/>
            <a:ext cx="4241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934200" cy="914400"/>
          </a:xfrm>
        </p:spPr>
        <p:txBody>
          <a:bodyPr/>
          <a:lstStyle/>
          <a:p>
            <a:pPr algn="l"/>
            <a:r>
              <a:rPr lang="en-US" sz="3000" smtClean="0">
                <a:latin typeface="Arial" charset="0"/>
              </a:rPr>
              <a:t>Hệ thiết bị điều khiển thế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00200" y="76200"/>
            <a:ext cx="617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GIỚI THIỆU CHUNG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09800"/>
            <a:ext cx="38862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355850" y="4953000"/>
            <a:ext cx="427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Nguyên lý hoạt động của hệ potentiostat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24200" y="4648200"/>
            <a:ext cx="29718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3429000" y="228600"/>
            <a:ext cx="2390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XUNG VI PHÂN</a:t>
            </a:r>
          </a:p>
        </p:txBody>
      </p:sp>
      <p:pic>
        <p:nvPicPr>
          <p:cNvPr id="11270" name="Picture 1" descr="DP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004888"/>
            <a:ext cx="43434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124200" y="4648200"/>
          <a:ext cx="2898775" cy="914400"/>
        </p:xfrm>
        <a:graphic>
          <a:graphicData uri="http://schemas.openxmlformats.org/presentationml/2006/ole">
            <p:oleObj spid="_x0000_s11266" name="Equation" r:id="rId4" imgW="1422400" imgH="444500" progId="">
              <p:embed/>
            </p:oleObj>
          </a:graphicData>
        </a:graphic>
      </p:graphicFrame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2514600" y="6096000"/>
          <a:ext cx="2590800" cy="339725"/>
        </p:xfrm>
        <a:graphic>
          <a:graphicData uri="http://schemas.openxmlformats.org/presentationml/2006/ole">
            <p:oleObj spid="_x0000_s11267" name="Equation" r:id="rId5" imgW="1524000" imgH="203200" progId="">
              <p:embed/>
            </p:oleObj>
          </a:graphicData>
        </a:graphic>
      </p:graphicFrame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1905000" y="5867400"/>
            <a:ext cx="501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5486400" y="6096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 i="1"/>
              <a:t>E</a:t>
            </a:r>
            <a:r>
              <a:rPr lang="en-US"/>
              <a:t> là biên độ xung</a:t>
            </a: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1138238"/>
            <a:ext cx="4198938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4572000"/>
            <a:ext cx="31242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293" name="Picture 1" descr="SW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4267200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3581400" y="228600"/>
            <a:ext cx="2303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SÓNG VUÔNG</a:t>
            </a: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819400" y="4572000"/>
          <a:ext cx="2992438" cy="990600"/>
        </p:xfrm>
        <a:graphic>
          <a:graphicData uri="http://schemas.openxmlformats.org/presentationml/2006/ole">
            <p:oleObj spid="_x0000_s12290" name="Equation" r:id="rId4" imgW="1409700" imgH="469900" progId="">
              <p:embed/>
            </p:oleObj>
          </a:graphicData>
        </a:graphic>
      </p:graphicFrame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1524000" y="5715000"/>
            <a:ext cx="604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 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2209800" y="5932488"/>
          <a:ext cx="685800" cy="490537"/>
        </p:xfrm>
        <a:graphic>
          <a:graphicData uri="http://schemas.openxmlformats.org/presentationml/2006/ole">
            <p:oleObj spid="_x0000_s12291" name="Equation" r:id="rId5" imgW="330057" imgH="241195" progId="">
              <p:embed/>
            </p:oleObj>
          </a:graphicData>
        </a:graphic>
      </p:graphicFrame>
      <p:sp>
        <p:nvSpPr>
          <p:cNvPr id="12298" name="TextBox 10"/>
          <p:cNvSpPr txBox="1">
            <a:spLocks noChangeArrowheads="1"/>
          </p:cNvSpPr>
          <p:nvPr/>
        </p:nvSpPr>
        <p:spPr bwMode="auto">
          <a:xfrm>
            <a:off x="2895600" y="6019800"/>
            <a:ext cx="3224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là dòng pic không thứ nguyên</a:t>
            </a:r>
          </a:p>
        </p:txBody>
      </p:sp>
      <p:pic>
        <p:nvPicPr>
          <p:cNvPr id="12299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179513"/>
            <a:ext cx="44196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1066800" y="381000"/>
            <a:ext cx="6942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Một số ưu điểm của phương pháp bước nhảy thế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992313"/>
            <a:ext cx="67421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NP,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thuận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nghich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luôn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mới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678113"/>
            <a:ext cx="41624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DP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SW,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rút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ngắn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đo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371600"/>
            <a:ext cx="4643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Tăng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đáng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kể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nhạy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phép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tích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43000" y="4724400"/>
            <a:ext cx="3733800" cy="1795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/>
              <a:t>PHƯƠNG PHÁP CỰC PHỔ</a:t>
            </a:r>
          </a:p>
          <a:p>
            <a:pPr algn="ctr">
              <a:defRPr/>
            </a:pPr>
            <a:r>
              <a:rPr lang="en-US" sz="3000" dirty="0"/>
              <a:t>(</a:t>
            </a:r>
            <a:r>
              <a:rPr lang="en-US" sz="3000" dirty="0" err="1"/>
              <a:t>polarography</a:t>
            </a:r>
            <a:r>
              <a:rPr lang="en-US" sz="30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304800" y="1239838"/>
            <a:ext cx="5029200" cy="2417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/>
              <a:t>PHƯƠNG PHÁP </a:t>
            </a:r>
          </a:p>
          <a:p>
            <a:pPr algn="ctr">
              <a:defRPr/>
            </a:pPr>
            <a:r>
              <a:rPr lang="en-US" sz="3000" dirty="0"/>
              <a:t>VOL-AMPE</a:t>
            </a:r>
          </a:p>
          <a:p>
            <a:pPr algn="ctr">
              <a:defRPr/>
            </a:pPr>
            <a:r>
              <a:rPr lang="en-US" sz="3000" dirty="0"/>
              <a:t>(</a:t>
            </a:r>
            <a:r>
              <a:rPr lang="en-US" sz="3000" dirty="0" err="1"/>
              <a:t>Voltammetry</a:t>
            </a:r>
            <a:r>
              <a:rPr lang="en-US" sz="3000" dirty="0"/>
              <a:t>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743200" y="3657600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13075" y="3657600"/>
            <a:ext cx="26257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ĐIỆN CỰC </a:t>
            </a:r>
          </a:p>
          <a:p>
            <a:pPr algn="ctr">
              <a:defRPr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GIỌT THỦY NGÂN</a:t>
            </a:r>
          </a:p>
        </p:txBody>
      </p:sp>
      <p:sp>
        <p:nvSpPr>
          <p:cNvPr id="48134" name="TextBox 8"/>
          <p:cNvSpPr txBox="1">
            <a:spLocks noChangeArrowheads="1"/>
          </p:cNvSpPr>
          <p:nvPr/>
        </p:nvSpPr>
        <p:spPr bwMode="auto">
          <a:xfrm>
            <a:off x="3048000" y="228600"/>
            <a:ext cx="3098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</a:rPr>
              <a:t>Vol-ampe - cực phổ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PHƯƠNG PHÁP VOL-AMPE XUNG THƯỜNG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2133600" y="609600"/>
            <a:ext cx="4705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NORMAL PULSE VOLTAMETRY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38941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447800"/>
            <a:ext cx="52165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" y="3962400"/>
            <a:ext cx="3752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>    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PHƯƠNG PHÁP VOL-AMPE XUNG VI PHÂN</a:t>
            </a:r>
          </a:p>
        </p:txBody>
      </p:sp>
      <p:sp>
        <p:nvSpPr>
          <p:cNvPr id="50180" name="TextBox 8"/>
          <p:cNvSpPr txBox="1">
            <a:spLocks noChangeArrowheads="1"/>
          </p:cNvSpPr>
          <p:nvPr/>
        </p:nvSpPr>
        <p:spPr bwMode="auto">
          <a:xfrm>
            <a:off x="2133600" y="685800"/>
            <a:ext cx="5575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DIFFERENTIAL PULSE VOLTAMETRY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3597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143000"/>
            <a:ext cx="5105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075113"/>
            <a:ext cx="37338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40386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3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PHƯƠNG PHÁP VOL-AMPE XUNG VUÔNG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204" name="TextBox 5"/>
          <p:cNvSpPr txBox="1">
            <a:spLocks noChangeArrowheads="1"/>
          </p:cNvSpPr>
          <p:nvPr/>
        </p:nvSpPr>
        <p:spPr bwMode="auto">
          <a:xfrm>
            <a:off x="2449513" y="609600"/>
            <a:ext cx="4560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SQUARE WAVE VOLTAMETRY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143000"/>
            <a:ext cx="506412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38" y="3886200"/>
            <a:ext cx="3992562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7" descr="DP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609600"/>
            <a:ext cx="396240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2590800" y="71438"/>
            <a:ext cx="377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Thiết lập thông số đo DPV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 txBox="1">
            <a:spLocks noChangeArrowheads="1"/>
          </p:cNvSpPr>
          <p:nvPr/>
        </p:nvSpPr>
        <p:spPr bwMode="auto">
          <a:xfrm>
            <a:off x="1676400" y="381000"/>
            <a:ext cx="6313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Một số ưu điểm của phương pháp von-ampe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990600" y="1524000"/>
            <a:ext cx="66024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ô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nhiễm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môi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trường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Sử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khả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năng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tính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chế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dung so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giọt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thủy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ngân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bị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chế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tạo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giản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hơn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76200"/>
            <a:ext cx="76962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3048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von-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ampe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bước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nhảy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thế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75438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Tăng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nhậy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phép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tích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hóa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Phát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hiện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lượng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vết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chất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cần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tích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4277" name="Picture 6" descr="DPP-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328863"/>
            <a:ext cx="4343400" cy="372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914400" y="5791200"/>
            <a:ext cx="7496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Phổ đồ vol-ampe xung vi phân xác định lượng vết Cu(II) trong dung dịch</a:t>
            </a:r>
          </a:p>
        </p:txBody>
      </p:sp>
      <p:sp>
        <p:nvSpPr>
          <p:cNvPr id="54279" name="TextBox 8"/>
          <p:cNvSpPr txBox="1">
            <a:spLocks noChangeArrowheads="1"/>
          </p:cNvSpPr>
          <p:nvPr/>
        </p:nvSpPr>
        <p:spPr bwMode="auto">
          <a:xfrm>
            <a:off x="3657600" y="6400800"/>
            <a:ext cx="5329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P.H.Phong, et al. </a:t>
            </a:r>
            <a:r>
              <a:rPr lang="en-US" sz="1600" i="1"/>
              <a:t>Asi. J. Chem</a:t>
            </a:r>
            <a:r>
              <a:rPr lang="en-US" sz="1600"/>
              <a:t>, 25 (3) 1456-1460 (2012)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914400" y="1219200"/>
            <a:ext cx="24384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1306513"/>
            <a:ext cx="2362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2514600" y="0"/>
            <a:ext cx="4876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 SỐ KỸ THUẬT ĐIỆN HÓA</a:t>
            </a:r>
          </a:p>
        </p:txBody>
      </p:sp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1143000" y="1219200"/>
            <a:ext cx="2103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</a:rPr>
              <a:t>KHỐNG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CHẾ THẾ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5562600" y="1306513"/>
            <a:ext cx="2338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KHỐNG CHẾ DÒNG</a:t>
            </a:r>
          </a:p>
        </p:txBody>
      </p:sp>
      <p:sp>
        <p:nvSpPr>
          <p:cNvPr id="21511" name="TextBox 8"/>
          <p:cNvSpPr txBox="1">
            <a:spLocks noChangeArrowheads="1"/>
          </p:cNvSpPr>
          <p:nvPr/>
        </p:nvSpPr>
        <p:spPr bwMode="auto">
          <a:xfrm>
            <a:off x="4648200" y="2220913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DÒNG TĨNH</a:t>
            </a:r>
          </a:p>
        </p:txBody>
      </p:sp>
      <p:sp>
        <p:nvSpPr>
          <p:cNvPr id="21512" name="TextBox 9"/>
          <p:cNvSpPr txBox="1">
            <a:spLocks noChangeArrowheads="1"/>
          </p:cNvSpPr>
          <p:nvPr/>
        </p:nvSpPr>
        <p:spPr bwMode="auto">
          <a:xfrm>
            <a:off x="2667000" y="2220913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THẾ ĐỘNG</a:t>
            </a:r>
          </a:p>
        </p:txBody>
      </p:sp>
      <p:sp>
        <p:nvSpPr>
          <p:cNvPr id="21513" name="TextBox 10"/>
          <p:cNvSpPr txBox="1">
            <a:spLocks noChangeArrowheads="1"/>
          </p:cNvSpPr>
          <p:nvPr/>
        </p:nvSpPr>
        <p:spPr bwMode="auto">
          <a:xfrm>
            <a:off x="533400" y="2209800"/>
            <a:ext cx="124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THẾ TĨNH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057400" y="762000"/>
            <a:ext cx="4724400" cy="0"/>
          </a:xfrm>
          <a:prstGeom prst="line">
            <a:avLst/>
          </a:prstGeom>
          <a:ln w="203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1752600"/>
            <a:ext cx="2971800" cy="0"/>
          </a:xfrm>
          <a:prstGeom prst="line">
            <a:avLst/>
          </a:prstGeom>
          <a:ln w="165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9200" y="4038600"/>
            <a:ext cx="3200400" cy="0"/>
          </a:xfrm>
          <a:prstGeom prst="line">
            <a:avLst/>
          </a:prstGeom>
          <a:ln w="165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33600" y="838200"/>
            <a:ext cx="0" cy="304800"/>
          </a:xfrm>
          <a:prstGeom prst="straightConnector1">
            <a:avLst/>
          </a:prstGeom>
          <a:ln w="1270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05600" y="838200"/>
            <a:ext cx="0" cy="381000"/>
          </a:xfrm>
          <a:prstGeom prst="straightConnector1">
            <a:avLst/>
          </a:prstGeom>
          <a:ln w="1270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57800" y="1828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77200" y="1828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95400" y="4114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3400" y="4114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33"/>
          <p:cNvSpPr txBox="1">
            <a:spLocks noChangeArrowheads="1"/>
          </p:cNvSpPr>
          <p:nvPr/>
        </p:nvSpPr>
        <p:spPr bwMode="auto">
          <a:xfrm>
            <a:off x="76200" y="4572000"/>
            <a:ext cx="2087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THẾ TUYẾN TÍNH</a:t>
            </a:r>
          </a:p>
        </p:txBody>
      </p:sp>
      <p:sp>
        <p:nvSpPr>
          <p:cNvPr id="21524" name="TextBox 34"/>
          <p:cNvSpPr txBox="1">
            <a:spLocks noChangeArrowheads="1"/>
          </p:cNvSpPr>
          <p:nvPr/>
        </p:nvSpPr>
        <p:spPr bwMode="auto">
          <a:xfrm>
            <a:off x="3668713" y="4572000"/>
            <a:ext cx="2122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BƯỚC NHẢY THẾ</a:t>
            </a:r>
          </a:p>
        </p:txBody>
      </p:sp>
      <p:sp>
        <p:nvSpPr>
          <p:cNvPr id="21525" name="TextBox 35"/>
          <p:cNvSpPr txBox="1">
            <a:spLocks noChangeArrowheads="1"/>
          </p:cNvSpPr>
          <p:nvPr/>
        </p:nvSpPr>
        <p:spPr bwMode="auto">
          <a:xfrm>
            <a:off x="2209800" y="4583113"/>
            <a:ext cx="1390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THẾ VÒNG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990600" y="1752600"/>
            <a:ext cx="2362200" cy="0"/>
          </a:xfrm>
          <a:prstGeom prst="line">
            <a:avLst/>
          </a:prstGeom>
          <a:ln w="165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66800" y="1828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600" y="1752600"/>
            <a:ext cx="0" cy="3810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5"/>
          <p:cNvSpPr txBox="1">
            <a:spLocks noChangeArrowheads="1"/>
          </p:cNvSpPr>
          <p:nvPr/>
        </p:nvSpPr>
        <p:spPr bwMode="auto">
          <a:xfrm>
            <a:off x="7162800" y="2220913"/>
            <a:ext cx="163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DÒNG ĐỘNG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19400" y="4114800"/>
            <a:ext cx="0" cy="3048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47"/>
          <p:cNvSpPr txBox="1">
            <a:spLocks noChangeArrowheads="1"/>
          </p:cNvSpPr>
          <p:nvPr/>
        </p:nvSpPr>
        <p:spPr bwMode="auto">
          <a:xfrm>
            <a:off x="2209800" y="6030913"/>
            <a:ext cx="1960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XUNG THƯỜNG</a:t>
            </a:r>
          </a:p>
        </p:txBody>
      </p:sp>
      <p:sp>
        <p:nvSpPr>
          <p:cNvPr id="21532" name="TextBox 48"/>
          <p:cNvSpPr txBox="1">
            <a:spLocks noChangeArrowheads="1"/>
          </p:cNvSpPr>
          <p:nvPr/>
        </p:nvSpPr>
        <p:spPr bwMode="auto">
          <a:xfrm>
            <a:off x="4191000" y="6030913"/>
            <a:ext cx="183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XUNG VI PHÂN</a:t>
            </a:r>
          </a:p>
        </p:txBody>
      </p:sp>
      <p:sp>
        <p:nvSpPr>
          <p:cNvPr id="21533" name="TextBox 49"/>
          <p:cNvSpPr txBox="1">
            <a:spLocks noChangeArrowheads="1"/>
          </p:cNvSpPr>
          <p:nvPr/>
        </p:nvSpPr>
        <p:spPr bwMode="auto">
          <a:xfrm>
            <a:off x="6096000" y="6030913"/>
            <a:ext cx="176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XUNG VUÔNG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819400" y="5638800"/>
            <a:ext cx="38862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29400" y="5638800"/>
            <a:ext cx="0" cy="381000"/>
          </a:xfrm>
          <a:prstGeom prst="straightConnector1">
            <a:avLst/>
          </a:prstGeom>
          <a:ln w="635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895600" y="5638800"/>
            <a:ext cx="0" cy="381000"/>
          </a:xfrm>
          <a:prstGeom prst="straightConnector1">
            <a:avLst/>
          </a:prstGeom>
          <a:ln w="635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53000" y="5638800"/>
            <a:ext cx="0" cy="381000"/>
          </a:xfrm>
          <a:prstGeom prst="straightConnector1">
            <a:avLst/>
          </a:prstGeom>
          <a:ln w="635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8" name="TextBox 56"/>
          <p:cNvSpPr txBox="1">
            <a:spLocks noChangeArrowheads="1"/>
          </p:cNvSpPr>
          <p:nvPr/>
        </p:nvSpPr>
        <p:spPr bwMode="auto">
          <a:xfrm>
            <a:off x="5410200" y="2819400"/>
            <a:ext cx="2314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THẾ THỜI CỐ ĐỊNH</a:t>
            </a:r>
          </a:p>
        </p:txBody>
      </p:sp>
      <p:sp>
        <p:nvSpPr>
          <p:cNvPr id="21539" name="TextBox 57"/>
          <p:cNvSpPr txBox="1">
            <a:spLocks noChangeArrowheads="1"/>
          </p:cNvSpPr>
          <p:nvPr/>
        </p:nvSpPr>
        <p:spPr bwMode="auto">
          <a:xfrm>
            <a:off x="5410200" y="3200400"/>
            <a:ext cx="2693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THẾ THỜI TUẦN HOÀN</a:t>
            </a:r>
          </a:p>
        </p:txBody>
      </p:sp>
      <p:sp>
        <p:nvSpPr>
          <p:cNvPr id="21540" name="TextBox 58"/>
          <p:cNvSpPr txBox="1">
            <a:spLocks noChangeArrowheads="1"/>
          </p:cNvSpPr>
          <p:nvPr/>
        </p:nvSpPr>
        <p:spPr bwMode="auto">
          <a:xfrm>
            <a:off x="5410200" y="3581400"/>
            <a:ext cx="2622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THẾ THỜI ĐẢO CHIỀU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876800" y="2667000"/>
            <a:ext cx="0" cy="121920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876800" y="2667000"/>
            <a:ext cx="1143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876800" y="2971800"/>
            <a:ext cx="457200" cy="0"/>
          </a:xfrm>
          <a:prstGeom prst="straightConnector1">
            <a:avLst/>
          </a:prstGeom>
          <a:ln w="381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76800" y="3352800"/>
            <a:ext cx="457200" cy="0"/>
          </a:xfrm>
          <a:prstGeom prst="straightConnector1">
            <a:avLst/>
          </a:prstGeom>
          <a:ln w="381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876800" y="3810000"/>
            <a:ext cx="457200" cy="0"/>
          </a:xfrm>
          <a:prstGeom prst="straightConnector1">
            <a:avLst/>
          </a:prstGeom>
          <a:ln w="381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352800" y="2590800"/>
            <a:ext cx="15875" cy="1371600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819400" y="2590800"/>
            <a:ext cx="1143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810000" y="4953000"/>
            <a:ext cx="18288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1524" idx="2"/>
          </p:cNvCxnSpPr>
          <p:nvPr/>
        </p:nvCxnSpPr>
        <p:spPr>
          <a:xfrm>
            <a:off x="4729163" y="4941888"/>
            <a:ext cx="6350" cy="696912"/>
          </a:xfrm>
          <a:prstGeom prst="straightConnector1">
            <a:avLst/>
          </a:prstGeom>
          <a:ln w="1016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5"/>
          <p:cNvSpPr txBox="1">
            <a:spLocks noChangeArrowheads="1"/>
          </p:cNvSpPr>
          <p:nvPr/>
        </p:nvSpPr>
        <p:spPr bwMode="auto">
          <a:xfrm>
            <a:off x="3200400" y="228600"/>
            <a:ext cx="321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STRIPPING VOLTAMMETRY</a:t>
            </a:r>
          </a:p>
        </p:txBody>
      </p:sp>
      <p:sp>
        <p:nvSpPr>
          <p:cNvPr id="55299" name="TextBox 6"/>
          <p:cNvSpPr txBox="1">
            <a:spLocks noChangeArrowheads="1"/>
          </p:cNvSpPr>
          <p:nvPr/>
        </p:nvSpPr>
        <p:spPr bwMode="auto">
          <a:xfrm>
            <a:off x="762000" y="4419600"/>
            <a:ext cx="63023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/>
              <a:t>Vol-ampe hòa tan catot (cathodic stripping voltammetry)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/>
              <a:t>Vol-ampe hòa tan hấp phụ (adsortive stripping voltammetry)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48101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457200" y="914400"/>
            <a:ext cx="579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/>
              <a:t>Vol-ampe hòa tan anot (anodic stripping voltammetry)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0763" y="504825"/>
            <a:ext cx="45624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934200" cy="1143000"/>
          </a:xfrm>
        </p:spPr>
        <p:txBody>
          <a:bodyPr/>
          <a:lstStyle/>
          <a:p>
            <a:r>
              <a:rPr lang="en-US" sz="4000" b="1" smtClean="0">
                <a:solidFill>
                  <a:srgbClr val="0000FF"/>
                </a:solidFill>
                <a:latin typeface="Times New Roman" pitchFamily="18" charset="0"/>
              </a:rPr>
              <a:t>MỘT SỐ PHƯƠNG PHÁP </a:t>
            </a:r>
            <a:br>
              <a:rPr lang="en-US" sz="4000" b="1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4000" b="1" smtClean="0">
                <a:solidFill>
                  <a:srgbClr val="0000FF"/>
                </a:solidFill>
                <a:latin typeface="Times New Roman" pitchFamily="18" charset="0"/>
              </a:rPr>
              <a:t>KHỐNG CHẾ DÒNG ĐIỆN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3505200"/>
            <a:ext cx="39179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i="1" dirty="0" err="1">
                <a:solidFill>
                  <a:schemeClr val="accent6">
                    <a:lumMod val="50000"/>
                  </a:schemeClr>
                </a:solidFill>
              </a:rPr>
              <a:t>chronopotentiometry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52400"/>
            <a:ext cx="7696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371" name="Title 1"/>
          <p:cNvSpPr txBox="1">
            <a:spLocks/>
          </p:cNvSpPr>
          <p:nvPr/>
        </p:nvSpPr>
        <p:spPr bwMode="auto">
          <a:xfrm>
            <a:off x="1600200" y="1524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3. DÒNG CỐ ĐỊNH</a:t>
            </a: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3276600" y="838200"/>
            <a:ext cx="2674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GALVANOSTATIC</a:t>
            </a:r>
          </a:p>
        </p:txBody>
      </p:sp>
      <p:sp>
        <p:nvSpPr>
          <p:cNvPr id="55301" name="Rectangle 8"/>
          <p:cNvSpPr>
            <a:spLocks noChangeArrowheads="1"/>
          </p:cNvSpPr>
          <p:nvPr/>
        </p:nvSpPr>
        <p:spPr bwMode="auto">
          <a:xfrm>
            <a:off x="0" y="3581400"/>
            <a:ext cx="9144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khống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áp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lên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giữa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 eaLnBrk="0" hangingPunct="0"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đối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giữ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cố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định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theo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sự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ctr" eaLnBrk="0" hangingPunct="0"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thế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ghi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hàm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0" y="5105400"/>
            <a:ext cx="9078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Khác với potentiometry, phương pháp galvanostat có ưu điểm</a:t>
            </a:r>
          </a:p>
          <a:p>
            <a:r>
              <a:rPr lang="en-US" sz="2400"/>
              <a:t> là sự sụt thế Ohm không bị thay đổi. Do đó việc bù điện trở Ohm</a:t>
            </a:r>
          </a:p>
          <a:p>
            <a:r>
              <a:rPr lang="en-US" sz="2400"/>
              <a:t>có thể dễ dàng thực hiện hơn. </a:t>
            </a:r>
          </a:p>
        </p:txBody>
      </p: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228600" y="327660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Nguyên lý</a:t>
            </a:r>
          </a:p>
        </p:txBody>
      </p:sp>
      <p:pic>
        <p:nvPicPr>
          <p:cNvPr id="58376" name="Picture 10" descr="chronoampe-ill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95400"/>
            <a:ext cx="44338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76200"/>
            <a:ext cx="76962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395" name="Title 1"/>
          <p:cNvSpPr txBox="1">
            <a:spLocks/>
          </p:cNvSpPr>
          <p:nvPr/>
        </p:nvSpPr>
        <p:spPr bwMode="auto">
          <a:xfrm>
            <a:off x="1143000" y="762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3.1. Thế - Thời dòng cố định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2209800" y="762000"/>
            <a:ext cx="5388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constant-current </a:t>
            </a:r>
            <a:r>
              <a:rPr lang="en-US" sz="2400" i="1" dirty="0" err="1">
                <a:solidFill>
                  <a:schemeClr val="accent6">
                    <a:lumMod val="50000"/>
                  </a:schemeClr>
                </a:solidFill>
              </a:rPr>
              <a:t>chronopotentiometry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93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2886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447800"/>
            <a:ext cx="49879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Box 4"/>
          <p:cNvSpPr txBox="1">
            <a:spLocks noChangeArrowheads="1"/>
          </p:cNvSpPr>
          <p:nvPr/>
        </p:nvSpPr>
        <p:spPr bwMode="auto">
          <a:xfrm>
            <a:off x="500063" y="4800600"/>
            <a:ext cx="8643937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sz="2400">
                <a:solidFill>
                  <a:srgbClr val="C00000"/>
                </a:solidFill>
              </a:rPr>
              <a:t>Sau khi nồng độ chất giảm về 0 tại bề mặt điện cực, mà dòng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 chất điện hóa chuyển đến bề mặt điện cực không đủ để nhận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 hết điện tử sẽ làm cho điện thế tăng đột ngột về chiều âm 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cho đến khi một dòng chất mới có hoạt tính điện hóa được </a:t>
            </a:r>
          </a:p>
          <a:p>
            <a:pPr algn="just"/>
            <a:r>
              <a:rPr lang="en-US" sz="2400">
                <a:solidFill>
                  <a:srgbClr val="C00000"/>
                </a:solidFill>
              </a:rPr>
              <a:t>chuyên đến bề mặt điện cực.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3"/>
          <p:cNvSpPr txBox="1">
            <a:spLocks noChangeArrowheads="1"/>
          </p:cNvSpPr>
          <p:nvPr/>
        </p:nvSpPr>
        <p:spPr bwMode="auto">
          <a:xfrm>
            <a:off x="304800" y="914400"/>
            <a:ext cx="815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Khi phản ứng điện hóa chưa xảy ra, dòng áp lên điên cực </a:t>
            </a:r>
          </a:p>
          <a:p>
            <a:r>
              <a:rPr lang="en-US" sz="2400">
                <a:solidFill>
                  <a:srgbClr val="C00000"/>
                </a:solidFill>
              </a:rPr>
              <a:t> sẽ là dòng tụ điện, được xác định bằng công thức: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82800"/>
            <a:ext cx="3048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TextBox 6"/>
          <p:cNvSpPr txBox="1">
            <a:spLocks noChangeArrowheads="1"/>
          </p:cNvSpPr>
          <p:nvPr/>
        </p:nvSpPr>
        <p:spPr bwMode="auto">
          <a:xfrm>
            <a:off x="533400" y="3048000"/>
            <a:ext cx="7772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Khi phản ứng điện hóa xảy ra, dòng áp lên điên cực </a:t>
            </a:r>
          </a:p>
          <a:p>
            <a:r>
              <a:rPr lang="en-US" sz="2400">
                <a:solidFill>
                  <a:srgbClr val="C00000"/>
                </a:solidFill>
              </a:rPr>
              <a:t> sẽ là tổng của dòng faraday và dòng tụ điện.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/>
          <p:nvPr/>
        </p:nvSpPr>
        <p:spPr>
          <a:xfrm>
            <a:off x="2819400" y="1295400"/>
            <a:ext cx="24384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0"/>
          <p:cNvSpPr/>
          <p:nvPr/>
        </p:nvSpPr>
        <p:spPr>
          <a:xfrm>
            <a:off x="1676400" y="3200400"/>
            <a:ext cx="3994150" cy="1066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14600"/>
            <a:ext cx="5715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600"/>
              <a:t>Với các phản ứng thuận nghịch: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9"/>
          <p:cNvGraphicFramePr>
            <a:graphicFrameLocks noChangeAspect="1"/>
          </p:cNvGraphicFramePr>
          <p:nvPr/>
        </p:nvGraphicFramePr>
        <p:xfrm>
          <a:off x="1752600" y="3200400"/>
          <a:ext cx="3783013" cy="966788"/>
        </p:xfrm>
        <a:graphic>
          <a:graphicData uri="http://schemas.openxmlformats.org/presentationml/2006/ole">
            <p:oleObj spid="_x0000_s13314" name="Equation" r:id="rId3" imgW="1638300" imgH="419100" progId="">
              <p:embed/>
            </p:oleObj>
          </a:graphicData>
        </a:graphic>
      </p:graphicFrame>
      <p:sp>
        <p:nvSpPr>
          <p:cNvPr id="13321" name="Rectangle 1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5" name="Object 10"/>
          <p:cNvGraphicFramePr>
            <a:graphicFrameLocks noChangeAspect="1"/>
          </p:cNvGraphicFramePr>
          <p:nvPr/>
        </p:nvGraphicFramePr>
        <p:xfrm>
          <a:off x="2971800" y="1371600"/>
          <a:ext cx="2209800" cy="865188"/>
        </p:xfrm>
        <a:graphic>
          <a:graphicData uri="http://schemas.openxmlformats.org/presentationml/2006/ole">
            <p:oleObj spid="_x0000_s13315" name="Equation" r:id="rId4" imgW="1231560" imgH="482400" progId="">
              <p:embed/>
            </p:oleObj>
          </a:graphicData>
        </a:graphic>
      </p:graphicFrame>
      <p:sp>
        <p:nvSpPr>
          <p:cNvPr id="13322" name="TextBox 12"/>
          <p:cNvSpPr txBox="1">
            <a:spLocks noChangeArrowheads="1"/>
          </p:cNvSpPr>
          <p:nvPr/>
        </p:nvSpPr>
        <p:spPr bwMode="auto">
          <a:xfrm>
            <a:off x="152400" y="228600"/>
            <a:ext cx="783431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/>
              <a:t>Mối quan hệ giữa thời gian chuyển hóa và nồng độ </a:t>
            </a:r>
          </a:p>
          <a:p>
            <a:r>
              <a:rPr lang="en-US" sz="2600"/>
              <a:t>được biểu diễn  bằng phương trình Sand: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11"/>
          <p:cNvGraphicFramePr>
            <a:graphicFrameLocks noChangeAspect="1"/>
          </p:cNvGraphicFramePr>
          <p:nvPr/>
        </p:nvGraphicFramePr>
        <p:xfrm>
          <a:off x="1219200" y="4648200"/>
          <a:ext cx="2301875" cy="685800"/>
        </p:xfrm>
        <a:graphic>
          <a:graphicData uri="http://schemas.openxmlformats.org/presentationml/2006/ole">
            <p:oleObj spid="_x0000_s13316" name="Equation" r:id="rId5" imgW="1435100" imgH="431800" progId="">
              <p:embed/>
            </p:oleObj>
          </a:graphicData>
        </a:graphic>
      </p:graphicFrame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457200" y="4495800"/>
            <a:ext cx="53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Với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6" name="TextBox 16"/>
          <p:cNvSpPr txBox="1">
            <a:spLocks noChangeArrowheads="1"/>
          </p:cNvSpPr>
          <p:nvPr/>
        </p:nvSpPr>
        <p:spPr bwMode="auto">
          <a:xfrm>
            <a:off x="838200" y="5638800"/>
            <a:ext cx="7310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Như vậy, </a:t>
            </a:r>
            <a:r>
              <a:rPr lang="en-US" i="1"/>
              <a:t>E</a:t>
            </a:r>
            <a:r>
              <a:rPr lang="en-US" baseline="-25000">
                <a:latin typeface="Symbol" pitchFamily="18" charset="2"/>
              </a:rPr>
              <a:t>t</a:t>
            </a:r>
            <a:r>
              <a:rPr lang="en-US" baseline="-25000"/>
              <a:t>/4</a:t>
            </a:r>
            <a:r>
              <a:rPr lang="en-US"/>
              <a:t> tương đương với </a:t>
            </a:r>
            <a:r>
              <a:rPr lang="en-US" i="1"/>
              <a:t>E</a:t>
            </a:r>
            <a:r>
              <a:rPr lang="en-US" baseline="-25000"/>
              <a:t>1/2</a:t>
            </a:r>
            <a:r>
              <a:rPr lang="en-US"/>
              <a:t> trong phương pháp voltammetry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1524000"/>
            <a:ext cx="5867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783013"/>
            <a:ext cx="6748463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>
          <a:off x="1435100" y="3810000"/>
          <a:ext cx="6565900" cy="1192213"/>
        </p:xfrm>
        <a:graphic>
          <a:graphicData uri="http://schemas.openxmlformats.org/presentationml/2006/ole">
            <p:oleObj spid="_x0000_s14338" name="Equation" r:id="rId3" imgW="2679700" imgH="482600" progId="">
              <p:embed/>
            </p:oleObj>
          </a:graphicData>
        </a:graphic>
      </p:graphicFrame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152400" y="381000"/>
            <a:ext cx="57150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2600"/>
              <a:t>Với các phản ứng bất thuận nghịch: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057400" y="1600200"/>
          <a:ext cx="5184775" cy="1082675"/>
        </p:xfrm>
        <a:graphic>
          <a:graphicData uri="http://schemas.openxmlformats.org/presentationml/2006/ole">
            <p:oleObj spid="_x0000_s14339" name="Equation" r:id="rId4" imgW="2311200" imgH="482400" progId="">
              <p:embed/>
            </p:oleObj>
          </a:graphicData>
        </a:graphic>
      </p:graphicFrame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685800" y="990600"/>
            <a:ext cx="269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Mối quan hệ giữa </a:t>
            </a:r>
            <a:r>
              <a:rPr lang="en-US" i="1">
                <a:solidFill>
                  <a:srgbClr val="C00000"/>
                </a:solidFill>
              </a:rPr>
              <a:t>I</a:t>
            </a:r>
            <a:r>
              <a:rPr lang="en-US">
                <a:solidFill>
                  <a:srgbClr val="C00000"/>
                </a:solidFill>
              </a:rPr>
              <a:t> và </a:t>
            </a:r>
            <a:r>
              <a:rPr lang="en-US" i="1">
                <a:solidFill>
                  <a:srgbClr val="C00000"/>
                </a:solidFill>
              </a:rPr>
              <a:t>E</a:t>
            </a:r>
            <a:r>
              <a:rPr lang="en-US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685800" y="3200400"/>
            <a:ext cx="269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Mối quan hệ giữa </a:t>
            </a:r>
            <a:r>
              <a:rPr lang="en-US" i="1">
                <a:solidFill>
                  <a:srgbClr val="C00000"/>
                </a:solidFill>
              </a:rPr>
              <a:t>E</a:t>
            </a:r>
            <a:r>
              <a:rPr lang="en-US">
                <a:solidFill>
                  <a:srgbClr val="C00000"/>
                </a:solidFill>
              </a:rPr>
              <a:t> và </a:t>
            </a:r>
            <a:r>
              <a:rPr lang="en-US" i="1">
                <a:solidFill>
                  <a:srgbClr val="C00000"/>
                </a:solidFill>
              </a:rPr>
              <a:t>t: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60388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533400"/>
            <a:ext cx="449580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3"/>
          <p:cNvSpPr txBox="1">
            <a:spLocks noChangeArrowheads="1"/>
          </p:cNvSpPr>
          <p:nvPr/>
        </p:nvSpPr>
        <p:spPr bwMode="auto">
          <a:xfrm>
            <a:off x="685800" y="3135313"/>
            <a:ext cx="706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Nghiên cứu sự phát triển của lớp polyme dẫn trên bề mặt điện cực.</a:t>
            </a:r>
          </a:p>
        </p:txBody>
      </p:sp>
      <p:sp>
        <p:nvSpPr>
          <p:cNvPr id="62467" name="TextBox 4"/>
          <p:cNvSpPr txBox="1">
            <a:spLocks noChangeArrowheads="1"/>
          </p:cNvSpPr>
          <p:nvPr/>
        </p:nvSpPr>
        <p:spPr bwMode="auto">
          <a:xfrm>
            <a:off x="685800" y="3668713"/>
            <a:ext cx="347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Nghiên cứu điện kết tủa kim loại</a:t>
            </a:r>
          </a:p>
        </p:txBody>
      </p:sp>
      <p:sp>
        <p:nvSpPr>
          <p:cNvPr id="62468" name="TextBox 5"/>
          <p:cNvSpPr txBox="1">
            <a:spLocks noChangeArrowheads="1"/>
          </p:cNvSpPr>
          <p:nvPr/>
        </p:nvSpPr>
        <p:spPr bwMode="auto">
          <a:xfrm>
            <a:off x="685800" y="4343400"/>
            <a:ext cx="7123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Nghiên cứu  các quá trình phóng nạp của nguồn điện, pin nhiên liệu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00200" y="76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685800" y="1143000"/>
            <a:ext cx="790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Xác định các thông số động học của phản ứng điện hóa </a:t>
            </a:r>
          </a:p>
        </p:txBody>
      </p:sp>
      <p:sp>
        <p:nvSpPr>
          <p:cNvPr id="62472" name="TextBox 8"/>
          <p:cNvSpPr txBox="1">
            <a:spLocks noChangeArrowheads="1"/>
          </p:cNvSpPr>
          <p:nvPr/>
        </p:nvSpPr>
        <p:spPr bwMode="auto">
          <a:xfrm>
            <a:off x="1219200" y="1676400"/>
            <a:ext cx="7038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Từ phương trình Sand, có thể xác định </a:t>
            </a:r>
            <a:r>
              <a:rPr lang="en-US" i="1">
                <a:solidFill>
                  <a:srgbClr val="C00000"/>
                </a:solidFill>
              </a:rPr>
              <a:t>C</a:t>
            </a:r>
            <a:r>
              <a:rPr lang="en-US" baseline="30000">
                <a:solidFill>
                  <a:srgbClr val="C00000"/>
                </a:solidFill>
              </a:rPr>
              <a:t>o</a:t>
            </a:r>
            <a:r>
              <a:rPr lang="en-US">
                <a:solidFill>
                  <a:srgbClr val="C00000"/>
                </a:solidFill>
              </a:rPr>
              <a:t>, </a:t>
            </a:r>
            <a:r>
              <a:rPr lang="en-US" i="1">
                <a:solidFill>
                  <a:srgbClr val="C00000"/>
                </a:solidFill>
              </a:rPr>
              <a:t>D</a:t>
            </a:r>
            <a:r>
              <a:rPr lang="en-US">
                <a:solidFill>
                  <a:srgbClr val="C00000"/>
                </a:solidFill>
              </a:rPr>
              <a:t> khi đã xác định được</a:t>
            </a:r>
          </a:p>
          <a:p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i="1">
                <a:solidFill>
                  <a:srgbClr val="C00000"/>
                </a:solidFill>
                <a:latin typeface="Symbol" pitchFamily="18" charset="2"/>
              </a:rPr>
              <a:t>t</a:t>
            </a:r>
            <a:r>
              <a:rPr lang="en-US">
                <a:solidFill>
                  <a:srgbClr val="C00000"/>
                </a:solidFill>
              </a:rPr>
              <a:t> tại giá trị </a:t>
            </a:r>
            <a:r>
              <a:rPr lang="en-US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solidFill>
                  <a:srgbClr val="C00000"/>
                </a:solidFill>
              </a:rPr>
              <a:t> áp ban đầu. </a:t>
            </a:r>
          </a:p>
        </p:txBody>
      </p:sp>
      <p:sp>
        <p:nvSpPr>
          <p:cNvPr id="62473" name="TextBox 9"/>
          <p:cNvSpPr txBox="1">
            <a:spLocks noChangeArrowheads="1"/>
          </p:cNvSpPr>
          <p:nvPr/>
        </p:nvSpPr>
        <p:spPr bwMode="auto">
          <a:xfrm>
            <a:off x="685800" y="2514600"/>
            <a:ext cx="5205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Xác định lượng chất dựa trên phương trình Sand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/>
          </p:cNvSpPr>
          <p:nvPr/>
        </p:nvSpPr>
        <p:spPr bwMode="auto">
          <a:xfrm>
            <a:off x="762000" y="2209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1">
                <a:solidFill>
                  <a:srgbClr val="0000FF"/>
                </a:solidFill>
              </a:rPr>
              <a:t>MỘT SỐ PHƯƠNG PHÁP </a:t>
            </a:r>
            <a:br>
              <a:rPr lang="en-US" sz="4000" b="1">
                <a:solidFill>
                  <a:srgbClr val="0000FF"/>
                </a:solidFill>
              </a:rPr>
            </a:br>
            <a:r>
              <a:rPr lang="en-US" sz="4000" b="1">
                <a:solidFill>
                  <a:srgbClr val="0000FF"/>
                </a:solidFill>
              </a:rPr>
              <a:t>KHỐNG CHẾ ĐIỆN THẾ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49339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524000"/>
            <a:ext cx="258721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3680216"/>
            <a:ext cx="2590800" cy="203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84996" idx="1"/>
          </p:cNvCxnSpPr>
          <p:nvPr/>
        </p:nvCxnSpPr>
        <p:spPr>
          <a:xfrm>
            <a:off x="3429000" y="3200400"/>
            <a:ext cx="2133600" cy="1497208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19600" y="2743200"/>
            <a:ext cx="1752600" cy="76200"/>
          </a:xfrm>
          <a:prstGeom prst="straightConnector1">
            <a:avLst/>
          </a:prstGeom>
          <a:ln w="920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43000" y="6096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Deposition of </a:t>
            </a:r>
            <a:r>
              <a:rPr lang="en-US" dirty="0" err="1">
                <a:solidFill>
                  <a:srgbClr val="0000FF"/>
                </a:solidFill>
              </a:rPr>
              <a:t>Nanocrystalline</a:t>
            </a:r>
            <a:r>
              <a:rPr lang="en-US" dirty="0">
                <a:solidFill>
                  <a:srgbClr val="0000FF"/>
                </a:solidFill>
              </a:rPr>
              <a:t> Zinc-Nickel Alloys by D.C. Plating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in Additive Free Chloride Bath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624840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Materials Transactions, Vol. 48, No. 6 (2007) pp. 1558 </a:t>
            </a:r>
            <a:r>
              <a:rPr lang="en-US" sz="1400" dirty="0" smtClean="0"/>
              <a:t>-1565.</a:t>
            </a:r>
            <a:endParaRPr lang="en-US"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 smtClean="0">
                <a:solidFill>
                  <a:srgbClr val="0000FF"/>
                </a:solidFill>
              </a:rPr>
              <a:t>Nghiên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cứu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cơ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chế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phản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</a:rPr>
              <a:t>ứng</a:t>
            </a:r>
            <a:endParaRPr lang="en-US" sz="2600" dirty="0">
              <a:solidFill>
                <a:srgbClr val="0000FF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521" y="3457005"/>
            <a:ext cx="3431279" cy="202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3124200" cy="2496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752600"/>
            <a:ext cx="2895600" cy="90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52400"/>
            <a:ext cx="86106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491" name="Title 1"/>
          <p:cNvSpPr txBox="1">
            <a:spLocks/>
          </p:cNvSpPr>
          <p:nvPr/>
        </p:nvSpPr>
        <p:spPr bwMode="auto">
          <a:xfrm>
            <a:off x="381000" y="152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3.2.Thế - Thời đảo chiều dòng điện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2667000" y="1676400"/>
            <a:ext cx="398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i="1"/>
              <a:t>current reversal chronopotentiometry</a:t>
            </a:r>
            <a:r>
              <a:rPr lang="en-US"/>
              <a:t> </a:t>
            </a:r>
          </a:p>
        </p:txBody>
      </p:sp>
      <p:pic>
        <p:nvPicPr>
          <p:cNvPr id="6349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6096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4" name="Text Box 9"/>
          <p:cNvSpPr txBox="1">
            <a:spLocks noChangeArrowheads="1"/>
          </p:cNvSpPr>
          <p:nvPr/>
        </p:nvSpPr>
        <p:spPr bwMode="auto">
          <a:xfrm>
            <a:off x="457200" y="3733800"/>
            <a:ext cx="1606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>
                <a:latin typeface="Times New Roman" pitchFamily="18" charset="0"/>
              </a:rPr>
              <a:t>Nguyên lý</a:t>
            </a:r>
          </a:p>
        </p:txBody>
      </p:sp>
      <p:sp>
        <p:nvSpPr>
          <p:cNvPr id="60423" name="Text Box 10"/>
          <p:cNvSpPr txBox="1">
            <a:spLocks noChangeArrowheads="1"/>
          </p:cNvSpPr>
          <p:nvPr/>
        </p:nvSpPr>
        <p:spPr bwMode="auto">
          <a:xfrm>
            <a:off x="304800" y="4419600"/>
            <a:ext cx="8886825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giữ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tại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trong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một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khoảng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nhưng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từ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anot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sang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catot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hoặc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ngược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lại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sau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57800" y="4267200"/>
            <a:ext cx="14478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2133600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457200" y="533400"/>
            <a:ext cx="621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>Sự đảo chiều của dòng điện được xác đinh bằng biểu thức </a:t>
            </a: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095625" y="1065213"/>
            <a:ext cx="2044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/>
              <a:t>(t) =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/>
              <a:t> +S</a:t>
            </a:r>
            <a:r>
              <a:rPr lang="en-US" i="1" baseline="-25000"/>
              <a:t>t1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)(-</a:t>
            </a:r>
            <a:r>
              <a:rPr lang="en-US" i="1"/>
              <a:t> </a:t>
            </a:r>
            <a:r>
              <a:rPr lang="en-US"/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/>
              <a:t>)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152400" y="1597025"/>
            <a:ext cx="8969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57200"/>
            <a:r>
              <a:rPr lang="en-US"/>
              <a:t>ở đây,   </a:t>
            </a:r>
            <a:r>
              <a:rPr lang="en-US" i="1"/>
              <a:t>S</a:t>
            </a:r>
            <a:r>
              <a:rPr lang="en-US" i="1" baseline="-25000"/>
              <a:t>t1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là hàm bước đơn vị, với  </a:t>
            </a:r>
            <a:r>
              <a:rPr lang="en-US" i="1"/>
              <a:t>S</a:t>
            </a:r>
            <a:r>
              <a:rPr lang="en-US" i="1" baseline="-25000"/>
              <a:t>t1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= 0 khi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và </a:t>
            </a:r>
            <a:r>
              <a:rPr lang="en-US" i="1">
                <a:sym typeface="Symbol" pitchFamily="18" charset="2"/>
              </a:rPr>
              <a:t>S</a:t>
            </a:r>
            <a:r>
              <a:rPr lang="en-US" i="1" baseline="-25000">
                <a:sym typeface="Symbol" pitchFamily="18" charset="2"/>
              </a:rPr>
              <a:t>t1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) = 1 khi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&gt;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.</a:t>
            </a:r>
          </a:p>
          <a:p>
            <a:pPr indent="457200"/>
            <a:r>
              <a:rPr lang="en-US">
                <a:sym typeface="Symbol" pitchFamily="18" charset="2"/>
              </a:rPr>
              <a:t>              </a:t>
            </a:r>
            <a:r>
              <a:rPr lang="en-US" i="1">
                <a:sym typeface="Symbol" pitchFamily="18" charset="2"/>
              </a:rPr>
              <a:t>t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 thời gian tại đó dòng đổi chiều</a:t>
            </a:r>
          </a:p>
        </p:txBody>
      </p:sp>
      <p:pic>
        <p:nvPicPr>
          <p:cNvPr id="645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26606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514600" y="5257800"/>
            <a:ext cx="0" cy="457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1" name="TextBox 8"/>
          <p:cNvSpPr txBox="1">
            <a:spLocks noChangeArrowheads="1"/>
          </p:cNvSpPr>
          <p:nvPr/>
        </p:nvSpPr>
        <p:spPr bwMode="auto">
          <a:xfrm>
            <a:off x="2057400" y="52578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8000"/>
                </a:solidFill>
              </a:rPr>
              <a:t>t</a:t>
            </a:r>
            <a:r>
              <a:rPr lang="en-US" baseline="-250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64522" name="TextBox 14"/>
          <p:cNvSpPr txBox="1">
            <a:spLocks noChangeArrowheads="1"/>
          </p:cNvSpPr>
          <p:nvPr/>
        </p:nvSpPr>
        <p:spPr bwMode="auto">
          <a:xfrm>
            <a:off x="2895600" y="2743200"/>
            <a:ext cx="94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Ox + e</a:t>
            </a:r>
            <a:r>
              <a:rPr lang="en-US" baseline="3000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33800" y="2971800"/>
            <a:ext cx="3048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4" name="TextBox 17"/>
          <p:cNvSpPr txBox="1">
            <a:spLocks noChangeArrowheads="1"/>
          </p:cNvSpPr>
          <p:nvPr/>
        </p:nvSpPr>
        <p:spPr bwMode="auto">
          <a:xfrm>
            <a:off x="3962400" y="2743200"/>
            <a:ext cx="608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Red</a:t>
            </a:r>
          </a:p>
        </p:txBody>
      </p:sp>
      <p:sp>
        <p:nvSpPr>
          <p:cNvPr id="64525" name="TextBox 18"/>
          <p:cNvSpPr txBox="1">
            <a:spLocks noChangeArrowheads="1"/>
          </p:cNvSpPr>
          <p:nvPr/>
        </p:nvSpPr>
        <p:spPr bwMode="auto">
          <a:xfrm>
            <a:off x="762000" y="2667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R - e</a:t>
            </a:r>
            <a:r>
              <a:rPr lang="en-US" baseline="30000">
                <a:solidFill>
                  <a:srgbClr val="008000"/>
                </a:solidFill>
              </a:rPr>
              <a:t>-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47800" y="2895600"/>
            <a:ext cx="304800" cy="0"/>
          </a:xfrm>
          <a:prstGeom prst="straightConnector1">
            <a:avLst/>
          </a:prstGeom>
          <a:ln w="254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27" name="TextBox 20"/>
          <p:cNvSpPr txBox="1">
            <a:spLocks noChangeArrowheads="1"/>
          </p:cNvSpPr>
          <p:nvPr/>
        </p:nvSpPr>
        <p:spPr bwMode="auto">
          <a:xfrm>
            <a:off x="1676400" y="2678113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Ox</a:t>
            </a:r>
          </a:p>
        </p:txBody>
      </p:sp>
      <p:sp>
        <p:nvSpPr>
          <p:cNvPr id="61456" name="TextBox 24"/>
          <p:cNvSpPr txBox="1">
            <a:spLocks noChangeArrowheads="1"/>
          </p:cNvSpPr>
          <p:nvPr/>
        </p:nvSpPr>
        <p:spPr bwMode="auto">
          <a:xfrm>
            <a:off x="3505200" y="3429000"/>
            <a:ext cx="4852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Sử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toán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tử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Lamplace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điều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kiện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biên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defRPr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sau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khi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biến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64529" name="TextBox 25"/>
          <p:cNvSpPr txBox="1">
            <a:spLocks noChangeArrowheads="1"/>
          </p:cNvSpPr>
          <p:nvPr/>
        </p:nvSpPr>
        <p:spPr bwMode="auto">
          <a:xfrm>
            <a:off x="5334000" y="4267200"/>
            <a:ext cx="1322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Symbol" pitchFamily="18" charset="2"/>
              </a:rPr>
              <a:t>t</a:t>
            </a:r>
            <a:r>
              <a:rPr lang="en-US" sz="2400" baseline="-25000"/>
              <a:t>2</a:t>
            </a:r>
            <a:r>
              <a:rPr lang="en-US" sz="2400"/>
              <a:t> = </a:t>
            </a:r>
            <a:r>
              <a:rPr lang="en-US" sz="2400" i="1"/>
              <a:t>t</a:t>
            </a:r>
            <a:r>
              <a:rPr lang="en-US" sz="2400" baseline="-25000"/>
              <a:t>1</a:t>
            </a:r>
            <a:r>
              <a:rPr lang="en-US" sz="2400"/>
              <a:t> /3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371600" y="3505200"/>
            <a:ext cx="0" cy="2133600"/>
          </a:xfrm>
          <a:prstGeom prst="line">
            <a:avLst/>
          </a:prstGeom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95600" y="3352800"/>
            <a:ext cx="0" cy="2362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71600" y="5562600"/>
            <a:ext cx="1143000" cy="0"/>
          </a:xfrm>
          <a:prstGeom prst="straightConnector1">
            <a:avLst/>
          </a:prstGeom>
          <a:ln w="2857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14600" y="53340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4" name="TextBox 38"/>
          <p:cNvSpPr txBox="1">
            <a:spLocks noChangeArrowheads="1"/>
          </p:cNvSpPr>
          <p:nvPr/>
        </p:nvSpPr>
        <p:spPr bwMode="auto">
          <a:xfrm>
            <a:off x="2462213" y="4876800"/>
            <a:ext cx="433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Symbol" pitchFamily="18" charset="2"/>
              </a:rPr>
              <a:t>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463" name="TextBox 39"/>
          <p:cNvSpPr txBox="1">
            <a:spLocks noChangeArrowheads="1"/>
          </p:cNvSpPr>
          <p:nvPr/>
        </p:nvSpPr>
        <p:spPr bwMode="auto">
          <a:xfrm>
            <a:off x="3200400" y="4876800"/>
            <a:ext cx="60356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Biểu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thức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thấy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chỉ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1/3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tổng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sản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phẩm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tạo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ra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trong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quét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thuận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quay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ngược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trở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lại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bề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mặt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để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tham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gia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vào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quá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trình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quét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nghịch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76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396875" y="1447800"/>
            <a:ext cx="8421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Nghiên cứu các thông số nhiệt động học, động học điện cực</a:t>
            </a:r>
          </a:p>
          <a:p>
            <a:r>
              <a:rPr lang="en-US" sz="2400"/>
              <a:t> đối với cả hai quá trình ôxy hóa và khử hóa.</a:t>
            </a:r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609600" y="2514600"/>
            <a:ext cx="56832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Nghiên cứu sự dịch chuyển của các ion </a:t>
            </a:r>
          </a:p>
          <a:p>
            <a:r>
              <a:rPr lang="en-US" sz="2400"/>
              <a:t>giữa các pha / qua màng lỏng</a:t>
            </a:r>
          </a:p>
        </p:txBody>
      </p:sp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657600"/>
            <a:ext cx="29718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3" name="TextBox 7"/>
          <p:cNvSpPr txBox="1">
            <a:spLocks noChangeArrowheads="1"/>
          </p:cNvSpPr>
          <p:nvPr/>
        </p:nvSpPr>
        <p:spPr bwMode="auto">
          <a:xfrm>
            <a:off x="3352800" y="5486400"/>
            <a:ext cx="4352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J. Electroanal. Chem., 509, 27-30 (2001)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8839200" cy="1371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6563" name="Title 1"/>
          <p:cNvSpPr txBox="1">
            <a:spLocks/>
          </p:cNvSpPr>
          <p:nvPr/>
        </p:nvSpPr>
        <p:spPr bwMode="auto">
          <a:xfrm>
            <a:off x="228600" y="1524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7.DÒNG CỐ ĐỊNH</a:t>
            </a:r>
          </a:p>
          <a:p>
            <a:pPr algn="ctr"/>
            <a:r>
              <a:rPr lang="en-US" sz="3600">
                <a:solidFill>
                  <a:srgbClr val="0000FF"/>
                </a:solidFill>
                <a:cs typeface="Times New Roman" pitchFamily="18" charset="0"/>
              </a:rPr>
              <a:t>Thế -Thời dòng điện </a:t>
            </a:r>
            <a:r>
              <a:rPr lang="en-US" sz="3600">
                <a:solidFill>
                  <a:srgbClr val="0000FF"/>
                </a:solidFill>
              </a:rPr>
              <a:t>đảo chiều</a:t>
            </a:r>
            <a:r>
              <a:rPr lang="en-US" sz="3600"/>
              <a:t> </a:t>
            </a:r>
            <a:r>
              <a:rPr lang="en-US" sz="3600">
                <a:solidFill>
                  <a:srgbClr val="0000FF"/>
                </a:solidFill>
                <a:cs typeface="Times New Roman" pitchFamily="18" charset="0"/>
              </a:rPr>
              <a:t>tuần hoàn</a:t>
            </a:r>
          </a:p>
        </p:txBody>
      </p:sp>
      <p:sp>
        <p:nvSpPr>
          <p:cNvPr id="66564" name="Rectangle 7"/>
          <p:cNvSpPr>
            <a:spLocks noChangeArrowheads="1"/>
          </p:cNvSpPr>
          <p:nvPr/>
        </p:nvSpPr>
        <p:spPr bwMode="auto">
          <a:xfrm>
            <a:off x="3048000" y="175260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/>
              <a:t>cyclic chronopotentiometry </a:t>
            </a:r>
          </a:p>
        </p:txBody>
      </p:sp>
      <p:pic>
        <p:nvPicPr>
          <p:cNvPr id="6656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83058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Text Box 9"/>
          <p:cNvSpPr txBox="1">
            <a:spLocks noChangeArrowheads="1"/>
          </p:cNvSpPr>
          <p:nvPr/>
        </p:nvSpPr>
        <p:spPr bwMode="auto">
          <a:xfrm>
            <a:off x="304800" y="4267200"/>
            <a:ext cx="1606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>
                <a:latin typeface="Times New Roman" pitchFamily="18" charset="0"/>
              </a:rPr>
              <a:t>Nguyên lý</a:t>
            </a:r>
          </a:p>
        </p:txBody>
      </p:sp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76200" y="4721225"/>
            <a:ext cx="900906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600">
                <a:solidFill>
                  <a:srgbClr val="C00000"/>
                </a:solidFill>
              </a:rPr>
              <a:t>Tương tự kỹ thuật thế-thời gian đảo chiều dòng điện, </a:t>
            </a:r>
          </a:p>
          <a:p>
            <a:pPr eaLnBrk="0" hangingPunct="0"/>
            <a:r>
              <a:rPr lang="en-US" sz="2600">
                <a:solidFill>
                  <a:srgbClr val="C00000"/>
                </a:solidFill>
              </a:rPr>
              <a:t>trong kỹ thuật này, dòng điện liên tục được đổi chiều </a:t>
            </a:r>
          </a:p>
          <a:p>
            <a:pPr eaLnBrk="0" hangingPunct="0"/>
            <a:r>
              <a:rPr lang="en-US" sz="2600">
                <a:solidFill>
                  <a:srgbClr val="C00000"/>
                </a:solidFill>
              </a:rPr>
              <a:t>sau một khoảng thời gian,  kết quả là điện thế trên điện cực </a:t>
            </a:r>
          </a:p>
          <a:p>
            <a:pPr eaLnBrk="0" hangingPunct="0"/>
            <a:r>
              <a:rPr lang="en-US" sz="2600">
                <a:solidFill>
                  <a:srgbClr val="C00000"/>
                </a:solidFill>
              </a:rPr>
              <a:t>làm việc thay đổi tuần hoàn theo thời gian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1600200"/>
            <a:ext cx="5334000" cy="811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2209800" y="1600200"/>
          <a:ext cx="4419600" cy="898525"/>
        </p:xfrm>
        <a:graphic>
          <a:graphicData uri="http://schemas.openxmlformats.org/presentationml/2006/ole">
            <p:oleObj spid="_x0000_s15362" name="Equation" r:id="rId3" imgW="2387600" imgH="482600" progId="">
              <p:embed/>
            </p:oleObj>
          </a:graphicData>
        </a:graphic>
      </p:graphicFrame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152400" y="258763"/>
            <a:ext cx="80629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600"/>
              <a:t>Với phản ứng thuận nghich, sự phụ thuộc của thế </a:t>
            </a:r>
          </a:p>
          <a:p>
            <a:pPr eaLnBrk="0" hangingPunct="0"/>
            <a:r>
              <a:rPr lang="en-US" sz="2600"/>
              <a:t>vào thời gian được biểu diễn bằng phương trình sau: </a:t>
            </a:r>
          </a:p>
        </p:txBody>
      </p:sp>
      <p:sp>
        <p:nvSpPr>
          <p:cNvPr id="15367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2133600" y="3048000"/>
          <a:ext cx="2133600" cy="788988"/>
        </p:xfrm>
        <a:graphic>
          <a:graphicData uri="http://schemas.openxmlformats.org/presentationml/2006/ole">
            <p:oleObj spid="_x0000_s15363" name="Equation" r:id="rId4" imgW="1205977" imgH="444307" progId="">
              <p:embed/>
            </p:oleObj>
          </a:graphicData>
        </a:graphic>
      </p:graphicFrame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1295400" y="2743200"/>
            <a:ext cx="828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ở đây,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76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609600" y="1219200"/>
            <a:ext cx="811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Nghiên cứu sự chuyển dịch điện tích trên bề mặt điện cực</a:t>
            </a:r>
          </a:p>
        </p:txBody>
      </p:sp>
      <p:sp>
        <p:nvSpPr>
          <p:cNvPr id="67589" name="TextBox 6"/>
          <p:cNvSpPr txBox="1">
            <a:spLocks noChangeArrowheads="1"/>
          </p:cNvSpPr>
          <p:nvPr/>
        </p:nvSpPr>
        <p:spPr bwMode="auto">
          <a:xfrm>
            <a:off x="1905000" y="6248400"/>
            <a:ext cx="5711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(Collect.Czech.Chem.Commun, 61 (1996), 1432-1444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727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1" name="TextBox 7"/>
          <p:cNvSpPr txBox="1">
            <a:spLocks noChangeArrowheads="1"/>
          </p:cNvSpPr>
          <p:nvPr/>
        </p:nvSpPr>
        <p:spPr bwMode="auto">
          <a:xfrm>
            <a:off x="457200" y="5421313"/>
            <a:ext cx="8328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Cyclic Chronopotentiogram nghiên cứu độ thuận nghịch của phản ứng điện cực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600200" y="3352800"/>
            <a:ext cx="6629400" cy="76200"/>
          </a:xfrm>
          <a:prstGeom prst="line">
            <a:avLst/>
          </a:prstGeom>
          <a:ln w="158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3" name="TextBox 17"/>
          <p:cNvSpPr txBox="1">
            <a:spLocks noChangeArrowheads="1"/>
          </p:cNvSpPr>
          <p:nvPr/>
        </p:nvSpPr>
        <p:spPr bwMode="auto">
          <a:xfrm>
            <a:off x="2209800" y="5105400"/>
            <a:ext cx="158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Thuận nghich</a:t>
            </a:r>
          </a:p>
        </p:txBody>
      </p:sp>
      <p:sp>
        <p:nvSpPr>
          <p:cNvPr id="67594" name="TextBox 18"/>
          <p:cNvSpPr txBox="1">
            <a:spLocks noChangeArrowheads="1"/>
          </p:cNvSpPr>
          <p:nvPr/>
        </p:nvSpPr>
        <p:spPr bwMode="auto">
          <a:xfrm>
            <a:off x="5715000" y="5105400"/>
            <a:ext cx="2236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Không thuận nghich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52400"/>
            <a:ext cx="76962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8611" name="Title 1"/>
          <p:cNvSpPr txBox="1">
            <a:spLocks/>
          </p:cNvSpPr>
          <p:nvPr/>
        </p:nvSpPr>
        <p:spPr bwMode="auto">
          <a:xfrm>
            <a:off x="1600200" y="228600"/>
            <a:ext cx="617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8. DÒNG ĐIỆN ĐỘNG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3276600" y="1219200"/>
            <a:ext cx="234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GALVANODYNAMIC</a:t>
            </a:r>
          </a:p>
        </p:txBody>
      </p:sp>
      <p:pic>
        <p:nvPicPr>
          <p:cNvPr id="6861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0"/>
            <a:ext cx="67056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0" y="2281238"/>
            <a:ext cx="87439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Dòng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điện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cực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thay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đổi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theo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thời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gian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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t,</a:t>
            </a:r>
            <a:endParaRPr lang="en-US" sz="2400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  <a:p>
            <a:pPr eaLnBrk="0" hangingPunct="0">
              <a:defRPr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từ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giá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trị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ban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đầu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đến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một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giá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trị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cho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trước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457200" y="1752600"/>
            <a:ext cx="1606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Nguyên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lý</a:t>
            </a:r>
            <a:endParaRPr lang="en-US" sz="26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00200" y="76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9636" name="TextBox 5"/>
          <p:cNvSpPr txBox="1">
            <a:spLocks noChangeArrowheads="1"/>
          </p:cNvSpPr>
          <p:nvPr/>
        </p:nvSpPr>
        <p:spPr bwMode="auto">
          <a:xfrm>
            <a:off x="914400" y="1066800"/>
            <a:ext cx="44878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Nghiên cứu ăn mòn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Nghiên cứu chuyển điện tích qua màng</a:t>
            </a:r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4191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914400" y="2133600"/>
            <a:ext cx="3948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SzPct val="150000"/>
              <a:buFont typeface="Wingdings" pitchFamily="2" charset="2"/>
              <a:buChar char="Ø"/>
            </a:pPr>
            <a:r>
              <a:rPr lang="en-US"/>
              <a:t> Nghiên cứu quá trình điện kết tủa</a:t>
            </a:r>
          </a:p>
        </p:txBody>
      </p:sp>
      <p:sp>
        <p:nvSpPr>
          <p:cNvPr id="69639" name="TextBox 8"/>
          <p:cNvSpPr txBox="1">
            <a:spLocks noChangeArrowheads="1"/>
          </p:cNvSpPr>
          <p:nvPr/>
        </p:nvSpPr>
        <p:spPr bwMode="auto">
          <a:xfrm>
            <a:off x="560388" y="5867400"/>
            <a:ext cx="7821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Phổ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/>
              <a:t>-</a:t>
            </a:r>
            <a:r>
              <a:rPr lang="en-US" i="1"/>
              <a:t>E</a:t>
            </a:r>
            <a:r>
              <a:rPr lang="en-US"/>
              <a:t> điện kết tủa sợi Ag nano trên Cu bằng phương pháp galvanostatic </a:t>
            </a:r>
          </a:p>
        </p:txBody>
      </p:sp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819400"/>
            <a:ext cx="3657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1600200" y="76200"/>
            <a:ext cx="617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1- THẾ CỐ ĐỊNH</a:t>
            </a:r>
          </a:p>
        </p:txBody>
      </p: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352800" y="1143000"/>
            <a:ext cx="280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POTENTIOSTATIC</a:t>
            </a:r>
          </a:p>
        </p:txBody>
      </p:sp>
      <p:pic>
        <p:nvPicPr>
          <p:cNvPr id="23557" name="Picture 4" descr="I-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038600"/>
            <a:ext cx="8534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76200" y="1600200"/>
            <a:ext cx="89154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 algn="just" eaLnBrk="0" hangingPunct="0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Nguyên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lý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indent="180975" algn="just" eaLnBrk="0" hangingPunct="0">
              <a:defRPr/>
            </a:pP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Điện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thế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được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áp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lên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điện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cực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làm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việc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một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giá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trị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không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đổi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sự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biến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đổi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dòng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điện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trên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điện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cực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này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được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ghi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theo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thời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gian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. Do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đó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kỹ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thuật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này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có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tên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là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kỹ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thuật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dòng-thời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i="1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gian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500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500" i="1" dirty="0" err="1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chronoamperometry</a:t>
            </a:r>
            <a:r>
              <a:rPr lang="en-US" sz="2500" i="1" dirty="0">
                <a:solidFill>
                  <a:srgbClr val="0000FF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lang="en-US" sz="2500" dirty="0">
              <a:solidFill>
                <a:srgbClr val="0000FF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1211263" y="4354513"/>
            <a:ext cx="998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Ox + e</a:t>
            </a:r>
            <a:r>
              <a:rPr lang="en-US" b="1" baseline="30000">
                <a:solidFill>
                  <a:srgbClr val="00B050"/>
                </a:solidFill>
              </a:rPr>
              <a:t>-</a:t>
            </a:r>
            <a:r>
              <a:rPr lang="en-US" b="1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4583113"/>
            <a:ext cx="381000" cy="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2438400" y="4354513"/>
            <a:ext cx="350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152400"/>
            <a:ext cx="51054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0659" name="TextBox 3"/>
          <p:cNvSpPr txBox="1">
            <a:spLocks noChangeArrowheads="1"/>
          </p:cNvSpPr>
          <p:nvPr/>
        </p:nvSpPr>
        <p:spPr bwMode="auto">
          <a:xfrm>
            <a:off x="2286000" y="152400"/>
            <a:ext cx="45021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b="1">
                <a:solidFill>
                  <a:srgbClr val="0000FF"/>
                </a:solidFill>
              </a:rPr>
              <a:t>MỘT SỐ ĐIỂM TRỌNG TÂM</a:t>
            </a:r>
          </a:p>
        </p:txBody>
      </p:sp>
      <p:sp>
        <p:nvSpPr>
          <p:cNvPr id="70660" name="TextBox 4"/>
          <p:cNvSpPr txBox="1">
            <a:spLocks noChangeArrowheads="1"/>
          </p:cNvSpPr>
          <p:nvPr/>
        </p:nvSpPr>
        <p:spPr bwMode="auto">
          <a:xfrm>
            <a:off x="1600200" y="1524000"/>
            <a:ext cx="638333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  <a:buFont typeface="Wingdings" pitchFamily="2" charset="2"/>
              <a:buChar char="ü"/>
            </a:pPr>
            <a:r>
              <a:rPr lang="en-US" sz="2400">
                <a:solidFill>
                  <a:srgbClr val="0000FF"/>
                </a:solidFill>
              </a:rPr>
              <a:t> Khái niệm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  <a:buFont typeface="Wingdings" pitchFamily="2" charset="2"/>
              <a:buChar char="ü"/>
            </a:pPr>
            <a:r>
              <a:rPr lang="en-US" sz="2400">
                <a:solidFill>
                  <a:srgbClr val="0000FF"/>
                </a:solidFill>
              </a:rPr>
              <a:t> Nguyên lý đo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  <a:buFont typeface="Wingdings" pitchFamily="2" charset="2"/>
              <a:buChar char="ü"/>
            </a:pPr>
            <a:r>
              <a:rPr lang="en-US" sz="2400">
                <a:solidFill>
                  <a:srgbClr val="0000FF"/>
                </a:solidFill>
              </a:rPr>
              <a:t> Mối quan hệ giữa các đại lượng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  <a:buFont typeface="Wingdings" pitchFamily="2" charset="2"/>
              <a:buChar char="ü"/>
            </a:pPr>
            <a:r>
              <a:rPr lang="en-US" sz="2400">
                <a:solidFill>
                  <a:srgbClr val="0000FF"/>
                </a:solidFill>
              </a:rPr>
              <a:t> Các điều kiện ban đầu, điều kiện biên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50000"/>
              <a:buFont typeface="Wingdings" pitchFamily="2" charset="2"/>
              <a:buChar char="ü"/>
            </a:pPr>
            <a:r>
              <a:rPr lang="en-US" sz="2400">
                <a:solidFill>
                  <a:srgbClr val="0000FF"/>
                </a:solidFill>
              </a:rPr>
              <a:t> Bản chất điện hóa và lý giải các kết quả.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371600" y="5703888"/>
            <a:ext cx="4419600" cy="99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438400" y="1219200"/>
          <a:ext cx="3733800" cy="977900"/>
        </p:xfrm>
        <a:graphic>
          <a:graphicData uri="http://schemas.openxmlformats.org/presentationml/2006/ole">
            <p:oleObj spid="_x0000_s1026" name="Equation" r:id="rId3" imgW="1600200" imgH="419100" progId="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2133600" y="3124200"/>
          <a:ext cx="4572000" cy="914400"/>
        </p:xfrm>
        <a:graphic>
          <a:graphicData uri="http://schemas.openxmlformats.org/presentationml/2006/ole">
            <p:oleObj spid="_x0000_s1027" name="Equation" r:id="rId4" imgW="2235200" imgH="444500" progId="">
              <p:embed/>
            </p:oleObj>
          </a:graphicData>
        </a:graphic>
      </p:graphicFrame>
      <p:graphicFrame>
        <p:nvGraphicFramePr>
          <p:cNvPr id="1028" name="Object 1"/>
          <p:cNvGraphicFramePr>
            <a:graphicFrameLocks noChangeAspect="1"/>
          </p:cNvGraphicFramePr>
          <p:nvPr/>
        </p:nvGraphicFramePr>
        <p:xfrm>
          <a:off x="1447800" y="5703888"/>
          <a:ext cx="3962400" cy="1001712"/>
        </p:xfrm>
        <a:graphic>
          <a:graphicData uri="http://schemas.openxmlformats.org/presentationml/2006/ole">
            <p:oleObj spid="_x0000_s1028" name="Equation" r:id="rId5" imgW="1676400" imgH="419100" progId="">
              <p:embed/>
            </p:oleObj>
          </a:graphicData>
        </a:graphic>
      </p:graphicFrame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304800" y="384175"/>
            <a:ext cx="7543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 algn="just" eaLnBrk="0" hangingPunct="0"/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Sự phụ thuộc giữa dòng điện và thời gian được tính từ phương trình khuếch tán:                                                 </a:t>
            </a:r>
            <a:endParaRPr lang="en-US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304800" y="2159000"/>
            <a:ext cx="8610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180975" algn="l"/>
              </a:tabLst>
            </a:pPr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kết hợp với phương trình biểu diễn sự phụ thuộc của dòng điện vào dòng chất tại bề mặt điện cực làm việc:                                                </a:t>
            </a:r>
            <a:endParaRPr lang="en-US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04800" y="4184650"/>
            <a:ext cx="6781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80975" algn="just" eaLnBrk="0" hangingPunct="0">
              <a:defRPr/>
            </a:pPr>
            <a:r>
              <a:rPr lang="en-US" sz="2600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Áp</a:t>
            </a:r>
            <a:r>
              <a:rPr lang="en-US" sz="26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các</a:t>
            </a:r>
            <a:r>
              <a:rPr lang="en-US" sz="26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điều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kiện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ban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đầu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6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ea typeface="Calibri" pitchFamily="34" charset="0"/>
                <a:cs typeface="Times New Roman" pitchFamily="18" charset="0"/>
              </a:rPr>
              <a:t>điều</a:t>
            </a:r>
            <a:r>
              <a:rPr lang="en-US" sz="2600" dirty="0">
                <a:solidFill>
                  <a:srgbClr val="008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ea typeface="Calibri" pitchFamily="34" charset="0"/>
                <a:cs typeface="Times New Roman" pitchFamily="18" charset="0"/>
              </a:rPr>
              <a:t>kiện</a:t>
            </a:r>
            <a:r>
              <a:rPr lang="en-US" sz="2600" dirty="0">
                <a:solidFill>
                  <a:srgbClr val="008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ea typeface="Calibri" pitchFamily="34" charset="0"/>
                <a:cs typeface="Times New Roman" pitchFamily="18" charset="0"/>
              </a:rPr>
              <a:t>biên</a:t>
            </a:r>
            <a:r>
              <a:rPr lang="en-US" sz="2600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:                                                    </a:t>
            </a:r>
            <a:endParaRPr lang="en-US" sz="26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228600" y="5222875"/>
            <a:ext cx="25908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giải ra ta có                                             </a:t>
            </a:r>
            <a:endParaRPr lang="en-US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</a:t>
            </a:r>
            <a:r>
              <a:rPr lang="en-US" sz="800"/>
              <a:t> </a:t>
            </a:r>
            <a:endParaRPr lang="en-US"/>
          </a:p>
        </p:txBody>
      </p:sp>
      <p:sp>
        <p:nvSpPr>
          <p:cNvPr id="1039" name="TextBox 16"/>
          <p:cNvSpPr txBox="1">
            <a:spLocks noChangeArrowheads="1"/>
          </p:cNvSpPr>
          <p:nvPr/>
        </p:nvSpPr>
        <p:spPr bwMode="auto">
          <a:xfrm>
            <a:off x="6022975" y="5984875"/>
            <a:ext cx="3044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 trình Cottrell</a:t>
            </a:r>
          </a:p>
        </p:txBody>
      </p:sp>
      <p:graphicFrame>
        <p:nvGraphicFramePr>
          <p:cNvPr id="1029" name="Object 16"/>
          <p:cNvGraphicFramePr>
            <a:graphicFrameLocks noChangeAspect="1"/>
          </p:cNvGraphicFramePr>
          <p:nvPr/>
        </p:nvGraphicFramePr>
        <p:xfrm>
          <a:off x="1524000" y="4800600"/>
          <a:ext cx="1612900" cy="457200"/>
        </p:xfrm>
        <a:graphic>
          <a:graphicData uri="http://schemas.openxmlformats.org/presentationml/2006/ole">
            <p:oleObj spid="_x0000_s1029" name="Equation" r:id="rId6" imgW="850680" imgH="241200" progId="">
              <p:embed/>
            </p:oleObj>
          </a:graphicData>
        </a:graphic>
      </p:graphicFrame>
      <p:graphicFrame>
        <p:nvGraphicFramePr>
          <p:cNvPr id="1030" name="Object 17"/>
          <p:cNvGraphicFramePr>
            <a:graphicFrameLocks noChangeAspect="1"/>
          </p:cNvGraphicFramePr>
          <p:nvPr/>
        </p:nvGraphicFramePr>
        <p:xfrm>
          <a:off x="5486400" y="4800600"/>
          <a:ext cx="1925638" cy="533400"/>
        </p:xfrm>
        <a:graphic>
          <a:graphicData uri="http://schemas.openxmlformats.org/presentationml/2006/ole">
            <p:oleObj spid="_x0000_s1030" name="Equation" r:id="rId7" imgW="1054080" imgH="291960" progId="">
              <p:embed/>
            </p:oleObj>
          </a:graphicData>
        </a:graphic>
      </p:graphicFrame>
      <p:graphicFrame>
        <p:nvGraphicFramePr>
          <p:cNvPr id="1031" name="Object 22"/>
          <p:cNvGraphicFramePr>
            <a:graphicFrameLocks noChangeAspect="1"/>
          </p:cNvGraphicFramePr>
          <p:nvPr/>
        </p:nvGraphicFramePr>
        <p:xfrm>
          <a:off x="3657600" y="4876800"/>
          <a:ext cx="1371600" cy="404813"/>
        </p:xfrm>
        <a:graphic>
          <a:graphicData uri="http://schemas.openxmlformats.org/presentationml/2006/ole">
            <p:oleObj spid="_x0000_s1031" name="Equation" r:id="rId8" imgW="774360" imgH="228600" progId="">
              <p:embed/>
            </p:oleObj>
          </a:graphicData>
        </a:graphic>
      </p:graphicFrame>
      <p:graphicFrame>
        <p:nvGraphicFramePr>
          <p:cNvPr id="1032" name="Object 24"/>
          <p:cNvGraphicFramePr>
            <a:graphicFrameLocks noChangeAspect="1"/>
          </p:cNvGraphicFramePr>
          <p:nvPr/>
        </p:nvGraphicFramePr>
        <p:xfrm>
          <a:off x="7620000" y="4800600"/>
          <a:ext cx="914400" cy="417513"/>
        </p:xfrm>
        <a:graphic>
          <a:graphicData uri="http://schemas.openxmlformats.org/presentationml/2006/ole">
            <p:oleObj spid="_x0000_s1032" name="Equation" r:id="rId9" imgW="4442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152400"/>
            <a:ext cx="76962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47800" y="76200"/>
            <a:ext cx="678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Ứ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dụng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phương</a:t>
            </a:r>
            <a:r>
              <a:rPr lang="en-US" sz="4400" dirty="0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endParaRPr lang="en-US" sz="4400" dirty="0">
              <a:solidFill>
                <a:srgbClr val="0000FF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4580" name="TextBox 8"/>
          <p:cNvSpPr txBox="1">
            <a:spLocks noChangeArrowheads="1"/>
          </p:cNvSpPr>
          <p:nvPr/>
        </p:nvSpPr>
        <p:spPr bwMode="auto">
          <a:xfrm>
            <a:off x="381000" y="990600"/>
            <a:ext cx="59039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600"/>
              <a:t> Điện cực đo ôxy hòa tan trong nước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381000" y="3657600"/>
            <a:ext cx="65881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600"/>
              <a:t>Nghiên cứu ăn mòn điện hóa / mạ vật liệu</a:t>
            </a:r>
          </a:p>
        </p:txBody>
      </p:sp>
      <p:pic>
        <p:nvPicPr>
          <p:cNvPr id="24582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14800"/>
            <a:ext cx="3687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13"/>
          <p:cNvSpPr txBox="1">
            <a:spLocks noChangeArrowheads="1"/>
          </p:cNvSpPr>
          <p:nvPr/>
        </p:nvSpPr>
        <p:spPr bwMode="auto">
          <a:xfrm>
            <a:off x="4438650" y="6491288"/>
            <a:ext cx="478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Int. J. Electrochem. Sci</a:t>
            </a:r>
            <a:r>
              <a:rPr lang="en-US"/>
              <a:t>., 7 (2012) 3717-3725 </a:t>
            </a:r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4495800" y="5486400"/>
            <a:ext cx="4254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Tạo màng nano hữu cơ trên hợp kim Al </a:t>
            </a:r>
          </a:p>
        </p:txBody>
      </p:sp>
      <p:pic>
        <p:nvPicPr>
          <p:cNvPr id="2458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76400"/>
            <a:ext cx="2982913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67640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2428</Words>
  <Application>Microsoft Office PowerPoint</Application>
  <PresentationFormat>On-screen Show (4:3)</PresentationFormat>
  <Paragraphs>343</Paragraphs>
  <Slides>70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Office Theme</vt:lpstr>
      <vt:lpstr>Equation</vt:lpstr>
      <vt:lpstr>Worksheet</vt:lpstr>
      <vt:lpstr>CÁC PHƯƠNG PHÁP NGHIÊN CỨU ĐIỆN HÓA</vt:lpstr>
      <vt:lpstr>GIỚI THIỆU CHUNG</vt:lpstr>
      <vt:lpstr>Hệ đo: Điện cực làm việc (WE): Điện cực so sánh (RE): Điện cực đối (CE):</vt:lpstr>
      <vt:lpstr>Hệ thiết bị điều khiển thế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PHƯƠNG PHÁP VOL-AMPE XUNG THƯỜNG</vt:lpstr>
      <vt:lpstr>Slide 45</vt:lpstr>
      <vt:lpstr>PHƯƠNG PHÁP VOL-AMPE XUNG VUÔNG</vt:lpstr>
      <vt:lpstr>Slide 47</vt:lpstr>
      <vt:lpstr>Slide 48</vt:lpstr>
      <vt:lpstr>Slide 49</vt:lpstr>
      <vt:lpstr>Slide 50</vt:lpstr>
      <vt:lpstr>Slide 51</vt:lpstr>
      <vt:lpstr>MỘT SỐ PHƯƠNG PHÁP  KHỐNG CHẾ DÒNG ĐIỆN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Nghiên cứu cơ chế phản ứng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PHƯƠNG PHÁP NGHIÊN CỨU ĐIỆN HÓA</dc:title>
  <dc:creator>ankhang</dc:creator>
  <cp:lastModifiedBy>Dai Phong</cp:lastModifiedBy>
  <cp:revision>679</cp:revision>
  <dcterms:created xsi:type="dcterms:W3CDTF">2012-12-08T04:19:57Z</dcterms:created>
  <dcterms:modified xsi:type="dcterms:W3CDTF">2014-06-23T09:18:16Z</dcterms:modified>
</cp:coreProperties>
</file>