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g Quoc" userId="e586d95889b152bf" providerId="LiveId" clId="{5FCFC3D6-F106-4B79-949B-351DAE27FA43}"/>
    <pc:docChg chg="modSld">
      <pc:chgData name="Hung Quoc" userId="e586d95889b152bf" providerId="LiveId" clId="{5FCFC3D6-F106-4B79-949B-351DAE27FA43}" dt="2023-11-28T02:40:15.331" v="14" actId="20577"/>
      <pc:docMkLst>
        <pc:docMk/>
      </pc:docMkLst>
      <pc:sldChg chg="modSp mod">
        <pc:chgData name="Hung Quoc" userId="e586d95889b152bf" providerId="LiveId" clId="{5FCFC3D6-F106-4B79-949B-351DAE27FA43}" dt="2023-11-28T02:40:15.331" v="14" actId="20577"/>
        <pc:sldMkLst>
          <pc:docMk/>
          <pc:sldMk cId="1888720496" sldId="256"/>
        </pc:sldMkLst>
        <pc:spChg chg="mod">
          <ac:chgData name="Hung Quoc" userId="e586d95889b152bf" providerId="LiveId" clId="{5FCFC3D6-F106-4B79-949B-351DAE27FA43}" dt="2023-11-28T02:40:15.331" v="14" actId="20577"/>
          <ac:spMkLst>
            <pc:docMk/>
            <pc:sldMk cId="1888720496" sldId="256"/>
            <ac:spMk id="4" creationId="{495F904B-F081-2F8B-C7EB-CF34DD208EF4}"/>
          </ac:spMkLst>
        </pc:spChg>
      </pc:sldChg>
      <pc:sldChg chg="modSp mod">
        <pc:chgData name="Hung Quoc" userId="e586d95889b152bf" providerId="LiveId" clId="{5FCFC3D6-F106-4B79-949B-351DAE27FA43}" dt="2023-11-28T02:39:36.536" v="6" actId="20577"/>
        <pc:sldMkLst>
          <pc:docMk/>
          <pc:sldMk cId="984578459" sldId="260"/>
        </pc:sldMkLst>
        <pc:spChg chg="mod">
          <ac:chgData name="Hung Quoc" userId="e586d95889b152bf" providerId="LiveId" clId="{5FCFC3D6-F106-4B79-949B-351DAE27FA43}" dt="2023-11-28T02:39:36.536" v="6" actId="20577"/>
          <ac:spMkLst>
            <pc:docMk/>
            <pc:sldMk cId="984578459" sldId="260"/>
            <ac:spMk id="16" creationId="{2A344802-6180-2C72-6FEA-C2900FD8F84C}"/>
          </ac:spMkLst>
        </pc:spChg>
      </pc:sldChg>
    </pc:docChg>
  </pc:docChgLst>
  <pc:docChgLst>
    <pc:chgData name="Hung Quoc" userId="e586d95889b152bf" providerId="LiveId" clId="{D49DCDF2-5944-4403-B127-C8477A2CCE0E}"/>
    <pc:docChg chg="custSel delSld modSld">
      <pc:chgData name="Hung Quoc" userId="e586d95889b152bf" providerId="LiveId" clId="{D49DCDF2-5944-4403-B127-C8477A2CCE0E}" dt="2023-12-21T08:15:11.215" v="660" actId="2696"/>
      <pc:docMkLst>
        <pc:docMk/>
      </pc:docMkLst>
      <pc:sldChg chg="del">
        <pc:chgData name="Hung Quoc" userId="e586d95889b152bf" providerId="LiveId" clId="{D49DCDF2-5944-4403-B127-C8477A2CCE0E}" dt="2023-12-21T08:15:11.215" v="660" actId="2696"/>
        <pc:sldMkLst>
          <pc:docMk/>
          <pc:sldMk cId="3368691781" sldId="259"/>
        </pc:sldMkLst>
      </pc:sldChg>
      <pc:sldChg chg="modSp mod">
        <pc:chgData name="Hung Quoc" userId="e586d95889b152bf" providerId="LiveId" clId="{D49DCDF2-5944-4403-B127-C8477A2CCE0E}" dt="2023-12-21T08:14:54.552" v="659" actId="20577"/>
        <pc:sldMkLst>
          <pc:docMk/>
          <pc:sldMk cId="984578459" sldId="260"/>
        </pc:sldMkLst>
        <pc:spChg chg="mod">
          <ac:chgData name="Hung Quoc" userId="e586d95889b152bf" providerId="LiveId" clId="{D49DCDF2-5944-4403-B127-C8477A2CCE0E}" dt="2023-12-21T08:14:54.552" v="659" actId="20577"/>
          <ac:spMkLst>
            <pc:docMk/>
            <pc:sldMk cId="984578459" sldId="260"/>
            <ac:spMk id="16" creationId="{2A344802-6180-2C72-6FEA-C2900FD8F8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C90A-3FB2-7C7A-CDB4-C09210885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FE333C-5614-5E6A-523B-AEBDFCC6A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6B29FC-85AA-1FE5-A30F-467ABB2AEEFA}"/>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5" name="Footer Placeholder 4">
            <a:extLst>
              <a:ext uri="{FF2B5EF4-FFF2-40B4-BE49-F238E27FC236}">
                <a16:creationId xmlns:a16="http://schemas.microsoft.com/office/drawing/2014/main" id="{ED66DD3C-EE90-E925-8367-33CD52136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30DCF-95CC-29B4-33E5-282623311EAE}"/>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57992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78A5-FD28-F716-E930-72F8C9496D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41FE0-07DD-062C-8F9E-5D44C5440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A5023-47A4-6198-3DAF-9C290DF2387A}"/>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5" name="Footer Placeholder 4">
            <a:extLst>
              <a:ext uri="{FF2B5EF4-FFF2-40B4-BE49-F238E27FC236}">
                <a16:creationId xmlns:a16="http://schemas.microsoft.com/office/drawing/2014/main" id="{72E48CBA-AD9D-2599-2309-A6C375D32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9E84D-303C-E913-1FBE-416DFC48A936}"/>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192458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6242A-395B-097B-A128-0608C02D0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511A34-75A5-3CBF-B739-14991834C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D7C40-5ECE-E240-7BBF-5EA7C4D51D9E}"/>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5" name="Footer Placeholder 4">
            <a:extLst>
              <a:ext uri="{FF2B5EF4-FFF2-40B4-BE49-F238E27FC236}">
                <a16:creationId xmlns:a16="http://schemas.microsoft.com/office/drawing/2014/main" id="{07B1362E-CE45-A83F-4F1D-B3D45A8E8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5F834-0382-D6D1-BCB8-57DC7BB6E445}"/>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253783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E64C-C85C-05B0-A572-8A1F8F2C3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29DF2-A8A4-10BB-B410-1CC154DDE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1351D-D631-3431-3E5D-FAACBF0118D9}"/>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5" name="Footer Placeholder 4">
            <a:extLst>
              <a:ext uri="{FF2B5EF4-FFF2-40B4-BE49-F238E27FC236}">
                <a16:creationId xmlns:a16="http://schemas.microsoft.com/office/drawing/2014/main" id="{CFCE896D-62A3-09B6-AA49-58D92BC90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652AC-E2B9-6B6C-62C1-A2BF06A842C4}"/>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23415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6C1-C6B5-B9AA-74E7-3DFA1E611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5E6ED-510A-9070-A648-BE368B6EA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4B9247-2792-6CBF-18B4-9F3A34DE3252}"/>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5" name="Footer Placeholder 4">
            <a:extLst>
              <a:ext uri="{FF2B5EF4-FFF2-40B4-BE49-F238E27FC236}">
                <a16:creationId xmlns:a16="http://schemas.microsoft.com/office/drawing/2014/main" id="{1D2E853F-AB7D-6AA4-62F7-E0FA9023D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156B6-9A7C-52AD-5376-C098194AB4CD}"/>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296287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CC1B-D6D6-C77E-12B1-DD3538242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5AAD-2C60-0C69-D6D7-2F301240C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840AC2-D44B-5DCF-4BEB-E1898ABA2C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6F571-586B-68F8-77E6-D45819DA274E}"/>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6" name="Footer Placeholder 5">
            <a:extLst>
              <a:ext uri="{FF2B5EF4-FFF2-40B4-BE49-F238E27FC236}">
                <a16:creationId xmlns:a16="http://schemas.microsoft.com/office/drawing/2014/main" id="{C13A6E8C-FBEB-96FA-C000-5C48D924F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450F9-61F3-CCF8-49D2-8CBBE7372A31}"/>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425097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C5CE-AA03-99D3-BDB1-A4F38D7593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583A9-DA5D-AF2A-668A-E63827F12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FBDC4-D9BD-B5EB-F002-1E5933D84B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A86C9-1AE4-2299-7A5E-DD1ADE3EF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FA12-CD81-BF83-1AE4-8B6D40BBC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4E4E2-6AA8-0B8C-235C-8F7F31782AFB}"/>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8" name="Footer Placeholder 7">
            <a:extLst>
              <a:ext uri="{FF2B5EF4-FFF2-40B4-BE49-F238E27FC236}">
                <a16:creationId xmlns:a16="http://schemas.microsoft.com/office/drawing/2014/main" id="{983366C5-EEA9-1F5A-CE25-EA9715C56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CBA6E3-10DD-78BC-DD07-C249C1567B60}"/>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212475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E9B2-9588-939C-3051-470179B1E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5BC0DD-E8BF-D552-5D37-EEA78639C234}"/>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4" name="Footer Placeholder 3">
            <a:extLst>
              <a:ext uri="{FF2B5EF4-FFF2-40B4-BE49-F238E27FC236}">
                <a16:creationId xmlns:a16="http://schemas.microsoft.com/office/drawing/2014/main" id="{8B9521E1-22FC-D59A-F4AA-AF28E179BE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C5848B-94F4-C537-8C84-7D8FAAEF96B9}"/>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103213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AFF53-5FA3-75E8-60F4-6899DCEFB24C}"/>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3" name="Footer Placeholder 2">
            <a:extLst>
              <a:ext uri="{FF2B5EF4-FFF2-40B4-BE49-F238E27FC236}">
                <a16:creationId xmlns:a16="http://schemas.microsoft.com/office/drawing/2014/main" id="{21EA4073-8E0F-37EF-AFA9-DE0EF9F1CE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C7B0A2-B8FE-E62B-E7DD-E036797C1CFD}"/>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409112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0BB4-3759-DDE0-B80D-AA882744F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F38CD-A1D3-8303-B3F9-9F14EA9BF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4ACE77-0C26-F53D-3D2B-E9159543E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9F6FC-F9B0-4C8D-1C3C-B4506D6447FE}"/>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6" name="Footer Placeholder 5">
            <a:extLst>
              <a:ext uri="{FF2B5EF4-FFF2-40B4-BE49-F238E27FC236}">
                <a16:creationId xmlns:a16="http://schemas.microsoft.com/office/drawing/2014/main" id="{33F17D28-84E9-7F22-8DC4-B63055D46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3C597-2455-6E65-87CE-FFA69FB6006A}"/>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226647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9210-F34A-C799-E2A9-734B2CEE5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8EE71-264A-3102-8173-CD12C0533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FFDE6-EC3F-25BD-DF5B-9FC180FC9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C0282-16B9-7CB2-8EA4-07AC5FFD3CD3}"/>
              </a:ext>
            </a:extLst>
          </p:cNvPr>
          <p:cNvSpPr>
            <a:spLocks noGrp="1"/>
          </p:cNvSpPr>
          <p:nvPr>
            <p:ph type="dt" sz="half" idx="10"/>
          </p:nvPr>
        </p:nvSpPr>
        <p:spPr/>
        <p:txBody>
          <a:bodyPr/>
          <a:lstStyle/>
          <a:p>
            <a:fld id="{4E693A33-58C5-4CC7-A918-4856621574E7}" type="datetimeFigureOut">
              <a:rPr lang="en-US" smtClean="0"/>
              <a:t>21/12/2023</a:t>
            </a:fld>
            <a:endParaRPr lang="en-US"/>
          </a:p>
        </p:txBody>
      </p:sp>
      <p:sp>
        <p:nvSpPr>
          <p:cNvPr id="6" name="Footer Placeholder 5">
            <a:extLst>
              <a:ext uri="{FF2B5EF4-FFF2-40B4-BE49-F238E27FC236}">
                <a16:creationId xmlns:a16="http://schemas.microsoft.com/office/drawing/2014/main" id="{EC33C63D-E3FF-7A41-5972-99E384A19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160A7-4F11-C062-E17F-A17FC4B01E4A}"/>
              </a:ext>
            </a:extLst>
          </p:cNvPr>
          <p:cNvSpPr>
            <a:spLocks noGrp="1"/>
          </p:cNvSpPr>
          <p:nvPr>
            <p:ph type="sldNum" sz="quarter" idx="12"/>
          </p:nvPr>
        </p:nvSpPr>
        <p:spPr/>
        <p:txBody>
          <a:bodyPr/>
          <a:lstStyle/>
          <a:p>
            <a:fld id="{66141ACD-BD22-44BC-B482-A29FF5CFE8A5}" type="slidenum">
              <a:rPr lang="en-US" smtClean="0"/>
              <a:t>‹#›</a:t>
            </a:fld>
            <a:endParaRPr lang="en-US"/>
          </a:p>
        </p:txBody>
      </p:sp>
    </p:spTree>
    <p:extLst>
      <p:ext uri="{BB962C8B-B14F-4D97-AF65-F5344CB8AC3E}">
        <p14:creationId xmlns:p14="http://schemas.microsoft.com/office/powerpoint/2010/main" val="174805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10522-9801-077D-B501-B95C7E061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8C5A7-F151-CA35-9150-38060C56F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6A549-AF20-616D-9E91-4C8121CE8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93A33-58C5-4CC7-A918-4856621574E7}" type="datetimeFigureOut">
              <a:rPr lang="en-US" smtClean="0"/>
              <a:t>21/12/2023</a:t>
            </a:fld>
            <a:endParaRPr lang="en-US"/>
          </a:p>
        </p:txBody>
      </p:sp>
      <p:sp>
        <p:nvSpPr>
          <p:cNvPr id="5" name="Footer Placeholder 4">
            <a:extLst>
              <a:ext uri="{FF2B5EF4-FFF2-40B4-BE49-F238E27FC236}">
                <a16:creationId xmlns:a16="http://schemas.microsoft.com/office/drawing/2014/main" id="{48C2CE09-C74E-2EFB-71F9-F37788618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553C1-8679-B6ED-00CC-9316607FD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41ACD-BD22-44BC-B482-A29FF5CFE8A5}" type="slidenum">
              <a:rPr lang="en-US" smtClean="0"/>
              <a:t>‹#›</a:t>
            </a:fld>
            <a:endParaRPr lang="en-US"/>
          </a:p>
        </p:txBody>
      </p:sp>
    </p:spTree>
    <p:extLst>
      <p:ext uri="{BB962C8B-B14F-4D97-AF65-F5344CB8AC3E}">
        <p14:creationId xmlns:p14="http://schemas.microsoft.com/office/powerpoint/2010/main" val="182679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E506-F8D4-6F25-CDCE-7BACA9A2ADF0}"/>
              </a:ext>
            </a:extLst>
          </p:cNvPr>
          <p:cNvSpPr>
            <a:spLocks noGrp="1"/>
          </p:cNvSpPr>
          <p:nvPr>
            <p:ph type="ctrTitle"/>
          </p:nvPr>
        </p:nvSpPr>
        <p:spPr>
          <a:xfrm>
            <a:off x="1523999" y="1122363"/>
            <a:ext cx="9679709" cy="2387600"/>
          </a:xfrm>
        </p:spPr>
        <p:txBody>
          <a:bodyPr>
            <a:normAutofit fontScale="90000"/>
          </a:bodyPr>
          <a:lstStyle/>
          <a:p>
            <a:r>
              <a:rPr lang="en-US">
                <a:latin typeface="Arial" panose="020B0604020202020204" pitchFamily="34" charset="0"/>
                <a:cs typeface="Arial" panose="020B0604020202020204" pitchFamily="34" charset="0"/>
              </a:rPr>
              <a:t>TÓM TẮT HIỆN TRẠNG</a:t>
            </a:r>
            <a:br>
              <a:rPr lang="en-US">
                <a:latin typeface="Arial" panose="020B0604020202020204" pitchFamily="34" charset="0"/>
                <a:cs typeface="Arial" panose="020B0604020202020204" pitchFamily="34" charset="0"/>
              </a:rPr>
            </a:br>
            <a:r>
              <a:rPr lang="en-US" sz="3600">
                <a:latin typeface="Arial" panose="020B0604020202020204" pitchFamily="34" charset="0"/>
                <a:ea typeface="Cambria" panose="02040503050406030204" pitchFamily="18" charset="0"/>
                <a:cs typeface="Arial" panose="020B0604020202020204" pitchFamily="34" charset="0"/>
              </a:rPr>
              <a:t>ND </a:t>
            </a:r>
            <a:r>
              <a:rPr lang="vi-VN" sz="3600">
                <a:latin typeface="Arial" panose="020B0604020202020204" pitchFamily="34" charset="0"/>
                <a:ea typeface="Cambria" panose="02040503050406030204" pitchFamily="18" charset="0"/>
                <a:cs typeface="Arial" panose="020B0604020202020204" pitchFamily="34" charset="0"/>
              </a:rPr>
              <a:t>1.3.</a:t>
            </a:r>
            <a:r>
              <a:rPr lang="en-US" sz="3600">
                <a:latin typeface="Arial" panose="020B0604020202020204" pitchFamily="34" charset="0"/>
                <a:ea typeface="Cambria" panose="02040503050406030204" pitchFamily="18" charset="0"/>
                <a:cs typeface="Arial" panose="020B0604020202020204" pitchFamily="34" charset="0"/>
              </a:rPr>
              <a:t> </a:t>
            </a:r>
            <a:r>
              <a:rPr lang="vi-VN" sz="3600">
                <a:latin typeface="Arial" panose="020B0604020202020204" pitchFamily="34" charset="0"/>
                <a:ea typeface="Cambria" panose="02040503050406030204" pitchFamily="18" charset="0"/>
                <a:cs typeface="Arial" panose="020B0604020202020204" pitchFamily="34" charset="0"/>
              </a:rPr>
              <a:t>Thiết kế, chế tạo hệ đo dòng nhỏ cho cảm biến điện hóa, có khả tích hợp hệ vi lưu và cảm biến. Đo đạc và kiểm tra chất lượng của hệ đo. </a:t>
            </a:r>
            <a:endParaRPr lang="en-US" sz="3600">
              <a:latin typeface="Arial" panose="020B0604020202020204" pitchFamily="34" charset="0"/>
              <a:ea typeface="Cambria" panose="02040503050406030204" pitchFamily="18" charset="0"/>
              <a:cs typeface="Arial" panose="020B0604020202020204" pitchFamily="34" charset="0"/>
            </a:endParaRPr>
          </a:p>
        </p:txBody>
      </p:sp>
      <p:sp>
        <p:nvSpPr>
          <p:cNvPr id="4" name="Title 1">
            <a:extLst>
              <a:ext uri="{FF2B5EF4-FFF2-40B4-BE49-F238E27FC236}">
                <a16:creationId xmlns:a16="http://schemas.microsoft.com/office/drawing/2014/main" id="{495F904B-F081-2F8B-C7EB-CF34DD208EF4}"/>
              </a:ext>
            </a:extLst>
          </p:cNvPr>
          <p:cNvSpPr txBox="1">
            <a:spLocks/>
          </p:cNvSpPr>
          <p:nvPr/>
        </p:nvSpPr>
        <p:spPr>
          <a:xfrm>
            <a:off x="1523999" y="3574618"/>
            <a:ext cx="9679709"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AutoNum type="arabicPeriod"/>
            </a:pPr>
            <a:r>
              <a:rPr lang="en-US" sz="2000">
                <a:latin typeface="Arial" panose="020B0604020202020204" pitchFamily="34" charset="0"/>
                <a:ea typeface="Cambria" panose="02040503050406030204" pitchFamily="18" charset="0"/>
                <a:cs typeface="Arial" panose="020B0604020202020204" pitchFamily="34" charset="0"/>
              </a:rPr>
              <a:t>Hiện trạng sản phẩm + báo cáo thuộc đề tài cơ sở trước</a:t>
            </a:r>
          </a:p>
          <a:p>
            <a:pPr marL="457200" indent="-457200" algn="l">
              <a:buAutoNum type="arabicPeriod"/>
            </a:pPr>
            <a:r>
              <a:rPr lang="en-US" sz="2000">
                <a:latin typeface="Arial" panose="020B0604020202020204" pitchFamily="34" charset="0"/>
                <a:ea typeface="Cambria" panose="02040503050406030204" pitchFamily="18" charset="0"/>
                <a:cs typeface="Arial" panose="020B0604020202020204" pitchFamily="34" charset="0"/>
              </a:rPr>
              <a:t>Sản phẩm chế tạo mới (nhóm Đưa) và Các nội dung cần hoàn thiện tiếp</a:t>
            </a:r>
          </a:p>
        </p:txBody>
      </p:sp>
    </p:spTree>
    <p:extLst>
      <p:ext uri="{BB962C8B-B14F-4D97-AF65-F5344CB8AC3E}">
        <p14:creationId xmlns:p14="http://schemas.microsoft.com/office/powerpoint/2010/main" val="188872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8C66-BF5B-F6E6-CA8B-F65D45054635}"/>
              </a:ext>
            </a:extLst>
          </p:cNvPr>
          <p:cNvSpPr>
            <a:spLocks noGrp="1"/>
          </p:cNvSpPr>
          <p:nvPr>
            <p:ph type="title"/>
          </p:nvPr>
        </p:nvSpPr>
        <p:spPr/>
        <p:txBody>
          <a:bodyPr>
            <a:normAutofit/>
          </a:bodyPr>
          <a:lstStyle/>
          <a:p>
            <a:r>
              <a:rPr lang="en-US">
                <a:latin typeface="Arial" panose="020B0604020202020204" pitchFamily="34" charset="0"/>
                <a:cs typeface="Arial" panose="020B0604020202020204" pitchFamily="34" charset="0"/>
              </a:rPr>
              <a:t>1. </a:t>
            </a:r>
            <a:r>
              <a:rPr lang="vi-VN">
                <a:latin typeface="Arial" panose="020B0604020202020204" pitchFamily="34" charset="0"/>
                <a:cs typeface="Arial" panose="020B0604020202020204" pitchFamily="34" charset="0"/>
              </a:rPr>
              <a:t>Hiện trạng sản phẩm + báo cáo thuộc đề tài cơ sở trước</a:t>
            </a:r>
            <a:endParaRPr lang="en-US">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33EF468-92C7-93FC-A04F-7E9AEB0FFF6E}"/>
              </a:ext>
            </a:extLst>
          </p:cNvPr>
          <p:cNvPicPr>
            <a:picLocks noGrp="1" noChangeAspect="1"/>
          </p:cNvPicPr>
          <p:nvPr>
            <p:ph idx="1"/>
          </p:nvPr>
        </p:nvPicPr>
        <p:blipFill>
          <a:blip r:embed="rId2"/>
          <a:stretch>
            <a:fillRect/>
          </a:stretch>
        </p:blipFill>
        <p:spPr>
          <a:xfrm>
            <a:off x="4698495" y="2721400"/>
            <a:ext cx="3629682" cy="2403050"/>
          </a:xfrm>
        </p:spPr>
      </p:pic>
      <p:pic>
        <p:nvPicPr>
          <p:cNvPr id="13" name="Picture 12">
            <a:extLst>
              <a:ext uri="{FF2B5EF4-FFF2-40B4-BE49-F238E27FC236}">
                <a16:creationId xmlns:a16="http://schemas.microsoft.com/office/drawing/2014/main" id="{10A51456-EEC2-A13C-3600-575C459356CF}"/>
              </a:ext>
            </a:extLst>
          </p:cNvPr>
          <p:cNvPicPr>
            <a:picLocks noChangeAspect="1"/>
          </p:cNvPicPr>
          <p:nvPr/>
        </p:nvPicPr>
        <p:blipFill>
          <a:blip r:embed="rId3"/>
          <a:stretch>
            <a:fillRect/>
          </a:stretch>
        </p:blipFill>
        <p:spPr>
          <a:xfrm>
            <a:off x="8502597" y="2362200"/>
            <a:ext cx="2851203" cy="2900362"/>
          </a:xfrm>
          <a:prstGeom prst="rect">
            <a:avLst/>
          </a:prstGeom>
        </p:spPr>
      </p:pic>
      <p:sp>
        <p:nvSpPr>
          <p:cNvPr id="16" name="TextBox 15">
            <a:extLst>
              <a:ext uri="{FF2B5EF4-FFF2-40B4-BE49-F238E27FC236}">
                <a16:creationId xmlns:a16="http://schemas.microsoft.com/office/drawing/2014/main" id="{2A344802-6180-2C72-6FEA-C2900FD8F84C}"/>
              </a:ext>
            </a:extLst>
          </p:cNvPr>
          <p:cNvSpPr txBox="1"/>
          <p:nvPr/>
        </p:nvSpPr>
        <p:spPr>
          <a:xfrm>
            <a:off x="762000" y="2362200"/>
            <a:ext cx="3373120" cy="3970318"/>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 Đã có báo cáo tương đối chi tiết các nội dung nghiên cứu</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Đã thiết kế mạch gồm các kit đo và kit Bluetooth =&gt; thử nghiệm với dung dịch thật và so sánh với bộ chuẩn Autolab</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Chưa đo kiểm theo chuẩn đo lường điện (U,I,..)</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Chưa đạt được theo yêu cầu dự án Easia</a:t>
            </a:r>
          </a:p>
          <a:p>
            <a:r>
              <a:rPr lang="en-US">
                <a:latin typeface="Arial" panose="020B0604020202020204" pitchFamily="34" charset="0"/>
                <a:cs typeface="Arial" panose="020B0604020202020204" pitchFamily="34" charset="0"/>
              </a:rPr>
              <a:t>(Slide sau)</a:t>
            </a:r>
          </a:p>
        </p:txBody>
      </p:sp>
    </p:spTree>
    <p:extLst>
      <p:ext uri="{BB962C8B-B14F-4D97-AF65-F5344CB8AC3E}">
        <p14:creationId xmlns:p14="http://schemas.microsoft.com/office/powerpoint/2010/main" val="14219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D55D3-139B-07FD-2301-ACB7BF1D4E6E}"/>
              </a:ext>
            </a:extLst>
          </p:cNvPr>
          <p:cNvPicPr>
            <a:picLocks noChangeAspect="1"/>
          </p:cNvPicPr>
          <p:nvPr/>
        </p:nvPicPr>
        <p:blipFill rotWithShape="1">
          <a:blip r:embed="rId2"/>
          <a:srcRect r="35865"/>
          <a:stretch/>
        </p:blipFill>
        <p:spPr>
          <a:xfrm>
            <a:off x="0" y="1549717"/>
            <a:ext cx="6096000" cy="3758565"/>
          </a:xfrm>
          <a:prstGeom prst="rect">
            <a:avLst/>
          </a:prstGeom>
        </p:spPr>
      </p:pic>
      <p:pic>
        <p:nvPicPr>
          <p:cNvPr id="6" name="Picture 5">
            <a:extLst>
              <a:ext uri="{FF2B5EF4-FFF2-40B4-BE49-F238E27FC236}">
                <a16:creationId xmlns:a16="http://schemas.microsoft.com/office/drawing/2014/main" id="{B26CDD2A-2FBD-00FC-AE72-94B92B7C4A59}"/>
              </a:ext>
            </a:extLst>
          </p:cNvPr>
          <p:cNvPicPr>
            <a:picLocks noChangeAspect="1"/>
          </p:cNvPicPr>
          <p:nvPr/>
        </p:nvPicPr>
        <p:blipFill>
          <a:blip r:embed="rId3"/>
          <a:stretch>
            <a:fillRect/>
          </a:stretch>
        </p:blipFill>
        <p:spPr>
          <a:xfrm>
            <a:off x="6817677" y="1659255"/>
            <a:ext cx="5648325" cy="485775"/>
          </a:xfrm>
          <a:prstGeom prst="rect">
            <a:avLst/>
          </a:prstGeom>
        </p:spPr>
      </p:pic>
      <p:pic>
        <p:nvPicPr>
          <p:cNvPr id="8" name="Picture 7">
            <a:extLst>
              <a:ext uri="{FF2B5EF4-FFF2-40B4-BE49-F238E27FC236}">
                <a16:creationId xmlns:a16="http://schemas.microsoft.com/office/drawing/2014/main" id="{997D854B-E43F-63F6-DCEF-677270B7DAA8}"/>
              </a:ext>
            </a:extLst>
          </p:cNvPr>
          <p:cNvPicPr>
            <a:picLocks noChangeAspect="1"/>
          </p:cNvPicPr>
          <p:nvPr/>
        </p:nvPicPr>
        <p:blipFill>
          <a:blip r:embed="rId4"/>
          <a:stretch>
            <a:fillRect/>
          </a:stretch>
        </p:blipFill>
        <p:spPr>
          <a:xfrm>
            <a:off x="6738937" y="2145030"/>
            <a:ext cx="7553325" cy="762000"/>
          </a:xfrm>
          <a:prstGeom prst="rect">
            <a:avLst/>
          </a:prstGeom>
        </p:spPr>
      </p:pic>
      <p:pic>
        <p:nvPicPr>
          <p:cNvPr id="10" name="Picture 9">
            <a:extLst>
              <a:ext uri="{FF2B5EF4-FFF2-40B4-BE49-F238E27FC236}">
                <a16:creationId xmlns:a16="http://schemas.microsoft.com/office/drawing/2014/main" id="{A1F1257D-8B89-4BF1-C617-2B9647898D40}"/>
              </a:ext>
            </a:extLst>
          </p:cNvPr>
          <p:cNvPicPr>
            <a:picLocks noChangeAspect="1"/>
          </p:cNvPicPr>
          <p:nvPr/>
        </p:nvPicPr>
        <p:blipFill>
          <a:blip r:embed="rId5"/>
          <a:stretch>
            <a:fillRect/>
          </a:stretch>
        </p:blipFill>
        <p:spPr>
          <a:xfrm>
            <a:off x="6653211" y="2983389"/>
            <a:ext cx="7572375" cy="1123950"/>
          </a:xfrm>
          <a:prstGeom prst="rect">
            <a:avLst/>
          </a:prstGeom>
        </p:spPr>
      </p:pic>
      <p:pic>
        <p:nvPicPr>
          <p:cNvPr id="12" name="Picture 11">
            <a:extLst>
              <a:ext uri="{FF2B5EF4-FFF2-40B4-BE49-F238E27FC236}">
                <a16:creationId xmlns:a16="http://schemas.microsoft.com/office/drawing/2014/main" id="{851E7BA8-76B4-FF2F-9C66-5C53E81695CE}"/>
              </a:ext>
            </a:extLst>
          </p:cNvPr>
          <p:cNvPicPr>
            <a:picLocks noChangeAspect="1"/>
          </p:cNvPicPr>
          <p:nvPr/>
        </p:nvPicPr>
        <p:blipFill>
          <a:blip r:embed="rId6"/>
          <a:stretch>
            <a:fillRect/>
          </a:stretch>
        </p:blipFill>
        <p:spPr>
          <a:xfrm>
            <a:off x="6738937" y="4183698"/>
            <a:ext cx="7400925" cy="695325"/>
          </a:xfrm>
          <a:prstGeom prst="rect">
            <a:avLst/>
          </a:prstGeom>
        </p:spPr>
      </p:pic>
      <p:cxnSp>
        <p:nvCxnSpPr>
          <p:cNvPr id="14" name="Straight Connector 13">
            <a:extLst>
              <a:ext uri="{FF2B5EF4-FFF2-40B4-BE49-F238E27FC236}">
                <a16:creationId xmlns:a16="http://schemas.microsoft.com/office/drawing/2014/main" id="{D15FC24A-26B7-854A-EAB4-E33CF1B2F17C}"/>
              </a:ext>
            </a:extLst>
          </p:cNvPr>
          <p:cNvCxnSpPr>
            <a:endCxn id="6" idx="1"/>
          </p:cNvCxnSpPr>
          <p:nvPr/>
        </p:nvCxnSpPr>
        <p:spPr>
          <a:xfrm>
            <a:off x="5943600" y="1902142"/>
            <a:ext cx="874077" cy="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79F6802-9C14-0F81-7850-65F556749444}"/>
              </a:ext>
            </a:extLst>
          </p:cNvPr>
          <p:cNvCxnSpPr>
            <a:endCxn id="8" idx="1"/>
          </p:cNvCxnSpPr>
          <p:nvPr/>
        </p:nvCxnSpPr>
        <p:spPr>
          <a:xfrm>
            <a:off x="5191760" y="2526030"/>
            <a:ext cx="154717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94F00F14-4A81-A45C-3D76-6FA30FE1DE50}"/>
              </a:ext>
            </a:extLst>
          </p:cNvPr>
          <p:cNvCxnSpPr>
            <a:cxnSpLocks/>
            <a:endCxn id="10" idx="1"/>
          </p:cNvCxnSpPr>
          <p:nvPr/>
        </p:nvCxnSpPr>
        <p:spPr>
          <a:xfrm>
            <a:off x="5039360" y="3502344"/>
            <a:ext cx="1613851" cy="4302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34084619-DFBE-A8EA-DC6F-7C84D9ADF76D}"/>
              </a:ext>
            </a:extLst>
          </p:cNvPr>
          <p:cNvCxnSpPr>
            <a:cxnSpLocks/>
            <a:endCxn id="12" idx="1"/>
          </p:cNvCxnSpPr>
          <p:nvPr/>
        </p:nvCxnSpPr>
        <p:spPr>
          <a:xfrm>
            <a:off x="5039360" y="3883343"/>
            <a:ext cx="1699577" cy="648018"/>
          </a:xfrm>
          <a:prstGeom prst="line">
            <a:avLst/>
          </a:prstGeom>
        </p:spPr>
        <p:style>
          <a:lnRef idx="3">
            <a:schemeClr val="accent2"/>
          </a:lnRef>
          <a:fillRef idx="0">
            <a:schemeClr val="accent2"/>
          </a:fillRef>
          <a:effectRef idx="2">
            <a:schemeClr val="accent2"/>
          </a:effectRef>
          <a:fontRef idx="minor">
            <a:schemeClr val="tx1"/>
          </a:fontRef>
        </p:style>
      </p:cxnSp>
      <p:pic>
        <p:nvPicPr>
          <p:cNvPr id="24" name="Picture 23">
            <a:extLst>
              <a:ext uri="{FF2B5EF4-FFF2-40B4-BE49-F238E27FC236}">
                <a16:creationId xmlns:a16="http://schemas.microsoft.com/office/drawing/2014/main" id="{264ACBA6-3A76-FD33-582E-339911CD6F3D}"/>
              </a:ext>
            </a:extLst>
          </p:cNvPr>
          <p:cNvPicPr>
            <a:picLocks noChangeAspect="1"/>
          </p:cNvPicPr>
          <p:nvPr/>
        </p:nvPicPr>
        <p:blipFill>
          <a:blip r:embed="rId7"/>
          <a:stretch>
            <a:fillRect/>
          </a:stretch>
        </p:blipFill>
        <p:spPr>
          <a:xfrm>
            <a:off x="6683691" y="5308282"/>
            <a:ext cx="7458075" cy="904875"/>
          </a:xfrm>
          <a:prstGeom prst="rect">
            <a:avLst/>
          </a:prstGeom>
        </p:spPr>
      </p:pic>
      <p:cxnSp>
        <p:nvCxnSpPr>
          <p:cNvPr id="26" name="Straight Connector 25">
            <a:extLst>
              <a:ext uri="{FF2B5EF4-FFF2-40B4-BE49-F238E27FC236}">
                <a16:creationId xmlns:a16="http://schemas.microsoft.com/office/drawing/2014/main" id="{5DDBA56A-9F17-AB89-4660-27B58300812A}"/>
              </a:ext>
            </a:extLst>
          </p:cNvPr>
          <p:cNvCxnSpPr>
            <a:cxnSpLocks/>
            <a:endCxn id="24" idx="1"/>
          </p:cNvCxnSpPr>
          <p:nvPr/>
        </p:nvCxnSpPr>
        <p:spPr>
          <a:xfrm>
            <a:off x="5039360" y="4435635"/>
            <a:ext cx="1644331" cy="1325085"/>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36B5853D-B40B-D2A9-9393-483203F2E8CB}"/>
              </a:ext>
            </a:extLst>
          </p:cNvPr>
          <p:cNvSpPr txBox="1"/>
          <p:nvPr/>
        </p:nvSpPr>
        <p:spPr>
          <a:xfrm>
            <a:off x="5990749" y="1613169"/>
            <a:ext cx="853439" cy="338554"/>
          </a:xfrm>
          <a:prstGeom prst="rect">
            <a:avLst/>
          </a:prstGeom>
          <a:noFill/>
        </p:spPr>
        <p:txBody>
          <a:bodyPr wrap="none" rtlCol="0">
            <a:spAutoFit/>
          </a:bodyPr>
          <a:lstStyle/>
          <a:p>
            <a:r>
              <a:rPr lang="en-US" sz="1600" b="1">
                <a:solidFill>
                  <a:srgbClr val="FF0000"/>
                </a:solidFill>
              </a:rPr>
              <a:t>NOT OK</a:t>
            </a:r>
          </a:p>
        </p:txBody>
      </p:sp>
      <p:sp>
        <p:nvSpPr>
          <p:cNvPr id="28" name="TextBox 27">
            <a:extLst>
              <a:ext uri="{FF2B5EF4-FFF2-40B4-BE49-F238E27FC236}">
                <a16:creationId xmlns:a16="http://schemas.microsoft.com/office/drawing/2014/main" id="{A28C9D55-F44D-68FE-DEB3-40E841B4A7FD}"/>
              </a:ext>
            </a:extLst>
          </p:cNvPr>
          <p:cNvSpPr txBox="1"/>
          <p:nvPr/>
        </p:nvSpPr>
        <p:spPr>
          <a:xfrm>
            <a:off x="6020500" y="2251821"/>
            <a:ext cx="436338" cy="338554"/>
          </a:xfrm>
          <a:prstGeom prst="rect">
            <a:avLst/>
          </a:prstGeom>
          <a:noFill/>
        </p:spPr>
        <p:txBody>
          <a:bodyPr wrap="none" rtlCol="0">
            <a:spAutoFit/>
          </a:bodyPr>
          <a:lstStyle/>
          <a:p>
            <a:r>
              <a:rPr lang="en-US" sz="1600" b="1">
                <a:solidFill>
                  <a:srgbClr val="00B050"/>
                </a:solidFill>
              </a:rPr>
              <a:t>OK</a:t>
            </a:r>
          </a:p>
        </p:txBody>
      </p:sp>
      <p:sp>
        <p:nvSpPr>
          <p:cNvPr id="29" name="TextBox 28">
            <a:extLst>
              <a:ext uri="{FF2B5EF4-FFF2-40B4-BE49-F238E27FC236}">
                <a16:creationId xmlns:a16="http://schemas.microsoft.com/office/drawing/2014/main" id="{05389683-AECE-E786-5EDE-31957A6EBD0A}"/>
              </a:ext>
            </a:extLst>
          </p:cNvPr>
          <p:cNvSpPr txBox="1"/>
          <p:nvPr/>
        </p:nvSpPr>
        <p:spPr>
          <a:xfrm>
            <a:off x="5857875" y="3969080"/>
            <a:ext cx="853439" cy="338554"/>
          </a:xfrm>
          <a:prstGeom prst="rect">
            <a:avLst/>
          </a:prstGeom>
          <a:noFill/>
        </p:spPr>
        <p:txBody>
          <a:bodyPr wrap="none" rtlCol="0">
            <a:spAutoFit/>
          </a:bodyPr>
          <a:lstStyle/>
          <a:p>
            <a:r>
              <a:rPr lang="en-US" sz="1600" b="1">
                <a:solidFill>
                  <a:srgbClr val="FF0000"/>
                </a:solidFill>
              </a:rPr>
              <a:t>NOT OK</a:t>
            </a:r>
          </a:p>
        </p:txBody>
      </p:sp>
      <p:sp>
        <p:nvSpPr>
          <p:cNvPr id="30" name="TextBox 29">
            <a:extLst>
              <a:ext uri="{FF2B5EF4-FFF2-40B4-BE49-F238E27FC236}">
                <a16:creationId xmlns:a16="http://schemas.microsoft.com/office/drawing/2014/main" id="{664B2CE3-8CFE-CFD2-7212-B841CCDD81A4}"/>
              </a:ext>
            </a:extLst>
          </p:cNvPr>
          <p:cNvSpPr txBox="1"/>
          <p:nvPr/>
        </p:nvSpPr>
        <p:spPr>
          <a:xfrm>
            <a:off x="6003923" y="3197127"/>
            <a:ext cx="436338" cy="338554"/>
          </a:xfrm>
          <a:prstGeom prst="rect">
            <a:avLst/>
          </a:prstGeom>
          <a:noFill/>
        </p:spPr>
        <p:txBody>
          <a:bodyPr wrap="none" rtlCol="0">
            <a:spAutoFit/>
          </a:bodyPr>
          <a:lstStyle/>
          <a:p>
            <a:r>
              <a:rPr lang="en-US" sz="1600" b="1">
                <a:solidFill>
                  <a:srgbClr val="00B050"/>
                </a:solidFill>
              </a:rPr>
              <a:t>OK</a:t>
            </a:r>
          </a:p>
        </p:txBody>
      </p:sp>
      <p:sp>
        <p:nvSpPr>
          <p:cNvPr id="31" name="TextBox 30">
            <a:extLst>
              <a:ext uri="{FF2B5EF4-FFF2-40B4-BE49-F238E27FC236}">
                <a16:creationId xmlns:a16="http://schemas.microsoft.com/office/drawing/2014/main" id="{EF81F781-3422-4DEE-4A58-EF8532B63FEF}"/>
              </a:ext>
            </a:extLst>
          </p:cNvPr>
          <p:cNvSpPr txBox="1"/>
          <p:nvPr/>
        </p:nvSpPr>
        <p:spPr>
          <a:xfrm>
            <a:off x="5963126" y="5003538"/>
            <a:ext cx="1042593" cy="338554"/>
          </a:xfrm>
          <a:prstGeom prst="rect">
            <a:avLst/>
          </a:prstGeom>
          <a:noFill/>
        </p:spPr>
        <p:txBody>
          <a:bodyPr wrap="none" rtlCol="0">
            <a:spAutoFit/>
          </a:bodyPr>
          <a:lstStyle/>
          <a:p>
            <a:r>
              <a:rPr lang="en-US" sz="1600" b="1">
                <a:solidFill>
                  <a:srgbClr val="FF0000"/>
                </a:solidFill>
              </a:rPr>
              <a:t>NOT OK??</a:t>
            </a:r>
          </a:p>
        </p:txBody>
      </p:sp>
      <p:sp>
        <p:nvSpPr>
          <p:cNvPr id="33" name="TextBox 32">
            <a:extLst>
              <a:ext uri="{FF2B5EF4-FFF2-40B4-BE49-F238E27FC236}">
                <a16:creationId xmlns:a16="http://schemas.microsoft.com/office/drawing/2014/main" id="{734059FD-72E3-FD7B-4F2E-DD331A757F66}"/>
              </a:ext>
            </a:extLst>
          </p:cNvPr>
          <p:cNvSpPr txBox="1"/>
          <p:nvPr/>
        </p:nvSpPr>
        <p:spPr>
          <a:xfrm>
            <a:off x="5010374" y="2931061"/>
            <a:ext cx="436338" cy="338554"/>
          </a:xfrm>
          <a:prstGeom prst="rect">
            <a:avLst/>
          </a:prstGeom>
          <a:noFill/>
        </p:spPr>
        <p:txBody>
          <a:bodyPr wrap="none" rtlCol="0">
            <a:spAutoFit/>
          </a:bodyPr>
          <a:lstStyle/>
          <a:p>
            <a:r>
              <a:rPr lang="en-US" sz="1600" b="1">
                <a:solidFill>
                  <a:srgbClr val="00B050"/>
                </a:solidFill>
              </a:rPr>
              <a:t>OK</a:t>
            </a:r>
          </a:p>
        </p:txBody>
      </p:sp>
      <p:sp>
        <p:nvSpPr>
          <p:cNvPr id="34" name="TextBox 33">
            <a:extLst>
              <a:ext uri="{FF2B5EF4-FFF2-40B4-BE49-F238E27FC236}">
                <a16:creationId xmlns:a16="http://schemas.microsoft.com/office/drawing/2014/main" id="{18C9603D-2190-CD6D-219F-CD419CA1C82C}"/>
              </a:ext>
            </a:extLst>
          </p:cNvPr>
          <p:cNvSpPr txBox="1"/>
          <p:nvPr/>
        </p:nvSpPr>
        <p:spPr>
          <a:xfrm>
            <a:off x="1767840" y="538480"/>
            <a:ext cx="1448538" cy="369332"/>
          </a:xfrm>
          <a:prstGeom prst="rect">
            <a:avLst/>
          </a:prstGeom>
          <a:noFill/>
        </p:spPr>
        <p:txBody>
          <a:bodyPr wrap="none" rtlCol="0">
            <a:spAutoFit/>
          </a:bodyPr>
          <a:lstStyle/>
          <a:p>
            <a:r>
              <a:rPr lang="en-US"/>
              <a:t>Đầu bài EAsia</a:t>
            </a:r>
          </a:p>
        </p:txBody>
      </p:sp>
      <p:sp>
        <p:nvSpPr>
          <p:cNvPr id="35" name="TextBox 34">
            <a:extLst>
              <a:ext uri="{FF2B5EF4-FFF2-40B4-BE49-F238E27FC236}">
                <a16:creationId xmlns:a16="http://schemas.microsoft.com/office/drawing/2014/main" id="{C995CEE7-B4FC-8898-440B-CE8FAEB54FEB}"/>
              </a:ext>
            </a:extLst>
          </p:cNvPr>
          <p:cNvSpPr txBox="1"/>
          <p:nvPr/>
        </p:nvSpPr>
        <p:spPr>
          <a:xfrm>
            <a:off x="8361680" y="538480"/>
            <a:ext cx="3125151" cy="369332"/>
          </a:xfrm>
          <a:prstGeom prst="rect">
            <a:avLst/>
          </a:prstGeom>
          <a:noFill/>
        </p:spPr>
        <p:txBody>
          <a:bodyPr wrap="none" rtlCol="0">
            <a:spAutoFit/>
          </a:bodyPr>
          <a:lstStyle/>
          <a:p>
            <a:r>
              <a:rPr lang="en-US"/>
              <a:t>Kết quả đạt được – đề tài cơ sở</a:t>
            </a:r>
          </a:p>
        </p:txBody>
      </p:sp>
    </p:spTree>
    <p:extLst>
      <p:ext uri="{BB962C8B-B14F-4D97-AF65-F5344CB8AC3E}">
        <p14:creationId xmlns:p14="http://schemas.microsoft.com/office/powerpoint/2010/main" val="106590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8C66-BF5B-F6E6-CA8B-F65D45054635}"/>
              </a:ext>
            </a:extLst>
          </p:cNvPr>
          <p:cNvSpPr>
            <a:spLocks noGrp="1"/>
          </p:cNvSpPr>
          <p:nvPr>
            <p:ph type="title"/>
          </p:nvPr>
        </p:nvSpPr>
        <p:spPr/>
        <p:txBody>
          <a:bodyPr>
            <a:normAutofit/>
          </a:bodyPr>
          <a:lstStyle/>
          <a:p>
            <a:r>
              <a:rPr lang="en-US">
                <a:latin typeface="Arial" panose="020B0604020202020204" pitchFamily="34" charset="0"/>
                <a:cs typeface="Arial" panose="020B0604020202020204" pitchFamily="34" charset="0"/>
              </a:rPr>
              <a:t>2. Sản phẩm mới phát triển</a:t>
            </a:r>
          </a:p>
        </p:txBody>
      </p:sp>
      <p:sp>
        <p:nvSpPr>
          <p:cNvPr id="16" name="TextBox 15">
            <a:extLst>
              <a:ext uri="{FF2B5EF4-FFF2-40B4-BE49-F238E27FC236}">
                <a16:creationId xmlns:a16="http://schemas.microsoft.com/office/drawing/2014/main" id="{2A344802-6180-2C72-6FEA-C2900FD8F84C}"/>
              </a:ext>
            </a:extLst>
          </p:cNvPr>
          <p:cNvSpPr txBox="1"/>
          <p:nvPr/>
        </p:nvSpPr>
        <p:spPr>
          <a:xfrm>
            <a:off x="838199" y="1690688"/>
            <a:ext cx="10975109" cy="3416320"/>
          </a:xfrm>
          <a:prstGeom prst="rect">
            <a:avLst/>
          </a:prstGeom>
          <a:noFill/>
        </p:spPr>
        <p:txBody>
          <a:bodyPr wrap="square" rtlCol="0">
            <a:spAutoFit/>
          </a:bodyPr>
          <a:lstStyle/>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Đã làm: </a:t>
            </a:r>
            <a:r>
              <a:rPr lang="en-US">
                <a:latin typeface="Arial" panose="020B0604020202020204" pitchFamily="34" charset="0"/>
                <a:cs typeface="Arial" panose="020B0604020202020204" pitchFamily="34" charset="0"/>
              </a:rPr>
              <a:t>Tự thiết kế mạch + lập trình firmware =&gt; </a:t>
            </a:r>
          </a:p>
          <a:p>
            <a:r>
              <a:rPr lang="en-US">
                <a:latin typeface="Arial" panose="020B0604020202020204" pitchFamily="34" charset="0"/>
                <a:cs typeface="Arial" panose="020B0604020202020204" pitchFamily="34" charset="0"/>
              </a:rPr>
              <a:t>   + Phát được điện áp</a:t>
            </a:r>
          </a:p>
          <a:p>
            <a:r>
              <a:rPr lang="en-US">
                <a:latin typeface="Arial" panose="020B0604020202020204" pitchFamily="34" charset="0"/>
                <a:cs typeface="Arial" panose="020B0604020202020204" pitchFamily="34" charset="0"/>
              </a:rPr>
              <a:t>   + </a:t>
            </a:r>
            <a:r>
              <a:rPr lang="vi-VN">
                <a:latin typeface="Arial" panose="020B0604020202020204" pitchFamily="34" charset="0"/>
                <a:cs typeface="Arial" panose="020B0604020202020204" pitchFamily="34" charset="0"/>
              </a:rPr>
              <a:t>Đo được dòng độ phân giải 1</a:t>
            </a:r>
            <a:r>
              <a:rPr lang="en-US">
                <a:latin typeface="Arial" panose="020B0604020202020204" pitchFamily="34" charset="0"/>
                <a:cs typeface="Arial" panose="020B0604020202020204" pitchFamily="34" charset="0"/>
              </a:rPr>
              <a:t> u</a:t>
            </a:r>
            <a:r>
              <a:rPr lang="vi-VN">
                <a:latin typeface="Arial" panose="020B0604020202020204" pitchFamily="34" charset="0"/>
                <a:cs typeface="Arial" panose="020B0604020202020204" pitchFamily="34" charset="0"/>
              </a:rPr>
              <a:t>A</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 Hiển thị áp ra màn hình nhưng chưa phát áp theo chế độ, chỉ là nút tăng giảm</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rPr>
              <a:t>Cần làm tiếp: </a:t>
            </a:r>
          </a:p>
          <a:p>
            <a:r>
              <a:rPr lang="en-US" b="1">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Lập trình firmware các tính năng còn lại</a:t>
            </a:r>
          </a:p>
          <a:p>
            <a:r>
              <a:rPr lang="en-US">
                <a:latin typeface="Arial" panose="020B0604020202020204" pitchFamily="34" charset="0"/>
                <a:cs typeface="Arial" panose="020B0604020202020204" pitchFamily="34" charset="0"/>
              </a:rPr>
              <a:t>   + Căn chỉnh phần cứng để đảm bảo đáp ứng thông số đề tài Easia</a:t>
            </a:r>
          </a:p>
          <a:p>
            <a:r>
              <a:rPr lang="en-US">
                <a:latin typeface="Arial" panose="020B0604020202020204" pitchFamily="34" charset="0"/>
                <a:cs typeface="Arial" panose="020B0604020202020204" pitchFamily="34" charset="0"/>
              </a:rPr>
              <a:t>   + Lập trình Desktop app để điều khiển mạch đo + vẽ đồ thị</a:t>
            </a:r>
          </a:p>
          <a:p>
            <a:r>
              <a:rPr lang="en-US">
                <a:latin typeface="Arial" panose="020B0604020202020204" pitchFamily="34" charset="0"/>
                <a:cs typeface="Arial" panose="020B0604020202020204" pitchFamily="34" charset="0"/>
              </a:rPr>
              <a:t>   + Thử nghiệm với các dung dịch điện hóa khác nhau</a:t>
            </a:r>
          </a:p>
          <a:p>
            <a:r>
              <a:rPr lang="en-US">
                <a:latin typeface="Arial" panose="020B0604020202020204" pitchFamily="34" charset="0"/>
                <a:cs typeface="Arial" panose="020B0604020202020204" pitchFamily="34" charset="0"/>
              </a:rPr>
              <a:t>   + Hoàn thiện báo cáo</a:t>
            </a:r>
          </a:p>
        </p:txBody>
      </p:sp>
    </p:spTree>
    <p:extLst>
      <p:ext uri="{BB962C8B-B14F-4D97-AF65-F5344CB8AC3E}">
        <p14:creationId xmlns:p14="http://schemas.microsoft.com/office/powerpoint/2010/main" val="984578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302</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TÓM TẮT HIỆN TRẠNG ND 1.3. Thiết kế, chế tạo hệ đo dòng nhỏ cho cảm biến điện hóa, có khả tích hợp hệ vi lưu và cảm biến. Đo đạc và kiểm tra chất lượng của hệ đo. </vt:lpstr>
      <vt:lpstr>1. Hiện trạng sản phẩm + báo cáo thuộc đề tài cơ sở trước</vt:lpstr>
      <vt:lpstr>PowerPoint Presentation</vt:lpstr>
      <vt:lpstr>2. Sản phẩm mới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TÓM TẮT HIỆN TRẠNG ND 1.3. Thiết kế, chế tạo hệ đo dòng nhỏ cho cảm biến điện hóa, có khả tích hợp hệ vi lưu và cảm biến. Đo đạc và kiểm tra chất lượng của hệ đo. </dc:title>
  <dc:creator>Hung Quoc</dc:creator>
  <cp:lastModifiedBy>Hung Quoc</cp:lastModifiedBy>
  <cp:revision>1</cp:revision>
  <dcterms:created xsi:type="dcterms:W3CDTF">2023-11-27T08:28:10Z</dcterms:created>
  <dcterms:modified xsi:type="dcterms:W3CDTF">2023-12-21T08:15:22Z</dcterms:modified>
</cp:coreProperties>
</file>