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7"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1" d="100"/>
          <a:sy n="91" d="100"/>
        </p:scale>
        <p:origin x="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F2DE-8CF8-21BA-F2D1-D17C0D10B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6A63F0-353F-0F88-200C-ED0F3EB14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C7F6FA-5E5C-918D-007E-B871E2D252A6}"/>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5" name="Footer Placeholder 4">
            <a:extLst>
              <a:ext uri="{FF2B5EF4-FFF2-40B4-BE49-F238E27FC236}">
                <a16:creationId xmlns:a16="http://schemas.microsoft.com/office/drawing/2014/main" id="{2E0ADE63-8495-B55D-AE2E-DB6C77504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F1EFE-15C4-B21C-D22E-381CCAA8CE09}"/>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193919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3496-4A80-073E-533F-E5276830A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1F135B-AAF8-55B1-D40A-8754F1E1A3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2D94A-1BB6-4CF2-A90D-B58A02FEF544}"/>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5" name="Footer Placeholder 4">
            <a:extLst>
              <a:ext uri="{FF2B5EF4-FFF2-40B4-BE49-F238E27FC236}">
                <a16:creationId xmlns:a16="http://schemas.microsoft.com/office/drawing/2014/main" id="{6E8B8D4F-C645-BBA7-93B7-E711EBDBD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646DD-0F6F-FCEE-3B3C-4FC0EB0EEE97}"/>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268036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62547-C253-78CD-0857-671B78BBA4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6CE57-02FA-A41D-3F53-65EE182805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E5BF5-6F02-E6DC-E43E-3A8DFE9C01FB}"/>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5" name="Footer Placeholder 4">
            <a:extLst>
              <a:ext uri="{FF2B5EF4-FFF2-40B4-BE49-F238E27FC236}">
                <a16:creationId xmlns:a16="http://schemas.microsoft.com/office/drawing/2014/main" id="{ABE5895D-CE81-19CA-63FC-605F0CE62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0428C-A926-9D72-79BF-2CFABC81D16F}"/>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124034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C82A-B65F-B4A2-87E1-7D8346CAC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360C2-1512-8F9F-7A4A-C44D5FDE03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95311-9598-B7ED-725D-137D04ED9D1F}"/>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5" name="Footer Placeholder 4">
            <a:extLst>
              <a:ext uri="{FF2B5EF4-FFF2-40B4-BE49-F238E27FC236}">
                <a16:creationId xmlns:a16="http://schemas.microsoft.com/office/drawing/2014/main" id="{29E260B4-CE85-FD4B-7638-9E5C6D25E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878F5-5ACA-C3AB-4F44-3B136A68E395}"/>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26555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5BF-6F25-300F-B204-9F368D9804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563D8F-1F8B-1E07-BD29-B1C7376078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05992-2950-D3E3-8B91-2836CB190D16}"/>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5" name="Footer Placeholder 4">
            <a:extLst>
              <a:ext uri="{FF2B5EF4-FFF2-40B4-BE49-F238E27FC236}">
                <a16:creationId xmlns:a16="http://schemas.microsoft.com/office/drawing/2014/main" id="{023CE353-F4DA-3B3F-8CDC-430017402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5E3EE-54AE-0618-E572-54DF1085DFF7}"/>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143039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E562-EA64-D856-FB12-DC7A18678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CB5554-E611-66DF-3F61-A25E9FDFF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CFC92F-0AC0-6AE2-B663-380F2B41A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3FF66E-0A57-7C80-66BF-8402FA130C7C}"/>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6" name="Footer Placeholder 5">
            <a:extLst>
              <a:ext uri="{FF2B5EF4-FFF2-40B4-BE49-F238E27FC236}">
                <a16:creationId xmlns:a16="http://schemas.microsoft.com/office/drawing/2014/main" id="{D41EB209-F71D-D155-49CC-8FD0341E9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91609-6231-9716-6DF3-04590847D394}"/>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125296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105-5251-B98A-ED2E-78D2E1B021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66D1F-6A1B-8BCC-5B17-2E4CE7E4A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B7F237-CFB2-D337-CCBA-1F414E5ED3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4FB66C-9ABB-0FB9-C870-7DBD48615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7DF8D-FCA3-D03E-A993-29B597D5F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47DB95-ED5E-7357-BB01-EA13E1472E2A}"/>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8" name="Footer Placeholder 7">
            <a:extLst>
              <a:ext uri="{FF2B5EF4-FFF2-40B4-BE49-F238E27FC236}">
                <a16:creationId xmlns:a16="http://schemas.microsoft.com/office/drawing/2014/main" id="{BD147193-3379-1055-B3D2-D3EE9C5EF5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42798-5BF9-4102-E03E-384EEA090F55}"/>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106312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985B-764A-DA65-9126-C1CA5DBCE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D613C-B4C4-1D16-434C-40A1DB331BA9}"/>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4" name="Footer Placeholder 3">
            <a:extLst>
              <a:ext uri="{FF2B5EF4-FFF2-40B4-BE49-F238E27FC236}">
                <a16:creationId xmlns:a16="http://schemas.microsoft.com/office/drawing/2014/main" id="{3D807CCC-7E54-2456-8959-8E6D549E8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A98ADE-75BA-AD22-B3FE-F598030415E2}"/>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320395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A504A-D02A-3DB1-F259-2DBEC1999F4B}"/>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3" name="Footer Placeholder 2">
            <a:extLst>
              <a:ext uri="{FF2B5EF4-FFF2-40B4-BE49-F238E27FC236}">
                <a16:creationId xmlns:a16="http://schemas.microsoft.com/office/drawing/2014/main" id="{BDDDC920-ADC2-B3C6-94CA-A1AD971AD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29538E-D1FF-F1DF-E483-F3631988E196}"/>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67516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6AF04-0389-8513-BF19-CDC1803B6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C87F3B-CFD7-D2B4-AF82-F0AECBB7D4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314CB5-8A8E-533C-7979-5479A04D6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51BB5-3270-0971-C630-BB58D27D7E79}"/>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6" name="Footer Placeholder 5">
            <a:extLst>
              <a:ext uri="{FF2B5EF4-FFF2-40B4-BE49-F238E27FC236}">
                <a16:creationId xmlns:a16="http://schemas.microsoft.com/office/drawing/2014/main" id="{8FC48CB3-FA95-A13E-FEF5-D9B05F8D8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765CB-1D6B-1ECA-5EAF-838AC5A49666}"/>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329536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008C-F125-02A3-9A61-AD4C013C2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96A40-05D1-3886-3765-3A890D2D5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33A91-7EA9-AB28-325C-5F4A56622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92A02-F353-C29F-6635-DB3FE6BA84A9}"/>
              </a:ext>
            </a:extLst>
          </p:cNvPr>
          <p:cNvSpPr>
            <a:spLocks noGrp="1"/>
          </p:cNvSpPr>
          <p:nvPr>
            <p:ph type="dt" sz="half" idx="10"/>
          </p:nvPr>
        </p:nvSpPr>
        <p:spPr/>
        <p:txBody>
          <a:bodyPr/>
          <a:lstStyle/>
          <a:p>
            <a:fld id="{67AF1892-8CCE-4543-8739-FB67E0443DE5}" type="datetimeFigureOut">
              <a:rPr lang="en-US" smtClean="0"/>
              <a:t>3/26/2024</a:t>
            </a:fld>
            <a:endParaRPr lang="en-US"/>
          </a:p>
        </p:txBody>
      </p:sp>
      <p:sp>
        <p:nvSpPr>
          <p:cNvPr id="6" name="Footer Placeholder 5">
            <a:extLst>
              <a:ext uri="{FF2B5EF4-FFF2-40B4-BE49-F238E27FC236}">
                <a16:creationId xmlns:a16="http://schemas.microsoft.com/office/drawing/2014/main" id="{F3E6592E-2265-5A54-8484-31D4C130A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D4D60-4220-A80C-DF5A-C48382D599EF}"/>
              </a:ext>
            </a:extLst>
          </p:cNvPr>
          <p:cNvSpPr>
            <a:spLocks noGrp="1"/>
          </p:cNvSpPr>
          <p:nvPr>
            <p:ph type="sldNum" sz="quarter" idx="12"/>
          </p:nvPr>
        </p:nvSpPr>
        <p:spPr/>
        <p:txBody>
          <a:bodyPr/>
          <a:lstStyle/>
          <a:p>
            <a:fld id="{D4843A5D-F2B8-4656-9A8E-784D3EC97D1C}" type="slidenum">
              <a:rPr lang="en-US" smtClean="0"/>
              <a:t>‹#›</a:t>
            </a:fld>
            <a:endParaRPr lang="en-US"/>
          </a:p>
        </p:txBody>
      </p:sp>
    </p:spTree>
    <p:extLst>
      <p:ext uri="{BB962C8B-B14F-4D97-AF65-F5344CB8AC3E}">
        <p14:creationId xmlns:p14="http://schemas.microsoft.com/office/powerpoint/2010/main" val="424486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722C-316C-BBF2-CA45-6EA9EDDF0C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E47AA8-00E6-49D6-AD43-A0C468557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29D9C-2388-0FA6-5760-ABA4AFCC7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AF1892-8CCE-4543-8739-FB67E0443DE5}" type="datetimeFigureOut">
              <a:rPr lang="en-US" smtClean="0"/>
              <a:t>3/26/2024</a:t>
            </a:fld>
            <a:endParaRPr lang="en-US"/>
          </a:p>
        </p:txBody>
      </p:sp>
      <p:sp>
        <p:nvSpPr>
          <p:cNvPr id="5" name="Footer Placeholder 4">
            <a:extLst>
              <a:ext uri="{FF2B5EF4-FFF2-40B4-BE49-F238E27FC236}">
                <a16:creationId xmlns:a16="http://schemas.microsoft.com/office/drawing/2014/main" id="{368D70DC-AABE-E674-1C21-1CA33F44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689B43-C589-77A8-B9C9-9CBBCB048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843A5D-F2B8-4656-9A8E-784D3EC97D1C}" type="slidenum">
              <a:rPr lang="en-US" smtClean="0"/>
              <a:t>‹#›</a:t>
            </a:fld>
            <a:endParaRPr lang="en-US"/>
          </a:p>
        </p:txBody>
      </p:sp>
    </p:spTree>
    <p:extLst>
      <p:ext uri="{BB962C8B-B14F-4D97-AF65-F5344CB8AC3E}">
        <p14:creationId xmlns:p14="http://schemas.microsoft.com/office/powerpoint/2010/main" val="393903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34FB5883-BE19-9DFC-5747-69FB8C5A7FE8}"/>
              </a:ext>
            </a:extLst>
          </p:cNvPr>
          <p:cNvPicPr>
            <a:picLocks noChangeAspect="1" noChangeArrowheads="1"/>
          </p:cNvPicPr>
          <p:nvPr/>
        </p:nvPicPr>
        <p:blipFill>
          <a:blip r:embed="rId2"/>
          <a:srcRect/>
          <a:stretch>
            <a:fillRect/>
          </a:stretch>
        </p:blipFill>
        <p:spPr bwMode="auto">
          <a:xfrm>
            <a:off x="6503103" y="1516199"/>
            <a:ext cx="2609850" cy="3038475"/>
          </a:xfrm>
          <a:prstGeom prst="rect">
            <a:avLst/>
          </a:prstGeom>
          <a:noFill/>
          <a:ln w="9525">
            <a:noFill/>
            <a:miter lim="800000"/>
            <a:headEnd/>
            <a:tailEnd/>
          </a:ln>
        </p:spPr>
      </p:pic>
      <p:sp>
        <p:nvSpPr>
          <p:cNvPr id="5" name="Title 1">
            <a:extLst>
              <a:ext uri="{FF2B5EF4-FFF2-40B4-BE49-F238E27FC236}">
                <a16:creationId xmlns:a16="http://schemas.microsoft.com/office/drawing/2014/main" id="{E320BE2C-BA2A-5077-67F2-E9F3E92F41E8}"/>
              </a:ext>
            </a:extLst>
          </p:cNvPr>
          <p:cNvSpPr txBox="1">
            <a:spLocks/>
          </p:cNvSpPr>
          <p:nvPr/>
        </p:nvSpPr>
        <p:spPr>
          <a:xfrm>
            <a:off x="666007" y="3123211"/>
            <a:ext cx="4038600" cy="16002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US" sz="2600" err="1">
                <a:latin typeface="Times New Roman" pitchFamily="18" charset="0"/>
                <a:cs typeface="Times New Roman" pitchFamily="18" charset="0"/>
              </a:rPr>
              <a:t>Hệ</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đo</a:t>
            </a:r>
            <a:r>
              <a:rPr lang="en-US" sz="2600">
                <a:latin typeface="Times New Roman" pitchFamily="18" charset="0"/>
                <a:cs typeface="Times New Roman" pitchFamily="18" charset="0"/>
              </a:rPr>
              <a:t>:</a:t>
            </a:r>
            <a:br>
              <a:rPr lang="en-US" sz="2600">
                <a:latin typeface="Times New Roman" pitchFamily="18" charset="0"/>
                <a:cs typeface="Times New Roman" pitchFamily="18" charset="0"/>
              </a:rPr>
            </a:br>
            <a:r>
              <a:rPr lang="en-US" sz="2600" err="1">
                <a:latin typeface="Times New Roman" pitchFamily="18" charset="0"/>
                <a:cs typeface="Times New Roman" pitchFamily="18" charset="0"/>
              </a:rPr>
              <a:t>Điện</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cực</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làm</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việc</a:t>
            </a:r>
            <a:r>
              <a:rPr lang="en-US" sz="2600">
                <a:latin typeface="Times New Roman" pitchFamily="18" charset="0"/>
                <a:cs typeface="Times New Roman" pitchFamily="18" charset="0"/>
              </a:rPr>
              <a:t> (</a:t>
            </a:r>
            <a:r>
              <a:rPr lang="en-US" sz="2600">
                <a:solidFill>
                  <a:srgbClr val="00B050"/>
                </a:solidFill>
                <a:latin typeface="Times New Roman" pitchFamily="18" charset="0"/>
                <a:cs typeface="Times New Roman" pitchFamily="18" charset="0"/>
              </a:rPr>
              <a:t>WE</a:t>
            </a:r>
            <a:r>
              <a:rPr lang="en-US" sz="2600">
                <a:latin typeface="Times New Roman" pitchFamily="18" charset="0"/>
                <a:cs typeface="Times New Roman" pitchFamily="18" charset="0"/>
              </a:rPr>
              <a:t>):</a:t>
            </a:r>
            <a:br>
              <a:rPr lang="en-US" sz="2600">
                <a:latin typeface="Times New Roman" pitchFamily="18" charset="0"/>
                <a:cs typeface="Times New Roman" pitchFamily="18" charset="0"/>
              </a:rPr>
            </a:br>
            <a:r>
              <a:rPr lang="en-US" sz="2600" err="1">
                <a:latin typeface="Times New Roman" pitchFamily="18" charset="0"/>
                <a:cs typeface="Times New Roman" pitchFamily="18" charset="0"/>
              </a:rPr>
              <a:t>Điện</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cực</a:t>
            </a:r>
            <a:r>
              <a:rPr lang="en-US" sz="2600">
                <a:latin typeface="Times New Roman" pitchFamily="18" charset="0"/>
                <a:cs typeface="Times New Roman" pitchFamily="18" charset="0"/>
              </a:rPr>
              <a:t> so </a:t>
            </a:r>
            <a:r>
              <a:rPr lang="en-US" sz="2600" err="1">
                <a:latin typeface="Times New Roman" pitchFamily="18" charset="0"/>
                <a:cs typeface="Times New Roman" pitchFamily="18" charset="0"/>
              </a:rPr>
              <a:t>sánh</a:t>
            </a:r>
            <a:r>
              <a:rPr lang="en-US" sz="2600">
                <a:latin typeface="Times New Roman" pitchFamily="18" charset="0"/>
                <a:cs typeface="Times New Roman" pitchFamily="18" charset="0"/>
              </a:rPr>
              <a:t> (</a:t>
            </a:r>
            <a:r>
              <a:rPr lang="en-US" sz="2600">
                <a:solidFill>
                  <a:schemeClr val="accent6">
                    <a:lumMod val="50000"/>
                  </a:schemeClr>
                </a:solidFill>
                <a:latin typeface="Times New Roman" pitchFamily="18" charset="0"/>
                <a:cs typeface="Times New Roman" pitchFamily="18" charset="0"/>
              </a:rPr>
              <a:t>RE</a:t>
            </a:r>
            <a:r>
              <a:rPr lang="en-US" sz="2600">
                <a:latin typeface="Times New Roman" pitchFamily="18" charset="0"/>
                <a:cs typeface="Times New Roman" pitchFamily="18" charset="0"/>
              </a:rPr>
              <a:t>):</a:t>
            </a:r>
            <a:br>
              <a:rPr lang="en-US" sz="2600">
                <a:latin typeface="Times New Roman" pitchFamily="18" charset="0"/>
                <a:cs typeface="Times New Roman" pitchFamily="18" charset="0"/>
              </a:rPr>
            </a:br>
            <a:r>
              <a:rPr lang="en-US" sz="2600" err="1">
                <a:latin typeface="Times New Roman" pitchFamily="18" charset="0"/>
                <a:cs typeface="Times New Roman" pitchFamily="18" charset="0"/>
              </a:rPr>
              <a:t>Điện</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cực</a:t>
            </a:r>
            <a:r>
              <a:rPr lang="en-US" sz="2600">
                <a:latin typeface="Times New Roman" pitchFamily="18" charset="0"/>
                <a:cs typeface="Times New Roman" pitchFamily="18" charset="0"/>
              </a:rPr>
              <a:t> </a:t>
            </a:r>
            <a:r>
              <a:rPr lang="en-US" sz="2600" err="1">
                <a:latin typeface="Times New Roman" pitchFamily="18" charset="0"/>
                <a:cs typeface="Times New Roman" pitchFamily="18" charset="0"/>
              </a:rPr>
              <a:t>đối</a:t>
            </a: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CE</a:t>
            </a:r>
            <a:r>
              <a:rPr lang="en-US" sz="2600">
                <a:latin typeface="Times New Roman" pitchFamily="18" charset="0"/>
                <a:cs typeface="Times New Roman" pitchFamily="18" charset="0"/>
              </a:rPr>
              <a:t>):</a:t>
            </a:r>
          </a:p>
        </p:txBody>
      </p:sp>
      <p:sp>
        <p:nvSpPr>
          <p:cNvPr id="6" name="TextBox 5">
            <a:extLst>
              <a:ext uri="{FF2B5EF4-FFF2-40B4-BE49-F238E27FC236}">
                <a16:creationId xmlns:a16="http://schemas.microsoft.com/office/drawing/2014/main" id="{483F2397-9B13-91E7-E152-8C49641F3C99}"/>
              </a:ext>
            </a:extLst>
          </p:cNvPr>
          <p:cNvSpPr txBox="1"/>
          <p:nvPr/>
        </p:nvSpPr>
        <p:spPr>
          <a:xfrm>
            <a:off x="524493" y="1154875"/>
            <a:ext cx="3859481" cy="1292662"/>
          </a:xfrm>
          <a:prstGeom prst="rect">
            <a:avLst/>
          </a:prstGeom>
          <a:noFill/>
        </p:spPr>
        <p:txBody>
          <a:bodyPr wrap="square" rtlCol="0">
            <a:spAutoFit/>
          </a:bodyPr>
          <a:lstStyle/>
          <a:p>
            <a:r>
              <a:rPr lang="en-US" sz="2600" err="1">
                <a:latin typeface="Times New Roman" panose="02020603050405020304" pitchFamily="18" charset="0"/>
                <a:ea typeface="Tahoma" panose="020B0604030504040204" pitchFamily="34" charset="0"/>
                <a:cs typeface="Times New Roman" panose="02020603050405020304" pitchFamily="18" charset="0"/>
              </a:rPr>
              <a:t>Một</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Potentiostat</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là</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một</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dụng</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cụ</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điện</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tử</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điều</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khiển</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điện</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áp</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giữa</a:t>
            </a:r>
            <a:r>
              <a:rPr lang="en-US" sz="2600">
                <a:latin typeface="Times New Roman" panose="02020603050405020304" pitchFamily="18" charset="0"/>
                <a:ea typeface="Tahoma" panose="020B0604030504040204" pitchFamily="34" charset="0"/>
                <a:cs typeface="Times New Roman" panose="02020603050405020304" pitchFamily="18" charset="0"/>
              </a:rPr>
              <a:t> 2 </a:t>
            </a:r>
            <a:r>
              <a:rPr lang="en-US" sz="2600" err="1">
                <a:latin typeface="Times New Roman" panose="02020603050405020304" pitchFamily="18" charset="0"/>
                <a:ea typeface="Tahoma" panose="020B0604030504040204" pitchFamily="34" charset="0"/>
                <a:cs typeface="Times New Roman" panose="02020603050405020304" pitchFamily="18" charset="0"/>
              </a:rPr>
              <a:t>điện</a:t>
            </a:r>
            <a:r>
              <a:rPr lang="en-US" sz="2600">
                <a:latin typeface="Times New Roman" panose="02020603050405020304" pitchFamily="18" charset="0"/>
                <a:ea typeface="Tahoma" panose="020B0604030504040204" pitchFamily="34" charset="0"/>
                <a:cs typeface="Times New Roman" panose="02020603050405020304" pitchFamily="18" charset="0"/>
              </a:rPr>
              <a:t> </a:t>
            </a:r>
            <a:r>
              <a:rPr lang="en-US" sz="2600" err="1">
                <a:latin typeface="Times New Roman" panose="02020603050405020304" pitchFamily="18" charset="0"/>
                <a:ea typeface="Tahoma" panose="020B0604030504040204" pitchFamily="34" charset="0"/>
                <a:cs typeface="Times New Roman" panose="02020603050405020304" pitchFamily="18" charset="0"/>
              </a:rPr>
              <a:t>cực</a:t>
            </a:r>
            <a:endParaRPr lang="en-US" sz="260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0833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D904B2-66ED-AEE8-24E9-97B31E6F42A9}"/>
              </a:ext>
            </a:extLst>
          </p:cNvPr>
          <p:cNvSpPr txBox="1"/>
          <p:nvPr/>
        </p:nvSpPr>
        <p:spPr>
          <a:xfrm>
            <a:off x="748146" y="524402"/>
            <a:ext cx="10343407" cy="3139321"/>
          </a:xfrm>
          <a:prstGeom prst="rect">
            <a:avLst/>
          </a:prstGeom>
          <a:noFill/>
        </p:spPr>
        <p:txBody>
          <a:bodyPr wrap="square">
            <a:spAutoFit/>
          </a:bodyPr>
          <a:lstStyle/>
          <a:p>
            <a:pPr marL="342900" lvl="0" indent="-342900" algn="just">
              <a:spcBef>
                <a:spcPts val="300"/>
              </a:spcBef>
              <a:buFont typeface="Calibri" panose="020F0502020204030204" pitchFamily="34" charset="0"/>
              <a:buChar char="-"/>
            </a:pP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Điện Cực Làm Việc (Working Electrode): Điện cực này tương tác trực tiếp với mẫu hóa học. Khi một điện thế được áp dụng vào điện cực làm việc, nó tạo ra điều kiện để các phản ứng hóa học xảy ra tại điện cực này.</a:t>
            </a:r>
          </a:p>
          <a:p>
            <a:pPr marL="342900" lvl="0" indent="-342900" algn="just">
              <a:buFont typeface="Calibri" panose="020F0502020204030204" pitchFamily="34" charset="0"/>
              <a:buChar char="-"/>
            </a:pP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Điện Cực Tham Chiếu (Reference Electrode): Điện cực này cung cấp một điện thế ổn định để so sánh với điện thế tại điện cực làm việc. Bằng cách này, potentiostat giữ cho điện cực làm việc ở một điện thế cố định liên tục.</a:t>
            </a:r>
          </a:p>
          <a:p>
            <a:pPr marL="342900" lvl="0" indent="-342900" algn="just">
              <a:buFont typeface="Calibri" panose="020F0502020204030204" pitchFamily="34" charset="0"/>
              <a:buChar char="-"/>
            </a:pP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Điện Cực Thứ Ba (Counter Electrode): Điện cực này chịu trách nhiệm chấp nhận hoặc cung cấp điện tử để duy trì dòng điện trong mạch. Nó tạo điều kiện để dòng điện chảy qua mẫu và điện cực làm việc.</a:t>
            </a:r>
          </a:p>
        </p:txBody>
      </p:sp>
    </p:spTree>
    <p:extLst>
      <p:ext uri="{BB962C8B-B14F-4D97-AF65-F5344CB8AC3E}">
        <p14:creationId xmlns:p14="http://schemas.microsoft.com/office/powerpoint/2010/main" val="400163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EE2C6-1D60-55FF-A785-E31C01821300}"/>
              </a:ext>
            </a:extLst>
          </p:cNvPr>
          <p:cNvSpPr txBox="1"/>
          <p:nvPr/>
        </p:nvSpPr>
        <p:spPr>
          <a:xfrm>
            <a:off x="4381995" y="285009"/>
            <a:ext cx="3728851" cy="492443"/>
          </a:xfrm>
          <a:prstGeom prst="rect">
            <a:avLst/>
          </a:prstGeom>
          <a:noFill/>
        </p:spPr>
        <p:txBody>
          <a:bodyPr wrap="square" rtlCol="0">
            <a:spAutoFit/>
          </a:bodyPr>
          <a:lstStyle/>
          <a:p>
            <a:r>
              <a:rPr lang="en-US" sz="2600" err="1">
                <a:latin typeface="Times New Roman" panose="02020603050405020304" pitchFamily="18" charset="0"/>
                <a:cs typeface="Times New Roman" panose="02020603050405020304" pitchFamily="18" charset="0"/>
              </a:rPr>
              <a:t>Các</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loại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cấu</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hình</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điện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cực</a:t>
            </a:r>
            <a:endParaRPr lang="en-US" sz="26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52B5C2-9333-775C-DE7E-76DBA4E8028B}"/>
              </a:ext>
            </a:extLst>
          </p:cNvPr>
          <p:cNvSpPr txBox="1"/>
          <p:nvPr/>
        </p:nvSpPr>
        <p:spPr>
          <a:xfrm>
            <a:off x="758042" y="983674"/>
            <a:ext cx="4550228" cy="492443"/>
          </a:xfrm>
          <a:prstGeom prst="rect">
            <a:avLst/>
          </a:prstGeom>
          <a:noFill/>
        </p:spPr>
        <p:txBody>
          <a:bodyPr wrap="square" rtlCol="0">
            <a:spAutoFit/>
          </a:bodyPr>
          <a:lstStyle/>
          <a:p>
            <a:r>
              <a:rPr lang="en-US" sz="2600" err="1">
                <a:latin typeface="Times New Roman" panose="02020603050405020304" pitchFamily="18" charset="0"/>
                <a:cs typeface="Times New Roman" panose="02020603050405020304" pitchFamily="18" charset="0"/>
              </a:rPr>
              <a:t>Cấu</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hình</a:t>
            </a:r>
            <a:r>
              <a:rPr lang="en-US" sz="2600">
                <a:latin typeface="Times New Roman" panose="02020603050405020304" pitchFamily="18" charset="0"/>
                <a:cs typeface="Times New Roman" panose="02020603050405020304" pitchFamily="18" charset="0"/>
              </a:rPr>
              <a:t> 2 </a:t>
            </a:r>
            <a:r>
              <a:rPr lang="en-US" sz="2600" err="1">
                <a:latin typeface="Times New Roman" panose="02020603050405020304" pitchFamily="18" charset="0"/>
                <a:cs typeface="Times New Roman" panose="02020603050405020304" pitchFamily="18" charset="0"/>
              </a:rPr>
              <a:t>điện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cực</a:t>
            </a:r>
            <a:r>
              <a:rPr lang="en-US" sz="2600">
                <a:latin typeface="Times New Roman" panose="02020603050405020304" pitchFamily="18" charset="0"/>
                <a:cs typeface="Times New Roman" panose="02020603050405020304" pitchFamily="18" charset="0"/>
              </a:rPr>
              <a:t>: CE </a:t>
            </a:r>
            <a:r>
              <a:rPr lang="en-US" sz="2600" err="1">
                <a:latin typeface="Times New Roman" panose="02020603050405020304" pitchFamily="18" charset="0"/>
                <a:cs typeface="Times New Roman" panose="02020603050405020304" pitchFamily="18" charset="0"/>
              </a:rPr>
              <a:t>và</a:t>
            </a:r>
            <a:r>
              <a:rPr lang="en-US" sz="2600">
                <a:latin typeface="Times New Roman" panose="02020603050405020304" pitchFamily="18" charset="0"/>
                <a:cs typeface="Times New Roman" panose="02020603050405020304" pitchFamily="18" charset="0"/>
              </a:rPr>
              <a:t> WE</a:t>
            </a:r>
          </a:p>
        </p:txBody>
      </p:sp>
      <p:pic>
        <p:nvPicPr>
          <p:cNvPr id="6" name="Picture 5" descr="A diagram of a battery&#10;&#10;Description automatically generated">
            <a:extLst>
              <a:ext uri="{FF2B5EF4-FFF2-40B4-BE49-F238E27FC236}">
                <a16:creationId xmlns:a16="http://schemas.microsoft.com/office/drawing/2014/main" id="{53759022-79D7-6553-726B-53C6C8415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454" y="1476117"/>
            <a:ext cx="3181102" cy="3554395"/>
          </a:xfrm>
          <a:prstGeom prst="rect">
            <a:avLst/>
          </a:prstGeom>
        </p:spPr>
      </p:pic>
      <p:sp>
        <p:nvSpPr>
          <p:cNvPr id="7" name="TextBox 6">
            <a:extLst>
              <a:ext uri="{FF2B5EF4-FFF2-40B4-BE49-F238E27FC236}">
                <a16:creationId xmlns:a16="http://schemas.microsoft.com/office/drawing/2014/main" id="{4C5162F3-2979-0B0D-FCDB-642A815073F8}"/>
              </a:ext>
            </a:extLst>
          </p:cNvPr>
          <p:cNvSpPr txBox="1"/>
          <p:nvPr/>
        </p:nvSpPr>
        <p:spPr>
          <a:xfrm>
            <a:off x="6246420" y="1005446"/>
            <a:ext cx="5015345" cy="492443"/>
          </a:xfrm>
          <a:prstGeom prst="rect">
            <a:avLst/>
          </a:prstGeom>
          <a:noFill/>
        </p:spPr>
        <p:txBody>
          <a:bodyPr wrap="square" rtlCol="0">
            <a:spAutoFit/>
          </a:bodyPr>
          <a:lstStyle/>
          <a:p>
            <a:r>
              <a:rPr lang="en-US" sz="2600" err="1">
                <a:latin typeface="Times New Roman" panose="02020603050405020304" pitchFamily="18" charset="0"/>
                <a:cs typeface="Times New Roman" panose="02020603050405020304" pitchFamily="18" charset="0"/>
              </a:rPr>
              <a:t>Cấu</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hình</a:t>
            </a:r>
            <a:r>
              <a:rPr lang="en-US" sz="2600">
                <a:latin typeface="Times New Roman" panose="02020603050405020304" pitchFamily="18" charset="0"/>
                <a:cs typeface="Times New Roman" panose="02020603050405020304" pitchFamily="18" charset="0"/>
              </a:rPr>
              <a:t> 3 </a:t>
            </a:r>
            <a:r>
              <a:rPr lang="en-US" sz="2600" err="1">
                <a:latin typeface="Times New Roman" panose="02020603050405020304" pitchFamily="18" charset="0"/>
                <a:cs typeface="Times New Roman" panose="02020603050405020304" pitchFamily="18" charset="0"/>
              </a:rPr>
              <a:t>điện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cực</a:t>
            </a:r>
            <a:r>
              <a:rPr lang="en-US" sz="2600">
                <a:latin typeface="Times New Roman" panose="02020603050405020304" pitchFamily="18" charset="0"/>
                <a:cs typeface="Times New Roman" panose="02020603050405020304" pitchFamily="18" charset="0"/>
              </a:rPr>
              <a:t>: CE, RE </a:t>
            </a:r>
            <a:r>
              <a:rPr lang="en-US" sz="2600" err="1">
                <a:latin typeface="Times New Roman" panose="02020603050405020304" pitchFamily="18" charset="0"/>
                <a:cs typeface="Times New Roman" panose="02020603050405020304" pitchFamily="18" charset="0"/>
              </a:rPr>
              <a:t>và</a:t>
            </a:r>
            <a:r>
              <a:rPr lang="en-US" sz="2600">
                <a:latin typeface="Times New Roman" panose="02020603050405020304" pitchFamily="18" charset="0"/>
                <a:cs typeface="Times New Roman" panose="02020603050405020304" pitchFamily="18" charset="0"/>
              </a:rPr>
              <a:t> WE</a:t>
            </a:r>
          </a:p>
        </p:txBody>
      </p:sp>
      <p:pic>
        <p:nvPicPr>
          <p:cNvPr id="9" name="Picture 8">
            <a:extLst>
              <a:ext uri="{FF2B5EF4-FFF2-40B4-BE49-F238E27FC236}">
                <a16:creationId xmlns:a16="http://schemas.microsoft.com/office/drawing/2014/main" id="{A2AD5546-34ED-86AF-4802-9E2E7EA89318}"/>
              </a:ext>
            </a:extLst>
          </p:cNvPr>
          <p:cNvPicPr>
            <a:picLocks noChangeAspect="1"/>
          </p:cNvPicPr>
          <p:nvPr/>
        </p:nvPicPr>
        <p:blipFill>
          <a:blip r:embed="rId3"/>
          <a:stretch>
            <a:fillRect/>
          </a:stretch>
        </p:blipFill>
        <p:spPr>
          <a:xfrm>
            <a:off x="9426990" y="1507828"/>
            <a:ext cx="2765010" cy="3618307"/>
          </a:xfrm>
          <a:prstGeom prst="rect">
            <a:avLst/>
          </a:prstGeom>
        </p:spPr>
      </p:pic>
      <p:sp>
        <p:nvSpPr>
          <p:cNvPr id="11" name="TextBox 10">
            <a:extLst>
              <a:ext uri="{FF2B5EF4-FFF2-40B4-BE49-F238E27FC236}">
                <a16:creationId xmlns:a16="http://schemas.microsoft.com/office/drawing/2014/main" id="{FE455391-9875-A029-A19B-1FB1DFF123F7}"/>
              </a:ext>
            </a:extLst>
          </p:cNvPr>
          <p:cNvSpPr txBox="1"/>
          <p:nvPr/>
        </p:nvSpPr>
        <p:spPr>
          <a:xfrm>
            <a:off x="5698138" y="1943791"/>
            <a:ext cx="3728852" cy="3139321"/>
          </a:xfrm>
          <a:prstGeom prst="rect">
            <a:avLst/>
          </a:prstGeom>
          <a:noFill/>
        </p:spPr>
        <p:txBody>
          <a:bodyPr wrap="square">
            <a:spAutoFit/>
          </a:bodyPr>
          <a:lstStyle/>
          <a:p>
            <a:pPr lvl="0" algn="just">
              <a:spcBef>
                <a:spcPts val="300"/>
              </a:spcBef>
            </a:pP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Vai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trò</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duy</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cực</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cân</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sát</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cực</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cực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p>
          <a:p>
            <a:pPr lvl="0" algn="just"/>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chảy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cực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ổn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cực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cực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chiếu</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soát</a:t>
            </a:r>
          </a:p>
        </p:txBody>
      </p:sp>
    </p:spTree>
    <p:extLst>
      <p:ext uri="{BB962C8B-B14F-4D97-AF65-F5344CB8AC3E}">
        <p14:creationId xmlns:p14="http://schemas.microsoft.com/office/powerpoint/2010/main" val="275112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C52A85-809D-FC38-D674-ED64FCF04C07}"/>
              </a:ext>
            </a:extLst>
          </p:cNvPr>
          <p:cNvSpPr txBox="1"/>
          <p:nvPr/>
        </p:nvSpPr>
        <p:spPr>
          <a:xfrm>
            <a:off x="4049486" y="320635"/>
            <a:ext cx="4381994" cy="492443"/>
          </a:xfrm>
          <a:prstGeom prst="rect">
            <a:avLst/>
          </a:prstGeom>
          <a:noFill/>
        </p:spPr>
        <p:txBody>
          <a:bodyPr wrap="square" rtlCol="0">
            <a:spAutoFit/>
          </a:bodyPr>
          <a:lstStyle/>
          <a:p>
            <a:r>
              <a:rPr lang="en-US" sz="2600" err="1">
                <a:latin typeface="Times New Roman" panose="02020603050405020304" pitchFamily="18" charset="0"/>
                <a:cs typeface="Times New Roman" panose="02020603050405020304" pitchFamily="18" charset="0"/>
              </a:rPr>
              <a:t>Kỹ</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thuật</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điện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hóa</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đang</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dùng</a:t>
            </a:r>
            <a:endParaRPr lang="en-US" sz="26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92E86B9-6DFA-E38B-9F88-B7A3375441B0}"/>
              </a:ext>
            </a:extLst>
          </p:cNvPr>
          <p:cNvSpPr txBox="1"/>
          <p:nvPr/>
        </p:nvSpPr>
        <p:spPr>
          <a:xfrm>
            <a:off x="841170" y="971799"/>
            <a:ext cx="4381994" cy="492443"/>
          </a:xfrm>
          <a:prstGeom prst="rect">
            <a:avLst/>
          </a:prstGeom>
          <a:noFill/>
        </p:spPr>
        <p:txBody>
          <a:bodyPr wrap="square" rtlCol="0">
            <a:spAutoFit/>
          </a:bodyPr>
          <a:lstStyle/>
          <a:p>
            <a:r>
              <a:rPr lang="en-US" sz="2600" err="1">
                <a:latin typeface="Times New Roman" panose="02020603050405020304" pitchFamily="18" charset="0"/>
                <a:cs typeface="Times New Roman" panose="02020603050405020304" pitchFamily="18" charset="0"/>
              </a:rPr>
              <a:t>Thế</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tuyến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tính</a:t>
            </a:r>
            <a:endParaRPr lang="en-US" sz="2600">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D8C17A4E-25AE-316F-0316-03D131FEFD5E}"/>
              </a:ext>
            </a:extLst>
          </p:cNvPr>
          <p:cNvSpPr txBox="1">
            <a:spLocks noChangeArrowheads="1"/>
          </p:cNvSpPr>
          <p:nvPr/>
        </p:nvSpPr>
        <p:spPr bwMode="auto">
          <a:xfrm>
            <a:off x="2048494" y="1531834"/>
            <a:ext cx="1620838" cy="492125"/>
          </a:xfrm>
          <a:prstGeom prst="rect">
            <a:avLst/>
          </a:prstGeom>
          <a:noFill/>
          <a:ln w="9525">
            <a:noFill/>
            <a:miter lim="800000"/>
            <a:headEnd/>
            <a:tailEnd/>
          </a:ln>
        </p:spPr>
        <p:txBody>
          <a:bodyPr wrap="none">
            <a:spAutoFit/>
          </a:bodyPr>
          <a:lstStyle/>
          <a:p>
            <a:pPr>
              <a:defRPr/>
            </a:pPr>
            <a:r>
              <a:rPr lang="en-US" sz="2600" b="1" err="1">
                <a:solidFill>
                  <a:schemeClr val="accent6">
                    <a:lumMod val="75000"/>
                  </a:schemeClr>
                </a:solidFill>
                <a:latin typeface="Times New Roman" pitchFamily="18" charset="0"/>
                <a:cs typeface="Times New Roman" pitchFamily="18" charset="0"/>
              </a:rPr>
              <a:t>Nguyên</a:t>
            </a:r>
            <a:r>
              <a:rPr lang="en-US" sz="2600" b="1">
                <a:solidFill>
                  <a:schemeClr val="accent6">
                    <a:lumMod val="75000"/>
                  </a:schemeClr>
                </a:solidFill>
                <a:latin typeface="Times New Roman" pitchFamily="18" charset="0"/>
                <a:cs typeface="Times New Roman" pitchFamily="18" charset="0"/>
              </a:rPr>
              <a:t> </a:t>
            </a:r>
            <a:r>
              <a:rPr lang="en-US" sz="2600" b="1" err="1">
                <a:solidFill>
                  <a:schemeClr val="accent6">
                    <a:lumMod val="75000"/>
                  </a:schemeClr>
                </a:solidFill>
                <a:latin typeface="Times New Roman" pitchFamily="18" charset="0"/>
                <a:cs typeface="Times New Roman" pitchFamily="18" charset="0"/>
              </a:rPr>
              <a:t>lý</a:t>
            </a:r>
            <a:endParaRPr lang="en-US" sz="2600" b="1">
              <a:solidFill>
                <a:schemeClr val="accent6">
                  <a:lumMod val="75000"/>
                </a:schemeClr>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64AE5286-CDFF-B71F-79CE-01AA7A3B78D2}"/>
              </a:ext>
            </a:extLst>
          </p:cNvPr>
          <p:cNvSpPr>
            <a:spLocks noChangeArrowheads="1"/>
          </p:cNvSpPr>
          <p:nvPr/>
        </p:nvSpPr>
        <p:spPr bwMode="auto">
          <a:xfrm>
            <a:off x="1600200" y="2044133"/>
            <a:ext cx="8991600" cy="1692275"/>
          </a:xfrm>
          <a:prstGeom prst="rect">
            <a:avLst/>
          </a:prstGeom>
          <a:noFill/>
          <a:ln w="9525">
            <a:noFill/>
            <a:miter lim="800000"/>
            <a:headEnd/>
            <a:tailEnd/>
          </a:ln>
        </p:spPr>
        <p:txBody>
          <a:bodyPr>
            <a:spAutoFit/>
          </a:bodyPr>
          <a:lstStyle/>
          <a:p>
            <a:pPr>
              <a:defRPr/>
            </a:pPr>
            <a:r>
              <a:rPr lang="en-US" sz="2600" err="1">
                <a:solidFill>
                  <a:schemeClr val="accent6">
                    <a:lumMod val="75000"/>
                  </a:schemeClr>
                </a:solidFill>
                <a:latin typeface="Times New Roman" pitchFamily="18" charset="0"/>
                <a:cs typeface="Times New Roman" pitchFamily="18" charset="0"/>
              </a:rPr>
              <a:t>Điện</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thế</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áp</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vào</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điện</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cực</a:t>
            </a:r>
            <a:r>
              <a:rPr lang="en-US" sz="2600">
                <a:solidFill>
                  <a:schemeClr val="accent6">
                    <a:lumMod val="75000"/>
                  </a:schemeClr>
                </a:solidFill>
                <a:latin typeface="Times New Roman" pitchFamily="18" charset="0"/>
                <a:cs typeface="Times New Roman" pitchFamily="18" charset="0"/>
              </a:rPr>
              <a:t> WE </a:t>
            </a:r>
            <a:r>
              <a:rPr lang="en-US" sz="2600" err="1">
                <a:solidFill>
                  <a:schemeClr val="accent6">
                    <a:lumMod val="75000"/>
                  </a:schemeClr>
                </a:solidFill>
                <a:latin typeface="Times New Roman" pitchFamily="18" charset="0"/>
                <a:cs typeface="Times New Roman" pitchFamily="18" charset="0"/>
              </a:rPr>
              <a:t>được</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quét</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thay</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đổi</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theo</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thời</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gian</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Dòng</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điện</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đo</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được</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sẽ</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là</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một</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hàm</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của</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thời</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gian</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hoặc</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theo</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điện</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thế</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Kết</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quả</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thường</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được</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biểu</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diễn</a:t>
            </a:r>
            <a:r>
              <a:rPr lang="en-US" sz="2600">
                <a:solidFill>
                  <a:schemeClr val="accent6">
                    <a:lumMod val="75000"/>
                  </a:schemeClr>
                </a:solidFill>
                <a:latin typeface="Times New Roman" pitchFamily="18" charset="0"/>
                <a:cs typeface="Times New Roman" pitchFamily="18" charset="0"/>
              </a:rPr>
              <a:t> ở </a:t>
            </a:r>
            <a:r>
              <a:rPr lang="en-US" sz="2600" err="1">
                <a:solidFill>
                  <a:schemeClr val="accent6">
                    <a:lumMod val="75000"/>
                  </a:schemeClr>
                </a:solidFill>
                <a:latin typeface="Times New Roman" pitchFamily="18" charset="0"/>
                <a:cs typeface="Times New Roman" pitchFamily="18" charset="0"/>
              </a:rPr>
              <a:t>dạng</a:t>
            </a:r>
            <a:r>
              <a:rPr lang="en-US" sz="2600">
                <a:solidFill>
                  <a:schemeClr val="accent6">
                    <a:lumMod val="75000"/>
                  </a:schemeClr>
                </a:solidFill>
                <a:latin typeface="Times New Roman" pitchFamily="18" charset="0"/>
                <a:cs typeface="Times New Roman" pitchFamily="18" charset="0"/>
              </a:rPr>
              <a:t> </a:t>
            </a:r>
            <a:r>
              <a:rPr lang="en-US" sz="2600" i="1">
                <a:solidFill>
                  <a:schemeClr val="accent6">
                    <a:lumMod val="75000"/>
                  </a:schemeClr>
                </a:solidFill>
                <a:latin typeface="Times New Roman" pitchFamily="18" charset="0"/>
                <a:cs typeface="Times New Roman" pitchFamily="18" charset="0"/>
              </a:rPr>
              <a:t>I</a:t>
            </a:r>
            <a:r>
              <a:rPr lang="en-US" sz="2600">
                <a:solidFill>
                  <a:schemeClr val="accent6">
                    <a:lumMod val="75000"/>
                  </a:schemeClr>
                </a:solidFill>
                <a:latin typeface="Times New Roman" pitchFamily="18" charset="0"/>
                <a:cs typeface="Times New Roman" pitchFamily="18" charset="0"/>
              </a:rPr>
              <a:t>-</a:t>
            </a:r>
            <a:r>
              <a:rPr lang="en-US" sz="2600" i="1">
                <a:solidFill>
                  <a:schemeClr val="accent6">
                    <a:lumMod val="75000"/>
                  </a:schemeClr>
                </a:solidFill>
                <a:latin typeface="Times New Roman" pitchFamily="18" charset="0"/>
                <a:cs typeface="Times New Roman" pitchFamily="18" charset="0"/>
              </a:rPr>
              <a:t>E</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nên</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gọi</a:t>
            </a:r>
            <a:r>
              <a:rPr lang="en-US" sz="2600">
                <a:solidFill>
                  <a:schemeClr val="accent6">
                    <a:lumMod val="75000"/>
                  </a:schemeClr>
                </a:solidFill>
                <a:latin typeface="Times New Roman" pitchFamily="18" charset="0"/>
                <a:cs typeface="Times New Roman" pitchFamily="18" charset="0"/>
              </a:rPr>
              <a:t> </a:t>
            </a:r>
            <a:r>
              <a:rPr lang="en-US" sz="2600" err="1">
                <a:solidFill>
                  <a:schemeClr val="accent6">
                    <a:lumMod val="75000"/>
                  </a:schemeClr>
                </a:solidFill>
                <a:latin typeface="Times New Roman" pitchFamily="18" charset="0"/>
                <a:cs typeface="Times New Roman" pitchFamily="18" charset="0"/>
              </a:rPr>
              <a:t>là</a:t>
            </a:r>
            <a:r>
              <a:rPr lang="en-US" sz="2600">
                <a:solidFill>
                  <a:schemeClr val="accent6">
                    <a:lumMod val="75000"/>
                  </a:schemeClr>
                </a:solidFill>
                <a:latin typeface="Times New Roman" pitchFamily="18" charset="0"/>
                <a:cs typeface="Times New Roman" pitchFamily="18" charset="0"/>
              </a:rPr>
              <a:t>: </a:t>
            </a:r>
            <a:r>
              <a:rPr lang="en-US" sz="2600" err="1">
                <a:solidFill>
                  <a:srgbClr val="0000FF"/>
                </a:solidFill>
                <a:latin typeface="Times New Roman" pitchFamily="18" charset="0"/>
                <a:cs typeface="Times New Roman" pitchFamily="18" charset="0"/>
              </a:rPr>
              <a:t>voltammetry</a:t>
            </a:r>
            <a:endParaRPr lang="en-US" sz="2600">
              <a:solidFill>
                <a:srgbClr val="0000FF"/>
              </a:solidFill>
              <a:latin typeface="Times New Roman" pitchFamily="18" charset="0"/>
              <a:cs typeface="Times New Roman" pitchFamily="18" charset="0"/>
            </a:endParaRPr>
          </a:p>
        </p:txBody>
      </p:sp>
      <p:pic>
        <p:nvPicPr>
          <p:cNvPr id="8" name="Picture 1" descr="I-E">
            <a:extLst>
              <a:ext uri="{FF2B5EF4-FFF2-40B4-BE49-F238E27FC236}">
                <a16:creationId xmlns:a16="http://schemas.microsoft.com/office/drawing/2014/main" id="{A33D8DFC-3028-86C9-9987-2F5322BDCCC3}"/>
              </a:ext>
            </a:extLst>
          </p:cNvPr>
          <p:cNvPicPr>
            <a:picLocks noChangeAspect="1" noChangeArrowheads="1"/>
          </p:cNvPicPr>
          <p:nvPr/>
        </p:nvPicPr>
        <p:blipFill>
          <a:blip r:embed="rId2"/>
          <a:srcRect/>
          <a:stretch>
            <a:fillRect/>
          </a:stretch>
        </p:blipFill>
        <p:spPr bwMode="auto">
          <a:xfrm>
            <a:off x="1858983" y="4082142"/>
            <a:ext cx="8763000" cy="2120900"/>
          </a:xfrm>
          <a:prstGeom prst="rect">
            <a:avLst/>
          </a:prstGeom>
          <a:noFill/>
          <a:ln w="9525">
            <a:noFill/>
            <a:miter lim="800000"/>
            <a:headEnd/>
            <a:tailEnd/>
          </a:ln>
        </p:spPr>
      </p:pic>
    </p:spTree>
    <p:extLst>
      <p:ext uri="{BB962C8B-B14F-4D97-AF65-F5344CB8AC3E}">
        <p14:creationId xmlns:p14="http://schemas.microsoft.com/office/powerpoint/2010/main" val="23060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77A38-7886-F814-915A-2BE27888B30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06BEFFF-B82A-31C8-9CBD-98F4160CB60B}"/>
              </a:ext>
            </a:extLst>
          </p:cNvPr>
          <p:cNvSpPr txBox="1"/>
          <p:nvPr/>
        </p:nvSpPr>
        <p:spPr>
          <a:xfrm>
            <a:off x="4049486" y="320635"/>
            <a:ext cx="4381994" cy="492443"/>
          </a:xfrm>
          <a:prstGeom prst="rect">
            <a:avLst/>
          </a:prstGeom>
          <a:noFill/>
        </p:spPr>
        <p:txBody>
          <a:bodyPr wrap="square" rtlCol="0">
            <a:spAutoFit/>
          </a:bodyPr>
          <a:lstStyle/>
          <a:p>
            <a:r>
              <a:rPr lang="en-US" sz="2600" err="1">
                <a:latin typeface="Times New Roman" panose="02020603050405020304" pitchFamily="18" charset="0"/>
                <a:cs typeface="Times New Roman" panose="02020603050405020304" pitchFamily="18" charset="0"/>
              </a:rPr>
              <a:t>Kỹ</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thuật</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điện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hóa</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đang</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dùng</a:t>
            </a:r>
            <a:endParaRPr lang="en-US" sz="26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587A2D-6926-A425-D7C8-96706BD565B1}"/>
              </a:ext>
            </a:extLst>
          </p:cNvPr>
          <p:cNvSpPr txBox="1"/>
          <p:nvPr/>
        </p:nvSpPr>
        <p:spPr>
          <a:xfrm>
            <a:off x="841170" y="971799"/>
            <a:ext cx="4381994" cy="492443"/>
          </a:xfrm>
          <a:prstGeom prst="rect">
            <a:avLst/>
          </a:prstGeom>
          <a:noFill/>
        </p:spPr>
        <p:txBody>
          <a:bodyPr wrap="square" rtlCol="0">
            <a:spAutoFit/>
          </a:bodyPr>
          <a:lstStyle/>
          <a:p>
            <a:r>
              <a:rPr lang="en-US" sz="2600" err="1">
                <a:latin typeface="Times New Roman" panose="02020603050405020304" pitchFamily="18" charset="0"/>
                <a:cs typeface="Times New Roman" panose="02020603050405020304" pitchFamily="18" charset="0"/>
              </a:rPr>
              <a:t>Thế</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vòng</a:t>
            </a:r>
            <a:endParaRPr lang="en-US" sz="2600">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A5046A2A-8753-A459-9988-4D36A1F2EE1A}"/>
              </a:ext>
            </a:extLst>
          </p:cNvPr>
          <p:cNvSpPr txBox="1">
            <a:spLocks noChangeArrowheads="1"/>
          </p:cNvSpPr>
          <p:nvPr/>
        </p:nvSpPr>
        <p:spPr bwMode="auto">
          <a:xfrm>
            <a:off x="2048494" y="1531834"/>
            <a:ext cx="1620838" cy="492125"/>
          </a:xfrm>
          <a:prstGeom prst="rect">
            <a:avLst/>
          </a:prstGeom>
          <a:noFill/>
          <a:ln w="9525">
            <a:noFill/>
            <a:miter lim="800000"/>
            <a:headEnd/>
            <a:tailEnd/>
          </a:ln>
        </p:spPr>
        <p:txBody>
          <a:bodyPr wrap="none">
            <a:spAutoFit/>
          </a:bodyPr>
          <a:lstStyle/>
          <a:p>
            <a:pPr>
              <a:defRPr/>
            </a:pPr>
            <a:r>
              <a:rPr lang="en-US" sz="2600" b="1" err="1">
                <a:solidFill>
                  <a:schemeClr val="accent6">
                    <a:lumMod val="75000"/>
                  </a:schemeClr>
                </a:solidFill>
                <a:latin typeface="Times New Roman" pitchFamily="18" charset="0"/>
                <a:cs typeface="Times New Roman" pitchFamily="18" charset="0"/>
              </a:rPr>
              <a:t>Nguyên</a:t>
            </a:r>
            <a:r>
              <a:rPr lang="en-US" sz="2600" b="1">
                <a:solidFill>
                  <a:schemeClr val="accent6">
                    <a:lumMod val="75000"/>
                  </a:schemeClr>
                </a:solidFill>
                <a:latin typeface="Times New Roman" pitchFamily="18" charset="0"/>
                <a:cs typeface="Times New Roman" pitchFamily="18" charset="0"/>
              </a:rPr>
              <a:t> </a:t>
            </a:r>
            <a:r>
              <a:rPr lang="en-US" sz="2600" b="1" err="1">
                <a:solidFill>
                  <a:schemeClr val="accent6">
                    <a:lumMod val="75000"/>
                  </a:schemeClr>
                </a:solidFill>
                <a:latin typeface="Times New Roman" pitchFamily="18" charset="0"/>
                <a:cs typeface="Times New Roman" pitchFamily="18" charset="0"/>
              </a:rPr>
              <a:t>lý</a:t>
            </a:r>
            <a:endParaRPr lang="en-US" sz="2600" b="1">
              <a:solidFill>
                <a:schemeClr val="accent6">
                  <a:lumMod val="75000"/>
                </a:schemeClr>
              </a:solidFill>
              <a:latin typeface="Times New Roman" pitchFamily="18" charset="0"/>
              <a:cs typeface="Times New Roman" pitchFamily="18" charset="0"/>
            </a:endParaRPr>
          </a:p>
        </p:txBody>
      </p:sp>
      <p:sp>
        <p:nvSpPr>
          <p:cNvPr id="2" name="Rectangle 12">
            <a:extLst>
              <a:ext uri="{FF2B5EF4-FFF2-40B4-BE49-F238E27FC236}">
                <a16:creationId xmlns:a16="http://schemas.microsoft.com/office/drawing/2014/main" id="{894807F7-2141-4708-2F2E-FAFFCD9BA49D}"/>
              </a:ext>
            </a:extLst>
          </p:cNvPr>
          <p:cNvSpPr>
            <a:spLocks noChangeArrowheads="1"/>
          </p:cNvSpPr>
          <p:nvPr/>
        </p:nvSpPr>
        <p:spPr bwMode="auto">
          <a:xfrm>
            <a:off x="1447800" y="2088489"/>
            <a:ext cx="8153400" cy="1292225"/>
          </a:xfrm>
          <a:prstGeom prst="rect">
            <a:avLst/>
          </a:prstGeom>
          <a:noFill/>
          <a:ln w="9525">
            <a:noFill/>
            <a:miter lim="800000"/>
            <a:headEnd/>
            <a:tailEnd/>
          </a:ln>
        </p:spPr>
        <p:txBody>
          <a:bodyPr>
            <a:spAutoFit/>
          </a:bodyPr>
          <a:lstStyle/>
          <a:p>
            <a:r>
              <a:rPr lang="en-US" sz="2600" err="1">
                <a:solidFill>
                  <a:srgbClr val="C00000"/>
                </a:solidFill>
                <a:latin typeface="Times New Roman" pitchFamily="18" charset="0"/>
                <a:cs typeface="Times New Roman" pitchFamily="18" charset="0"/>
              </a:rPr>
              <a:t>Đây</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cũng</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là</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một</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kỹ</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thuật</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quét</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thế</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tuyến</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tính</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Tuy</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nhiên</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sau</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một</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khoảng</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thời</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gian</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nhất</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định</a:t>
            </a:r>
            <a:r>
              <a:rPr lang="en-US" sz="2600">
                <a:solidFill>
                  <a:srgbClr val="C00000"/>
                </a:solidFill>
                <a:latin typeface="Times New Roman" pitchFamily="18" charset="0"/>
                <a:cs typeface="Times New Roman" pitchFamily="18" charset="0"/>
              </a:rPr>
              <a:t>, </a:t>
            </a:r>
            <a:r>
              <a:rPr lang="en-US" sz="2600">
                <a:solidFill>
                  <a:srgbClr val="C00000"/>
                </a:solidFill>
                <a:latin typeface="Times New Roman" pitchFamily="18" charset="0"/>
                <a:cs typeface="Times New Roman" pitchFamily="18" charset="0"/>
                <a:sym typeface="Symbol" pitchFamily="18" charset="2"/>
              </a:rPr>
              <a:t></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chiều</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quét</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thế</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được</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đảo</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chiều</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tại</a:t>
            </a:r>
            <a:r>
              <a:rPr lang="en-US" sz="2600">
                <a:solidFill>
                  <a:srgbClr val="C00000"/>
                </a:solidFill>
                <a:latin typeface="Times New Roman" pitchFamily="18" charset="0"/>
                <a:cs typeface="Times New Roman" pitchFamily="18" charset="0"/>
              </a:rPr>
              <a:t> </a:t>
            </a:r>
            <a:r>
              <a:rPr lang="en-US" sz="2600" err="1">
                <a:solidFill>
                  <a:srgbClr val="C00000"/>
                </a:solidFill>
                <a:latin typeface="Times New Roman" pitchFamily="18" charset="0"/>
                <a:cs typeface="Times New Roman" pitchFamily="18" charset="0"/>
              </a:rPr>
              <a:t>thế</a:t>
            </a:r>
            <a:r>
              <a:rPr lang="en-US" sz="2600">
                <a:solidFill>
                  <a:srgbClr val="C00000"/>
                </a:solidFill>
                <a:latin typeface="Times New Roman" pitchFamily="18" charset="0"/>
                <a:cs typeface="Times New Roman" pitchFamily="18" charset="0"/>
              </a:rPr>
              <a:t> </a:t>
            </a:r>
            <a:r>
              <a:rPr lang="en-US" sz="2600" i="1">
                <a:solidFill>
                  <a:srgbClr val="C00000"/>
                </a:solidFill>
                <a:latin typeface="Times New Roman" pitchFamily="18" charset="0"/>
                <a:cs typeface="Times New Roman" pitchFamily="18" charset="0"/>
              </a:rPr>
              <a:t>E</a:t>
            </a:r>
            <a:r>
              <a:rPr lang="en-US" sz="2600" baseline="-25000">
                <a:solidFill>
                  <a:srgbClr val="C00000"/>
                </a:solidFill>
                <a:latin typeface="Times New Roman" pitchFamily="18" charset="0"/>
                <a:cs typeface="Times New Roman" pitchFamily="18" charset="0"/>
                <a:sym typeface="Symbol" pitchFamily="18" charset="2"/>
              </a:rPr>
              <a:t>.</a:t>
            </a:r>
            <a:endParaRPr lang="en-US" sz="2600">
              <a:solidFill>
                <a:srgbClr val="C00000"/>
              </a:solidFill>
              <a:latin typeface="Times New Roman" pitchFamily="18" charset="0"/>
              <a:cs typeface="Times New Roman" pitchFamily="18" charset="0"/>
            </a:endParaRPr>
          </a:p>
        </p:txBody>
      </p:sp>
      <p:pic>
        <p:nvPicPr>
          <p:cNvPr id="3" name="Picture 6">
            <a:extLst>
              <a:ext uri="{FF2B5EF4-FFF2-40B4-BE49-F238E27FC236}">
                <a16:creationId xmlns:a16="http://schemas.microsoft.com/office/drawing/2014/main" id="{9B8D8796-F8C9-1F40-66EB-A1D8CD1B44A2}"/>
              </a:ext>
            </a:extLst>
          </p:cNvPr>
          <p:cNvPicPr>
            <a:picLocks noChangeAspect="1" noChangeArrowheads="1"/>
          </p:cNvPicPr>
          <p:nvPr/>
        </p:nvPicPr>
        <p:blipFill>
          <a:blip r:embed="rId2"/>
          <a:srcRect/>
          <a:stretch>
            <a:fillRect/>
          </a:stretch>
        </p:blipFill>
        <p:spPr bwMode="auto">
          <a:xfrm>
            <a:off x="1344386" y="3551818"/>
            <a:ext cx="4114800" cy="3124200"/>
          </a:xfrm>
          <a:prstGeom prst="rect">
            <a:avLst/>
          </a:prstGeom>
          <a:noFill/>
          <a:ln w="9525">
            <a:noFill/>
            <a:miter lim="800000"/>
            <a:headEnd/>
            <a:tailEnd/>
          </a:ln>
        </p:spPr>
      </p:pic>
      <p:pic>
        <p:nvPicPr>
          <p:cNvPr id="9" name="Picture 7">
            <a:extLst>
              <a:ext uri="{FF2B5EF4-FFF2-40B4-BE49-F238E27FC236}">
                <a16:creationId xmlns:a16="http://schemas.microsoft.com/office/drawing/2014/main" id="{2965F99E-102F-B2AC-BA42-04AD2CEB93CB}"/>
              </a:ext>
            </a:extLst>
          </p:cNvPr>
          <p:cNvPicPr>
            <a:picLocks noChangeAspect="1" noChangeArrowheads="1"/>
          </p:cNvPicPr>
          <p:nvPr/>
        </p:nvPicPr>
        <p:blipFill>
          <a:blip r:embed="rId3"/>
          <a:srcRect/>
          <a:stretch>
            <a:fillRect/>
          </a:stretch>
        </p:blipFill>
        <p:spPr bwMode="auto">
          <a:xfrm>
            <a:off x="5906985" y="3189522"/>
            <a:ext cx="4352925" cy="3657600"/>
          </a:xfrm>
          <a:prstGeom prst="rect">
            <a:avLst/>
          </a:prstGeom>
          <a:noFill/>
          <a:ln w="9525">
            <a:noFill/>
            <a:miter lim="800000"/>
            <a:headEnd/>
            <a:tailEnd/>
          </a:ln>
        </p:spPr>
      </p:pic>
    </p:spTree>
    <p:extLst>
      <p:ext uri="{BB962C8B-B14F-4D97-AF65-F5344CB8AC3E}">
        <p14:creationId xmlns:p14="http://schemas.microsoft.com/office/powerpoint/2010/main" val="101047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48CA99-4981-6A26-1ADF-7233652D7C06}"/>
              </a:ext>
            </a:extLst>
          </p:cNvPr>
          <p:cNvSpPr txBox="1"/>
          <p:nvPr/>
        </p:nvSpPr>
        <p:spPr>
          <a:xfrm>
            <a:off x="353290" y="381483"/>
            <a:ext cx="11213275" cy="646331"/>
          </a:xfrm>
          <a:prstGeom prst="rect">
            <a:avLst/>
          </a:prstGeom>
          <a:noFill/>
        </p:spPr>
        <p:txBody>
          <a:bodyPr wrap="square">
            <a:spAutoFit/>
          </a:bodyPr>
          <a:lstStyle/>
          <a:p>
            <a:r>
              <a:rPr lang="en-US" sz="1800" b="1">
                <a:effectLst/>
                <a:latin typeface="Times New Roman" panose="02020603050405020304" pitchFamily="18" charset="0"/>
                <a:ea typeface="Calibri" panose="020F0502020204030204" pitchFamily="34" charset="0"/>
              </a:rPr>
              <a:t>Cơ chế hóa học của phản ứng điện hóa trong potentiostat liên quan chặt chẽ đến quá trình trao đổi điện tử giữa các chất trong mẫu hóa học và điện cực làm việc. </a:t>
            </a: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4DC88D-3909-5A0D-EE6F-0D3C6C7F779E}"/>
                  </a:ext>
                </a:extLst>
              </p:cNvPr>
              <p:cNvSpPr txBox="1"/>
              <p:nvPr/>
            </p:nvSpPr>
            <p:spPr>
              <a:xfrm>
                <a:off x="703117" y="1116409"/>
                <a:ext cx="10863448" cy="4963090"/>
              </a:xfrm>
              <a:prstGeom prst="rect">
                <a:avLst/>
              </a:prstGeom>
              <a:noFill/>
            </p:spPr>
            <p:txBody>
              <a:bodyPr wrap="square">
                <a:spAutoFit/>
              </a:bodyPr>
              <a:lstStyle/>
              <a:p>
                <a:pPr marL="342900" lvl="0" indent="-342900" algn="just">
                  <a:spcBef>
                    <a:spcPts val="300"/>
                  </a:spcBef>
                  <a:buFont typeface="Calibri" panose="020F0502020204030204" pitchFamily="34" charset="0"/>
                  <a:buChar char="-"/>
                </a:pP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Trong phản ứng hóa học, có thể xảy ra quá trình oxy hóa (oxidation) và quá trình khử (reduction)</a:t>
                </a:r>
              </a:p>
              <a:p>
                <a:pPr marL="342900" lvl="0" indent="-342900" algn="just">
                  <a:buFont typeface="Calibri" panose="020F0502020204030204" pitchFamily="34" charset="0"/>
                  <a:buChar char="-"/>
                </a:pP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Tại điện cực làm việc, chất bị oxy hóa mất đi electron và chuyển thành ion hoặc phân tử có năng lượng cao hơn</a:t>
                </a:r>
              </a:p>
              <a:p>
                <a:pPr marL="342900" lvl="0" indent="-342900" algn="just">
                  <a:buFont typeface="Calibri" panose="020F0502020204030204" pitchFamily="34" charset="0"/>
                  <a:buChar char="-"/>
                </a:pP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Ngược lại, tại điện cực làm việc, chất bị khử nhận thêm electron và chuyển thành ion hoặc phân tử có năng lượng thấp hơn</a:t>
                </a:r>
              </a:p>
              <a:p>
                <a:pPr marL="342900" lvl="0" indent="-342900" algn="just">
                  <a:buFont typeface="Calibri" panose="020F0502020204030204" pitchFamily="34" charset="0"/>
                  <a:buChar char="-"/>
                </a:pP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Ví dụ: Trong phản ứng redox của ion ferrous (Fe²⁺) thành ion ferric (Fe³⁺):</a:t>
                </a:r>
              </a:p>
              <a:p>
                <a:pPr marL="457200" algn="just"/>
                <a14:m>
                  <m:oMathPara xmlns:m="http://schemas.openxmlformats.org/officeDocument/2006/math">
                    <m:oMathParaPr>
                      <m:jc m:val="centerGroup"/>
                    </m:oMathParaPr>
                    <m:oMath xmlns:m="http://schemas.openxmlformats.org/officeDocument/2006/math">
                      <m:sSup>
                        <m:sSupPr>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𝐹𝑒</m:t>
                          </m:r>
                        </m:e>
                        <m:sup>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2+</m:t>
                          </m:r>
                        </m:sup>
                      </m:sSup>
                      <m:box>
                        <m:boxPr>
                          <m:ctrlP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ctrlPr>
                        </m:boxPr>
                        <m:e>
                          <m:groupChr>
                            <m:groupChrPr>
                              <m:chr m:val="→"/>
                              <m:vertJc m:val="bot"/>
                              <m:ctrlP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ctrlPr>
                            </m:groupChrPr>
                            <m:e>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𝑜𝑥𝑖</m:t>
                              </m:r>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ó</m:t>
                              </m:r>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𝑎</m:t>
                              </m:r>
                            </m:e>
                          </m:groupChr>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𝐹𝑒</m:t>
                              </m:r>
                            </m:e>
                            <m:sup>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200" i="1" kern="100">
                                  <a:effectLst/>
                                  <a:latin typeface="Cambria Math" panose="02040503050406030204" pitchFamily="18" charset="0"/>
                                  <a:ea typeface="Times New Roman" panose="02020603050405020304" pitchFamily="18" charset="0"/>
                                  <a:cs typeface="Times New Roman" panose="02020603050405020304" pitchFamily="18" charset="0"/>
                                </a:rPr>
                                <m:t>−</m:t>
                              </m:r>
                            </m:sup>
                          </m:sSup>
                        </m:e>
                      </m:box>
                    </m:oMath>
                  </m:oMathPara>
                </a14:m>
                <a:endParaRPr lang="en-US" sz="2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Calibri" panose="020F0502020204030204" pitchFamily="34" charset="0"/>
                  <a:buChar char="-"/>
                </a:pPr>
                <a:r>
                  <a:rPr lang="en-US" sz="2200" kern="100">
                    <a:effectLst/>
                    <a:latin typeface="Times New Roman" panose="02020603050405020304" pitchFamily="18" charset="0"/>
                    <a:ea typeface="Times New Roman" panose="02020603050405020304" pitchFamily="18" charset="0"/>
                    <a:cs typeface="Times New Roman" panose="02020603050405020304" pitchFamily="18" charset="0"/>
                  </a:rPr>
                  <a:t>Trong phản ứng redox, một chất bị oxy hóa và mất electron, trong khi chất khác bị khử và nhận electron.</a:t>
                </a:r>
                <a:endParaRPr lang="en-US" sz="2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Calibri" panose="020F0502020204030204" pitchFamily="34" charset="0"/>
                  <a:buChar char="-"/>
                </a:pPr>
                <a:r>
                  <a:rPr lang="en-US" sz="2200" kern="100">
                    <a:effectLst/>
                    <a:latin typeface="Times New Roman" panose="02020603050405020304" pitchFamily="18" charset="0"/>
                    <a:ea typeface="Times New Roman" panose="02020603050405020304" pitchFamily="18" charset="0"/>
                    <a:cs typeface="Times New Roman" panose="02020603050405020304" pitchFamily="18" charset="0"/>
                  </a:rPr>
                  <a:t>Dòng điện được tạo ra bởi sự chuyển động của electron từ chất bị oxy hóa đến chất bị khử.</a:t>
                </a:r>
                <a:endParaRPr lang="en-US" sz="2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Calibri" panose="020F0502020204030204" pitchFamily="34" charset="0"/>
                  <a:buChar char="-"/>
                </a:pPr>
                <a:r>
                  <a:rPr lang="en-US" sz="2200" kern="100">
                    <a:effectLst/>
                    <a:latin typeface="Times New Roman" panose="02020603050405020304" pitchFamily="18" charset="0"/>
                    <a:ea typeface="Times New Roman" panose="02020603050405020304" pitchFamily="18" charset="0"/>
                    <a:cs typeface="Times New Roman" panose="02020603050405020304" pitchFamily="18" charset="0"/>
                  </a:rPr>
                  <a:t>Electron được chuyển động từ chất bị oxy hóa đến điện cực làm việc, nơi chúng có thể lưu trữ hoặc di chuyển qua mạch ngoài để trở lại điện cực tham chiếu.</a:t>
                </a:r>
                <a:endParaRPr lang="en-US" sz="2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Calibri" panose="020F0502020204030204" pitchFamily="34" charset="0"/>
                  <a:buChar char="-"/>
                </a:pPr>
                <a:r>
                  <a:rPr lang="en-US" sz="2200" kern="100">
                    <a:effectLst/>
                    <a:latin typeface="Times New Roman" panose="02020603050405020304" pitchFamily="18" charset="0"/>
                    <a:ea typeface="Times New Roman" panose="02020603050405020304" pitchFamily="18" charset="0"/>
                    <a:cs typeface="Times New Roman" panose="02020603050405020304" pitchFamily="18" charset="0"/>
                  </a:rPr>
                  <a:t>Sự chuyển động của electron tạo ra dòng điện trong mạch ngoài.</a:t>
                </a:r>
                <a:endParaRPr lang="en-US" sz="22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FB4DC88D-3909-5A0D-EE6F-0D3C6C7F779E}"/>
                  </a:ext>
                </a:extLst>
              </p:cNvPr>
              <p:cNvSpPr txBox="1">
                <a:spLocks noRot="1" noChangeAspect="1" noMove="1" noResize="1" noEditPoints="1" noAdjustHandles="1" noChangeArrowheads="1" noChangeShapeType="1" noTextEdit="1"/>
              </p:cNvSpPr>
              <p:nvPr/>
            </p:nvSpPr>
            <p:spPr>
              <a:xfrm>
                <a:off x="703117" y="1116409"/>
                <a:ext cx="10863448" cy="4963090"/>
              </a:xfrm>
              <a:prstGeom prst="rect">
                <a:avLst/>
              </a:prstGeom>
              <a:blipFill>
                <a:blip r:embed="rId2"/>
                <a:stretch>
                  <a:fillRect l="-730" t="-860" r="-730" b="-1843"/>
                </a:stretch>
              </a:blipFill>
            </p:spPr>
            <p:txBody>
              <a:bodyPr/>
              <a:lstStyle/>
              <a:p>
                <a:r>
                  <a:rPr lang="en-US">
                    <a:noFill/>
                  </a:rPr>
                  <a:t> </a:t>
                </a:r>
              </a:p>
            </p:txBody>
          </p:sp>
        </mc:Fallback>
      </mc:AlternateContent>
    </p:spTree>
    <p:extLst>
      <p:ext uri="{BB962C8B-B14F-4D97-AF65-F5344CB8AC3E}">
        <p14:creationId xmlns:p14="http://schemas.microsoft.com/office/powerpoint/2010/main" val="298995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46229498-95CA-D73B-7027-5C03485F41E7}"/>
              </a:ext>
            </a:extLst>
          </p:cNvPr>
          <p:cNvPicPr>
            <a:picLocks noGrp="1" noChangeAspect="1"/>
          </p:cNvPicPr>
          <p:nvPr>
            <p:ph idx="1"/>
          </p:nvPr>
        </p:nvPicPr>
        <p:blipFill>
          <a:blip r:embed="rId2"/>
          <a:stretch>
            <a:fillRect/>
          </a:stretch>
        </p:blipFill>
        <p:spPr>
          <a:xfrm>
            <a:off x="2345172" y="1128787"/>
            <a:ext cx="6338138" cy="4196198"/>
          </a:xfrm>
        </p:spPr>
      </p:pic>
    </p:spTree>
    <p:extLst>
      <p:ext uri="{BB962C8B-B14F-4D97-AF65-F5344CB8AC3E}">
        <p14:creationId xmlns:p14="http://schemas.microsoft.com/office/powerpoint/2010/main" val="1685011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667</TotalTime>
  <Words>631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Vu Duy Truong 20202543</dc:creator>
  <cp:lastModifiedBy>Bui Vu Duy Truong 20202543</cp:lastModifiedBy>
  <cp:revision>5</cp:revision>
  <dcterms:created xsi:type="dcterms:W3CDTF">2024-02-29T03:52:31Z</dcterms:created>
  <dcterms:modified xsi:type="dcterms:W3CDTF">2024-03-26T03:17:38Z</dcterms:modified>
</cp:coreProperties>
</file>