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66" r:id="rId6"/>
    <p:sldId id="265" r:id="rId7"/>
    <p:sldId id="258" r:id="rId8"/>
    <p:sldId id="259" r:id="rId9"/>
    <p:sldId id="267" r:id="rId10"/>
    <p:sldId id="268" r:id="rId11"/>
    <p:sldId id="269" r:id="rId12"/>
    <p:sldId id="270" r:id="rId13"/>
    <p:sldId id="271" r:id="rId14"/>
    <p:sldId id="272" r:id="rId15"/>
    <p:sldId id="273"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7D408B-AD14-48A3-A978-FACF80485125}" type="datetimeFigureOut">
              <a:rPr lang="en-US" smtClean="0"/>
              <a:t>26/08/2022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214801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D408B-AD14-48A3-A978-FACF80485125}" type="datetimeFigureOut">
              <a:rPr lang="en-US" smtClean="0"/>
              <a:t>26/08/2022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112345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D408B-AD14-48A3-A978-FACF80485125}" type="datetimeFigureOut">
              <a:rPr lang="en-US" smtClean="0"/>
              <a:t>26/08/2022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1734352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D408B-AD14-48A3-A978-FACF80485125}" type="datetimeFigureOut">
              <a:rPr lang="en-US" smtClean="0"/>
              <a:t>26/08/2022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B6A0774-EC3A-4534-8722-84B47298AA7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09875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D408B-AD14-48A3-A978-FACF80485125}" type="datetimeFigureOut">
              <a:rPr lang="en-US" smtClean="0"/>
              <a:t>26/08/2022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281670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7D408B-AD14-48A3-A978-FACF80485125}" type="datetimeFigureOut">
              <a:rPr lang="en-US" smtClean="0"/>
              <a:t>26/08/2022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275016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7D408B-AD14-48A3-A978-FACF80485125}" type="datetimeFigureOut">
              <a:rPr lang="en-US" smtClean="0"/>
              <a:t>26/08/2022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8811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D408B-AD14-48A3-A978-FACF80485125}" type="datetimeFigureOut">
              <a:rPr lang="en-US" smtClean="0"/>
              <a:t>26/08/2022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3891862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37D408B-AD14-48A3-A978-FACF80485125}" type="datetimeFigureOut">
              <a:rPr lang="en-US" smtClean="0"/>
              <a:t>26/08/2022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B6A0774-EC3A-4534-8722-84B47298AA79}" type="slidenum">
              <a:rPr lang="en-US" smtClean="0"/>
              <a:t>‹#›</a:t>
            </a:fld>
            <a:endParaRPr lang="en-US"/>
          </a:p>
        </p:txBody>
      </p:sp>
    </p:spTree>
    <p:extLst>
      <p:ext uri="{BB962C8B-B14F-4D97-AF65-F5344CB8AC3E}">
        <p14:creationId xmlns:p14="http://schemas.microsoft.com/office/powerpoint/2010/main" val="59884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D408B-AD14-48A3-A978-FACF80485125}" type="datetimeFigureOut">
              <a:rPr lang="en-US" smtClean="0"/>
              <a:t>26/08/2022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254388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7D408B-AD14-48A3-A978-FACF80485125}" type="datetimeFigureOut">
              <a:rPr lang="en-US" smtClean="0"/>
              <a:t>26/08/2022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427554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7D408B-AD14-48A3-A978-FACF80485125}" type="datetimeFigureOut">
              <a:rPr lang="en-US" smtClean="0"/>
              <a:t>26/08/2022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410023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7D408B-AD14-48A3-A978-FACF80485125}" type="datetimeFigureOut">
              <a:rPr lang="en-US" smtClean="0"/>
              <a:t>26/08/2022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75417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7D408B-AD14-48A3-A978-FACF80485125}" type="datetimeFigureOut">
              <a:rPr lang="en-US" smtClean="0"/>
              <a:t>26/08/2022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37473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37D408B-AD14-48A3-A978-FACF80485125}" type="datetimeFigureOut">
              <a:rPr lang="en-US" smtClean="0"/>
              <a:t>26/08/2022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237190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D408B-AD14-48A3-A978-FACF80485125}" type="datetimeFigureOut">
              <a:rPr lang="en-US" smtClean="0"/>
              <a:t>26/08/2022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296652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D408B-AD14-48A3-A978-FACF80485125}" type="datetimeFigureOut">
              <a:rPr lang="en-US" smtClean="0"/>
              <a:t>26/08/2022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A0774-EC3A-4534-8722-84B47298AA79}" type="slidenum">
              <a:rPr lang="en-US" smtClean="0"/>
              <a:t>‹#›</a:t>
            </a:fld>
            <a:endParaRPr lang="en-US"/>
          </a:p>
        </p:txBody>
      </p:sp>
    </p:spTree>
    <p:extLst>
      <p:ext uri="{BB962C8B-B14F-4D97-AF65-F5344CB8AC3E}">
        <p14:creationId xmlns:p14="http://schemas.microsoft.com/office/powerpoint/2010/main" val="323692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7D408B-AD14-48A3-A978-FACF80485125}" type="datetimeFigureOut">
              <a:rPr lang="en-US" smtClean="0"/>
              <a:t>26/08/2022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B6A0774-EC3A-4534-8722-84B47298AA79}" type="slidenum">
              <a:rPr lang="en-US" smtClean="0"/>
              <a:t>‹#›</a:t>
            </a:fld>
            <a:endParaRPr lang="en-US"/>
          </a:p>
        </p:txBody>
      </p:sp>
    </p:spTree>
    <p:extLst>
      <p:ext uri="{BB962C8B-B14F-4D97-AF65-F5344CB8AC3E}">
        <p14:creationId xmlns:p14="http://schemas.microsoft.com/office/powerpoint/2010/main" val="13783729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1F80-B1F6-CC30-B53C-B9827624E221}"/>
              </a:ext>
            </a:extLst>
          </p:cNvPr>
          <p:cNvSpPr>
            <a:spLocks noGrp="1"/>
          </p:cNvSpPr>
          <p:nvPr>
            <p:ph type="ctrTitle"/>
          </p:nvPr>
        </p:nvSpPr>
        <p:spPr/>
        <p:txBody>
          <a:bodyPr/>
          <a:lstStyle/>
          <a:p>
            <a:r>
              <a:rPr lang="en-US">
                <a:latin typeface="Arial" panose="020B0604020202020204" pitchFamily="34" charset="0"/>
                <a:cs typeface="Arial" panose="020B0604020202020204" pitchFamily="34" charset="0"/>
              </a:rPr>
              <a:t>FACTORY PATTERN</a:t>
            </a:r>
          </a:p>
        </p:txBody>
      </p:sp>
      <p:sp>
        <p:nvSpPr>
          <p:cNvPr id="3" name="Subtitle 2">
            <a:extLst>
              <a:ext uri="{FF2B5EF4-FFF2-40B4-BE49-F238E27FC236}">
                <a16:creationId xmlns:a16="http://schemas.microsoft.com/office/drawing/2014/main" id="{29C9AA3C-7DC4-4158-9229-D8F84743FF6C}"/>
              </a:ext>
            </a:extLst>
          </p:cNvPr>
          <p:cNvSpPr>
            <a:spLocks noGrp="1"/>
          </p:cNvSpPr>
          <p:nvPr>
            <p:ph type="subTitle" idx="1"/>
          </p:nvPr>
        </p:nvSpPr>
        <p:spPr>
          <a:xfrm>
            <a:off x="9114503" y="2580752"/>
            <a:ext cx="3077497" cy="1696495"/>
          </a:xfrm>
        </p:spPr>
        <p:txBody>
          <a:bodyPr>
            <a:normAutofit fontScale="92500" lnSpcReduction="20000"/>
          </a:bodyPr>
          <a:lstStyle/>
          <a:p>
            <a:pPr algn="l"/>
            <a:r>
              <a:rPr lang="en-US">
                <a:latin typeface="Arial" panose="020B0604020202020204" pitchFamily="34" charset="0"/>
                <a:cs typeface="Arial" panose="020B0604020202020204" pitchFamily="34" charset="0"/>
              </a:rPr>
              <a:t>Nhóm 10</a:t>
            </a:r>
          </a:p>
          <a:p>
            <a:pPr algn="l"/>
            <a:r>
              <a:rPr lang="en-US">
                <a:solidFill>
                  <a:schemeClr val="bg1"/>
                </a:solidFill>
                <a:latin typeface="Arial" panose="020B0604020202020204" pitchFamily="34" charset="0"/>
                <a:cs typeface="Arial" panose="020B0604020202020204" pitchFamily="34" charset="0"/>
              </a:rPr>
              <a:t>Bùi Quốc Khánh</a:t>
            </a:r>
          </a:p>
          <a:p>
            <a:pPr algn="l"/>
            <a:r>
              <a:rPr lang="en-US">
                <a:solidFill>
                  <a:schemeClr val="bg1"/>
                </a:solidFill>
                <a:latin typeface="Arial" panose="020B0604020202020204" pitchFamily="34" charset="0"/>
                <a:cs typeface="Arial" panose="020B0604020202020204" pitchFamily="34" charset="0"/>
              </a:rPr>
              <a:t>Trương Cao Anh Huy</a:t>
            </a:r>
          </a:p>
          <a:p>
            <a:pPr algn="l"/>
            <a:r>
              <a:rPr lang="en-US">
                <a:solidFill>
                  <a:schemeClr val="bg1"/>
                </a:solidFill>
                <a:latin typeface="Arial" panose="020B0604020202020204" pitchFamily="34" charset="0"/>
                <a:cs typeface="Arial" panose="020B0604020202020204" pitchFamily="34" charset="0"/>
              </a:rPr>
              <a:t>Nguyễn Đình Đạt</a:t>
            </a:r>
          </a:p>
          <a:p>
            <a:pPr algn="l"/>
            <a:r>
              <a:rPr lang="en-US">
                <a:solidFill>
                  <a:schemeClr val="bg1"/>
                </a:solidFill>
                <a:latin typeface="Arial" panose="020B0604020202020204" pitchFamily="34" charset="0"/>
                <a:cs typeface="Arial" panose="020B0604020202020204" pitchFamily="34" charset="0"/>
              </a:rPr>
              <a:t>Lê Trần Thành Long</a:t>
            </a:r>
          </a:p>
        </p:txBody>
      </p:sp>
    </p:spTree>
    <p:extLst>
      <p:ext uri="{BB962C8B-B14F-4D97-AF65-F5344CB8AC3E}">
        <p14:creationId xmlns:p14="http://schemas.microsoft.com/office/powerpoint/2010/main" val="2752895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35" name="Rectangle 23">
            <a:extLst>
              <a:ext uri="{FF2B5EF4-FFF2-40B4-BE49-F238E27FC236}">
                <a16:creationId xmlns:a16="http://schemas.microsoft.com/office/drawing/2014/main" id="{C1DA4A20-1DD6-463A-865B-BC58C7202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5">
            <a:extLst>
              <a:ext uri="{FF2B5EF4-FFF2-40B4-BE49-F238E27FC236}">
                <a16:creationId xmlns:a16="http://schemas.microsoft.com/office/drawing/2014/main" id="{962C18E5-8207-4CDA-8D1F-3399785D18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7" name="Rectangle 27">
            <a:extLst>
              <a:ext uri="{FF2B5EF4-FFF2-40B4-BE49-F238E27FC236}">
                <a16:creationId xmlns:a16="http://schemas.microsoft.com/office/drawing/2014/main" id="{97995CCA-C661-4B85-AAC2-9D76A3B78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9">
            <a:extLst>
              <a:ext uri="{FF2B5EF4-FFF2-40B4-BE49-F238E27FC236}">
                <a16:creationId xmlns:a16="http://schemas.microsoft.com/office/drawing/2014/main" id="{1537014F-02CF-4051-B4DD-B0501BC1E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4CC9B8-B0D6-6187-36E8-06D8370DB6B3}"/>
              </a:ext>
            </a:extLst>
          </p:cNvPr>
          <p:cNvSpPr>
            <a:spLocks noGrp="1"/>
          </p:cNvSpPr>
          <p:nvPr>
            <p:ph type="title"/>
          </p:nvPr>
        </p:nvSpPr>
        <p:spPr>
          <a:xfrm>
            <a:off x="680321" y="753228"/>
            <a:ext cx="5584677" cy="1080938"/>
          </a:xfrm>
        </p:spPr>
        <p:txBody>
          <a:bodyPr>
            <a:normAutofit/>
          </a:bodyPr>
          <a:lstStyle/>
          <a:p>
            <a:r>
              <a:rPr lang="en-US">
                <a:latin typeface="Arial" panose="020B0604020202020204" pitchFamily="34" charset="0"/>
                <a:cs typeface="Arial" panose="020B0604020202020204" pitchFamily="34" charset="0"/>
              </a:rPr>
              <a:t>Khởi tạo Factory Pattern</a:t>
            </a:r>
          </a:p>
        </p:txBody>
      </p:sp>
      <p:pic>
        <p:nvPicPr>
          <p:cNvPr id="39" name="Picture 31">
            <a:extLst>
              <a:ext uri="{FF2B5EF4-FFF2-40B4-BE49-F238E27FC236}">
                <a16:creationId xmlns:a16="http://schemas.microsoft.com/office/drawing/2014/main" id="{4100C9ED-4B59-4A55-9A49-AED52060E9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C00C06F4-3502-CE0A-9526-1071BDE0CB9D}"/>
              </a:ext>
            </a:extLst>
          </p:cNvPr>
          <p:cNvSpPr>
            <a:spLocks noGrp="1"/>
          </p:cNvSpPr>
          <p:nvPr>
            <p:ph idx="1"/>
          </p:nvPr>
        </p:nvSpPr>
        <p:spPr>
          <a:xfrm>
            <a:off x="680321" y="2486338"/>
            <a:ext cx="5104843" cy="1092127"/>
          </a:xfrm>
        </p:spPr>
        <p:txBody>
          <a:bodyPr>
            <a:normAutofit/>
          </a:bodyPr>
          <a:lstStyle/>
          <a:p>
            <a:pPr marL="0" indent="0">
              <a:buNone/>
            </a:pPr>
            <a:r>
              <a:rPr lang="en-US" dirty="0">
                <a:latin typeface="Arial" panose="020B0604020202020204" pitchFamily="34" charset="0"/>
                <a:cs typeface="Arial" panose="020B0604020202020204" pitchFamily="34" charset="0"/>
              </a:rPr>
              <a:t>2. </a:t>
            </a:r>
            <a:r>
              <a:rPr lang="en-US" u="sng" dirty="0" err="1">
                <a:effectLst/>
                <a:latin typeface="Arial" panose="020B0604020202020204" pitchFamily="34" charset="0"/>
                <a:cs typeface="Arial" panose="020B0604020202020204" pitchFamily="34" charset="0"/>
              </a:rPr>
              <a:t>Khởi</a:t>
            </a:r>
            <a:r>
              <a:rPr lang="en-US" u="sng" dirty="0">
                <a:effectLst/>
                <a:latin typeface="Arial" panose="020B0604020202020204" pitchFamily="34" charset="0"/>
                <a:cs typeface="Arial" panose="020B0604020202020204" pitchFamily="34" charset="0"/>
              </a:rPr>
              <a:t> </a:t>
            </a:r>
            <a:r>
              <a:rPr lang="en-US" u="sng" dirty="0" err="1">
                <a:effectLst/>
                <a:latin typeface="Arial" panose="020B0604020202020204" pitchFamily="34" charset="0"/>
                <a:cs typeface="Arial" panose="020B0604020202020204" pitchFamily="34" charset="0"/>
              </a:rPr>
              <a:t>tạo</a:t>
            </a:r>
            <a:endParaRPr lang="en-US" u="sng" dirty="0">
              <a:effectLst/>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Factory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những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p>
        </p:txBody>
      </p:sp>
      <p:sp>
        <p:nvSpPr>
          <p:cNvPr id="34" name="Rectangle 33">
            <a:extLst>
              <a:ext uri="{FF2B5EF4-FFF2-40B4-BE49-F238E27FC236}">
                <a16:creationId xmlns:a16="http://schemas.microsoft.com/office/drawing/2014/main" id="{509BAAAD-6CE7-413C-9BB1-497788C84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actory Pattern Là Gì Và Tại Sao Bạn Cần Nó? Factory Method Pattern Giải  Quyết Bài Toán Nào">
            <a:extLst>
              <a:ext uri="{FF2B5EF4-FFF2-40B4-BE49-F238E27FC236}">
                <a16:creationId xmlns:a16="http://schemas.microsoft.com/office/drawing/2014/main" id="{E9DE97B9-CEB8-AC34-BC0F-F7F2D2ED1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729987" y="1737387"/>
            <a:ext cx="4781692" cy="3359138"/>
          </a:xfrm>
          <a:prstGeom prst="rect">
            <a:avLst/>
          </a:prstGeom>
          <a:noFill/>
          <a:ln>
            <a:noFill/>
          </a:ln>
          <a:effectLst/>
        </p:spPr>
      </p:pic>
    </p:spTree>
    <p:extLst>
      <p:ext uri="{BB962C8B-B14F-4D97-AF65-F5344CB8AC3E}">
        <p14:creationId xmlns:p14="http://schemas.microsoft.com/office/powerpoint/2010/main" val="2853679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35" name="Rectangle 23">
            <a:extLst>
              <a:ext uri="{FF2B5EF4-FFF2-40B4-BE49-F238E27FC236}">
                <a16:creationId xmlns:a16="http://schemas.microsoft.com/office/drawing/2014/main" id="{C1DA4A20-1DD6-463A-865B-BC58C7202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5">
            <a:extLst>
              <a:ext uri="{FF2B5EF4-FFF2-40B4-BE49-F238E27FC236}">
                <a16:creationId xmlns:a16="http://schemas.microsoft.com/office/drawing/2014/main" id="{962C18E5-8207-4CDA-8D1F-3399785D18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7" name="Rectangle 27">
            <a:extLst>
              <a:ext uri="{FF2B5EF4-FFF2-40B4-BE49-F238E27FC236}">
                <a16:creationId xmlns:a16="http://schemas.microsoft.com/office/drawing/2014/main" id="{97995CCA-C661-4B85-AAC2-9D76A3B78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9">
            <a:extLst>
              <a:ext uri="{FF2B5EF4-FFF2-40B4-BE49-F238E27FC236}">
                <a16:creationId xmlns:a16="http://schemas.microsoft.com/office/drawing/2014/main" id="{1537014F-02CF-4051-B4DD-B0501BC1E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4CC9B8-B0D6-6187-36E8-06D8370DB6B3}"/>
              </a:ext>
            </a:extLst>
          </p:cNvPr>
          <p:cNvSpPr>
            <a:spLocks noGrp="1"/>
          </p:cNvSpPr>
          <p:nvPr>
            <p:ph type="title"/>
          </p:nvPr>
        </p:nvSpPr>
        <p:spPr>
          <a:xfrm>
            <a:off x="680321" y="753228"/>
            <a:ext cx="5584677" cy="1080938"/>
          </a:xfrm>
        </p:spPr>
        <p:txBody>
          <a:bodyPr>
            <a:normAutofit/>
          </a:bodyPr>
          <a:lstStyle/>
          <a:p>
            <a:r>
              <a:rPr lang="en-US">
                <a:latin typeface="Arial" panose="020B0604020202020204" pitchFamily="34" charset="0"/>
                <a:cs typeface="Arial" panose="020B0604020202020204" pitchFamily="34" charset="0"/>
              </a:rPr>
              <a:t>Khởi tạo Factory Pattern</a:t>
            </a:r>
          </a:p>
        </p:txBody>
      </p:sp>
      <p:pic>
        <p:nvPicPr>
          <p:cNvPr id="39" name="Picture 31">
            <a:extLst>
              <a:ext uri="{FF2B5EF4-FFF2-40B4-BE49-F238E27FC236}">
                <a16:creationId xmlns:a16="http://schemas.microsoft.com/office/drawing/2014/main" id="{4100C9ED-4B59-4A55-9A49-AED52060E9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C00C06F4-3502-CE0A-9526-1071BDE0CB9D}"/>
              </a:ext>
            </a:extLst>
          </p:cNvPr>
          <p:cNvSpPr>
            <a:spLocks noGrp="1"/>
          </p:cNvSpPr>
          <p:nvPr>
            <p:ph idx="1"/>
          </p:nvPr>
        </p:nvSpPr>
        <p:spPr>
          <a:xfrm>
            <a:off x="680321" y="2443534"/>
            <a:ext cx="5104843" cy="4371662"/>
          </a:xfrm>
        </p:spPr>
        <p:txBody>
          <a:bodyPr>
            <a:noAutofit/>
          </a:bodyPr>
          <a:lstStyle/>
          <a:p>
            <a:pPr>
              <a:lnSpc>
                <a:spcPct val="150000"/>
              </a:lnSpc>
            </a:pPr>
            <a:r>
              <a:rPr lang="vi-VN" sz="1600" b="1" dirty="0" err="1">
                <a:latin typeface="Arial" panose="020B0604020202020204" pitchFamily="34" charset="0"/>
                <a:cs typeface="Arial" panose="020B0604020202020204" pitchFamily="34" charset="0"/>
              </a:rPr>
              <a:t>Super</a:t>
            </a:r>
            <a:r>
              <a:rPr lang="vi-VN" sz="1600" b="1" dirty="0">
                <a:latin typeface="Arial" panose="020B0604020202020204" pitchFamily="34" charset="0"/>
                <a:cs typeface="Arial" panose="020B0604020202020204" pitchFamily="34" charset="0"/>
              </a:rPr>
              <a:t> </a:t>
            </a:r>
            <a:r>
              <a:rPr lang="vi-VN" sz="1600" b="1"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môt</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supper</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trong </a:t>
            </a:r>
            <a:r>
              <a:rPr lang="vi-VN" sz="1600" dirty="0" err="1">
                <a:latin typeface="Arial" panose="020B0604020202020204" pitchFamily="34" charset="0"/>
                <a:cs typeface="Arial" panose="020B0604020202020204" pitchFamily="34" charset="0"/>
              </a:rPr>
              <a:t>Factory</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Pattern</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có</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thể</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là</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một</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interface</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abstract</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hay </a:t>
            </a:r>
            <a:r>
              <a:rPr lang="vi-VN" sz="1600" dirty="0" err="1">
                <a:latin typeface="Arial" panose="020B0604020202020204" pitchFamily="34" charset="0"/>
                <a:cs typeface="Arial" panose="020B0604020202020204" pitchFamily="34" charset="0"/>
              </a:rPr>
              <a:t>một</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thông </a:t>
            </a:r>
            <a:r>
              <a:rPr lang="vi-VN" sz="1600" dirty="0" err="1">
                <a:latin typeface="Arial" panose="020B0604020202020204" pitchFamily="34" charset="0"/>
                <a:cs typeface="Arial" panose="020B0604020202020204" pitchFamily="34" charset="0"/>
              </a:rPr>
              <a:t>thường</a:t>
            </a:r>
            <a:r>
              <a:rPr lang="vi-VN"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a:lnSpc>
                <a:spcPct val="150000"/>
              </a:lnSpc>
            </a:pPr>
            <a:r>
              <a:rPr lang="vi-VN" sz="1600" b="1" dirty="0" err="1">
                <a:latin typeface="Arial" panose="020B0604020202020204" pitchFamily="34" charset="0"/>
                <a:cs typeface="Arial" panose="020B0604020202020204" pitchFamily="34" charset="0"/>
              </a:rPr>
              <a:t>Sub</a:t>
            </a:r>
            <a:r>
              <a:rPr lang="vi-VN" sz="1600" b="1" dirty="0">
                <a:latin typeface="Arial" panose="020B0604020202020204" pitchFamily="34" charset="0"/>
                <a:cs typeface="Arial" panose="020B0604020202020204" pitchFamily="34" charset="0"/>
              </a:rPr>
              <a:t> </a:t>
            </a:r>
            <a:r>
              <a:rPr lang="vi-VN" sz="1600" b="1" dirty="0" err="1">
                <a:latin typeface="Arial" panose="020B0604020202020204" pitchFamily="34" charset="0"/>
                <a:cs typeface="Arial" panose="020B0604020202020204" pitchFamily="34" charset="0"/>
              </a:rPr>
              <a:t>Classes</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các</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sub</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sẽ</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implement</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các</a:t>
            </a:r>
            <a:r>
              <a:rPr lang="vi-VN" sz="1600" dirty="0">
                <a:latin typeface="Arial" panose="020B0604020202020204" pitchFamily="34" charset="0"/>
                <a:cs typeface="Arial" panose="020B0604020202020204" pitchFamily="34" charset="0"/>
              </a:rPr>
              <a:t> phương </a:t>
            </a:r>
            <a:r>
              <a:rPr lang="vi-VN" sz="1600" dirty="0" err="1">
                <a:latin typeface="Arial" panose="020B0604020202020204" pitchFamily="34" charset="0"/>
                <a:cs typeface="Arial" panose="020B0604020202020204" pitchFamily="34" charset="0"/>
              </a:rPr>
              <a:t>thức</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của</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supper</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theo </a:t>
            </a:r>
            <a:r>
              <a:rPr lang="vi-VN" sz="1600" dirty="0" err="1">
                <a:latin typeface="Arial" panose="020B0604020202020204" pitchFamily="34" charset="0"/>
                <a:cs typeface="Arial" panose="020B0604020202020204" pitchFamily="34" charset="0"/>
              </a:rPr>
              <a:t>nghiệp</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vụ</a:t>
            </a:r>
            <a:r>
              <a:rPr lang="vi-VN" sz="1600" dirty="0">
                <a:latin typeface="Arial" panose="020B0604020202020204" pitchFamily="34" charset="0"/>
                <a:cs typeface="Arial" panose="020B0604020202020204" pitchFamily="34" charset="0"/>
              </a:rPr>
              <a:t> riêng </a:t>
            </a:r>
            <a:r>
              <a:rPr lang="vi-VN" sz="1600" dirty="0" err="1">
                <a:latin typeface="Arial" panose="020B0604020202020204" pitchFamily="34" charset="0"/>
                <a:cs typeface="Arial" panose="020B0604020202020204" pitchFamily="34" charset="0"/>
              </a:rPr>
              <a:t>của</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nó</a:t>
            </a:r>
            <a:r>
              <a:rPr lang="vi-VN"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a:lnSpc>
                <a:spcPct val="150000"/>
              </a:lnSpc>
            </a:pPr>
            <a:r>
              <a:rPr lang="vi-VN" sz="1600" b="1" dirty="0" err="1">
                <a:latin typeface="Arial" panose="020B0604020202020204" pitchFamily="34" charset="0"/>
                <a:cs typeface="Arial" panose="020B0604020202020204" pitchFamily="34" charset="0"/>
              </a:rPr>
              <a:t>Factory</a:t>
            </a:r>
            <a:r>
              <a:rPr lang="vi-VN" sz="1600" b="1" dirty="0">
                <a:latin typeface="Arial" panose="020B0604020202020204" pitchFamily="34" charset="0"/>
                <a:cs typeface="Arial" panose="020B0604020202020204" pitchFamily="34" charset="0"/>
              </a:rPr>
              <a:t> </a:t>
            </a:r>
            <a:r>
              <a:rPr lang="vi-VN" sz="1600" b="1"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một</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chịu</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tránh</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nhiệm</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khởi</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tạo</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các</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đối</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tượng</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sub</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dựa</a:t>
            </a:r>
            <a:r>
              <a:rPr lang="vi-VN" sz="1600" dirty="0">
                <a:latin typeface="Arial" panose="020B0604020202020204" pitchFamily="34" charset="0"/>
                <a:cs typeface="Arial" panose="020B0604020202020204" pitchFamily="34" charset="0"/>
              </a:rPr>
              <a:t> theo tham </a:t>
            </a:r>
            <a:r>
              <a:rPr lang="vi-VN" sz="1600" dirty="0" err="1">
                <a:latin typeface="Arial" panose="020B0604020202020204" pitchFamily="34" charset="0"/>
                <a:cs typeface="Arial" panose="020B0604020202020204" pitchFamily="34" charset="0"/>
              </a:rPr>
              <a:t>số</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đầu</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vào</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Factory</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sử</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dụng</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if-else</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hoặc</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switch-case</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để</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xác</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định</a:t>
            </a:r>
            <a:r>
              <a:rPr lang="vi-VN" sz="1600" dirty="0">
                <a:latin typeface="Arial" panose="020B0604020202020204" pitchFamily="34" charset="0"/>
                <a:cs typeface="Arial" panose="020B0604020202020204" pitchFamily="34" charset="0"/>
              </a:rPr>
              <a:t> </a:t>
            </a:r>
            <a:r>
              <a:rPr lang="vi-VN" sz="1600" dirty="0" err="1">
                <a:latin typeface="Arial" panose="020B0604020202020204" pitchFamily="34" charset="0"/>
                <a:cs typeface="Arial" panose="020B0604020202020204" pitchFamily="34" charset="0"/>
              </a:rPr>
              <a:t>class</a:t>
            </a:r>
            <a:r>
              <a:rPr lang="vi-VN" sz="1600" dirty="0">
                <a:latin typeface="Arial" panose="020B0604020202020204" pitchFamily="34" charset="0"/>
                <a:cs typeface="Arial" panose="020B0604020202020204" pitchFamily="34" charset="0"/>
              </a:rPr>
              <a:t> con </a:t>
            </a:r>
            <a:r>
              <a:rPr lang="vi-VN" sz="1600" dirty="0" err="1">
                <a:latin typeface="Arial" panose="020B0604020202020204" pitchFamily="34" charset="0"/>
                <a:cs typeface="Arial" panose="020B0604020202020204" pitchFamily="34" charset="0"/>
              </a:rPr>
              <a:t>đầu</a:t>
            </a:r>
            <a:r>
              <a:rPr lang="vi-VN" sz="1600" dirty="0">
                <a:latin typeface="Arial" panose="020B0604020202020204" pitchFamily="34" charset="0"/>
                <a:cs typeface="Arial" panose="020B0604020202020204" pitchFamily="34" charset="0"/>
              </a:rPr>
              <a:t> ra.</a:t>
            </a:r>
            <a:endParaRPr lang="en-US" sz="16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509BAAAD-6CE7-413C-9BB1-497788C84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actory Pattern Là Gì Và Tại Sao Bạn Cần Nó? Factory Method Pattern Giải  Quyết Bài Toán Nào">
            <a:extLst>
              <a:ext uri="{FF2B5EF4-FFF2-40B4-BE49-F238E27FC236}">
                <a16:creationId xmlns:a16="http://schemas.microsoft.com/office/drawing/2014/main" id="{E9DE97B9-CEB8-AC34-BC0F-F7F2D2ED1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729987" y="1737387"/>
            <a:ext cx="4781692" cy="3359138"/>
          </a:xfrm>
          <a:prstGeom prst="rect">
            <a:avLst/>
          </a:prstGeom>
          <a:noFill/>
          <a:ln>
            <a:noFill/>
          </a:ln>
          <a:effectLst/>
        </p:spPr>
      </p:pic>
    </p:spTree>
    <p:extLst>
      <p:ext uri="{BB962C8B-B14F-4D97-AF65-F5344CB8AC3E}">
        <p14:creationId xmlns:p14="http://schemas.microsoft.com/office/powerpoint/2010/main" val="327036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C5DA-6877-55B2-86E0-C347B8C5858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Factory Pattern</a:t>
            </a:r>
          </a:p>
        </p:txBody>
      </p:sp>
      <p:sp>
        <p:nvSpPr>
          <p:cNvPr id="3" name="Content Placeholder 2">
            <a:extLst>
              <a:ext uri="{FF2B5EF4-FFF2-40B4-BE49-F238E27FC236}">
                <a16:creationId xmlns:a16="http://schemas.microsoft.com/office/drawing/2014/main" id="{15DE2E68-DE61-25FF-3A22-D3F80101E753}"/>
              </a:ext>
            </a:extLst>
          </p:cNvPr>
          <p:cNvSpPr>
            <a:spLocks noGrp="1"/>
          </p:cNvSpPr>
          <p:nvPr>
            <p:ph idx="1"/>
          </p:nvPr>
        </p:nvSpPr>
        <p:spPr>
          <a:xfrm>
            <a:off x="680321" y="1986677"/>
            <a:ext cx="9613861" cy="3599316"/>
          </a:xfrm>
        </p:spPr>
        <p:txBody>
          <a:bodyPr>
            <a:normAutofit/>
          </a:bodyPr>
          <a:lstStyle/>
          <a:p>
            <a:pPr marL="0" indent="0">
              <a:lnSpc>
                <a:spcPct val="150000"/>
              </a:lnSpc>
              <a:buNone/>
            </a:pPr>
            <a:r>
              <a:rPr lang="en-US" dirty="0">
                <a:latin typeface="Arial" panose="020B0604020202020204" pitchFamily="34" charset="0"/>
                <a:cs typeface="Arial" panose="020B0604020202020204" pitchFamily="34" charset="0"/>
              </a:rPr>
              <a:t>1. </a:t>
            </a:r>
            <a:r>
              <a:rPr lang="en-US" u="sng" dirty="0" err="1">
                <a:effectLst/>
                <a:latin typeface="Arial" panose="020B0604020202020204" pitchFamily="34" charset="0"/>
                <a:cs typeface="Arial" panose="020B0604020202020204" pitchFamily="34" charset="0"/>
              </a:rPr>
              <a:t>Đề</a:t>
            </a:r>
            <a:r>
              <a:rPr lang="en-US" u="sng" dirty="0">
                <a:effectLst/>
                <a:latin typeface="Arial" panose="020B0604020202020204" pitchFamily="34" charset="0"/>
                <a:cs typeface="Arial" panose="020B0604020202020204" pitchFamily="34" charset="0"/>
              </a:rPr>
              <a:t> </a:t>
            </a:r>
            <a:r>
              <a:rPr lang="en-US" u="sng" dirty="0" err="1">
                <a:effectLst/>
                <a:latin typeface="Arial" panose="020B0604020202020204" pitchFamily="34" charset="0"/>
                <a:cs typeface="Arial" panose="020B0604020202020204" pitchFamily="34" charset="0"/>
              </a:rPr>
              <a:t>bài</a:t>
            </a:r>
            <a:r>
              <a:rPr lang="en-US" u="sng" dirty="0">
                <a:effectLst/>
                <a:latin typeface="Arial" panose="020B0604020202020204" pitchFamily="34" charset="0"/>
                <a:cs typeface="Arial" panose="020B0604020202020204" pitchFamily="34" charset="0"/>
              </a:rPr>
              <a:t>:</a:t>
            </a:r>
          </a:p>
          <a:p>
            <a:pPr lvl="1">
              <a:lnSpc>
                <a:spcPct val="150000"/>
              </a:lnSpc>
            </a:pPr>
            <a:r>
              <a:rPr lang="vi-VN" dirty="0" err="1">
                <a:latin typeface="Arial" panose="020B0604020202020204" pitchFamily="34" charset="0"/>
                <a:cs typeface="Arial" panose="020B0604020202020204" pitchFamily="34" charset="0"/>
              </a:rPr>
              <a:t>Thể</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hiện</a:t>
            </a:r>
            <a:r>
              <a:rPr lang="vi-VN" dirty="0">
                <a:latin typeface="Arial" panose="020B0604020202020204" pitchFamily="34" charset="0"/>
                <a:cs typeface="Arial" panose="020B0604020202020204" pitchFamily="34" charset="0"/>
              </a:rPr>
              <a:t> quy </a:t>
            </a:r>
            <a:r>
              <a:rPr lang="vi-VN" dirty="0" err="1">
                <a:latin typeface="Arial" panose="020B0604020202020204" pitchFamily="34" charset="0"/>
                <a:cs typeface="Arial" panose="020B0604020202020204" pitchFamily="34" charset="0"/>
              </a:rPr>
              <a:t>trình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ra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số</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món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nước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của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quán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trà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sữa</a:t>
            </a:r>
            <a:endParaRPr lang="en-US" dirty="0">
              <a:latin typeface="Arial" panose="020B0604020202020204" pitchFamily="34" charset="0"/>
              <a:cs typeface="Arial" panose="020B0604020202020204" pitchFamily="34" charset="0"/>
            </a:endParaRPr>
          </a:p>
        </p:txBody>
      </p:sp>
      <p:pic>
        <p:nvPicPr>
          <p:cNvPr id="1026" name="Picture 2" descr="Suy nghĩ tiêu cực, hay làm quá mọi thứ, bệnh rất nặng?">
            <a:extLst>
              <a:ext uri="{FF2B5EF4-FFF2-40B4-BE49-F238E27FC236}">
                <a16:creationId xmlns:a16="http://schemas.microsoft.com/office/drawing/2014/main" id="{2EDC5531-9673-1EFB-485B-6E7FEE53F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931" y="3724535"/>
            <a:ext cx="3508138" cy="298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5615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2" presetClass="entr" presetSubtype="4"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 calcmode="lin" valueType="num">
                                      <p:cBhvr additive="base">
                                        <p:cTn id="20" dur="500" fill="hold"/>
                                        <p:tgtEl>
                                          <p:spTgt spid="1026"/>
                                        </p:tgtEl>
                                        <p:attrNameLst>
                                          <p:attrName>ppt_x</p:attrName>
                                        </p:attrNameLst>
                                      </p:cBhvr>
                                      <p:tavLst>
                                        <p:tav tm="0">
                                          <p:val>
                                            <p:strVal val="#ppt_x"/>
                                          </p:val>
                                        </p:tav>
                                        <p:tav tm="100000">
                                          <p:val>
                                            <p:strVal val="#ppt_x"/>
                                          </p:val>
                                        </p:tav>
                                      </p:tavLst>
                                    </p:anim>
                                    <p:anim calcmode="lin" valueType="num">
                                      <p:cBhvr additive="base">
                                        <p:cTn id="21"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C5DA-6877-55B2-86E0-C347B8C5858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Factory Pattern</a:t>
            </a:r>
          </a:p>
        </p:txBody>
      </p:sp>
      <p:sp>
        <p:nvSpPr>
          <p:cNvPr id="3" name="Content Placeholder 2">
            <a:extLst>
              <a:ext uri="{FF2B5EF4-FFF2-40B4-BE49-F238E27FC236}">
                <a16:creationId xmlns:a16="http://schemas.microsoft.com/office/drawing/2014/main" id="{15DE2E68-DE61-25FF-3A22-D3F80101E753}"/>
              </a:ext>
            </a:extLst>
          </p:cNvPr>
          <p:cNvSpPr>
            <a:spLocks noGrp="1"/>
          </p:cNvSpPr>
          <p:nvPr>
            <p:ph idx="1"/>
          </p:nvPr>
        </p:nvSpPr>
        <p:spPr>
          <a:xfrm>
            <a:off x="680321" y="1986677"/>
            <a:ext cx="9613861" cy="3599316"/>
          </a:xfrm>
        </p:spPr>
        <p:txBody>
          <a:bodyPr>
            <a:normAutofit/>
          </a:bodyPr>
          <a:lstStyle/>
          <a:p>
            <a:pPr marL="0" indent="0">
              <a:lnSpc>
                <a:spcPct val="150000"/>
              </a:lnSpc>
              <a:buNone/>
            </a:pPr>
            <a:r>
              <a:rPr lang="en-US" dirty="0">
                <a:latin typeface="Arial" panose="020B0604020202020204" pitchFamily="34" charset="0"/>
                <a:cs typeface="Arial" panose="020B0604020202020204" pitchFamily="34" charset="0"/>
              </a:rPr>
              <a:t>2. </a:t>
            </a:r>
            <a:r>
              <a:rPr lang="en-US" u="sng" dirty="0" err="1">
                <a:effectLst/>
                <a:latin typeface="Arial" panose="020B0604020202020204" pitchFamily="34" charset="0"/>
                <a:cs typeface="Arial" panose="020B0604020202020204" pitchFamily="34" charset="0"/>
              </a:rPr>
              <a:t>Thực</a:t>
            </a:r>
            <a:r>
              <a:rPr lang="en-US" u="sng" dirty="0">
                <a:effectLst/>
                <a:latin typeface="Arial" panose="020B0604020202020204" pitchFamily="34" charset="0"/>
                <a:cs typeface="Arial" panose="020B0604020202020204" pitchFamily="34" charset="0"/>
              </a:rPr>
              <a:t> </a:t>
            </a:r>
            <a:r>
              <a:rPr lang="en-US" u="sng" dirty="0" err="1">
                <a:effectLst/>
                <a:latin typeface="Arial" panose="020B0604020202020204" pitchFamily="34" charset="0"/>
                <a:cs typeface="Arial" panose="020B0604020202020204" pitchFamily="34" charset="0"/>
              </a:rPr>
              <a:t>thi</a:t>
            </a:r>
            <a:r>
              <a:rPr lang="en-US" u="sng" dirty="0">
                <a:effectLst/>
                <a:latin typeface="Arial" panose="020B0604020202020204" pitchFamily="34" charset="0"/>
                <a:cs typeface="Arial" panose="020B0604020202020204" pitchFamily="34" charset="0"/>
              </a:rPr>
              <a:t>:</a:t>
            </a:r>
          </a:p>
          <a:p>
            <a:pPr lvl="1">
              <a:lnSpc>
                <a:spcPct val="150000"/>
              </a:lnSpc>
            </a:pPr>
            <a:r>
              <a:rPr lang="vi-VN"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Supper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chứa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method</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món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nước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để</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ể</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hiện</a:t>
            </a:r>
            <a:r>
              <a:rPr lang="vi-VN" dirty="0">
                <a:latin typeface="Arial" panose="020B0604020202020204" pitchFamily="34" charset="0"/>
                <a:cs typeface="Arial" panose="020B0604020202020204" pitchFamily="34" charset="0"/>
              </a:rPr>
              <a:t> quy </a:t>
            </a:r>
            <a:r>
              <a:rPr lang="vi-VN" dirty="0" err="1">
                <a:latin typeface="Arial" panose="020B0604020202020204" pitchFamily="34" charset="0"/>
                <a:cs typeface="Arial" panose="020B0604020202020204" pitchFamily="34" charset="0"/>
              </a:rPr>
              <a:t>trình</a:t>
            </a:r>
            <a:r>
              <a:rPr lang="vi-V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D9FBD2D-B6A2-906C-164E-19881C3FCB0B}"/>
              </a:ext>
            </a:extLst>
          </p:cNvPr>
          <p:cNvPicPr>
            <a:picLocks noChangeAspect="1"/>
          </p:cNvPicPr>
          <p:nvPr/>
        </p:nvPicPr>
        <p:blipFill>
          <a:blip r:embed="rId2"/>
          <a:stretch>
            <a:fillRect/>
          </a:stretch>
        </p:blipFill>
        <p:spPr>
          <a:xfrm>
            <a:off x="4040515" y="4142126"/>
            <a:ext cx="4110969" cy="1548556"/>
          </a:xfrm>
          <a:prstGeom prst="rect">
            <a:avLst/>
          </a:prstGeom>
        </p:spPr>
      </p:pic>
    </p:spTree>
    <p:extLst>
      <p:ext uri="{BB962C8B-B14F-4D97-AF65-F5344CB8AC3E}">
        <p14:creationId xmlns:p14="http://schemas.microsoft.com/office/powerpoint/2010/main" val="157185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C5DA-6877-55B2-86E0-C347B8C5858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Factory Pattern</a:t>
            </a:r>
          </a:p>
        </p:txBody>
      </p:sp>
      <p:sp>
        <p:nvSpPr>
          <p:cNvPr id="3" name="Content Placeholder 2">
            <a:extLst>
              <a:ext uri="{FF2B5EF4-FFF2-40B4-BE49-F238E27FC236}">
                <a16:creationId xmlns:a16="http://schemas.microsoft.com/office/drawing/2014/main" id="{15DE2E68-DE61-25FF-3A22-D3F80101E753}"/>
              </a:ext>
            </a:extLst>
          </p:cNvPr>
          <p:cNvSpPr>
            <a:spLocks noGrp="1"/>
          </p:cNvSpPr>
          <p:nvPr>
            <p:ph idx="1"/>
          </p:nvPr>
        </p:nvSpPr>
        <p:spPr>
          <a:xfrm>
            <a:off x="680320" y="1986677"/>
            <a:ext cx="9613861" cy="3599316"/>
          </a:xfrm>
        </p:spPr>
        <p:txBody>
          <a:bodyPr>
            <a:normAutofit/>
          </a:bodyPr>
          <a:lstStyle/>
          <a:p>
            <a:pPr marL="0" indent="0">
              <a:lnSpc>
                <a:spcPct val="150000"/>
              </a:lnSpc>
              <a:buNone/>
            </a:pPr>
            <a:r>
              <a:rPr lang="en-US" dirty="0">
                <a:latin typeface="Arial" panose="020B0604020202020204" pitchFamily="34" charset="0"/>
                <a:cs typeface="Arial" panose="020B0604020202020204" pitchFamily="34" charset="0"/>
              </a:rPr>
              <a:t>2. </a:t>
            </a:r>
            <a:r>
              <a:rPr lang="en-US" u="sng" dirty="0" err="1">
                <a:latin typeface="Arial" panose="020B0604020202020204" pitchFamily="34" charset="0"/>
                <a:cs typeface="Arial" panose="020B0604020202020204" pitchFamily="34" charset="0"/>
              </a:rPr>
              <a:t>Thực</a:t>
            </a:r>
            <a:r>
              <a:rPr lang="en-US" u="sng" dirty="0">
                <a:latin typeface="Arial" panose="020B0604020202020204" pitchFamily="34" charset="0"/>
                <a:cs typeface="Arial" panose="020B0604020202020204" pitchFamily="34" charset="0"/>
              </a:rPr>
              <a:t> </a:t>
            </a:r>
            <a:r>
              <a:rPr lang="en-US" u="sng" dirty="0" err="1">
                <a:latin typeface="Arial" panose="020B0604020202020204" pitchFamily="34" charset="0"/>
                <a:cs typeface="Arial" panose="020B0604020202020204" pitchFamily="34" charset="0"/>
              </a:rPr>
              <a:t>thi</a:t>
            </a:r>
            <a:r>
              <a:rPr lang="en-US" u="sng" dirty="0">
                <a:latin typeface="Arial" panose="020B0604020202020204" pitchFamily="34" charset="0"/>
                <a:cs typeface="Arial" panose="020B0604020202020204" pitchFamily="34" charset="0"/>
              </a:rPr>
              <a:t>:</a:t>
            </a:r>
          </a:p>
          <a:p>
            <a:pPr lvl="1">
              <a:lnSpc>
                <a:spcPct val="150000"/>
              </a:lnSpc>
            </a:pPr>
            <a:r>
              <a:rPr lang="vi-VN"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số</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Sub</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Classes</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ứng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món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nước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quán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7296582-3B7D-82B9-5234-E9137BDFA4C2}"/>
              </a:ext>
            </a:extLst>
          </p:cNvPr>
          <p:cNvPicPr>
            <a:picLocks noChangeAspect="1"/>
          </p:cNvPicPr>
          <p:nvPr/>
        </p:nvPicPr>
        <p:blipFill>
          <a:blip r:embed="rId2"/>
          <a:stretch>
            <a:fillRect/>
          </a:stretch>
        </p:blipFill>
        <p:spPr>
          <a:xfrm>
            <a:off x="2903220" y="3584155"/>
            <a:ext cx="6385560" cy="2773045"/>
          </a:xfrm>
          <a:prstGeom prst="rect">
            <a:avLst/>
          </a:prstGeom>
        </p:spPr>
      </p:pic>
    </p:spTree>
    <p:extLst>
      <p:ext uri="{BB962C8B-B14F-4D97-AF65-F5344CB8AC3E}">
        <p14:creationId xmlns:p14="http://schemas.microsoft.com/office/powerpoint/2010/main" val="135542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C5DA-6877-55B2-86E0-C347B8C5858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Factory Pattern</a:t>
            </a:r>
          </a:p>
        </p:txBody>
      </p:sp>
      <p:sp>
        <p:nvSpPr>
          <p:cNvPr id="3" name="Content Placeholder 2">
            <a:extLst>
              <a:ext uri="{FF2B5EF4-FFF2-40B4-BE49-F238E27FC236}">
                <a16:creationId xmlns:a16="http://schemas.microsoft.com/office/drawing/2014/main" id="{15DE2E68-DE61-25FF-3A22-D3F80101E753}"/>
              </a:ext>
            </a:extLst>
          </p:cNvPr>
          <p:cNvSpPr>
            <a:spLocks noGrp="1"/>
          </p:cNvSpPr>
          <p:nvPr>
            <p:ph idx="1"/>
          </p:nvPr>
        </p:nvSpPr>
        <p:spPr>
          <a:xfrm>
            <a:off x="680321" y="1986671"/>
            <a:ext cx="9613861" cy="3599316"/>
          </a:xfrm>
        </p:spPr>
        <p:txBody>
          <a:bodyPr>
            <a:normAutofit/>
          </a:bodyPr>
          <a:lstStyle/>
          <a:p>
            <a:pPr marL="0" indent="0">
              <a:lnSpc>
                <a:spcPct val="150000"/>
              </a:lnSpc>
              <a:buNone/>
            </a:pPr>
            <a:r>
              <a:rPr lang="en-US" dirty="0">
                <a:latin typeface="Arial" panose="020B0604020202020204" pitchFamily="34" charset="0"/>
                <a:cs typeface="Arial" panose="020B0604020202020204" pitchFamily="34" charset="0"/>
              </a:rPr>
              <a:t>2. </a:t>
            </a:r>
            <a:r>
              <a:rPr lang="en-US" u="sng" dirty="0" err="1">
                <a:latin typeface="Arial" panose="020B0604020202020204" pitchFamily="34" charset="0"/>
                <a:cs typeface="Arial" panose="020B0604020202020204" pitchFamily="34" charset="0"/>
              </a:rPr>
              <a:t>Thực</a:t>
            </a:r>
            <a:r>
              <a:rPr lang="en-US" u="sng" dirty="0">
                <a:latin typeface="Arial" panose="020B0604020202020204" pitchFamily="34" charset="0"/>
                <a:cs typeface="Arial" panose="020B0604020202020204" pitchFamily="34" charset="0"/>
              </a:rPr>
              <a:t> </a:t>
            </a:r>
            <a:r>
              <a:rPr lang="en-US" u="sng" dirty="0" err="1">
                <a:latin typeface="Arial" panose="020B0604020202020204" pitchFamily="34" charset="0"/>
                <a:cs typeface="Arial" panose="020B0604020202020204" pitchFamily="34" charset="0"/>
              </a:rPr>
              <a:t>thi</a:t>
            </a:r>
            <a:r>
              <a:rPr lang="en-US" u="sng" dirty="0">
                <a:latin typeface="Arial" panose="020B0604020202020204" pitchFamily="34" charset="0"/>
                <a:cs typeface="Arial" panose="020B0604020202020204" pitchFamily="34" charset="0"/>
              </a:rPr>
              <a:t>:</a:t>
            </a:r>
          </a:p>
          <a:p>
            <a:pPr lvl="1">
              <a:lnSpc>
                <a:spcPct val="150000"/>
              </a:lnSpc>
            </a:pPr>
            <a:r>
              <a:rPr lang="vi-VN"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Factory</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để</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gọi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Sub</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a:t>
            </a:r>
            <a:r>
              <a:rPr lang="vi-VN" dirty="0" err="1">
                <a:latin typeface="Arial" panose="020B0604020202020204" pitchFamily="34" charset="0"/>
                <a:cs typeface="Arial" panose="020B0604020202020204" pitchFamily="34" charset="0"/>
              </a:rPr>
              <a:t>món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nước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mà</a:t>
            </a:r>
            <a:r>
              <a:rPr lang="vi-VN" dirty="0">
                <a:latin typeface="Arial" panose="020B0604020202020204" pitchFamily="34" charset="0"/>
                <a:cs typeface="Arial" panose="020B0604020202020204" pitchFamily="34" charset="0"/>
              </a:rPr>
              <a:t> ta </a:t>
            </a:r>
            <a:r>
              <a:rPr lang="vi-VN" dirty="0" err="1">
                <a:latin typeface="Arial" panose="020B0604020202020204" pitchFamily="34" charset="0"/>
                <a:cs typeface="Arial" panose="020B0604020202020204" pitchFamily="34" charset="0"/>
              </a:rPr>
              <a:t>muốn</a:t>
            </a:r>
            <a:r>
              <a:rPr lang="vi-VN" dirty="0">
                <a:latin typeface="Arial" panose="020B0604020202020204" pitchFamily="34" charset="0"/>
                <a:cs typeface="Arial" panose="020B0604020202020204" pitchFamily="34" charset="0"/>
              </a:rPr>
              <a:t> pha </a:t>
            </a:r>
            <a:r>
              <a:rPr lang="vi-VN" dirty="0" err="1">
                <a:latin typeface="Arial" panose="020B0604020202020204" pitchFamily="34" charset="0"/>
                <a:cs typeface="Arial" panose="020B0604020202020204" pitchFamily="34" charset="0"/>
              </a:rPr>
              <a:t>chế</a:t>
            </a:r>
            <a:r>
              <a:rPr lang="vi-VN" dirty="0">
                <a:latin typeface="Arial" panose="020B0604020202020204" pitchFamily="34" charset="0"/>
                <a:cs typeface="Arial" panose="020B0604020202020204" pitchFamily="34" charset="0"/>
              </a:rPr>
              <a:t> ra.</a:t>
            </a: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40CD69A-A4CC-6D34-80FB-1369A2C74E21}"/>
              </a:ext>
            </a:extLst>
          </p:cNvPr>
          <p:cNvPicPr>
            <a:picLocks noChangeAspect="1"/>
          </p:cNvPicPr>
          <p:nvPr/>
        </p:nvPicPr>
        <p:blipFill>
          <a:blip r:embed="rId2"/>
          <a:stretch>
            <a:fillRect/>
          </a:stretch>
        </p:blipFill>
        <p:spPr>
          <a:xfrm>
            <a:off x="3586162" y="3584155"/>
            <a:ext cx="5019675" cy="3154680"/>
          </a:xfrm>
          <a:prstGeom prst="rect">
            <a:avLst/>
          </a:prstGeom>
        </p:spPr>
      </p:pic>
    </p:spTree>
    <p:extLst>
      <p:ext uri="{BB962C8B-B14F-4D97-AF65-F5344CB8AC3E}">
        <p14:creationId xmlns:p14="http://schemas.microsoft.com/office/powerpoint/2010/main" val="368693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C5DA-6877-55B2-86E0-C347B8C5858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mẫu</a:t>
            </a:r>
            <a:r>
              <a:rPr lang="en-US" dirty="0">
                <a:latin typeface="Arial" panose="020B0604020202020204" pitchFamily="34" charset="0"/>
                <a:cs typeface="Arial" panose="020B0604020202020204" pitchFamily="34" charset="0"/>
              </a:rPr>
              <a:t> Factory Pattern</a:t>
            </a:r>
          </a:p>
        </p:txBody>
      </p:sp>
      <p:sp>
        <p:nvSpPr>
          <p:cNvPr id="3" name="Content Placeholder 2">
            <a:extLst>
              <a:ext uri="{FF2B5EF4-FFF2-40B4-BE49-F238E27FC236}">
                <a16:creationId xmlns:a16="http://schemas.microsoft.com/office/drawing/2014/main" id="{15DE2E68-DE61-25FF-3A22-D3F80101E753}"/>
              </a:ext>
            </a:extLst>
          </p:cNvPr>
          <p:cNvSpPr>
            <a:spLocks noGrp="1"/>
          </p:cNvSpPr>
          <p:nvPr>
            <p:ph idx="1"/>
          </p:nvPr>
        </p:nvSpPr>
        <p:spPr>
          <a:xfrm>
            <a:off x="680321" y="1986671"/>
            <a:ext cx="9613861" cy="3599316"/>
          </a:xfrm>
        </p:spPr>
        <p:txBody>
          <a:bodyPr>
            <a:normAutofit/>
          </a:bodyPr>
          <a:lstStyle/>
          <a:p>
            <a:pPr marL="0" indent="0">
              <a:lnSpc>
                <a:spcPct val="150000"/>
              </a:lnSpc>
              <a:buNone/>
            </a:pPr>
            <a:r>
              <a:rPr lang="en-US" dirty="0">
                <a:latin typeface="Arial" panose="020B0604020202020204" pitchFamily="34" charset="0"/>
                <a:cs typeface="Arial" panose="020B0604020202020204" pitchFamily="34" charset="0"/>
              </a:rPr>
              <a:t>2. </a:t>
            </a:r>
            <a:r>
              <a:rPr lang="en-US" u="sng" dirty="0" err="1">
                <a:latin typeface="Arial" panose="020B0604020202020204" pitchFamily="34" charset="0"/>
                <a:cs typeface="Arial" panose="020B0604020202020204" pitchFamily="34" charset="0"/>
              </a:rPr>
              <a:t>Thực</a:t>
            </a:r>
            <a:r>
              <a:rPr lang="en-US" u="sng" dirty="0">
                <a:latin typeface="Arial" panose="020B0604020202020204" pitchFamily="34" charset="0"/>
                <a:cs typeface="Arial" panose="020B0604020202020204" pitchFamily="34" charset="0"/>
              </a:rPr>
              <a:t> </a:t>
            </a:r>
            <a:r>
              <a:rPr lang="en-US" u="sng" dirty="0" err="1">
                <a:latin typeface="Arial" panose="020B0604020202020204" pitchFamily="34" charset="0"/>
                <a:cs typeface="Arial" panose="020B0604020202020204" pitchFamily="34" charset="0"/>
              </a:rPr>
              <a:t>thi</a:t>
            </a:r>
            <a:r>
              <a:rPr lang="en-US" u="sng" dirty="0">
                <a:latin typeface="Arial" panose="020B0604020202020204" pitchFamily="34" charset="0"/>
                <a:cs typeface="Arial" panose="020B0604020202020204" pitchFamily="34" charset="0"/>
              </a:rPr>
              <a:t>:</a:t>
            </a:r>
          </a:p>
          <a:p>
            <a:pPr lvl="1">
              <a:lnSpc>
                <a:spcPct val="150000"/>
              </a:lnSpc>
            </a:pPr>
            <a:r>
              <a:rPr lang="vi-VN" dirty="0" err="1">
                <a:latin typeface="Arial" panose="020B0604020202020204" pitchFamily="34" charset="0"/>
                <a:cs typeface="Arial" panose="020B0604020202020204" pitchFamily="34" charset="0"/>
              </a:rPr>
              <a:t>Cuối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cùng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gọi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lại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Super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Factory</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 ở </a:t>
            </a:r>
            <a:r>
              <a:rPr lang="vi-VN" dirty="0" err="1">
                <a:latin typeface="Arial" panose="020B0604020202020204" pitchFamily="34" charset="0"/>
                <a:cs typeface="Arial" panose="020B0604020202020204" pitchFamily="34" charset="0"/>
              </a:rPr>
              <a:t>Client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để</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truyền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chuỗi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gọi</a:t>
            </a:r>
            <a:r>
              <a:rPr lang="vi-VN" dirty="0">
                <a:latin typeface="Arial" panose="020B0604020202020204" pitchFamily="34" charset="0"/>
                <a:cs typeface="Arial" panose="020B0604020202020204" pitchFamily="34" charset="0"/>
              </a:rPr>
              <a:t> ra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Sub</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 tương </a:t>
            </a:r>
            <a:r>
              <a:rPr lang="vi-VN" dirty="0" err="1">
                <a:latin typeface="Arial" panose="020B0604020202020204" pitchFamily="34" charset="0"/>
                <a:cs typeface="Arial" panose="020B0604020202020204" pitchFamily="34" charset="0"/>
              </a:rPr>
              <a:t>ứng</a:t>
            </a:r>
            <a:r>
              <a:rPr lang="vi-V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8E033DF-9B50-F2FD-A4C4-E77EA4BCE05E}"/>
              </a:ext>
            </a:extLst>
          </p:cNvPr>
          <p:cNvPicPr>
            <a:picLocks noChangeAspect="1"/>
          </p:cNvPicPr>
          <p:nvPr/>
        </p:nvPicPr>
        <p:blipFill>
          <a:blip r:embed="rId2"/>
          <a:stretch>
            <a:fillRect/>
          </a:stretch>
        </p:blipFill>
        <p:spPr>
          <a:xfrm>
            <a:off x="3895724" y="3584155"/>
            <a:ext cx="4400550" cy="421640"/>
          </a:xfrm>
          <a:prstGeom prst="rect">
            <a:avLst/>
          </a:prstGeom>
        </p:spPr>
      </p:pic>
      <p:pic>
        <p:nvPicPr>
          <p:cNvPr id="7" name="Picture 6">
            <a:extLst>
              <a:ext uri="{FF2B5EF4-FFF2-40B4-BE49-F238E27FC236}">
                <a16:creationId xmlns:a16="http://schemas.microsoft.com/office/drawing/2014/main" id="{67B6D4B6-7039-792C-44AF-99B037428200}"/>
              </a:ext>
            </a:extLst>
          </p:cNvPr>
          <p:cNvPicPr>
            <a:picLocks noChangeAspect="1"/>
          </p:cNvPicPr>
          <p:nvPr/>
        </p:nvPicPr>
        <p:blipFill>
          <a:blip r:embed="rId3"/>
          <a:stretch>
            <a:fillRect/>
          </a:stretch>
        </p:blipFill>
        <p:spPr>
          <a:xfrm>
            <a:off x="3895725" y="4387889"/>
            <a:ext cx="4400549" cy="1215390"/>
          </a:xfrm>
          <a:prstGeom prst="rect">
            <a:avLst/>
          </a:prstGeom>
        </p:spPr>
      </p:pic>
    </p:spTree>
    <p:extLst>
      <p:ext uri="{BB962C8B-B14F-4D97-AF65-F5344CB8AC3E}">
        <p14:creationId xmlns:p14="http://schemas.microsoft.com/office/powerpoint/2010/main" val="346222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378268-173C-4C67-AF66-98482F208A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F5B94371-1ED5-46C9-92CB-009E55DBB2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3" name="Rectangle 12">
            <a:extLst>
              <a:ext uri="{FF2B5EF4-FFF2-40B4-BE49-F238E27FC236}">
                <a16:creationId xmlns:a16="http://schemas.microsoft.com/office/drawing/2014/main" id="{93E975A1-5008-46D0-B573-A424564CB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777E6F6-E61F-490D-9BE1-B810F34D0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5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Phân biệt &quot;thank&quot; và &quot;thanks&quot; | Học Tiếng Anh cùng Callum Nguyễn">
            <a:extLst>
              <a:ext uri="{FF2B5EF4-FFF2-40B4-BE49-F238E27FC236}">
                <a16:creationId xmlns:a16="http://schemas.microsoft.com/office/drawing/2014/main" id="{B14B9A68-FB4E-0750-0A2B-9A329B344C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148" r="1" b="15490"/>
          <a:stretch/>
        </p:blipFill>
        <p:spPr bwMode="auto">
          <a:xfrm>
            <a:off x="634277" y="609600"/>
            <a:ext cx="10914256" cy="5604933"/>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66CD28B-8237-4418-A5CA-CDF8424CF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1852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53DD3-FF68-0F95-3B3D-130E9AF91E0A}"/>
              </a:ext>
            </a:extLst>
          </p:cNvPr>
          <p:cNvSpPr>
            <a:spLocks noGrp="1"/>
          </p:cNvSpPr>
          <p:nvPr>
            <p:ph idx="1"/>
          </p:nvPr>
        </p:nvSpPr>
        <p:spPr>
          <a:xfrm>
            <a:off x="680321" y="1976950"/>
            <a:ext cx="9613861" cy="3599316"/>
          </a:xfrm>
        </p:spPr>
        <p:txBody>
          <a:bodyPr/>
          <a:lstStyle/>
          <a:p>
            <a:pPr marL="0" indent="0" algn="just">
              <a:lnSpc>
                <a:spcPct val="150000"/>
              </a:lnSpc>
              <a:buNone/>
            </a:pPr>
            <a:r>
              <a:rPr lang="en-US" b="0" i="0" dirty="0">
                <a:effectLst/>
                <a:latin typeface="Arial" panose="020B0604020202020204" pitchFamily="34" charset="0"/>
                <a:cs typeface="Arial" panose="020B0604020202020204" pitchFamily="34" charset="0"/>
              </a:rPr>
              <a:t>1.</a:t>
            </a:r>
            <a:r>
              <a:rPr lang="it-IT" b="0" i="0" u="sng" dirty="0">
                <a:effectLst/>
                <a:latin typeface="Arial" panose="020B0604020202020204" pitchFamily="34" charset="0"/>
                <a:cs typeface="Arial" panose="020B0604020202020204" pitchFamily="34" charset="0"/>
              </a:rPr>
              <a:t>Creational Design Pattern là gì ?</a:t>
            </a:r>
          </a:p>
          <a:p>
            <a:pPr lvl="1" algn="just">
              <a:lnSpc>
                <a:spcPct val="150000"/>
              </a:lnSpc>
            </a:pPr>
            <a:r>
              <a:rPr lang="vi-VN" dirty="0">
                <a:latin typeface="Arial" panose="020B0604020202020204" pitchFamily="34" charset="0"/>
                <a:cs typeface="Arial" panose="020B0604020202020204" pitchFamily="34" charset="0"/>
              </a:rPr>
              <a:t>Trong </a:t>
            </a:r>
            <a:r>
              <a:rPr lang="vi-VN" dirty="0" err="1">
                <a:latin typeface="Arial" panose="020B0604020202020204" pitchFamily="34" charset="0"/>
                <a:cs typeface="Arial" panose="020B0604020202020204" pitchFamily="34" charset="0"/>
              </a:rPr>
              <a:t>kỹ</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thuật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phần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mềm</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Creational</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Design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Pattern</a:t>
            </a:r>
            <a:r>
              <a:rPr lang="vi-VN" dirty="0">
                <a:latin typeface="Arial" panose="020B0604020202020204" pitchFamily="34" charset="0"/>
                <a:cs typeface="Arial" panose="020B0604020202020204" pitchFamily="34" charset="0"/>
              </a:rPr>
              <a:t>(</a:t>
            </a:r>
            <a:r>
              <a:rPr lang="vi-VN" dirty="0" err="1">
                <a:latin typeface="Arial" panose="020B0604020202020204" pitchFamily="34" charset="0"/>
                <a:cs typeface="Arial" panose="020B0604020202020204" pitchFamily="34" charset="0"/>
              </a:rPr>
              <a:t>mẫu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khởi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mẫu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thiết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kế</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đối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ứng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cơ </a:t>
            </a:r>
            <a:r>
              <a:rPr lang="vi-VN" dirty="0" err="1">
                <a:latin typeface="Arial" panose="020B0604020202020204" pitchFamily="34" charset="0"/>
                <a:cs typeface="Arial" panose="020B0604020202020204" pitchFamily="34" charset="0"/>
              </a:rPr>
              <a:t>chế</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đối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tượng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cố</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gắng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các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đối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tượng</a:t>
            </a:r>
            <a:r>
              <a:rPr lang="vi-VN" dirty="0">
                <a:latin typeface="Arial" panose="020B0604020202020204" pitchFamily="34" charset="0"/>
                <a:cs typeface="Arial" panose="020B0604020202020204" pitchFamily="34" charset="0"/>
              </a:rPr>
              <a:t> theo </a:t>
            </a:r>
            <a:r>
              <a:rPr lang="vi-VN" dirty="0" err="1">
                <a:latin typeface="Arial" panose="020B0604020202020204" pitchFamily="34" charset="0"/>
                <a:cs typeface="Arial" panose="020B0604020202020204" pitchFamily="34" charset="0"/>
              </a:rPr>
              <a:t>cách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phù</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hợp</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từng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tình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huống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nhất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định</a:t>
            </a:r>
            <a:r>
              <a:rPr lang="vi-V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5C0595B0-1A91-8CB5-44FA-C7CF4BBC1E22}"/>
              </a:ext>
            </a:extLst>
          </p:cNvPr>
          <p:cNvSpPr>
            <a:spLocks noGrp="1"/>
          </p:cNvSpPr>
          <p:nvPr>
            <p:ph type="title"/>
          </p:nvPr>
        </p:nvSpPr>
        <p:spPr>
          <a:xfrm>
            <a:off x="680321" y="753228"/>
            <a:ext cx="5584677" cy="1080938"/>
          </a:xfrm>
        </p:spPr>
        <p:txBody>
          <a:bodyPr>
            <a:normAutofit/>
          </a:bodyPr>
          <a:lstStyle/>
          <a:p>
            <a:r>
              <a:rPr lang="en-US">
                <a:latin typeface="Arial" panose="020B0604020202020204" pitchFamily="34" charset="0"/>
                <a:cs typeface="Arial" panose="020B0604020202020204" pitchFamily="34" charset="0"/>
              </a:rPr>
              <a:t>Giới thiệu chung</a:t>
            </a:r>
          </a:p>
        </p:txBody>
      </p:sp>
    </p:spTree>
    <p:extLst>
      <p:ext uri="{BB962C8B-B14F-4D97-AF65-F5344CB8AC3E}">
        <p14:creationId xmlns:p14="http://schemas.microsoft.com/office/powerpoint/2010/main" val="4588927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75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042" name="Rectangle 1030">
            <a:extLst>
              <a:ext uri="{FF2B5EF4-FFF2-40B4-BE49-F238E27FC236}">
                <a16:creationId xmlns:a16="http://schemas.microsoft.com/office/drawing/2014/main" id="{C1DA4A20-1DD6-463A-865B-BC58C7202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032">
            <a:extLst>
              <a:ext uri="{FF2B5EF4-FFF2-40B4-BE49-F238E27FC236}">
                <a16:creationId xmlns:a16="http://schemas.microsoft.com/office/drawing/2014/main" id="{962C18E5-8207-4CDA-8D1F-3399785D18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044" name="Rectangle 1034">
            <a:extLst>
              <a:ext uri="{FF2B5EF4-FFF2-40B4-BE49-F238E27FC236}">
                <a16:creationId xmlns:a16="http://schemas.microsoft.com/office/drawing/2014/main" id="{97995CCA-C661-4B85-AAC2-9D76A3B78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36">
            <a:extLst>
              <a:ext uri="{FF2B5EF4-FFF2-40B4-BE49-F238E27FC236}">
                <a16:creationId xmlns:a16="http://schemas.microsoft.com/office/drawing/2014/main" id="{1537014F-02CF-4051-B4DD-B0501BC1E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885FF3-100B-F191-E3A4-FA1FD3EB5E32}"/>
              </a:ext>
            </a:extLst>
          </p:cNvPr>
          <p:cNvSpPr>
            <a:spLocks noGrp="1"/>
          </p:cNvSpPr>
          <p:nvPr>
            <p:ph type="title"/>
          </p:nvPr>
        </p:nvSpPr>
        <p:spPr>
          <a:xfrm>
            <a:off x="680321" y="753228"/>
            <a:ext cx="5584677" cy="1080938"/>
          </a:xfrm>
        </p:spPr>
        <p:txBody>
          <a:bodyPr>
            <a:normAutofit/>
          </a:bodyPr>
          <a:lstStyle/>
          <a:p>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chung</a:t>
            </a:r>
            <a:endParaRPr lang="en-US" dirty="0">
              <a:latin typeface="Arial" panose="020B0604020202020204" pitchFamily="34" charset="0"/>
              <a:cs typeface="Arial" panose="020B0604020202020204" pitchFamily="34" charset="0"/>
            </a:endParaRPr>
          </a:p>
        </p:txBody>
      </p:sp>
      <p:pic>
        <p:nvPicPr>
          <p:cNvPr id="1046" name="Picture 1038">
            <a:extLst>
              <a:ext uri="{FF2B5EF4-FFF2-40B4-BE49-F238E27FC236}">
                <a16:creationId xmlns:a16="http://schemas.microsoft.com/office/drawing/2014/main" id="{4100C9ED-4B59-4A55-9A49-AED52060E9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E4616519-9A23-9870-29D9-9CE280700733}"/>
              </a:ext>
            </a:extLst>
          </p:cNvPr>
          <p:cNvSpPr>
            <a:spLocks noGrp="1"/>
          </p:cNvSpPr>
          <p:nvPr>
            <p:ph idx="1"/>
          </p:nvPr>
        </p:nvSpPr>
        <p:spPr>
          <a:xfrm>
            <a:off x="680321" y="1977794"/>
            <a:ext cx="5409587" cy="4880206"/>
          </a:xfrm>
        </p:spPr>
        <p:txBody>
          <a:bodyPr>
            <a:normAutofit/>
          </a:bodyPr>
          <a:lstStyle/>
          <a:p>
            <a:pPr marL="0" indent="0" algn="just">
              <a:lnSpc>
                <a:spcPct val="160000"/>
              </a:lnSpc>
              <a:buNone/>
            </a:pPr>
            <a:r>
              <a:rPr lang="en-US" dirty="0">
                <a:effectLst/>
                <a:latin typeface="Arial" panose="020B0604020202020204" pitchFamily="34" charset="0"/>
                <a:cs typeface="Arial" panose="020B0604020202020204" pitchFamily="34" charset="0"/>
              </a:rPr>
              <a:t>2</a:t>
            </a:r>
            <a:r>
              <a:rPr lang="en-US" b="0" i="0" dirty="0">
                <a:effectLst/>
                <a:latin typeface="Arial" panose="020B0604020202020204" pitchFamily="34" charset="0"/>
                <a:cs typeface="Arial" panose="020B0604020202020204" pitchFamily="34" charset="0"/>
              </a:rPr>
              <a:t>. </a:t>
            </a:r>
            <a:r>
              <a:rPr lang="en-US" b="0" i="0" u="sng" dirty="0">
                <a:effectLst/>
                <a:latin typeface="Arial" panose="020B0604020202020204" pitchFamily="34" charset="0"/>
                <a:cs typeface="Arial" panose="020B0604020202020204" pitchFamily="34" charset="0"/>
              </a:rPr>
              <a:t>Factory Pattern </a:t>
            </a:r>
            <a:r>
              <a:rPr lang="en-US" b="0" i="0" u="sng" dirty="0" err="1">
                <a:effectLst/>
                <a:latin typeface="Arial" panose="020B0604020202020204" pitchFamily="34" charset="0"/>
                <a:cs typeface="Arial" panose="020B0604020202020204" pitchFamily="34" charset="0"/>
              </a:rPr>
              <a:t>là</a:t>
            </a:r>
            <a:r>
              <a:rPr lang="en-US" b="0" i="0" u="sng" dirty="0">
                <a:effectLst/>
                <a:latin typeface="Arial" panose="020B0604020202020204" pitchFamily="34" charset="0"/>
                <a:cs typeface="Arial" panose="020B0604020202020204" pitchFamily="34" charset="0"/>
              </a:rPr>
              <a:t> </a:t>
            </a:r>
            <a:r>
              <a:rPr lang="en-US" b="0" i="0" u="sng" dirty="0" err="1">
                <a:effectLst/>
                <a:latin typeface="Arial" panose="020B0604020202020204" pitchFamily="34" charset="0"/>
                <a:cs typeface="Arial" panose="020B0604020202020204" pitchFamily="34" charset="0"/>
              </a:rPr>
              <a:t>gì</a:t>
            </a:r>
            <a:r>
              <a:rPr lang="en-US" b="0" i="0" u="sng" dirty="0">
                <a:effectLst/>
                <a:latin typeface="Arial" panose="020B0604020202020204" pitchFamily="34" charset="0"/>
                <a:cs typeface="Arial" panose="020B0604020202020204" pitchFamily="34" charset="0"/>
              </a:rPr>
              <a:t> ?</a:t>
            </a:r>
          </a:p>
          <a:p>
            <a:pPr lvl="1" algn="just">
              <a:lnSpc>
                <a:spcPct val="160000"/>
              </a:lnSpc>
            </a:pPr>
            <a:r>
              <a:rPr lang="en-US" dirty="0">
                <a:effectLst/>
                <a:latin typeface="Arial" panose="020B0604020202020204" pitchFamily="34" charset="0"/>
                <a:cs typeface="Arial" panose="020B0604020202020204" pitchFamily="34" charset="0"/>
              </a:rPr>
              <a:t>L</a:t>
            </a:r>
            <a:r>
              <a:rPr lang="vi-VN" b="0" i="0" dirty="0">
                <a:effectLst/>
                <a:latin typeface="Arial" panose="020B0604020202020204" pitchFamily="34" charset="0"/>
                <a:cs typeface="Arial" panose="020B0604020202020204" pitchFamily="34" charset="0"/>
              </a:rPr>
              <a:t>à </a:t>
            </a:r>
            <a:r>
              <a:rPr lang="vi-VN" b="0" i="0" dirty="0" err="1">
                <a:effectLst/>
                <a:latin typeface="Arial" panose="020B0604020202020204" pitchFamily="34" charset="0"/>
                <a:cs typeface="Arial" panose="020B0604020202020204" pitchFamily="34" charset="0"/>
              </a:rPr>
              <a:t>một</a:t>
            </a:r>
            <a:r>
              <a:rPr lang="vi-VN" b="0" i="0" dirty="0">
                <a:effectLst/>
                <a:latin typeface="Arial" panose="020B0604020202020204" pitchFamily="34" charset="0"/>
                <a:cs typeface="Arial" panose="020B0604020202020204" pitchFamily="34" charset="0"/>
              </a:rPr>
              <a:t> trong </a:t>
            </a:r>
            <a:r>
              <a:rPr lang="vi-VN" b="0" i="0" dirty="0" err="1">
                <a:effectLst/>
                <a:latin typeface="Arial" panose="020B0604020202020204" pitchFamily="34" charset="0"/>
                <a:cs typeface="Arial" panose="020B0604020202020204" pitchFamily="34" charset="0"/>
              </a:rPr>
              <a:t>những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Pattern</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phổ</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biến</a:t>
            </a:r>
            <a:r>
              <a:rPr lang="vi-VN" b="0" i="0" dirty="0">
                <a:effectLst/>
                <a:latin typeface="Arial" panose="020B0604020202020204" pitchFamily="34" charset="0"/>
                <a:cs typeface="Arial" panose="020B0604020202020204" pitchFamily="34" charset="0"/>
              </a:rPr>
              <a:t> trong </a:t>
            </a:r>
            <a:r>
              <a:rPr lang="vi-VN" b="0" i="0" dirty="0" err="1">
                <a:effectLst/>
                <a:latin typeface="Arial" panose="020B0604020202020204" pitchFamily="34" charset="0"/>
                <a:cs typeface="Arial" panose="020B0604020202020204" pitchFamily="34" charset="0"/>
              </a:rPr>
              <a:t>lập</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trình</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hướng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đối</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tượng</a:t>
            </a:r>
            <a:r>
              <a:rPr lang="vi-VN" b="0" i="0" dirty="0">
                <a:effectLst/>
                <a:latin typeface="Arial" panose="020B0604020202020204" pitchFamily="34" charset="0"/>
                <a:cs typeface="Arial" panose="020B0604020202020204" pitchFamily="34" charset="0"/>
              </a:rPr>
              <a:t>.</a:t>
            </a:r>
            <a:endParaRPr lang="en-US" b="0" i="0" dirty="0">
              <a:effectLst/>
              <a:latin typeface="Arial" panose="020B0604020202020204" pitchFamily="34" charset="0"/>
              <a:cs typeface="Arial" panose="020B0604020202020204" pitchFamily="34" charset="0"/>
            </a:endParaRPr>
          </a:p>
          <a:p>
            <a:pPr lvl="1" algn="just">
              <a:lnSpc>
                <a:spcPct val="160000"/>
              </a:lnSpc>
            </a:pPr>
            <a:r>
              <a:rPr lang="vi-VN" b="0" i="0" dirty="0" err="1">
                <a:effectLst/>
                <a:latin typeface="Arial" panose="020B0604020202020204" pitchFamily="34" charset="0"/>
                <a:cs typeface="Arial" panose="020B0604020202020204" pitchFamily="34" charset="0"/>
              </a:rPr>
              <a:t>Thuộc</a:t>
            </a:r>
            <a:r>
              <a:rPr lang="en-US"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nhóm</a:t>
            </a:r>
            <a:r>
              <a:rPr lang="en-US"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Creational</a:t>
            </a:r>
            <a:r>
              <a:rPr lang="en-US"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Design</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Pattern</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Vì</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nhiệm</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vụ</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của</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mẫu</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này</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là</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quản</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lý</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và</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trả</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về</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các</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đối</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tượng</a:t>
            </a:r>
            <a:r>
              <a:rPr lang="vi-VN" b="0" i="0" dirty="0">
                <a:effectLst/>
                <a:latin typeface="Arial" panose="020B0604020202020204" pitchFamily="34" charset="0"/>
                <a:cs typeface="Arial" panose="020B0604020202020204" pitchFamily="34" charset="0"/>
              </a:rPr>
              <a:t> theo yêu </a:t>
            </a:r>
            <a:r>
              <a:rPr lang="vi-VN" b="0" i="0" dirty="0" err="1">
                <a:effectLst/>
                <a:latin typeface="Arial" panose="020B0604020202020204" pitchFamily="34" charset="0"/>
                <a:cs typeface="Arial" panose="020B0604020202020204" pitchFamily="34" charset="0"/>
              </a:rPr>
              <a:t>cầu</a:t>
            </a:r>
            <a:r>
              <a:rPr lang="vi-VN" b="0" i="0" dirty="0">
                <a:effectLst/>
                <a:latin typeface="Arial" panose="020B0604020202020204" pitchFamily="34" charset="0"/>
                <a:cs typeface="Arial" panose="020B0604020202020204" pitchFamily="34" charset="0"/>
              </a:rPr>
              <a:t>, cung </a:t>
            </a:r>
            <a:r>
              <a:rPr lang="vi-VN" b="0" i="0" dirty="0" err="1">
                <a:effectLst/>
                <a:latin typeface="Arial" panose="020B0604020202020204" pitchFamily="34" charset="0"/>
                <a:cs typeface="Arial" panose="020B0604020202020204" pitchFamily="34" charset="0"/>
              </a:rPr>
              <a:t>cấp</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một</a:t>
            </a:r>
            <a:r>
              <a:rPr lang="vi-VN" b="0" i="0" dirty="0">
                <a:effectLst/>
                <a:latin typeface="Arial" panose="020B0604020202020204" pitchFamily="34" charset="0"/>
                <a:cs typeface="Arial" panose="020B0604020202020204" pitchFamily="34" charset="0"/>
              </a:rPr>
              <a:t> trong </a:t>
            </a:r>
            <a:r>
              <a:rPr lang="vi-VN" b="0" i="0" dirty="0" err="1">
                <a:effectLst/>
                <a:latin typeface="Arial" panose="020B0604020202020204" pitchFamily="34" charset="0"/>
                <a:cs typeface="Arial" panose="020B0604020202020204" pitchFamily="34" charset="0"/>
              </a:rPr>
              <a:t>những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cách</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tốt</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nhất</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để</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tạo</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một</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đối</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tượng</a:t>
            </a:r>
            <a:r>
              <a:rPr lang="vi-VN" b="0" i="0" dirty="0">
                <a:effectLst/>
                <a:latin typeface="Arial" panose="020B0604020202020204" pitchFamily="34" charset="0"/>
                <a:cs typeface="Arial" panose="020B0604020202020204" pitchFamily="34" charset="0"/>
              </a:rPr>
              <a:t>. </a:t>
            </a:r>
            <a:endParaRPr lang="en-US" b="0" i="0" dirty="0">
              <a:effectLst/>
              <a:latin typeface="Arial" panose="020B0604020202020204" pitchFamily="34" charset="0"/>
              <a:cs typeface="Arial" panose="020B0604020202020204" pitchFamily="34" charset="0"/>
            </a:endParaRPr>
          </a:p>
        </p:txBody>
      </p:sp>
      <p:sp>
        <p:nvSpPr>
          <p:cNvPr id="1041" name="Rectangle 1040">
            <a:extLst>
              <a:ext uri="{FF2B5EF4-FFF2-40B4-BE49-F238E27FC236}">
                <a16:creationId xmlns:a16="http://schemas.microsoft.com/office/drawing/2014/main" id="{509BAAAD-6CE7-413C-9BB1-497788C84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sơ đồ factory pattern">
            <a:extLst>
              <a:ext uri="{FF2B5EF4-FFF2-40B4-BE49-F238E27FC236}">
                <a16:creationId xmlns:a16="http://schemas.microsoft.com/office/drawing/2014/main" id="{6B78CB27-181A-FF9B-E243-093514B9662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37299" y="2213860"/>
            <a:ext cx="4770176" cy="2766702"/>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971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75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7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1042" name="Rectangle 1030">
            <a:extLst>
              <a:ext uri="{FF2B5EF4-FFF2-40B4-BE49-F238E27FC236}">
                <a16:creationId xmlns:a16="http://schemas.microsoft.com/office/drawing/2014/main" id="{C1DA4A20-1DD6-463A-865B-BC58C7202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032">
            <a:extLst>
              <a:ext uri="{FF2B5EF4-FFF2-40B4-BE49-F238E27FC236}">
                <a16:creationId xmlns:a16="http://schemas.microsoft.com/office/drawing/2014/main" id="{962C18E5-8207-4CDA-8D1F-3399785D18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044" name="Rectangle 1034">
            <a:extLst>
              <a:ext uri="{FF2B5EF4-FFF2-40B4-BE49-F238E27FC236}">
                <a16:creationId xmlns:a16="http://schemas.microsoft.com/office/drawing/2014/main" id="{97995CCA-C661-4B85-AAC2-9D76A3B78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36">
            <a:extLst>
              <a:ext uri="{FF2B5EF4-FFF2-40B4-BE49-F238E27FC236}">
                <a16:creationId xmlns:a16="http://schemas.microsoft.com/office/drawing/2014/main" id="{1537014F-02CF-4051-B4DD-B0501BC1E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885FF3-100B-F191-E3A4-FA1FD3EB5E32}"/>
              </a:ext>
            </a:extLst>
          </p:cNvPr>
          <p:cNvSpPr>
            <a:spLocks noGrp="1"/>
          </p:cNvSpPr>
          <p:nvPr>
            <p:ph type="title"/>
          </p:nvPr>
        </p:nvSpPr>
        <p:spPr>
          <a:xfrm>
            <a:off x="680321" y="753228"/>
            <a:ext cx="5584677" cy="1080938"/>
          </a:xfrm>
        </p:spPr>
        <p:txBody>
          <a:bodyPr>
            <a:normAutofit/>
          </a:bodyPr>
          <a:lstStyle/>
          <a:p>
            <a:r>
              <a:rPr lang="en-US">
                <a:latin typeface="Arial" panose="020B0604020202020204" pitchFamily="34" charset="0"/>
                <a:cs typeface="Arial" panose="020B0604020202020204" pitchFamily="34" charset="0"/>
              </a:rPr>
              <a:t>Giới thiệu chung</a:t>
            </a:r>
          </a:p>
        </p:txBody>
      </p:sp>
      <p:pic>
        <p:nvPicPr>
          <p:cNvPr id="1046" name="Picture 1038">
            <a:extLst>
              <a:ext uri="{FF2B5EF4-FFF2-40B4-BE49-F238E27FC236}">
                <a16:creationId xmlns:a16="http://schemas.microsoft.com/office/drawing/2014/main" id="{4100C9ED-4B59-4A55-9A49-AED52060E9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E4616519-9A23-9870-29D9-9CE280700733}"/>
              </a:ext>
            </a:extLst>
          </p:cNvPr>
          <p:cNvSpPr>
            <a:spLocks noGrp="1"/>
          </p:cNvSpPr>
          <p:nvPr>
            <p:ph idx="1"/>
          </p:nvPr>
        </p:nvSpPr>
        <p:spPr>
          <a:xfrm>
            <a:off x="680321" y="1977794"/>
            <a:ext cx="5409587" cy="4880206"/>
          </a:xfrm>
        </p:spPr>
        <p:txBody>
          <a:bodyPr>
            <a:normAutofit/>
          </a:bodyPr>
          <a:lstStyle/>
          <a:p>
            <a:pPr marL="0" indent="0" algn="just">
              <a:lnSpc>
                <a:spcPct val="160000"/>
              </a:lnSpc>
              <a:buNone/>
            </a:pPr>
            <a:r>
              <a:rPr lang="en-US" dirty="0">
                <a:effectLst/>
                <a:latin typeface="Arial" panose="020B0604020202020204" pitchFamily="34" charset="0"/>
                <a:cs typeface="Arial" panose="020B0604020202020204" pitchFamily="34" charset="0"/>
              </a:rPr>
              <a:t>2</a:t>
            </a:r>
            <a:r>
              <a:rPr lang="en-US" b="0" i="0" dirty="0">
                <a:effectLst/>
                <a:latin typeface="Arial" panose="020B0604020202020204" pitchFamily="34" charset="0"/>
                <a:cs typeface="Arial" panose="020B0604020202020204" pitchFamily="34" charset="0"/>
              </a:rPr>
              <a:t>. </a:t>
            </a:r>
            <a:r>
              <a:rPr lang="en-US" b="0" i="0" u="sng" dirty="0">
                <a:effectLst/>
                <a:latin typeface="Arial" panose="020B0604020202020204" pitchFamily="34" charset="0"/>
                <a:cs typeface="Arial" panose="020B0604020202020204" pitchFamily="34" charset="0"/>
              </a:rPr>
              <a:t>Factory Pattern </a:t>
            </a:r>
            <a:r>
              <a:rPr lang="en-US" b="0" i="0" u="sng" dirty="0" err="1">
                <a:effectLst/>
                <a:latin typeface="Arial" panose="020B0604020202020204" pitchFamily="34" charset="0"/>
                <a:cs typeface="Arial" panose="020B0604020202020204" pitchFamily="34" charset="0"/>
              </a:rPr>
              <a:t>là</a:t>
            </a:r>
            <a:r>
              <a:rPr lang="en-US" b="0" i="0" u="sng" dirty="0">
                <a:effectLst/>
                <a:latin typeface="Arial" panose="020B0604020202020204" pitchFamily="34" charset="0"/>
                <a:cs typeface="Arial" panose="020B0604020202020204" pitchFamily="34" charset="0"/>
              </a:rPr>
              <a:t> </a:t>
            </a:r>
            <a:r>
              <a:rPr lang="en-US" b="0" i="0" u="sng" dirty="0" err="1">
                <a:effectLst/>
                <a:latin typeface="Arial" panose="020B0604020202020204" pitchFamily="34" charset="0"/>
                <a:cs typeface="Arial" panose="020B0604020202020204" pitchFamily="34" charset="0"/>
              </a:rPr>
              <a:t>gì</a:t>
            </a:r>
            <a:r>
              <a:rPr lang="en-US" b="0" i="0" u="sng" dirty="0">
                <a:effectLst/>
                <a:latin typeface="Arial" panose="020B0604020202020204" pitchFamily="34" charset="0"/>
                <a:cs typeface="Arial" panose="020B0604020202020204" pitchFamily="34" charset="0"/>
              </a:rPr>
              <a:t> ?</a:t>
            </a:r>
          </a:p>
          <a:p>
            <a:pPr lvl="1" algn="just">
              <a:lnSpc>
                <a:spcPct val="160000"/>
              </a:lnSpc>
            </a:pPr>
            <a:r>
              <a:rPr lang="en-US" dirty="0">
                <a:effectLst/>
                <a:latin typeface="Arial" panose="020B0604020202020204" pitchFamily="34" charset="0"/>
                <a:cs typeface="Arial" panose="020B0604020202020204" pitchFamily="34" charset="0"/>
              </a:rPr>
              <a:t>L</a:t>
            </a:r>
            <a:r>
              <a:rPr lang="vi-VN" b="0" i="0" dirty="0">
                <a:effectLst/>
                <a:latin typeface="Arial" panose="020B0604020202020204" pitchFamily="34" charset="0"/>
                <a:cs typeface="Arial" panose="020B0604020202020204" pitchFamily="34" charset="0"/>
              </a:rPr>
              <a:t>à </a:t>
            </a:r>
            <a:r>
              <a:rPr lang="vi-VN" b="0" i="0" dirty="0" err="1">
                <a:effectLst/>
                <a:latin typeface="Arial" panose="020B0604020202020204" pitchFamily="34" charset="0"/>
                <a:cs typeface="Arial" panose="020B0604020202020204" pitchFamily="34" charset="0"/>
              </a:rPr>
              <a:t>một</a:t>
            </a:r>
            <a:r>
              <a:rPr lang="vi-VN" b="0" i="0" dirty="0">
                <a:effectLst/>
                <a:latin typeface="Arial" panose="020B0604020202020204" pitchFamily="34" charset="0"/>
                <a:cs typeface="Arial" panose="020B0604020202020204" pitchFamily="34" charset="0"/>
              </a:rPr>
              <a:t> trong </a:t>
            </a:r>
            <a:r>
              <a:rPr lang="vi-VN" b="0" i="0" dirty="0" err="1">
                <a:effectLst/>
                <a:latin typeface="Arial" panose="020B0604020202020204" pitchFamily="34" charset="0"/>
                <a:cs typeface="Arial" panose="020B0604020202020204" pitchFamily="34" charset="0"/>
              </a:rPr>
              <a:t>những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mẫu</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thiết</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kế</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được</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sử</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dụng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nhiều</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nhất</a:t>
            </a:r>
            <a:r>
              <a:rPr lang="vi-VN" b="0" i="0" dirty="0">
                <a:effectLst/>
                <a:latin typeface="Arial" panose="020B0604020202020204" pitchFamily="34" charset="0"/>
                <a:cs typeface="Arial" panose="020B0604020202020204" pitchFamily="34" charset="0"/>
              </a:rPr>
              <a:t> trong </a:t>
            </a:r>
            <a:r>
              <a:rPr lang="vi-VN" b="0" i="0" dirty="0" err="1">
                <a:effectLst/>
                <a:latin typeface="Arial" panose="020B0604020202020204" pitchFamily="34" charset="0"/>
                <a:cs typeface="Arial" panose="020B0604020202020204" pitchFamily="34" charset="0"/>
              </a:rPr>
              <a:t>Java</a:t>
            </a:r>
            <a:r>
              <a:rPr lang="vi-VN" b="0" i="0" dirty="0">
                <a:effectLst/>
                <a:latin typeface="Arial" panose="020B0604020202020204" pitchFamily="34" charset="0"/>
                <a:cs typeface="Arial" panose="020B0604020202020204" pitchFamily="34" charset="0"/>
              </a:rPr>
              <a:t>.</a:t>
            </a:r>
            <a:endParaRPr lang="en-US" b="0" i="0" dirty="0">
              <a:effectLst/>
              <a:latin typeface="Arial" panose="020B0604020202020204" pitchFamily="34" charset="0"/>
              <a:cs typeface="Arial" panose="020B0604020202020204" pitchFamily="34" charset="0"/>
            </a:endParaRPr>
          </a:p>
          <a:p>
            <a:pPr lvl="1" algn="just">
              <a:lnSpc>
                <a:spcPct val="160000"/>
              </a:lnSpc>
            </a:pPr>
            <a:r>
              <a:rPr lang="vi-VN" b="0" i="0" dirty="0">
                <a:effectLst/>
                <a:latin typeface="Arial" panose="020B0604020202020204" pitchFamily="34" charset="0"/>
                <a:cs typeface="Arial" panose="020B0604020202020204" pitchFamily="34" charset="0"/>
              </a:rPr>
              <a:t>Trong </a:t>
            </a:r>
            <a:r>
              <a:rPr lang="vi-VN" b="0" i="0" dirty="0" err="1">
                <a:effectLst/>
                <a:latin typeface="Arial" panose="020B0604020202020204" pitchFamily="34" charset="0"/>
                <a:cs typeface="Arial" panose="020B0604020202020204" pitchFamily="34" charset="0"/>
              </a:rPr>
              <a:t>Factory</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Pattern</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chúng</a:t>
            </a:r>
            <a:r>
              <a:rPr lang="vi-VN" b="0" i="0" dirty="0">
                <a:effectLst/>
                <a:latin typeface="Arial" panose="020B0604020202020204" pitchFamily="34" charset="0"/>
                <a:cs typeface="Arial" panose="020B0604020202020204" pitchFamily="34" charset="0"/>
              </a:rPr>
              <a:t> ta </a:t>
            </a:r>
            <a:r>
              <a:rPr lang="vi-VN" b="0" i="0" dirty="0" err="1">
                <a:effectLst/>
                <a:latin typeface="Arial" panose="020B0604020202020204" pitchFamily="34" charset="0"/>
                <a:cs typeface="Arial" panose="020B0604020202020204" pitchFamily="34" charset="0"/>
              </a:rPr>
              <a:t>tạo</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đối</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tượng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mà</a:t>
            </a:r>
            <a:r>
              <a:rPr lang="vi-VN" b="0" i="0" dirty="0">
                <a:effectLst/>
                <a:latin typeface="Arial" panose="020B0604020202020204" pitchFamily="34" charset="0"/>
                <a:cs typeface="Arial" panose="020B0604020202020204" pitchFamily="34" charset="0"/>
              </a:rPr>
              <a:t> không </a:t>
            </a:r>
            <a:r>
              <a:rPr lang="vi-VN" b="0" i="0" dirty="0" err="1">
                <a:effectLst/>
                <a:latin typeface="Arial" panose="020B0604020202020204" pitchFamily="34" charset="0"/>
                <a:cs typeface="Arial" panose="020B0604020202020204" pitchFamily="34" charset="0"/>
              </a:rPr>
              <a:t>để</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lộ</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logic</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tạo</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đối</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tượng</a:t>
            </a:r>
            <a:r>
              <a:rPr lang="vi-VN" b="0" i="0" dirty="0">
                <a:effectLst/>
                <a:latin typeface="Arial" panose="020B0604020202020204" pitchFamily="34" charset="0"/>
                <a:cs typeface="Arial" panose="020B0604020202020204" pitchFamily="34" charset="0"/>
              </a:rPr>
              <a:t> ở </a:t>
            </a:r>
            <a:r>
              <a:rPr lang="vi-VN" b="0" i="0" dirty="0" err="1">
                <a:effectLst/>
                <a:latin typeface="Arial" panose="020B0604020202020204" pitchFamily="34" charset="0"/>
                <a:cs typeface="Arial" panose="020B0604020202020204" pitchFamily="34" charset="0"/>
              </a:rPr>
              <a:t>phía</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người</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dùng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và</a:t>
            </a:r>
            <a:r>
              <a:rPr lang="vi-VN" b="0" i="0" dirty="0">
                <a:effectLst/>
                <a:latin typeface="Arial" panose="020B0604020202020204" pitchFamily="34" charset="0"/>
                <a:cs typeface="Arial" panose="020B0604020202020204" pitchFamily="34" charset="0"/>
              </a:rPr>
              <a:t> tham </a:t>
            </a:r>
            <a:r>
              <a:rPr lang="vi-VN" b="0" i="0" dirty="0" err="1">
                <a:effectLst/>
                <a:latin typeface="Arial" panose="020B0604020202020204" pitchFamily="34" charset="0"/>
                <a:cs typeface="Arial" panose="020B0604020202020204" pitchFamily="34" charset="0"/>
              </a:rPr>
              <a:t>chiếu</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đến</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đối</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tượng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mới</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được</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tạo</a:t>
            </a:r>
            <a:r>
              <a:rPr lang="vi-VN" b="0" i="0" dirty="0">
                <a:effectLst/>
                <a:latin typeface="Arial" panose="020B0604020202020204" pitchFamily="34" charset="0"/>
                <a:cs typeface="Arial" panose="020B0604020202020204" pitchFamily="34" charset="0"/>
              </a:rPr>
              <a:t> ra </a:t>
            </a:r>
            <a:r>
              <a:rPr lang="vi-VN" b="0" i="0" dirty="0" err="1">
                <a:effectLst/>
                <a:latin typeface="Arial" panose="020B0604020202020204" pitchFamily="34" charset="0"/>
                <a:cs typeface="Arial" panose="020B0604020202020204" pitchFamily="34" charset="0"/>
              </a:rPr>
              <a:t>bằng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cách</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sử</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dụng</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một</a:t>
            </a:r>
            <a:r>
              <a:rPr lang="vi-VN" b="0" i="0" dirty="0">
                <a:effectLst/>
                <a:latin typeface="Arial" panose="020B0604020202020204" pitchFamily="34" charset="0"/>
                <a:cs typeface="Arial" panose="020B0604020202020204" pitchFamily="34" charset="0"/>
              </a:rPr>
              <a:t> </a:t>
            </a:r>
            <a:r>
              <a:rPr lang="vi-VN" b="0" i="0" dirty="0" err="1">
                <a:effectLst/>
                <a:latin typeface="Arial" panose="020B0604020202020204" pitchFamily="34" charset="0"/>
                <a:cs typeface="Arial" panose="020B0604020202020204" pitchFamily="34" charset="0"/>
              </a:rPr>
              <a:t>interface</a:t>
            </a:r>
            <a:r>
              <a:rPr lang="vi-VN" b="0" i="0" dirty="0">
                <a:effectLst/>
                <a:latin typeface="Arial" panose="020B0604020202020204" pitchFamily="34" charset="0"/>
                <a:cs typeface="Arial" panose="020B0604020202020204" pitchFamily="34" charset="0"/>
              </a:rPr>
              <a:t> chung.</a:t>
            </a:r>
            <a:endParaRPr lang="en-US" b="0" i="0" dirty="0">
              <a:effectLst/>
              <a:latin typeface="Arial" panose="020B0604020202020204" pitchFamily="34" charset="0"/>
              <a:cs typeface="Arial" panose="020B0604020202020204" pitchFamily="34" charset="0"/>
            </a:endParaRPr>
          </a:p>
        </p:txBody>
      </p:sp>
      <p:sp>
        <p:nvSpPr>
          <p:cNvPr id="1041" name="Rectangle 1040">
            <a:extLst>
              <a:ext uri="{FF2B5EF4-FFF2-40B4-BE49-F238E27FC236}">
                <a16:creationId xmlns:a16="http://schemas.microsoft.com/office/drawing/2014/main" id="{509BAAAD-6CE7-413C-9BB1-497788C84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sơ đồ factory pattern">
            <a:extLst>
              <a:ext uri="{FF2B5EF4-FFF2-40B4-BE49-F238E27FC236}">
                <a16:creationId xmlns:a16="http://schemas.microsoft.com/office/drawing/2014/main" id="{7A4DC415-E3DD-D4A8-D866-DE50713D3E5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37299" y="2213860"/>
            <a:ext cx="4770176" cy="2766702"/>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070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5E18-2893-A312-2E1D-2AB32CEB13D1}"/>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Công dụng của Factory Pattern</a:t>
            </a:r>
          </a:p>
        </p:txBody>
      </p:sp>
      <p:sp>
        <p:nvSpPr>
          <p:cNvPr id="3" name="Content Placeholder 2">
            <a:extLst>
              <a:ext uri="{FF2B5EF4-FFF2-40B4-BE49-F238E27FC236}">
                <a16:creationId xmlns:a16="http://schemas.microsoft.com/office/drawing/2014/main" id="{2B7D6A9F-E011-0E60-67B9-14E242669A93}"/>
              </a:ext>
            </a:extLst>
          </p:cNvPr>
          <p:cNvSpPr>
            <a:spLocks noGrp="1"/>
          </p:cNvSpPr>
          <p:nvPr>
            <p:ph idx="1"/>
          </p:nvPr>
        </p:nvSpPr>
        <p:spPr>
          <a:xfrm>
            <a:off x="680321" y="2336872"/>
            <a:ext cx="9613861" cy="4521127"/>
          </a:xfrm>
        </p:spPr>
        <p:txBody>
          <a:bodyPr>
            <a:normAutofit/>
          </a:bodyPr>
          <a:lstStyle/>
          <a:p>
            <a:pPr>
              <a:lnSpc>
                <a:spcPct val="150000"/>
              </a:lnSpc>
            </a:pPr>
            <a:r>
              <a:rPr lang="en-US">
                <a:latin typeface="Arial" panose="020B0604020202020204" pitchFamily="34" charset="0"/>
                <a:cs typeface="Arial" panose="020B0604020202020204" pitchFamily="34" charset="0"/>
              </a:rPr>
              <a:t>Giúp việc khởi tạo các Objects mà che giấu đi xử lí logic của việc khởi tạo đó.</a:t>
            </a:r>
          </a:p>
          <a:p>
            <a:pPr>
              <a:lnSpc>
                <a:spcPct val="150000"/>
              </a:lnSpc>
            </a:pPr>
            <a:r>
              <a:rPr lang="vi-VN">
                <a:latin typeface="Arial" panose="020B0604020202020204" pitchFamily="34" charset="0"/>
                <a:cs typeface="Arial" panose="020B0604020202020204" pitchFamily="34" charset="0"/>
              </a:rPr>
              <a:t>Mẫu thiết kế này cho phép các lớp con chọn kiểu đối tượng cần tạo.</a:t>
            </a:r>
            <a:endParaRPr lang="en-US">
              <a:latin typeface="Arial" panose="020B0604020202020204" pitchFamily="34" charset="0"/>
              <a:cs typeface="Arial" panose="020B0604020202020204" pitchFamily="34" charset="0"/>
            </a:endParaRPr>
          </a:p>
          <a:p>
            <a:pPr>
              <a:lnSpc>
                <a:spcPct val="150000"/>
              </a:lnSpc>
            </a:pPr>
            <a:r>
              <a:rPr lang="vi-VN">
                <a:latin typeface="Arial" panose="020B0604020202020204" pitchFamily="34" charset="0"/>
                <a:cs typeface="Arial" panose="020B0604020202020204" pitchFamily="34" charset="0"/>
              </a:rPr>
              <a:t>Việc mở rộng code dễ dàng hơn: khi cần mở rộng, chỉ việc tạo ra những sub class và implement thêm vào factory method.</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739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5E18-2893-A312-2E1D-2AB32CEB13D1}"/>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Công dụng của Factory Pattern</a:t>
            </a:r>
          </a:p>
        </p:txBody>
      </p:sp>
      <p:sp>
        <p:nvSpPr>
          <p:cNvPr id="3" name="Content Placeholder 2">
            <a:extLst>
              <a:ext uri="{FF2B5EF4-FFF2-40B4-BE49-F238E27FC236}">
                <a16:creationId xmlns:a16="http://schemas.microsoft.com/office/drawing/2014/main" id="{2B7D6A9F-E011-0E60-67B9-14E242669A93}"/>
              </a:ext>
            </a:extLst>
          </p:cNvPr>
          <p:cNvSpPr>
            <a:spLocks noGrp="1"/>
          </p:cNvSpPr>
          <p:nvPr>
            <p:ph idx="1"/>
          </p:nvPr>
        </p:nvSpPr>
        <p:spPr>
          <a:xfrm>
            <a:off x="680321" y="2366055"/>
            <a:ext cx="9613861" cy="4521127"/>
          </a:xfrm>
        </p:spPr>
        <p:txBody>
          <a:bodyPr>
            <a:normAutofit/>
          </a:bodyPr>
          <a:lstStyle/>
          <a:p>
            <a:pPr>
              <a:lnSpc>
                <a:spcPct val="150000"/>
              </a:lnSpc>
            </a:pPr>
            <a:r>
              <a:rPr lang="vi-VN">
                <a:latin typeface="Arial" panose="020B0604020202020204" pitchFamily="34" charset="0"/>
                <a:cs typeface="Arial" panose="020B0604020202020204" pitchFamily="34" charset="0"/>
              </a:rPr>
              <a:t>Nó thúc đẩy sự liên kết lỏng lẻo bằng cách loại bỏ sự cần thiết phải ràng buộc các lớp cụ thể vào code. Nghĩa là code chỉ tương tác với interface hoặc lớp abstract, để nó sẽ làm việc với bất kỳ lớp nào implements interface đó hoặc extends lớp abstract.</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Thống nhất về mặt naming convention: giúp cho các developer có thể hiểu về cấu trúc source code.</a:t>
            </a:r>
          </a:p>
        </p:txBody>
      </p:sp>
    </p:spTree>
    <p:extLst>
      <p:ext uri="{BB962C8B-B14F-4D97-AF65-F5344CB8AC3E}">
        <p14:creationId xmlns:p14="http://schemas.microsoft.com/office/powerpoint/2010/main" val="2703370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F3B9-8472-99A4-0855-A22C342E725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Ưu điểm</a:t>
            </a:r>
          </a:p>
        </p:txBody>
      </p:sp>
      <p:sp>
        <p:nvSpPr>
          <p:cNvPr id="3" name="Content Placeholder 2">
            <a:extLst>
              <a:ext uri="{FF2B5EF4-FFF2-40B4-BE49-F238E27FC236}">
                <a16:creationId xmlns:a16="http://schemas.microsoft.com/office/drawing/2014/main" id="{D8853DD3-FF68-0F95-3B3D-130E9AF91E0A}"/>
              </a:ext>
            </a:extLst>
          </p:cNvPr>
          <p:cNvSpPr>
            <a:spLocks noGrp="1"/>
          </p:cNvSpPr>
          <p:nvPr>
            <p:ph idx="1"/>
          </p:nvPr>
        </p:nvSpPr>
        <p:spPr/>
        <p:txBody>
          <a:bodyPr/>
          <a:lstStyle/>
          <a:p>
            <a:pPr algn="just">
              <a:lnSpc>
                <a:spcPct val="150000"/>
              </a:lnSpc>
            </a:pPr>
            <a:r>
              <a:rPr lang="en-US">
                <a:latin typeface="Arial" panose="020B0604020202020204" pitchFamily="34" charset="0"/>
                <a:cs typeface="Arial" panose="020B0604020202020204" pitchFamily="34" charset="0"/>
              </a:rPr>
              <a:t>Hạn </a:t>
            </a:r>
            <a:r>
              <a:rPr lang="vi-VN">
                <a:latin typeface="Arial" panose="020B0604020202020204" pitchFamily="34" charset="0"/>
                <a:cs typeface="Arial" panose="020B0604020202020204" pitchFamily="34" charset="0"/>
              </a:rPr>
              <a:t>chế sự phụ thuộc giữa creator và concrete products.</a:t>
            </a:r>
          </a:p>
          <a:p>
            <a:pPr algn="just">
              <a:lnSpc>
                <a:spcPct val="150000"/>
              </a:lnSpc>
            </a:pPr>
            <a:r>
              <a:rPr lang="en-US">
                <a:latin typeface="Arial" panose="020B0604020202020204" pitchFamily="34" charset="0"/>
                <a:cs typeface="Arial" panose="020B0604020202020204" pitchFamily="34" charset="0"/>
              </a:rPr>
              <a:t>G</a:t>
            </a:r>
            <a:r>
              <a:rPr lang="vi-VN">
                <a:latin typeface="Arial" panose="020B0604020202020204" pitchFamily="34" charset="0"/>
                <a:cs typeface="Arial" panose="020B0604020202020204" pitchFamily="34" charset="0"/>
              </a:rPr>
              <a:t>om các đoạn code tạo ra product vào một nơi trong chương trình, nhờ đó giúp dễ theo dõi và thao tác.</a:t>
            </a:r>
          </a:p>
          <a:p>
            <a:pPr algn="just">
              <a:lnSpc>
                <a:spcPct val="150000"/>
              </a:lnSpc>
            </a:pPr>
            <a:r>
              <a:rPr lang="en-US">
                <a:latin typeface="Arial" panose="020B0604020202020204" pitchFamily="34" charset="0"/>
                <a:cs typeface="Arial" panose="020B0604020202020204" pitchFamily="34" charset="0"/>
              </a:rPr>
              <a:t>D</a:t>
            </a:r>
            <a:r>
              <a:rPr lang="vi-VN">
                <a:latin typeface="Arial" panose="020B0604020202020204" pitchFamily="34" charset="0"/>
                <a:cs typeface="Arial" panose="020B0604020202020204" pitchFamily="34" charset="0"/>
              </a:rPr>
              <a:t>ễ dàng mở rộng, thêm những đoạn code mới vào chương trình mà không cần phá vỡ các đối tượng ban đầu.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403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8BCD-F60F-91DE-BC26-9E1E74CB656D}"/>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Nhược điểm</a:t>
            </a:r>
          </a:p>
        </p:txBody>
      </p:sp>
      <p:sp>
        <p:nvSpPr>
          <p:cNvPr id="3" name="Content Placeholder 2">
            <a:extLst>
              <a:ext uri="{FF2B5EF4-FFF2-40B4-BE49-F238E27FC236}">
                <a16:creationId xmlns:a16="http://schemas.microsoft.com/office/drawing/2014/main" id="{0E4E977F-0F30-1A1C-81C0-420D19938296}"/>
              </a:ext>
            </a:extLst>
          </p:cNvPr>
          <p:cNvSpPr>
            <a:spLocks noGrp="1"/>
          </p:cNvSpPr>
          <p:nvPr>
            <p:ph idx="1"/>
          </p:nvPr>
        </p:nvSpPr>
        <p:spPr/>
        <p:txBody>
          <a:bodyPr/>
          <a:lstStyle/>
          <a:p>
            <a:pPr algn="just"/>
            <a:r>
              <a:rPr lang="en-US">
                <a:latin typeface="Arial" panose="020B0604020202020204" pitchFamily="34" charset="0"/>
                <a:cs typeface="Arial" panose="020B0604020202020204" pitchFamily="34" charset="0"/>
              </a:rPr>
              <a:t>Code sẽ trở nên phức tạp, đòi </a:t>
            </a:r>
            <a:r>
              <a:rPr lang="vi-VN">
                <a:latin typeface="Arial" panose="020B0604020202020204" pitchFamily="34" charset="0"/>
                <a:cs typeface="Arial" panose="020B0604020202020204" pitchFamily="34" charset="0"/>
              </a:rPr>
              <a:t>hỏi phải sử dụng nhiều class mới có thể cài đặt được pattern này.</a:t>
            </a:r>
            <a:endParaRPr lang="en-US">
              <a:latin typeface="Arial" panose="020B0604020202020204" pitchFamily="34" charset="0"/>
              <a:cs typeface="Arial" panose="020B0604020202020204" pitchFamily="34" charset="0"/>
            </a:endParaRPr>
          </a:p>
        </p:txBody>
      </p:sp>
      <p:pic>
        <p:nvPicPr>
          <p:cNvPr id="2050" name="Picture 2" descr="Dự đoán và cách phòng tránh bệnh tai biến mạch máu não">
            <a:extLst>
              <a:ext uri="{FF2B5EF4-FFF2-40B4-BE49-F238E27FC236}">
                <a16:creationId xmlns:a16="http://schemas.microsoft.com/office/drawing/2014/main" id="{DC9AB698-E296-24F2-5804-7A52CC87B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111" y="3141519"/>
            <a:ext cx="4781777" cy="296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418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14" presetClass="entr" presetSubtype="1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randombar(horizontal)">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C9B8-B0D6-6187-36E8-06D8370DB6B3}"/>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Khởi tạo Factory Pattern</a:t>
            </a:r>
          </a:p>
        </p:txBody>
      </p:sp>
      <p:sp>
        <p:nvSpPr>
          <p:cNvPr id="3" name="Content Placeholder 2">
            <a:extLst>
              <a:ext uri="{FF2B5EF4-FFF2-40B4-BE49-F238E27FC236}">
                <a16:creationId xmlns:a16="http://schemas.microsoft.com/office/drawing/2014/main" id="{C00C06F4-3502-CE0A-9526-1071BDE0CB9D}"/>
              </a:ext>
            </a:extLst>
          </p:cNvPr>
          <p:cNvSpPr>
            <a:spLocks noGrp="1"/>
          </p:cNvSpPr>
          <p:nvPr>
            <p:ph idx="1"/>
          </p:nvPr>
        </p:nvSpPr>
        <p:spPr/>
        <p:txBody>
          <a:bodyPr/>
          <a:lstStyle/>
          <a:p>
            <a:pPr marL="0" indent="0">
              <a:lnSpc>
                <a:spcPct val="150000"/>
              </a:lnSpc>
              <a:buNone/>
            </a:pPr>
            <a:r>
              <a:rPr lang="en-US" dirty="0">
                <a:latin typeface="Arial" panose="020B0604020202020204" pitchFamily="34" charset="0"/>
                <a:cs typeface="Arial" panose="020B0604020202020204" pitchFamily="34" charset="0"/>
              </a:rPr>
              <a:t>1. </a:t>
            </a:r>
            <a:r>
              <a:rPr lang="en-US" u="sng" dirty="0">
                <a:latin typeface="Arial" panose="020B0604020202020204" pitchFamily="34" charset="0"/>
                <a:cs typeface="Arial" panose="020B0604020202020204" pitchFamily="34" charset="0"/>
              </a:rPr>
              <a:t>Factory Pattern </a:t>
            </a:r>
            <a:r>
              <a:rPr lang="en-US" u="sng" dirty="0" err="1">
                <a:latin typeface="Arial" panose="020B0604020202020204" pitchFamily="34" charset="0"/>
                <a:cs typeface="Arial" panose="020B0604020202020204" pitchFamily="34" charset="0"/>
              </a:rPr>
              <a:t>sử</a:t>
            </a:r>
            <a:r>
              <a:rPr lang="en-US" u="sng" dirty="0">
                <a:latin typeface="Arial" panose="020B0604020202020204" pitchFamily="34" charset="0"/>
                <a:cs typeface="Arial" panose="020B0604020202020204" pitchFamily="34" charset="0"/>
              </a:rPr>
              <a:t> dụng </a:t>
            </a:r>
            <a:r>
              <a:rPr lang="en-US" u="sng" dirty="0" err="1">
                <a:latin typeface="Arial" panose="020B0604020202020204" pitchFamily="34" charset="0"/>
                <a:cs typeface="Arial" panose="020B0604020202020204" pitchFamily="34" charset="0"/>
              </a:rPr>
              <a:t>khi</a:t>
            </a:r>
            <a:r>
              <a:rPr lang="en-US" u="sng" dirty="0">
                <a:latin typeface="Arial" panose="020B0604020202020204" pitchFamily="34" charset="0"/>
                <a:cs typeface="Arial" panose="020B0604020202020204" pitchFamily="34" charset="0"/>
              </a:rPr>
              <a:t> </a:t>
            </a:r>
            <a:r>
              <a:rPr lang="en-US" u="sng" dirty="0" err="1">
                <a:latin typeface="Arial" panose="020B0604020202020204" pitchFamily="34" charset="0"/>
                <a:cs typeface="Arial" panose="020B0604020202020204" pitchFamily="34" charset="0"/>
              </a:rPr>
              <a:t>nào</a:t>
            </a:r>
            <a:r>
              <a:rPr lang="en-US" u="sng" dirty="0">
                <a:latin typeface="Arial" panose="020B0604020202020204" pitchFamily="34" charset="0"/>
                <a:cs typeface="Arial" panose="020B0604020202020204" pitchFamily="34" charset="0"/>
              </a:rPr>
              <a:t> ?</a:t>
            </a:r>
          </a:p>
          <a:p>
            <a:pPr lvl="1">
              <a:lnSpc>
                <a:spcPct val="150000"/>
              </a:lnSpc>
            </a:pPr>
            <a:r>
              <a:rPr lang="en-US" dirty="0">
                <a:latin typeface="Arial" panose="020B0604020202020204" pitchFamily="34" charset="0"/>
                <a:cs typeface="Arial" panose="020B0604020202020204" pitchFamily="34" charset="0"/>
              </a:rPr>
              <a:t>Khi c</a:t>
            </a:r>
            <a:r>
              <a:rPr lang="vi-VN" dirty="0" err="1">
                <a:latin typeface="Arial" panose="020B0604020202020204" pitchFamily="34" charset="0"/>
                <a:cs typeface="Arial" panose="020B0604020202020204" pitchFamily="34" charset="0"/>
              </a:rPr>
              <a:t>húng</a:t>
            </a:r>
            <a:r>
              <a:rPr lang="vi-VN" dirty="0">
                <a:latin typeface="Arial" panose="020B0604020202020204" pitchFamily="34" charset="0"/>
                <a:cs typeface="Arial" panose="020B0604020202020204" pitchFamily="34" charset="0"/>
              </a:rPr>
              <a:t> ta </a:t>
            </a:r>
            <a:r>
              <a:rPr lang="vi-VN" dirty="0" err="1">
                <a:latin typeface="Arial" panose="020B0604020202020204" pitchFamily="34" charset="0"/>
                <a:cs typeface="Arial" panose="020B0604020202020204" pitchFamily="34" charset="0"/>
              </a:rPr>
              <a:t>có</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super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với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nhiều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 con </a:t>
            </a:r>
            <a:r>
              <a:rPr lang="vi-VN" dirty="0" err="1">
                <a:latin typeface="Arial" panose="020B0604020202020204" pitchFamily="34" charset="0"/>
                <a:cs typeface="Arial" panose="020B0604020202020204" pitchFamily="34" charset="0"/>
              </a:rPr>
              <a:t>và</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dựa</a:t>
            </a:r>
            <a:r>
              <a:rPr lang="vi-VN" dirty="0">
                <a:latin typeface="Arial" panose="020B0604020202020204" pitchFamily="34" charset="0"/>
                <a:cs typeface="Arial" panose="020B0604020202020204" pitchFamily="34" charset="0"/>
              </a:rPr>
              <a:t> trên </a:t>
            </a:r>
            <a:r>
              <a:rPr lang="vi-VN" dirty="0" err="1">
                <a:latin typeface="Arial" panose="020B0604020202020204" pitchFamily="34" charset="0"/>
                <a:cs typeface="Arial" panose="020B0604020202020204" pitchFamily="34" charset="0"/>
              </a:rPr>
              <a:t>đầu</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vào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chúng</a:t>
            </a:r>
            <a:r>
              <a:rPr lang="vi-VN" dirty="0">
                <a:latin typeface="Arial" panose="020B0604020202020204" pitchFamily="34" charset="0"/>
                <a:cs typeface="Arial" panose="020B0604020202020204" pitchFamily="34" charset="0"/>
              </a:rPr>
              <a:t> ta </a:t>
            </a:r>
            <a:r>
              <a:rPr lang="vi-VN" dirty="0" err="1">
                <a:latin typeface="Arial" panose="020B0604020202020204" pitchFamily="34" charset="0"/>
                <a:cs typeface="Arial" panose="020B0604020202020204" pitchFamily="34" charset="0"/>
              </a:rPr>
              <a:t>cần</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trả</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về</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class</a:t>
            </a:r>
            <a:r>
              <a:rPr lang="vi-VN" dirty="0">
                <a:latin typeface="Arial" panose="020B0604020202020204" pitchFamily="34" charset="0"/>
                <a:cs typeface="Arial" panose="020B0604020202020204" pitchFamily="34" charset="0"/>
              </a:rPr>
              <a:t> con. Mô </a:t>
            </a:r>
            <a:r>
              <a:rPr lang="vi-VN" dirty="0" err="1">
                <a:latin typeface="Arial" panose="020B0604020202020204" pitchFamily="34" charset="0"/>
                <a:cs typeface="Arial" panose="020B0604020202020204" pitchFamily="34" charset="0"/>
              </a:rPr>
              <a:t>hình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này</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giúp</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chúng</a:t>
            </a:r>
            <a:r>
              <a:rPr lang="vi-VN" dirty="0">
                <a:latin typeface="Arial" panose="020B0604020202020204" pitchFamily="34" charset="0"/>
                <a:cs typeface="Arial" panose="020B0604020202020204" pitchFamily="34" charset="0"/>
              </a:rPr>
              <a:t> ta đưa </a:t>
            </a:r>
            <a:r>
              <a:rPr lang="vi-VN" dirty="0" err="1">
                <a:latin typeface="Arial" panose="020B0604020202020204" pitchFamily="34" charset="0"/>
                <a:cs typeface="Arial" panose="020B0604020202020204" pitchFamily="34" charset="0"/>
              </a:rPr>
              <a:t>trách</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nhiệm</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của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việc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khởi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một</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lớp</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từ</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phía</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người</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dùng</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client</a:t>
            </a:r>
            <a:r>
              <a:rPr lang="vi-VN" dirty="0">
                <a:latin typeface="Arial" panose="020B0604020202020204" pitchFamily="34" charset="0"/>
                <a:cs typeface="Arial" panose="020B0604020202020204" pitchFamily="34" charset="0"/>
              </a:rPr>
              <a:t>) sang </a:t>
            </a:r>
            <a:r>
              <a:rPr lang="vi-VN" dirty="0" err="1">
                <a:latin typeface="Arial" panose="020B0604020202020204" pitchFamily="34" charset="0"/>
                <a:cs typeface="Arial" panose="020B0604020202020204" pitchFamily="34" charset="0"/>
              </a:rPr>
              <a:t>lớp</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Factory</a:t>
            </a:r>
            <a:r>
              <a:rPr lang="vi-V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804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750"/>
                                        <p:tgtEl>
                                          <p:spTgt spid="3">
                                            <p:txEl>
                                              <p:pRg st="0" end="0"/>
                                            </p:txEl>
                                          </p:spTgt>
                                        </p:tgtEl>
                                      </p:cBhvr>
                                    </p:animEffect>
                                  </p:childTnLst>
                                </p:cTn>
                              </p:par>
                            </p:childTnLst>
                          </p:cTn>
                        </p:par>
                        <p:par>
                          <p:cTn id="13" fill="hold">
                            <p:stCondLst>
                              <p:cond delay="75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ỨNG DỤNG QUẢN LÝ THƯ VIỆN</Template>
  <TotalTime>177</TotalTime>
  <Words>758</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Trebuchet MS</vt:lpstr>
      <vt:lpstr>Berlin</vt:lpstr>
      <vt:lpstr>FACTORY PATTERN</vt:lpstr>
      <vt:lpstr>Giới thiệu chung</vt:lpstr>
      <vt:lpstr>Giới thiệu chung</vt:lpstr>
      <vt:lpstr>Giới thiệu chung</vt:lpstr>
      <vt:lpstr>Công dụng của Factory Pattern</vt:lpstr>
      <vt:lpstr>Công dụng của Factory Pattern</vt:lpstr>
      <vt:lpstr>Ưu điểm</vt:lpstr>
      <vt:lpstr>Nhược điểm</vt:lpstr>
      <vt:lpstr>Khởi tạo Factory Pattern</vt:lpstr>
      <vt:lpstr>Khởi tạo Factory Pattern</vt:lpstr>
      <vt:lpstr>Khởi tạo Factory Pattern</vt:lpstr>
      <vt:lpstr>Ví dụ về mẫu Factory Pattern</vt:lpstr>
      <vt:lpstr>Ví dụ về mẫu Factory Pattern</vt:lpstr>
      <vt:lpstr>Ví dụ về mẫu Factory Pattern</vt:lpstr>
      <vt:lpstr>Ví dụ về mẫu Factory Pattern</vt:lpstr>
      <vt:lpstr>Ví dụ về mẫu Factory Pattern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PATTERN</dc:title>
  <dc:creator>huytca2008110179</dc:creator>
  <cp:lastModifiedBy>huytca2008110179</cp:lastModifiedBy>
  <cp:revision>6</cp:revision>
  <dcterms:created xsi:type="dcterms:W3CDTF">2022-08-24T02:41:06Z</dcterms:created>
  <dcterms:modified xsi:type="dcterms:W3CDTF">2022-08-26T00:58:46Z</dcterms:modified>
</cp:coreProperties>
</file>