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4"/>
  </p:sldMasterIdLst>
  <p:sldIdLst>
    <p:sldId id="256" r:id="rId5"/>
    <p:sldId id="257" r:id="rId6"/>
    <p:sldId id="259" r:id="rId7"/>
    <p:sldId id="277" r:id="rId8"/>
    <p:sldId id="278" r:id="rId9"/>
    <p:sldId id="281" r:id="rId10"/>
    <p:sldId id="260" r:id="rId11"/>
    <p:sldId id="285" r:id="rId12"/>
    <p:sldId id="282" r:id="rId13"/>
    <p:sldId id="286" r:id="rId14"/>
    <p:sldId id="287" r:id="rId15"/>
    <p:sldId id="288" r:id="rId16"/>
    <p:sldId id="261" r:id="rId17"/>
    <p:sldId id="283" r:id="rId18"/>
    <p:sldId id="274" r:id="rId19"/>
  </p:sldIdLst>
  <p:sldSz cx="12192000" cy="6858000"/>
  <p:notesSz cx="9144000" cy="6858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F4519-A1BB-44BE-93B0-5F877BA9B066}" v="70" dt="2022-06-19T15:54:38.877"/>
    <p1510:client id="{0B2A4EA2-0609-5181-5DDB-EE708B479047}" v="10" dt="2022-06-19T16:10:29.03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90C9-FA85-230E-ED44-B942090C5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73256-94E4-C72B-A9CA-172CE08A7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9223D-9265-F8ED-8945-D142D440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2618C-938F-4D0D-6A32-A7534818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5E930-2C7E-85A9-A5C8-BF6668D8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0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D3C7-98EE-C5D3-7BE6-4B78FED5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58055-3A7A-652A-B207-8474F6FCA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D1599-AACD-72CE-6ED1-43D0F6C6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0B9E9-DC47-1618-EF18-42E30F3F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E65DA-766B-5FD2-7C92-559C69AA6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3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BFD3F-CD5E-ACA9-71A1-FFDA4B407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F4350-F160-B1AF-0E82-BA3EBF679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8ACB5-6B8E-BE31-CE4C-92F57753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4BBB4-4821-845E-DCB7-59FD0EE8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3DEB7-206D-9084-63FD-470989AE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3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158B-AADC-9262-8009-E3DDBFA2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241E2-9251-AF99-0AEB-561F5E244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B427C-79B8-60B4-16C3-60509887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2B499-7CC7-5970-58D2-C20DF1FD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2A250-38F6-5D80-6A86-544C34CE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2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09EE-AE18-1DD6-1413-A42807B4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23B3C-C774-B09C-D6CF-9F2474815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D88C9-CDD0-D49F-541E-89ADA23C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55752-A773-3478-29D6-9C55A82E1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ABAD1-9921-09A9-EC2F-0E2C71B9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2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BD69-8605-6280-20D0-03E076CD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0CBA2-4841-DE90-0AD0-6060179DB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37FC4-BB47-0A4E-E47A-F59D3F514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E6288-90C5-2F53-5A4D-7E9AA07B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5E8D8-C455-5E47-6407-497145C4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AD3DF-F45B-D957-7D70-1BB883BA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3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A67E-7304-EBA9-2C56-0405640AD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F17BA-2F35-F741-F21C-088477519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F16FD-858F-28FA-8F2A-8D69E0B27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ACB2D-D6EC-8FE1-C82B-B929DC238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D687D-2A75-0FE2-2B0C-8DF7E3E48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503D1B-8AAE-469B-5E96-7455F684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277B2-A193-EA68-EC31-06862E5D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DBA17-7AE6-0E28-457C-BF26237C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8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79B9-C8A1-F679-54C4-D086CC75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C0061-B880-FD28-A033-49B96406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EA9A9-D031-AEFB-E821-A795376E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AF83B-6F56-5EC4-6E58-E1BC5278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13E018-AAB0-56FA-EECB-74E34BAB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A3A33-780A-94C5-7349-043F6A07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0B8B2-9A95-4CFE-ABD2-F47D24A9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2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AA62-6718-59C7-AF4A-A3D1E705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5E18-D534-4831-2B55-1B6003285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50D9F-4A80-D9DE-0C9B-5341E186D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30915-1F84-F227-2EDD-6200E0F9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D7AA8-F21C-0E08-7327-E611064C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A6202-5EC2-2065-D965-362E211A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2DE5-29A6-D98E-9113-6F1D0F2F3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4F035-F643-B845-9CA1-755E7A810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9B268-67FC-8EDD-2F05-30FB85F19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48E34-E04E-CC93-6B18-56D784F7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D9860-A1EE-2EB6-D619-BE0B23DB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7CF79-95BB-86A8-56A3-46743C6D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6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003C0-2290-2843-3CC7-201A8305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13531-1FF7-706E-3A4E-24AD87385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B7C56-D5E7-0D8C-2B0D-4DE4ABEBF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9233A-BFA3-71A6-3E69-81B5AFC05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B85BE-5693-34E1-5B92-8821CEBCA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7206" y="0"/>
            <a:ext cx="12191999" cy="6857745"/>
            <a:chOff x="0" y="0"/>
            <a:chExt cx="9144889" cy="685774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969250" cy="5404485"/>
            </a:xfrm>
            <a:custGeom>
              <a:avLst/>
              <a:gdLst/>
              <a:ahLst/>
              <a:cxnLst/>
              <a:rect l="l" t="t" r="r" b="b"/>
              <a:pathLst>
                <a:path w="7969250" h="5404485">
                  <a:moveTo>
                    <a:pt x="7968996" y="0"/>
                  </a:moveTo>
                  <a:lnTo>
                    <a:pt x="0" y="0"/>
                  </a:lnTo>
                  <a:lnTo>
                    <a:pt x="0" y="5404104"/>
                  </a:lnTo>
                  <a:lnTo>
                    <a:pt x="796899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31864" y="4898135"/>
              <a:ext cx="2613025" cy="1959610"/>
            </a:xfrm>
            <a:custGeom>
              <a:avLst/>
              <a:gdLst/>
              <a:ahLst/>
              <a:cxnLst/>
              <a:rect l="l" t="t" r="r" b="b"/>
              <a:pathLst>
                <a:path w="2613025" h="1959609">
                  <a:moveTo>
                    <a:pt x="0" y="1959427"/>
                  </a:moveTo>
                  <a:lnTo>
                    <a:pt x="2612516" y="0"/>
                  </a:lnTo>
                </a:path>
              </a:pathLst>
            </a:custGeom>
            <a:ln w="6096">
              <a:solidFill>
                <a:srgbClr val="EAB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700015"/>
              <a:ext cx="1426210" cy="991869"/>
            </a:xfrm>
            <a:custGeom>
              <a:avLst/>
              <a:gdLst/>
              <a:ahLst/>
              <a:cxnLst/>
              <a:rect l="l" t="t" r="r" b="b"/>
              <a:pathLst>
                <a:path w="1426210" h="991870">
                  <a:moveTo>
                    <a:pt x="0" y="991515"/>
                  </a:moveTo>
                  <a:lnTo>
                    <a:pt x="1426083" y="0"/>
                  </a:lnTo>
                </a:path>
              </a:pathLst>
            </a:custGeom>
            <a:ln w="6096">
              <a:solidFill>
                <a:srgbClr val="0018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20973" y="282919"/>
            <a:ext cx="6578600" cy="75120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algn="ctr">
              <a:spcBef>
                <a:spcPts val="265"/>
              </a:spcBef>
            </a:pPr>
            <a:r>
              <a:rPr sz="2400" spc="-15"/>
              <a:t>TRƯỜNG</a:t>
            </a:r>
            <a:r>
              <a:rPr sz="2400" spc="-25"/>
              <a:t> </a:t>
            </a:r>
            <a:r>
              <a:rPr sz="2400" spc="-20"/>
              <a:t>ĐẠI</a:t>
            </a:r>
            <a:r>
              <a:rPr sz="2400"/>
              <a:t> HỌC</a:t>
            </a:r>
            <a:r>
              <a:rPr sz="2400" spc="-10"/>
              <a:t> </a:t>
            </a:r>
            <a:r>
              <a:rPr lang="en-US" sz="2400" spc="-15"/>
              <a:t>CÔNG NGHỆ THÔNG TIN</a:t>
            </a:r>
            <a:endParaRPr sz="2400"/>
          </a:p>
          <a:p>
            <a:pPr marR="216535" algn="ctr">
              <a:spcBef>
                <a:spcPts val="145"/>
              </a:spcBef>
            </a:pPr>
            <a:r>
              <a:rPr sz="2100" spc="-10"/>
              <a:t>KH</a:t>
            </a:r>
            <a:r>
              <a:rPr sz="2100" u="dash" spc="-10">
                <a:uFill>
                  <a:solidFill>
                    <a:srgbClr val="3E3E3E"/>
                  </a:solidFill>
                </a:uFill>
              </a:rPr>
              <a:t>OA</a:t>
            </a:r>
            <a:r>
              <a:rPr lang="en-US" sz="2100" u="dash" spc="-10">
                <a:uFill>
                  <a:solidFill>
                    <a:srgbClr val="3E3E3E"/>
                  </a:solidFill>
                </a:uFill>
              </a:rPr>
              <a:t> </a:t>
            </a:r>
            <a:r>
              <a:rPr lang="en-US" sz="2100" u="dash" spc="-10" err="1">
                <a:uFill>
                  <a:solidFill>
                    <a:srgbClr val="3E3E3E"/>
                  </a:solidFill>
                </a:uFill>
              </a:rPr>
              <a:t>KHOA</a:t>
            </a:r>
            <a:r>
              <a:rPr lang="en-US" sz="2100" u="dash" spc="-10">
                <a:uFill>
                  <a:solidFill>
                    <a:srgbClr val="3E3E3E"/>
                  </a:solidFill>
                </a:uFill>
              </a:rPr>
              <a:t> HỌC MÁY TÍNH</a:t>
            </a:r>
            <a:endParaRPr sz="2100"/>
          </a:p>
        </p:txBody>
      </p:sp>
      <p:sp>
        <p:nvSpPr>
          <p:cNvPr id="9" name="object 9"/>
          <p:cNvSpPr txBox="1"/>
          <p:nvPr/>
        </p:nvSpPr>
        <p:spPr>
          <a:xfrm>
            <a:off x="1976372" y="2959541"/>
            <a:ext cx="9377427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2050"/>
              </a:spcBef>
            </a:pPr>
            <a:r>
              <a:rPr lang="en-US" sz="2400" b="1" i="1" spc="-45">
                <a:latin typeface="Calibri"/>
                <a:cs typeface="Calibri"/>
              </a:rPr>
              <a:t>ĐỀ TÀI: NHẬN DIỆN MANG KHẨU TRANG THÔNG QUA CAMERA GIÁM SÁT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6A69DE-ECF2-B4C8-1507-A54DB7E1571F}"/>
              </a:ext>
            </a:extLst>
          </p:cNvPr>
          <p:cNvSpPr txBox="1"/>
          <p:nvPr/>
        </p:nvSpPr>
        <p:spPr>
          <a:xfrm>
            <a:off x="1147828" y="1483755"/>
            <a:ext cx="1020597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pc="260">
                <a:solidFill>
                  <a:srgbClr val="006FC0"/>
                </a:solidFill>
                <a:latin typeface="+mj-lt"/>
                <a:cs typeface="Calibri"/>
              </a:rPr>
              <a:t>BÁO CÁO CUỐI KỲ</a:t>
            </a:r>
          </a:p>
          <a:p>
            <a:r>
              <a:rPr lang="en-US" sz="3000" b="1" spc="260">
                <a:solidFill>
                  <a:srgbClr val="006FC0"/>
                </a:solidFill>
                <a:latin typeface="+mj-lt"/>
                <a:cs typeface="Calibri"/>
              </a:rPr>
              <a:t>THỊ GIÁC MÁY TÍNH TRONG TƯƠNG TÁC NGƯỜI MÁY</a:t>
            </a:r>
            <a:endParaRPr lang="en-US" sz="3000">
              <a:latin typeface="+mj-lt"/>
              <a:cs typeface="Calibri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7FBA0560-12E5-ABB3-FEE3-2E1048EC0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58799"/>
              </p:ext>
            </p:extLst>
          </p:nvPr>
        </p:nvGraphicFramePr>
        <p:xfrm>
          <a:off x="3220973" y="3988536"/>
          <a:ext cx="6819811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271">
                  <a:extLst>
                    <a:ext uri="{9D8B030D-6E8A-4147-A177-3AD203B41FA5}">
                      <a16:colId xmlns:a16="http://schemas.microsoft.com/office/drawing/2014/main" val="1343422694"/>
                    </a:ext>
                  </a:extLst>
                </a:gridCol>
                <a:gridCol w="255210">
                  <a:extLst>
                    <a:ext uri="{9D8B030D-6E8A-4147-A177-3AD203B41FA5}">
                      <a16:colId xmlns:a16="http://schemas.microsoft.com/office/drawing/2014/main" val="3481005392"/>
                    </a:ext>
                  </a:extLst>
                </a:gridCol>
                <a:gridCol w="4291330">
                  <a:extLst>
                    <a:ext uri="{9D8B030D-6E8A-4147-A177-3AD203B41FA5}">
                      <a16:colId xmlns:a16="http://schemas.microsoft.com/office/drawing/2014/main" val="288634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Giảng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hướng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dẫn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ThS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Đỗ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4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Trương</a:t>
                      </a: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</a:t>
                      </a: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19520464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91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Đức Duy – 19521434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3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Anh </a:t>
                      </a:r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Dũng</a:t>
                      </a: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19521394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90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Trịnh</a:t>
                      </a: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19521326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01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Võ Phạm Duy Đức - 19521383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086134"/>
                  </a:ext>
                </a:extLst>
              </a:tr>
            </a:tbl>
          </a:graphicData>
        </a:graphic>
      </p:graphicFrame>
      <p:pic>
        <p:nvPicPr>
          <p:cNvPr id="1026" name="Picture 2" descr="Thông tin tuyển sinh Đại học năm 2016">
            <a:extLst>
              <a:ext uri="{FF2B5EF4-FFF2-40B4-BE49-F238E27FC236}">
                <a16:creationId xmlns:a16="http://schemas.microsoft.com/office/drawing/2014/main" id="{7BE7DD9D-958E-13CF-573C-710A51AF4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900" y="4700015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7857-6051-1222-CC37-98D87901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Dữ liệu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1DBA2-18A9-655B-E34E-05D7AD992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50" y="2133600"/>
            <a:ext cx="9877050" cy="401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61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985B-7050-2A2D-0986-96218AEC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Kết quả mô hình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326E50-DFC7-7B19-27FE-CD0521B75B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678222"/>
              </p:ext>
            </p:extLst>
          </p:nvPr>
        </p:nvGraphicFramePr>
        <p:xfrm>
          <a:off x="2133600" y="2369820"/>
          <a:ext cx="7772401" cy="3192778"/>
        </p:xfrm>
        <a:graphic>
          <a:graphicData uri="http://schemas.openxmlformats.org/drawingml/2006/table">
            <a:tbl>
              <a:tblPr/>
              <a:tblGrid>
                <a:gridCol w="1909011">
                  <a:extLst>
                    <a:ext uri="{9D8B030D-6E8A-4147-A177-3AD203B41FA5}">
                      <a16:colId xmlns:a16="http://schemas.microsoft.com/office/drawing/2014/main" val="456227887"/>
                    </a:ext>
                  </a:extLst>
                </a:gridCol>
                <a:gridCol w="1909011">
                  <a:extLst>
                    <a:ext uri="{9D8B030D-6E8A-4147-A177-3AD203B41FA5}">
                      <a16:colId xmlns:a16="http://schemas.microsoft.com/office/drawing/2014/main" val="626981337"/>
                    </a:ext>
                  </a:extLst>
                </a:gridCol>
                <a:gridCol w="1743433">
                  <a:extLst>
                    <a:ext uri="{9D8B030D-6E8A-4147-A177-3AD203B41FA5}">
                      <a16:colId xmlns:a16="http://schemas.microsoft.com/office/drawing/2014/main" val="2476858813"/>
                    </a:ext>
                  </a:extLst>
                </a:gridCol>
                <a:gridCol w="2210946">
                  <a:extLst>
                    <a:ext uri="{9D8B030D-6E8A-4147-A177-3AD203B41FA5}">
                      <a16:colId xmlns:a16="http://schemas.microsoft.com/office/drawing/2014/main" val="757224015"/>
                    </a:ext>
                  </a:extLst>
                </a:gridCol>
              </a:tblGrid>
              <a:tr h="735028"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3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Phương pháp</a:t>
                      </a:r>
                      <a:r>
                        <a:rPr lang="vi-VN" sz="13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vi-VN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mAP@0.5</a:t>
                      </a:r>
                      <a:r>
                        <a:rPr lang="en-US" sz="13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mAP@0.5:0.95</a:t>
                      </a:r>
                      <a:r>
                        <a:rPr lang="en-US" sz="13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Inference time (FPS)</a:t>
                      </a:r>
                      <a:r>
                        <a:rPr lang="en-US" sz="13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839858"/>
                  </a:ext>
                </a:extLst>
              </a:tr>
              <a:tr h="48236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RetinaNet</a:t>
                      </a:r>
                      <a:r>
                        <a:rPr lang="en-US" sz="13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0.865​</a:t>
                      </a:r>
                      <a:endParaRPr lang="vi-V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0.496​</a:t>
                      </a:r>
                      <a:endParaRPr lang="vi-V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14.7​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817571"/>
                  </a:ext>
                </a:extLst>
              </a:tr>
              <a:tr h="48236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Faster R-CNN</a:t>
                      </a:r>
                      <a:r>
                        <a:rPr lang="en-US" sz="13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0.888​</a:t>
                      </a:r>
                      <a:endParaRPr lang="vi-V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0.509​</a:t>
                      </a:r>
                      <a:endParaRPr lang="vi-V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13.7​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55887"/>
                  </a:ext>
                </a:extLst>
              </a:tr>
              <a:tr h="48236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YOLOv5</a:t>
                      </a:r>
                      <a:r>
                        <a:rPr lang="en-US" sz="13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0.899​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ase"/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48.1</a:t>
                      </a:r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944517"/>
                  </a:ext>
                </a:extLst>
              </a:tr>
              <a:tr h="101066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YOLOv5(</a:t>
                      </a:r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sau khi bỏ bộ Oxford Town Center</a:t>
                      </a:r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en-US" sz="13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0.918</a:t>
                      </a:r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0.547</a:t>
                      </a:r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6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99126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14EAB50-9A2D-476E-80BF-D42CC0F33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22021" y="-872601"/>
            <a:ext cx="155837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820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8A53-639C-5913-587B-EC85FED6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Nhận diện nhân viên vi phạm</a:t>
            </a:r>
          </a:p>
        </p:txBody>
      </p:sp>
      <p:sp>
        <p:nvSpPr>
          <p:cNvPr id="9" name="AutoShape 12" descr="CNN Inception Resnet V1 network scheme [15]. | Download Scientific Diagram">
            <a:extLst>
              <a:ext uri="{FF2B5EF4-FFF2-40B4-BE49-F238E27FC236}">
                <a16:creationId xmlns:a16="http://schemas.microsoft.com/office/drawing/2014/main" id="{63E76E4C-2A6D-0DB1-8FA0-71588FEF5D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9A1071-5170-6DE5-172D-F6F832A3E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524000"/>
            <a:ext cx="2014518" cy="48772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3DB2B6-3A45-DD41-1E7C-9E582CC05962}"/>
              </a:ext>
            </a:extLst>
          </p:cNvPr>
          <p:cNvSpPr txBox="1"/>
          <p:nvPr/>
        </p:nvSpPr>
        <p:spPr>
          <a:xfrm>
            <a:off x="290979" y="349197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0" i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InceptionResnetV1</a:t>
            </a:r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0ACC8-0152-BBD3-A6F8-A8ADBFF1D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662979"/>
            <a:ext cx="4573231" cy="4495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55573F-5EE6-F672-5076-58018424B699}"/>
              </a:ext>
            </a:extLst>
          </p:cNvPr>
          <p:cNvSpPr txBox="1"/>
          <p:nvPr/>
        </p:nvSpPr>
        <p:spPr>
          <a:xfrm>
            <a:off x="9982200" y="3425517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0" i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vggface2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9625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258425" y="6426504"/>
            <a:ext cx="1028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>
                <a:solidFill>
                  <a:srgbClr val="A4A4A4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49E63C8D-6311-108B-C636-134D0CCD5F44}"/>
              </a:ext>
            </a:extLst>
          </p:cNvPr>
          <p:cNvSpPr txBox="1">
            <a:spLocks/>
          </p:cNvSpPr>
          <p:nvPr/>
        </p:nvSpPr>
        <p:spPr>
          <a:xfrm>
            <a:off x="2077923" y="645921"/>
            <a:ext cx="3026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900" b="1" i="0">
                <a:solidFill>
                  <a:srgbClr val="00184B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vi-VN" sz="3600" kern="0"/>
              <a:t>Framework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4FAE3C-1E5D-6DDC-21DB-23EA446E1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813" y="1751970"/>
            <a:ext cx="8989884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A471B5-F99C-7D58-6147-9F6593A1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Các kết quả đạt được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57238-7726-7576-DA15-7B5A868112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sz="44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78839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766218"/>
            <a:ext cx="10515600" cy="1325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1880">
              <a:spcBef>
                <a:spcPts val="100"/>
              </a:spcBef>
            </a:pPr>
            <a:r>
              <a:rPr spc="-10"/>
              <a:t>Thank</a:t>
            </a:r>
            <a:r>
              <a:rPr spc="-70"/>
              <a:t> </a:t>
            </a:r>
            <a:r>
              <a:rPr spc="-80"/>
              <a:t>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3808" y="1047750"/>
            <a:ext cx="427319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600" spc="-5"/>
              <a:t>GIỚI THIỆU BÀI TOÁN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0233025" y="6464680"/>
            <a:ext cx="1536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A4A4A4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BB8F1-F148-8FC1-8FC1-7C6F920EAFDA}"/>
              </a:ext>
            </a:extLst>
          </p:cNvPr>
          <p:cNvSpPr txBox="1"/>
          <p:nvPr/>
        </p:nvSpPr>
        <p:spPr>
          <a:xfrm>
            <a:off x="2203808" y="1753748"/>
            <a:ext cx="8235592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Ứng dụng web nhận diện đeo khẩu trang trong doanh nghiệp thông qua camera giám sát</a:t>
            </a:r>
            <a:endParaRPr 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ECFE90-238E-C552-F956-5ECDCD63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191451"/>
            <a:ext cx="8375106" cy="34292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600"/>
              <a:t>MỤC TIÊU</a:t>
            </a:r>
            <a:endParaRPr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9688F-E000-4C27-49C0-049117F1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Xây dựng được ứng dụng web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Nhận diện được nhân viên đeo khẩu trang và nhân viên vi phạm một cách chính xác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Ứng dụng web hoạt động tối ưu, ít giật lag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vi-V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vi-VN"/>
          </a:p>
        </p:txBody>
      </p:sp>
      <p:sp>
        <p:nvSpPr>
          <p:cNvPr id="14" name="object 14"/>
          <p:cNvSpPr txBox="1"/>
          <p:nvPr/>
        </p:nvSpPr>
        <p:spPr>
          <a:xfrm>
            <a:off x="10233025" y="6464680"/>
            <a:ext cx="1536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A4A4A4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2A89-686B-BFA2-3073-EBC6C56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Các chức năng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46A35-BC1A-B745-6250-3B6E58659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Nhận</a:t>
            </a:r>
            <a:r>
              <a:rPr lang="en-US" sz="28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diện</a:t>
            </a:r>
            <a:r>
              <a:rPr lang="en-US" sz="28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người</a:t>
            </a:r>
            <a:r>
              <a:rPr lang="en-US" sz="28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đeo</a:t>
            </a:r>
            <a:r>
              <a:rPr lang="en-US" sz="28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khẩu</a:t>
            </a:r>
            <a:r>
              <a:rPr lang="en-US" sz="28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trang</a:t>
            </a:r>
            <a:endParaRPr lang="en-US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r>
              <a:rPr lang="en-US" sz="280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Ghi</a:t>
            </a:r>
            <a:r>
              <a:rPr lang="en-US" sz="28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nhận</a:t>
            </a:r>
            <a:r>
              <a:rPr lang="en-US" sz="28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trường</a:t>
            </a:r>
            <a:r>
              <a:rPr lang="en-US" sz="28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hợp</a:t>
            </a:r>
            <a:r>
              <a:rPr lang="en-US" sz="28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không</a:t>
            </a:r>
            <a:r>
              <a:rPr lang="en-US" sz="28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mang</a:t>
            </a:r>
            <a:r>
              <a:rPr lang="en-US" sz="28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khẩu</a:t>
            </a:r>
            <a:r>
              <a:rPr lang="en-US" sz="28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trang</a:t>
            </a:r>
            <a:endParaRPr lang="en-US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r>
              <a:rPr lang="en-US" sz="280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Xem</a:t>
            </a:r>
            <a:r>
              <a:rPr lang="en-US" sz="28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danh</a:t>
            </a:r>
            <a:r>
              <a:rPr lang="en-US" sz="28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sách</a:t>
            </a:r>
            <a:r>
              <a:rPr lang="en-US" sz="28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nhân</a:t>
            </a:r>
            <a:r>
              <a:rPr lang="en-US" sz="28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viên</a:t>
            </a:r>
            <a:endParaRPr lang="en-US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r>
              <a:rPr lang="en-US" sz="280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Thêm</a:t>
            </a:r>
            <a:r>
              <a:rPr lang="en-US" sz="28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nhân</a:t>
            </a:r>
            <a:r>
              <a:rPr lang="en-US" sz="28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viên</a:t>
            </a:r>
            <a:r>
              <a:rPr lang="en-US" sz="28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mới</a:t>
            </a:r>
            <a:endParaRPr lang="en-US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r>
              <a:rPr lang="en-US" sz="280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Xem</a:t>
            </a:r>
            <a:r>
              <a:rPr lang="en-US" sz="28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lịch</a:t>
            </a:r>
            <a:r>
              <a:rPr lang="en-US" sz="28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sử</a:t>
            </a:r>
            <a:r>
              <a:rPr lang="en-US" sz="28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vi </a:t>
            </a:r>
            <a:r>
              <a:rPr lang="en-US" sz="280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phạm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806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1C291-6CA4-2ED9-D61D-C2EE56BF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Thách thức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E4DA5-5DB9-6CFC-DA56-09F4AF7FC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Độ chính xác mô hình nhận diện</a:t>
            </a:r>
          </a:p>
          <a:p>
            <a:r>
              <a:rPr lang="vi-VN"/>
              <a:t>Tốc độ xử lý</a:t>
            </a:r>
          </a:p>
          <a:p>
            <a:r>
              <a:rPr lang="vi-VN" err="1">
                <a:latin typeface="Arial"/>
                <a:cs typeface="Arial"/>
              </a:rPr>
              <a:t>Bộ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dữ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liệu</a:t>
            </a:r>
          </a:p>
        </p:txBody>
      </p:sp>
    </p:spTree>
    <p:extLst>
      <p:ext uri="{BB962C8B-B14F-4D97-AF65-F5344CB8AC3E}">
        <p14:creationId xmlns:p14="http://schemas.microsoft.com/office/powerpoint/2010/main" val="134300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8FC9-C2A8-823F-6D93-F7F4A2ED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Nhận diện đeo khẩu trang </a:t>
            </a:r>
          </a:p>
        </p:txBody>
      </p:sp>
      <p:pic>
        <p:nvPicPr>
          <p:cNvPr id="5122" name="Picture 2" descr="YOLOv5 Models">
            <a:extLst>
              <a:ext uri="{FF2B5EF4-FFF2-40B4-BE49-F238E27FC236}">
                <a16:creationId xmlns:a16="http://schemas.microsoft.com/office/drawing/2014/main" id="{7F54FF71-ECAC-CF47-7E70-B3134DF188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69990"/>
            <a:ext cx="10515600" cy="366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02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0233025" y="6464680"/>
            <a:ext cx="1536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A4A4A4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2BD379-1974-5826-2ACB-54A09D2F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Dữ liệu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3D5CB2D-BF2E-7DEB-6BF6-CAD5A8ED3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8152" y="1914360"/>
            <a:ext cx="6195695" cy="4326647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805AB39-9758-520A-26F6-F9AE1AD4AF33}"/>
              </a:ext>
            </a:extLst>
          </p:cNvPr>
          <p:cNvSpPr/>
          <p:nvPr/>
        </p:nvSpPr>
        <p:spPr>
          <a:xfrm>
            <a:off x="3158172" y="3826980"/>
            <a:ext cx="685800" cy="190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3033CD-12A9-B8A1-F110-07B4327E8873}"/>
              </a:ext>
            </a:extLst>
          </p:cNvPr>
          <p:cNvSpPr/>
          <p:nvPr/>
        </p:nvSpPr>
        <p:spPr>
          <a:xfrm>
            <a:off x="2982912" y="5739600"/>
            <a:ext cx="685800" cy="190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A6B20E-56FD-6DFD-9994-984E3B37C8F5}"/>
              </a:ext>
            </a:extLst>
          </p:cNvPr>
          <p:cNvSpPr/>
          <p:nvPr/>
        </p:nvSpPr>
        <p:spPr>
          <a:xfrm>
            <a:off x="6198552" y="5739600"/>
            <a:ext cx="685800" cy="190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0E2EA7-5D91-D5A9-AD4C-5A67E66F7564}"/>
              </a:ext>
            </a:extLst>
          </p:cNvPr>
          <p:cNvSpPr/>
          <p:nvPr/>
        </p:nvSpPr>
        <p:spPr>
          <a:xfrm>
            <a:off x="6198552" y="3815550"/>
            <a:ext cx="685800" cy="190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F551-1D63-D72A-1B4B-9F7CCA58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Quy cách gán nhãn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857D31D-8BDF-82A9-1EAA-8C6AFFF3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515" y="1742440"/>
            <a:ext cx="4178989" cy="242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11F0ECC3-6ACB-C1C2-6672-9D5D751D7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560" y="1752600"/>
            <a:ext cx="4671925" cy="242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>
            <a:extLst>
              <a:ext uri="{FF2B5EF4-FFF2-40B4-BE49-F238E27FC236}">
                <a16:creationId xmlns:a16="http://schemas.microsoft.com/office/drawing/2014/main" id="{96543EEF-0C65-080A-78A1-3526D3105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868" y="4423412"/>
            <a:ext cx="4258796" cy="261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F043EA9B-4593-5E12-5250-2CB6BA753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87852"/>
            <a:ext cx="4777132" cy="242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791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7857-6051-1222-CC37-98D87901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Dữ liệu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578D7D7-185A-4823-4258-1A691F254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1981200"/>
            <a:ext cx="6136372" cy="4343400"/>
          </a:xfrm>
        </p:spPr>
      </p:pic>
    </p:spTree>
    <p:extLst>
      <p:ext uri="{BB962C8B-B14F-4D97-AF65-F5344CB8AC3E}">
        <p14:creationId xmlns:p14="http://schemas.microsoft.com/office/powerpoint/2010/main" val="4036751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EA6051784158A348A8A083CC0D91EDD2" ma:contentTypeVersion="4" ma:contentTypeDescription="Tạo tài liệu mới." ma:contentTypeScope="" ma:versionID="492cd57a43ca61f62a0e15fcba9c90fa">
  <xsd:schema xmlns:xsd="http://www.w3.org/2001/XMLSchema" xmlns:xs="http://www.w3.org/2001/XMLSchema" xmlns:p="http://schemas.microsoft.com/office/2006/metadata/properties" xmlns:ns3="55a8854a-3e1e-42a7-978b-da2846a19bec" targetNamespace="http://schemas.microsoft.com/office/2006/metadata/properties" ma:root="true" ma:fieldsID="7db0d392e08eac4dfaadc533b47751d2" ns3:_="">
    <xsd:import namespace="55a8854a-3e1e-42a7-978b-da2846a19be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a8854a-3e1e-42a7-978b-da2846a19b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1437F5-52DD-4217-82F1-CBE3AECBA998}">
  <ds:schemaRefs>
    <ds:schemaRef ds:uri="55a8854a-3e1e-42a7-978b-da2846a19be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29BD16A-6CCD-4DFC-8269-0D0BFE3BE1E3}">
  <ds:schemaRefs>
    <ds:schemaRef ds:uri="55a8854a-3e1e-42a7-978b-da2846a19b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8A82CBE-9AE2-4447-A765-D0039B9DCB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Màn hình rộng</PresentationFormat>
  <Slides>15</Slides>
  <Notes>0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15</vt:i4>
      </vt:variant>
    </vt:vector>
  </HeadingPairs>
  <TitlesOfParts>
    <vt:vector size="16" baseType="lpstr">
      <vt:lpstr>Office Theme</vt:lpstr>
      <vt:lpstr>TRƯỜNG ĐẠI HỌC CÔNG NGHỆ THÔNG TIN KHOA KHOA HỌC MÁY TÍNH</vt:lpstr>
      <vt:lpstr>GIỚI THIỆU BÀI TOÁN</vt:lpstr>
      <vt:lpstr>MỤC TIÊU</vt:lpstr>
      <vt:lpstr>Các chức năng</vt:lpstr>
      <vt:lpstr>Thách thức</vt:lpstr>
      <vt:lpstr>Nhận diện đeo khẩu trang </vt:lpstr>
      <vt:lpstr>Dữ liệu</vt:lpstr>
      <vt:lpstr>Quy cách gán nhãn</vt:lpstr>
      <vt:lpstr>Dữ liệu</vt:lpstr>
      <vt:lpstr>Dữ liệu</vt:lpstr>
      <vt:lpstr>Kết quả mô hình</vt:lpstr>
      <vt:lpstr>Nhận diện nhân viên vi phạm</vt:lpstr>
      <vt:lpstr>Bản trình bày PowerPoint</vt:lpstr>
      <vt:lpstr>Các kết quả đạt được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CÔNG NGHỆ THÔNG TIN KHOA KHOA HỌC MÁY TÍNH</dc:title>
  <cp:revision>2</cp:revision>
  <dcterms:created xsi:type="dcterms:W3CDTF">2022-06-19T12:44:04Z</dcterms:created>
  <dcterms:modified xsi:type="dcterms:W3CDTF">2022-06-20T13:02:23Z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2022-06-19T00:00:00Z</vt:filetime>
  </property>
  <property fmtid="{D5CDD505-2E9C-101B-9397-08002B2CF9AE}" pid="5" name="ContentTypeId">
    <vt:lpwstr>0x010100EA6051784158A348A8A083CC0D91EDD2</vt:lpwstr>
  </property>
</Properties>
</file>