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57" r:id="rId3"/>
    <p:sldId id="258" r:id="rId4"/>
    <p:sldId id="295" r:id="rId5"/>
    <p:sldId id="263" r:id="rId6"/>
    <p:sldId id="286" r:id="rId7"/>
    <p:sldId id="287" r:id="rId8"/>
    <p:sldId id="290" r:id="rId9"/>
    <p:sldId id="293" r:id="rId10"/>
    <p:sldId id="268" r:id="rId11"/>
    <p:sldId id="297" r:id="rId12"/>
    <p:sldId id="300" r:id="rId13"/>
    <p:sldId id="296" r:id="rId14"/>
    <p:sldId id="298" r:id="rId15"/>
    <p:sldId id="301" r:id="rId16"/>
    <p:sldId id="302"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7">
          <p15:clr>
            <a:srgbClr val="A4A3A4"/>
          </p15:clr>
        </p15:guide>
        <p15:guide id="2" pos="3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1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guide orient="horz" pos="2147"/>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2023/4/11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t>2023/4/11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19E3736-B158-4E7E-9489-3B3B29941629}" type="datetimeFigureOut">
              <a:rPr lang="zh-CN" altLang="en-US" smtClean="0"/>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9E3736-B158-4E7E-9489-3B3B29941629}" type="datetimeFigureOut">
              <a:rPr lang="zh-CN" altLang="en-US" smtClean="0"/>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9E3736-B158-4E7E-9489-3B3B29941629}" type="datetimeFigureOut">
              <a:rPr lang="zh-CN" altLang="en-US" smtClean="0"/>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9E3736-B158-4E7E-9489-3B3B29941629}" type="datetimeFigureOut">
              <a:rPr lang="zh-CN" altLang="en-US" smtClean="0"/>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19E3736-B158-4E7E-9489-3B3B29941629}" type="datetimeFigureOut">
              <a:rPr lang="zh-CN" altLang="en-US" smtClean="0"/>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19E3736-B158-4E7E-9489-3B3B29941629}" type="datetimeFigureOut">
              <a:rPr lang="zh-CN" altLang="en-US" smtClean="0"/>
              <a:t>2023/4/11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3E3B6-92FC-4212-9603-177477314C9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19E3736-B158-4E7E-9489-3B3B29941629}" type="datetimeFigureOut">
              <a:rPr lang="zh-CN" altLang="en-US" smtClean="0"/>
              <a:t>2023/4/11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13E3B6-92FC-4212-9603-177477314C9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9E3736-B158-4E7E-9489-3B3B29941629}" type="datetimeFigureOut">
              <a:rPr lang="zh-CN" altLang="en-US" smtClean="0"/>
              <a:t>2023/4/11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13E3B6-92FC-4212-9603-177477314C9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9E3736-B158-4E7E-9489-3B3B29941629}" type="datetimeFigureOut">
              <a:rPr lang="zh-CN" altLang="en-US" smtClean="0"/>
              <a:t>2023/4/11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13E3B6-92FC-4212-9603-177477314C9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19E3736-B158-4E7E-9489-3B3B29941629}" type="datetimeFigureOut">
              <a:rPr lang="zh-CN" altLang="en-US" smtClean="0"/>
              <a:t>2023/4/11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3E3B6-92FC-4212-9603-177477314C9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19E3736-B158-4E7E-9489-3B3B29941629}" type="datetimeFigureOut">
              <a:rPr lang="zh-CN" altLang="en-US" smtClean="0"/>
              <a:t>2023/4/11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3E3B6-92FC-4212-9603-177477314C9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B19E3736-B158-4E7E-9489-3B3B29941629}" type="datetimeFigureOut">
              <a:rPr lang="zh-CN" altLang="en-US" smtClean="0"/>
              <a:t>2023/4/11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A913E3B6-92FC-4212-9603-177477314C9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68" name="图片 4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605" y="0"/>
            <a:ext cx="10179050" cy="6858000"/>
          </a:xfrm>
          <a:prstGeom prst="rect">
            <a:avLst/>
          </a:prstGeom>
        </p:spPr>
      </p:pic>
      <p:sp>
        <p:nvSpPr>
          <p:cNvPr id="4" name="文本框 3"/>
          <p:cNvSpPr txBox="1"/>
          <p:nvPr/>
        </p:nvSpPr>
        <p:spPr>
          <a:xfrm>
            <a:off x="1931670" y="758825"/>
            <a:ext cx="8397240" cy="1754326"/>
          </a:xfrm>
          <a:prstGeom prst="rect">
            <a:avLst/>
          </a:prstGeom>
          <a:noFill/>
          <a:ln>
            <a:noFill/>
          </a:ln>
        </p:spPr>
        <p:txBody>
          <a:bodyPr wrap="square" rtlCol="0">
            <a:spAutoFit/>
          </a:bodyPr>
          <a:lstStyle/>
          <a:p>
            <a:pPr algn="ct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Xác</a:t>
            </a:r>
            <a:r>
              <a:rPr lang="en-US" altLang="zh-CN" sz="5400" dirty="0"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 </a:t>
            </a: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thực</a:t>
            </a:r>
            <a:r>
              <a:rPr lang="en-US" altLang="zh-CN" sz="5400" dirty="0"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 </a:t>
            </a: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hai</a:t>
            </a:r>
            <a:r>
              <a:rPr lang="en-US" altLang="zh-CN" sz="5400" dirty="0"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 </a:t>
            </a: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nhân</a:t>
            </a:r>
            <a:r>
              <a:rPr lang="en-US" altLang="zh-CN" sz="5400" dirty="0"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 </a:t>
            </a: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tố</a:t>
            </a:r>
            <a:r>
              <a:rPr lang="en-US" altLang="zh-CN" sz="5400" dirty="0"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 </a:t>
            </a: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trên</a:t>
            </a:r>
            <a:r>
              <a:rPr lang="en-US" altLang="zh-CN" sz="5400" dirty="0"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 </a:t>
            </a: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nền</a:t>
            </a:r>
            <a:r>
              <a:rPr lang="en-US" altLang="zh-CN" sz="5400" dirty="0"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 </a:t>
            </a: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tảng</a:t>
            </a:r>
            <a:r>
              <a:rPr lang="en-US" altLang="zh-CN" sz="5400" dirty="0"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 </a:t>
            </a: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điện</a:t>
            </a:r>
            <a:r>
              <a:rPr lang="en-US" altLang="zh-CN" sz="5400" dirty="0"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 </a:t>
            </a: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toán</a:t>
            </a:r>
            <a:r>
              <a:rPr lang="en-US" altLang="zh-CN" sz="5400" dirty="0"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 </a:t>
            </a: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đám</a:t>
            </a:r>
            <a:r>
              <a:rPr lang="en-US" altLang="zh-CN" sz="5400" dirty="0"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 </a:t>
            </a:r>
            <a:r>
              <a:rPr lang="en-US" altLang="zh-CN" sz="5400" dirty="0" err="1" smtClean="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rPr>
              <a:t>mây</a:t>
            </a:r>
            <a:endParaRPr lang="en-US" altLang="zh-CN" sz="5400" dirty="0">
              <a:ln w="0"/>
              <a:effectLst>
                <a:outerShdw blurRad="38100" dist="19050" dir="2700000" algn="tl" rotWithShape="0">
                  <a:schemeClr val="dk1">
                    <a:alpha val="40000"/>
                  </a:schemeClr>
                </a:outerShdw>
              </a:effectLst>
              <a:latin typeface="Times New Roman" panose="02020603050405020304" charset="0"/>
              <a:ea typeface="Calibri" panose="020F0502020204030204" pitchFamily="34" charset="0"/>
              <a:cs typeface="Times New Roman" panose="02020603050405020304" charset="0"/>
            </a:endParaRPr>
          </a:p>
        </p:txBody>
      </p:sp>
      <p:sp>
        <p:nvSpPr>
          <p:cNvPr id="27" name="KSO_Shape"/>
          <p:cNvSpPr/>
          <p:nvPr/>
        </p:nvSpPr>
        <p:spPr>
          <a:xfrm>
            <a:off x="-2627"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KSO_Shape"/>
          <p:cNvSpPr/>
          <p:nvPr/>
        </p:nvSpPr>
        <p:spPr>
          <a:xfrm rot="16200000">
            <a:off x="-632" y="5137772"/>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KSO_Shape"/>
          <p:cNvSpPr/>
          <p:nvPr/>
        </p:nvSpPr>
        <p:spPr>
          <a:xfrm flipH="1">
            <a:off x="10470481"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0" name="KSO_Shape"/>
          <p:cNvSpPr/>
          <p:nvPr/>
        </p:nvSpPr>
        <p:spPr>
          <a:xfrm rot="5400000" flipH="1">
            <a:off x="10472476" y="5158320"/>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 Box 1"/>
          <p:cNvSpPr txBox="1"/>
          <p:nvPr/>
        </p:nvSpPr>
        <p:spPr>
          <a:xfrm>
            <a:off x="3079750" y="4163060"/>
            <a:ext cx="5364480" cy="1568450"/>
          </a:xfrm>
          <a:prstGeom prst="rect">
            <a:avLst/>
          </a:prstGeom>
          <a:noFill/>
        </p:spPr>
        <p:txBody>
          <a:bodyPr wrap="none" rtlCol="0">
            <a:spAutoFit/>
          </a:bodyPr>
          <a:lstStyle/>
          <a:p>
            <a:r>
              <a:rPr lang="en-US" sz="2400" b="1" dirty="0">
                <a:latin typeface="Times New Roman" panose="02020603050405020304" charset="0"/>
                <a:cs typeface="Times New Roman" panose="02020603050405020304" charset="0"/>
              </a:rPr>
              <a:t>NHÓM 13:</a:t>
            </a:r>
            <a:r>
              <a:rPr lang="en-US" sz="2400" dirty="0">
                <a:latin typeface="Times New Roman" panose="02020603050405020304" charset="0"/>
                <a:cs typeface="Times New Roman" panose="02020603050405020304" charset="0"/>
              </a:rPr>
              <a:t>	</a:t>
            </a:r>
          </a:p>
          <a:p>
            <a:r>
              <a:rPr lang="en-US" sz="2400" dirty="0">
                <a:latin typeface="Times New Roman" panose="02020603050405020304" charset="0"/>
                <a:cs typeface="Times New Roman" panose="02020603050405020304" charset="0"/>
              </a:rPr>
              <a:t>Trương Đăng Quý		0850080039</a:t>
            </a:r>
          </a:p>
          <a:p>
            <a:r>
              <a:rPr lang="en-US" sz="2400" dirty="0" err="1">
                <a:latin typeface="Times New Roman" panose="02020603050405020304" charset="0"/>
                <a:cs typeface="Times New Roman" panose="02020603050405020304" charset="0"/>
              </a:rPr>
              <a:t>Nguyễn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Thị</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Ngọc</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Hiền</a:t>
            </a:r>
            <a:r>
              <a:rPr lang="en-US" sz="2400" dirty="0">
                <a:latin typeface="Times New Roman" panose="02020603050405020304" charset="0"/>
                <a:cs typeface="Times New Roman" panose="02020603050405020304" charset="0"/>
              </a:rPr>
              <a:t>	0850080072</a:t>
            </a:r>
          </a:p>
          <a:p>
            <a:r>
              <a:rPr lang="en-US" sz="2400" dirty="0" err="1">
                <a:latin typeface="Times New Roman" panose="02020603050405020304" charset="0"/>
                <a:cs typeface="Times New Roman" panose="02020603050405020304" charset="0"/>
              </a:rPr>
              <a:t>Châu</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Tú</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Hoa</a:t>
            </a:r>
            <a:r>
              <a:rPr lang="en-US" sz="2400" dirty="0">
                <a:latin typeface="Times New Roman" panose="02020603050405020304" charset="0"/>
                <a:cs typeface="Times New Roman" panose="02020603050405020304" charset="0"/>
              </a:rPr>
              <a:t>			0850080073</a:t>
            </a:r>
          </a:p>
        </p:txBody>
      </p:sp>
      <p:sp>
        <p:nvSpPr>
          <p:cNvPr id="3" name="Text Box 2"/>
          <p:cNvSpPr txBox="1"/>
          <p:nvPr/>
        </p:nvSpPr>
        <p:spPr>
          <a:xfrm>
            <a:off x="2160905" y="3451860"/>
            <a:ext cx="7870190" cy="830997"/>
          </a:xfrm>
          <a:prstGeom prst="rect">
            <a:avLst/>
          </a:prstGeom>
          <a:noFill/>
        </p:spPr>
        <p:txBody>
          <a:bodyPr wrap="square" rtlCol="0">
            <a:spAutoFit/>
          </a:bodyPr>
          <a:lstStyle/>
          <a:p>
            <a:r>
              <a:rPr lang="en-US" sz="2400" b="1" dirty="0">
                <a:latin typeface="Times New Roman" panose="02020603050405020304" charset="0"/>
                <a:cs typeface="Times New Roman" panose="02020603050405020304" charset="0"/>
              </a:rPr>
              <a:t>MÔN: AN TOÀN BẢO MẬT </a:t>
            </a:r>
            <a:r>
              <a:rPr lang="en-US" sz="2400" b="1" dirty="0" smtClean="0">
                <a:latin typeface="Times New Roman" panose="02020603050405020304" charset="0"/>
                <a:cs typeface="Times New Roman" panose="02020603050405020304" charset="0"/>
              </a:rPr>
              <a:t>MẠNG MÁY </a:t>
            </a:r>
            <a:r>
              <a:rPr lang="en-US" sz="2400" b="1" dirty="0">
                <a:latin typeface="Times New Roman" panose="02020603050405020304" charset="0"/>
                <a:cs typeface="Times New Roman" panose="02020603050405020304" charset="0"/>
              </a:rPr>
              <a:t>TÍNH VÀ HỆ THỐNG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239784" y="572784"/>
            <a:ext cx="5712431" cy="57124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2" name="矩形 21"/>
          <p:cNvSpPr/>
          <p:nvPr/>
        </p:nvSpPr>
        <p:spPr>
          <a:xfrm>
            <a:off x="3882502" y="1665535"/>
            <a:ext cx="4444773" cy="830997"/>
          </a:xfrm>
          <a:prstGeom prst="rect">
            <a:avLst/>
          </a:prstGeom>
        </p:spPr>
        <p:txBody>
          <a:bodyPr wrap="square">
            <a:spAutoFit/>
          </a:bodyPr>
          <a:lstStyle/>
          <a:p>
            <a:pPr algn="ctr"/>
            <a:r>
              <a:rPr lang="en-US" altLang="zh-CN" sz="4800" b="1" dirty="0">
                <a:solidFill>
                  <a:schemeClr val="bg1"/>
                </a:solidFill>
                <a:latin typeface="Calibri" panose="020F0502020204030204" pitchFamily="34" charset="0"/>
                <a:ea typeface="Calibri" panose="020F0502020204030204" pitchFamily="34" charset="0"/>
                <a:cs typeface="Calibri" panose="020F0502020204030204" pitchFamily="34" charset="0"/>
              </a:rPr>
              <a:t>3</a:t>
            </a:r>
          </a:p>
        </p:txBody>
      </p:sp>
      <p:sp>
        <p:nvSpPr>
          <p:cNvPr id="23" name="KSO_Shape"/>
          <p:cNvSpPr/>
          <p:nvPr/>
        </p:nvSpPr>
        <p:spPr bwMode="auto">
          <a:xfrm>
            <a:off x="4146599" y="2005885"/>
            <a:ext cx="3916577" cy="2908076"/>
          </a:xfrm>
          <a:custGeom>
            <a:avLst/>
            <a:gdLst>
              <a:gd name="T0" fmla="*/ 1584488 w 13171486"/>
              <a:gd name="T1" fmla="*/ 9114 h 9774236"/>
              <a:gd name="T2" fmla="*/ 1584488 w 13171486"/>
              <a:gd name="T3" fmla="*/ 9114 h 9774236"/>
              <a:gd name="T4" fmla="*/ 1584488 w 13171486"/>
              <a:gd name="T5" fmla="*/ 110002 h 9774236"/>
              <a:gd name="T6" fmla="*/ 1711212 w 13171486"/>
              <a:gd name="T7" fmla="*/ 74863 h 9774236"/>
              <a:gd name="T8" fmla="*/ 1711212 w 13171486"/>
              <a:gd name="T9" fmla="*/ 74863 h 9774236"/>
              <a:gd name="T10" fmla="*/ 1711212 w 13171486"/>
              <a:gd name="T11" fmla="*/ 164264 h 9774236"/>
              <a:gd name="T12" fmla="*/ 1711212 w 13171486"/>
              <a:gd name="T13" fmla="*/ 164264 h 9774236"/>
              <a:gd name="T14" fmla="*/ 1015531 w 13171486"/>
              <a:gd name="T15" fmla="*/ 267770 h 9774236"/>
              <a:gd name="T16" fmla="*/ 1015531 w 13171486"/>
              <a:gd name="T17" fmla="*/ 267770 h 9774236"/>
              <a:gd name="T18" fmla="*/ 1015531 w 13171486"/>
              <a:gd name="T19" fmla="*/ 267770 h 9774236"/>
              <a:gd name="T20" fmla="*/ 1275705 w 13171486"/>
              <a:gd name="T21" fmla="*/ 195626 h 9774236"/>
              <a:gd name="T22" fmla="*/ 954121 w 13171486"/>
              <a:gd name="T23" fmla="*/ 277101 h 9774236"/>
              <a:gd name="T24" fmla="*/ 954121 w 13171486"/>
              <a:gd name="T25" fmla="*/ 277101 h 9774236"/>
              <a:gd name="T26" fmla="*/ 954121 w 13171486"/>
              <a:gd name="T27" fmla="*/ 277101 h 9774236"/>
              <a:gd name="T28" fmla="*/ 192690 w 13171486"/>
              <a:gd name="T29" fmla="*/ 0 h 9774236"/>
              <a:gd name="T30" fmla="*/ 799309 w 13171486"/>
              <a:gd name="T31" fmla="*/ 264038 h 9774236"/>
              <a:gd name="T32" fmla="*/ 814700 w 13171486"/>
              <a:gd name="T33" fmla="*/ 267779 h 9774236"/>
              <a:gd name="T34" fmla="*/ 874485 w 13171486"/>
              <a:gd name="T35" fmla="*/ 282309 h 9774236"/>
              <a:gd name="T36" fmla="*/ 826021 w 13171486"/>
              <a:gd name="T37" fmla="*/ 275665 h 9774236"/>
              <a:gd name="T38" fmla="*/ 832227 w 13171486"/>
              <a:gd name="T39" fmla="*/ 278366 h 9774236"/>
              <a:gd name="T40" fmla="*/ 835852 w 13171486"/>
              <a:gd name="T41" fmla="*/ 279944 h 9774236"/>
              <a:gd name="T42" fmla="*/ 892929 w 13171486"/>
              <a:gd name="T43" fmla="*/ 286866 h 9774236"/>
              <a:gd name="T44" fmla="*/ 1791283 w 13171486"/>
              <a:gd name="T45" fmla="*/ 164264 h 9774236"/>
              <a:gd name="T46" fmla="*/ 1800397 w 13171486"/>
              <a:gd name="T47" fmla="*/ 1316935 h 9774236"/>
              <a:gd name="T48" fmla="*/ 902694 w 13171486"/>
              <a:gd name="T49" fmla="*/ 1232307 h 9774236"/>
              <a:gd name="T50" fmla="*/ 902694 w 13171486"/>
              <a:gd name="T51" fmla="*/ 1232307 h 9774236"/>
              <a:gd name="T52" fmla="*/ 4557 w 13171486"/>
              <a:gd name="T53" fmla="*/ 1336030 h 9774236"/>
              <a:gd name="T54" fmla="*/ 0 w 13171486"/>
              <a:gd name="T55" fmla="*/ 178586 h 9774236"/>
              <a:gd name="T56" fmla="*/ 829161 w 13171486"/>
              <a:gd name="T57" fmla="*/ 279133 h 9774236"/>
              <a:gd name="T58" fmla="*/ 804836 w 13171486"/>
              <a:gd name="T59" fmla="*/ 272761 h 9774236"/>
              <a:gd name="T60" fmla="*/ 84628 w 13171486"/>
              <a:gd name="T61" fmla="*/ 174029 h 9774236"/>
              <a:gd name="T62" fmla="*/ 84628 w 13171486"/>
              <a:gd name="T63" fmla="*/ 174029 h 9774236"/>
              <a:gd name="T64" fmla="*/ 84628 w 13171486"/>
              <a:gd name="T65" fmla="*/ 174029 h 9774236"/>
              <a:gd name="T66" fmla="*/ 79854 w 13171486"/>
              <a:gd name="T67" fmla="*/ 89184 h 9774236"/>
              <a:gd name="T68" fmla="*/ 414898 w 13171486"/>
              <a:gd name="T69" fmla="*/ 170612 h 9774236"/>
              <a:gd name="T70" fmla="*/ 192690 w 13171486"/>
              <a:gd name="T71" fmla="*/ 112403 h 9774236"/>
              <a:gd name="T72" fmla="*/ 192690 w 13171486"/>
              <a:gd name="T73" fmla="*/ 112403 h 9774236"/>
              <a:gd name="T74" fmla="*/ 192690 w 13171486"/>
              <a:gd name="T75" fmla="*/ 112403 h 97742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171486" h="9774236">
                <a:moveTo>
                  <a:pt x="11591924" y="66674"/>
                </a:moveTo>
                <a:lnTo>
                  <a:pt x="11591924" y="66674"/>
                </a:lnTo>
                <a:lnTo>
                  <a:pt x="11591924" y="804764"/>
                </a:lnTo>
                <a:lnTo>
                  <a:pt x="12519023" y="547686"/>
                </a:lnTo>
                <a:lnTo>
                  <a:pt x="12519023" y="547687"/>
                </a:lnTo>
                <a:lnTo>
                  <a:pt x="12519023" y="1201737"/>
                </a:lnTo>
                <a:lnTo>
                  <a:pt x="7429498" y="1958975"/>
                </a:lnTo>
                <a:lnTo>
                  <a:pt x="7429499" y="1958974"/>
                </a:lnTo>
                <a:lnTo>
                  <a:pt x="7429498" y="1958974"/>
                </a:lnTo>
                <a:lnTo>
                  <a:pt x="9332900" y="1431175"/>
                </a:lnTo>
                <a:lnTo>
                  <a:pt x="6980236" y="2027237"/>
                </a:lnTo>
                <a:lnTo>
                  <a:pt x="6980237" y="2027237"/>
                </a:lnTo>
                <a:lnTo>
                  <a:pt x="6980236" y="2027237"/>
                </a:lnTo>
                <a:lnTo>
                  <a:pt x="11591924" y="66674"/>
                </a:lnTo>
                <a:close/>
                <a:moveTo>
                  <a:pt x="1409699" y="0"/>
                </a:moveTo>
                <a:lnTo>
                  <a:pt x="5847645" y="1931672"/>
                </a:lnTo>
                <a:lnTo>
                  <a:pt x="5960245" y="1959038"/>
                </a:lnTo>
                <a:lnTo>
                  <a:pt x="6397626" y="2065337"/>
                </a:lnTo>
                <a:lnTo>
                  <a:pt x="6043066" y="2016731"/>
                </a:lnTo>
                <a:lnTo>
                  <a:pt x="6088470" y="2036494"/>
                </a:lnTo>
                <a:lnTo>
                  <a:pt x="6114994" y="2048039"/>
                </a:lnTo>
                <a:lnTo>
                  <a:pt x="6532561" y="2098675"/>
                </a:lnTo>
                <a:lnTo>
                  <a:pt x="13104811" y="1201737"/>
                </a:lnTo>
                <a:lnTo>
                  <a:pt x="13171486" y="9634536"/>
                </a:lnTo>
                <a:lnTo>
                  <a:pt x="6603999" y="9015411"/>
                </a:lnTo>
                <a:lnTo>
                  <a:pt x="6603998" y="9015411"/>
                </a:lnTo>
                <a:lnTo>
                  <a:pt x="33338" y="9774236"/>
                </a:lnTo>
                <a:lnTo>
                  <a:pt x="0" y="1306512"/>
                </a:lnTo>
                <a:lnTo>
                  <a:pt x="6066040" y="2042103"/>
                </a:lnTo>
                <a:lnTo>
                  <a:pt x="5888084" y="1995485"/>
                </a:lnTo>
                <a:lnTo>
                  <a:pt x="619125" y="1273175"/>
                </a:lnTo>
                <a:lnTo>
                  <a:pt x="619125" y="1273174"/>
                </a:lnTo>
                <a:lnTo>
                  <a:pt x="584200" y="652462"/>
                </a:lnTo>
                <a:lnTo>
                  <a:pt x="3035344" y="1248180"/>
                </a:lnTo>
                <a:lnTo>
                  <a:pt x="1409699" y="822325"/>
                </a:lnTo>
                <a:lnTo>
                  <a:pt x="1409699" y="0"/>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endParaRPr lang="zh-CN" altLang="en-US">
              <a:ea typeface="Calibri" panose="020F0502020204030204" pitchFamily="34" charset="0"/>
              <a:cs typeface="Calibri" panose="020F0502020204030204" pitchFamily="34" charset="0"/>
            </a:endParaRPr>
          </a:p>
        </p:txBody>
      </p:sp>
      <p:sp>
        <p:nvSpPr>
          <p:cNvPr id="24" name="矩形 23"/>
          <p:cNvSpPr/>
          <p:nvPr/>
        </p:nvSpPr>
        <p:spPr>
          <a:xfrm>
            <a:off x="4203749" y="3381609"/>
            <a:ext cx="3927514" cy="521970"/>
          </a:xfrm>
          <a:prstGeom prst="rect">
            <a:avLst/>
          </a:prstGeom>
        </p:spPr>
        <p:txBody>
          <a:bodyPr wrap="square">
            <a:spAutoFit/>
          </a:bodyPr>
          <a:lstStyle/>
          <a:p>
            <a:pPr algn="ctr"/>
            <a:r>
              <a:rPr lang="en-US" altLang="zh-CN" sz="2800" b="1" dirty="0" err="1" smtClean="0">
                <a:solidFill>
                  <a:srgbClr val="A3170F"/>
                </a:solidFill>
                <a:latin typeface="Times New Roman" panose="02020603050405020304" charset="0"/>
                <a:ea typeface="Calibri" panose="020F0502020204030204" pitchFamily="34" charset="0"/>
                <a:cs typeface="Times New Roman" panose="02020603050405020304" charset="0"/>
              </a:rPr>
              <a:t>Cài</a:t>
            </a:r>
            <a:r>
              <a:rPr lang="en-US" altLang="zh-CN" sz="2800" b="1" dirty="0" smtClean="0">
                <a:solidFill>
                  <a:srgbClr val="A3170F"/>
                </a:solidFill>
                <a:latin typeface="Times New Roman" panose="02020603050405020304" charset="0"/>
                <a:ea typeface="Calibri" panose="020F0502020204030204" pitchFamily="34" charset="0"/>
                <a:cs typeface="Times New Roman" panose="02020603050405020304" charset="0"/>
              </a:rPr>
              <a:t> đặt </a:t>
            </a:r>
            <a:r>
              <a:rPr lang="en-US" altLang="zh-CN" sz="2800" b="1" dirty="0" err="1" smtClean="0">
                <a:solidFill>
                  <a:srgbClr val="A3170F"/>
                </a:solidFill>
                <a:latin typeface="Times New Roman" panose="02020603050405020304" charset="0"/>
                <a:ea typeface="Calibri" panose="020F0502020204030204" pitchFamily="34" charset="0"/>
                <a:cs typeface="Times New Roman" panose="02020603050405020304" charset="0"/>
              </a:rPr>
              <a:t>thử</a:t>
            </a:r>
            <a:r>
              <a:rPr lang="en-US" altLang="zh-CN" sz="2800" b="1" dirty="0" smtClean="0">
                <a:solidFill>
                  <a:srgbClr val="A3170F"/>
                </a:solidFill>
                <a:latin typeface="Times New Roman" panose="02020603050405020304" charset="0"/>
                <a:ea typeface="Calibri" panose="020F0502020204030204" pitchFamily="34" charset="0"/>
                <a:cs typeface="Times New Roman" panose="02020603050405020304" charset="0"/>
              </a:rPr>
              <a:t> </a:t>
            </a:r>
            <a:r>
              <a:rPr lang="en-US" altLang="zh-CN" sz="2800" b="1" dirty="0" err="1" smtClean="0">
                <a:solidFill>
                  <a:srgbClr val="A3170F"/>
                </a:solidFill>
                <a:latin typeface="Times New Roman" panose="02020603050405020304" charset="0"/>
                <a:ea typeface="Calibri" panose="020F0502020204030204" pitchFamily="34" charset="0"/>
                <a:cs typeface="Times New Roman" panose="02020603050405020304" charset="0"/>
              </a:rPr>
              <a:t>nghiệm</a:t>
            </a:r>
            <a:endParaRPr lang="en-US" altLang="zh-CN" sz="2800" b="1" dirty="0">
              <a:solidFill>
                <a:srgbClr val="A3170F"/>
              </a:solidFill>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23747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64540" y="492760"/>
            <a:ext cx="10662920" cy="609219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pic>
        <p:nvPicPr>
          <p:cNvPr id="23" name="Picture 22"/>
          <p:cNvPicPr>
            <a:picLocks noChangeAspect="1"/>
          </p:cNvPicPr>
          <p:nvPr/>
        </p:nvPicPr>
        <p:blipFill>
          <a:blip r:embed="rId2"/>
          <a:stretch>
            <a:fillRect/>
          </a:stretch>
        </p:blipFill>
        <p:spPr>
          <a:xfrm>
            <a:off x="801112" y="554161"/>
            <a:ext cx="4900757" cy="5959850"/>
          </a:xfrm>
          <a:prstGeom prst="rect">
            <a:avLst/>
          </a:prstGeom>
        </p:spPr>
      </p:pic>
      <p:pic>
        <p:nvPicPr>
          <p:cNvPr id="24" name="Picture 23"/>
          <p:cNvPicPr>
            <a:picLocks noChangeAspect="1"/>
          </p:cNvPicPr>
          <p:nvPr/>
        </p:nvPicPr>
        <p:blipFill>
          <a:blip r:embed="rId3"/>
          <a:stretch>
            <a:fillRect/>
          </a:stretch>
        </p:blipFill>
        <p:spPr>
          <a:xfrm>
            <a:off x="5738440" y="554161"/>
            <a:ext cx="5689019" cy="5959850"/>
          </a:xfrm>
          <a:prstGeom prst="rect">
            <a:avLst/>
          </a:prstGeom>
        </p:spPr>
      </p:pic>
    </p:spTree>
    <p:extLst>
      <p:ext uri="{BB962C8B-B14F-4D97-AF65-F5344CB8AC3E}">
        <p14:creationId xmlns:p14="http://schemas.microsoft.com/office/powerpoint/2010/main" val="531680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23747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64540" y="492760"/>
            <a:ext cx="10662920" cy="609219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799909" y="614316"/>
            <a:ext cx="5097755" cy="5873569"/>
          </a:xfrm>
          <a:prstGeom prst="rect">
            <a:avLst/>
          </a:prstGeom>
        </p:spPr>
      </p:pic>
      <p:pic>
        <p:nvPicPr>
          <p:cNvPr id="22" name="Picture 21"/>
          <p:cNvPicPr>
            <a:picLocks noChangeAspect="1"/>
          </p:cNvPicPr>
          <p:nvPr/>
        </p:nvPicPr>
        <p:blipFill>
          <a:blip r:embed="rId3"/>
          <a:stretch>
            <a:fillRect/>
          </a:stretch>
        </p:blipFill>
        <p:spPr>
          <a:xfrm>
            <a:off x="5897664" y="656998"/>
            <a:ext cx="5414770" cy="3605166"/>
          </a:xfrm>
          <a:prstGeom prst="rect">
            <a:avLst/>
          </a:prstGeom>
        </p:spPr>
      </p:pic>
    </p:spTree>
    <p:extLst>
      <p:ext uri="{BB962C8B-B14F-4D97-AF65-F5344CB8AC3E}">
        <p14:creationId xmlns:p14="http://schemas.microsoft.com/office/powerpoint/2010/main" val="409884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239784" y="572784"/>
            <a:ext cx="5712431" cy="57124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2" name="矩形 21"/>
          <p:cNvSpPr/>
          <p:nvPr/>
        </p:nvSpPr>
        <p:spPr>
          <a:xfrm>
            <a:off x="3882502" y="1665535"/>
            <a:ext cx="4444773" cy="830997"/>
          </a:xfrm>
          <a:prstGeom prst="rect">
            <a:avLst/>
          </a:prstGeom>
        </p:spPr>
        <p:txBody>
          <a:bodyPr wrap="square">
            <a:spAutoFit/>
          </a:bodyPr>
          <a:lstStyle/>
          <a:p>
            <a:pPr algn="ctr"/>
            <a:r>
              <a:rPr lang="en-US" altLang="zh-CN" sz="4800" b="1" dirty="0">
                <a:solidFill>
                  <a:schemeClr val="bg1"/>
                </a:solidFill>
                <a:latin typeface="Calibri" panose="020F0502020204030204" pitchFamily="34" charset="0"/>
                <a:ea typeface="Calibri" panose="020F0502020204030204" pitchFamily="34" charset="0"/>
                <a:cs typeface="Calibri" panose="020F0502020204030204" pitchFamily="34" charset="0"/>
              </a:rPr>
              <a:t>4</a:t>
            </a:r>
          </a:p>
        </p:txBody>
      </p:sp>
      <p:sp>
        <p:nvSpPr>
          <p:cNvPr id="23" name="KSO_Shape"/>
          <p:cNvSpPr/>
          <p:nvPr/>
        </p:nvSpPr>
        <p:spPr bwMode="auto">
          <a:xfrm>
            <a:off x="4146599" y="2005885"/>
            <a:ext cx="3916577" cy="2908076"/>
          </a:xfrm>
          <a:custGeom>
            <a:avLst/>
            <a:gdLst>
              <a:gd name="T0" fmla="*/ 1584488 w 13171486"/>
              <a:gd name="T1" fmla="*/ 9114 h 9774236"/>
              <a:gd name="T2" fmla="*/ 1584488 w 13171486"/>
              <a:gd name="T3" fmla="*/ 9114 h 9774236"/>
              <a:gd name="T4" fmla="*/ 1584488 w 13171486"/>
              <a:gd name="T5" fmla="*/ 110002 h 9774236"/>
              <a:gd name="T6" fmla="*/ 1711212 w 13171486"/>
              <a:gd name="T7" fmla="*/ 74863 h 9774236"/>
              <a:gd name="T8" fmla="*/ 1711212 w 13171486"/>
              <a:gd name="T9" fmla="*/ 74863 h 9774236"/>
              <a:gd name="T10" fmla="*/ 1711212 w 13171486"/>
              <a:gd name="T11" fmla="*/ 164264 h 9774236"/>
              <a:gd name="T12" fmla="*/ 1711212 w 13171486"/>
              <a:gd name="T13" fmla="*/ 164264 h 9774236"/>
              <a:gd name="T14" fmla="*/ 1015531 w 13171486"/>
              <a:gd name="T15" fmla="*/ 267770 h 9774236"/>
              <a:gd name="T16" fmla="*/ 1015531 w 13171486"/>
              <a:gd name="T17" fmla="*/ 267770 h 9774236"/>
              <a:gd name="T18" fmla="*/ 1015531 w 13171486"/>
              <a:gd name="T19" fmla="*/ 267770 h 9774236"/>
              <a:gd name="T20" fmla="*/ 1275705 w 13171486"/>
              <a:gd name="T21" fmla="*/ 195626 h 9774236"/>
              <a:gd name="T22" fmla="*/ 954121 w 13171486"/>
              <a:gd name="T23" fmla="*/ 277101 h 9774236"/>
              <a:gd name="T24" fmla="*/ 954121 w 13171486"/>
              <a:gd name="T25" fmla="*/ 277101 h 9774236"/>
              <a:gd name="T26" fmla="*/ 954121 w 13171486"/>
              <a:gd name="T27" fmla="*/ 277101 h 9774236"/>
              <a:gd name="T28" fmla="*/ 192690 w 13171486"/>
              <a:gd name="T29" fmla="*/ 0 h 9774236"/>
              <a:gd name="T30" fmla="*/ 799309 w 13171486"/>
              <a:gd name="T31" fmla="*/ 264038 h 9774236"/>
              <a:gd name="T32" fmla="*/ 814700 w 13171486"/>
              <a:gd name="T33" fmla="*/ 267779 h 9774236"/>
              <a:gd name="T34" fmla="*/ 874485 w 13171486"/>
              <a:gd name="T35" fmla="*/ 282309 h 9774236"/>
              <a:gd name="T36" fmla="*/ 826021 w 13171486"/>
              <a:gd name="T37" fmla="*/ 275665 h 9774236"/>
              <a:gd name="T38" fmla="*/ 832227 w 13171486"/>
              <a:gd name="T39" fmla="*/ 278366 h 9774236"/>
              <a:gd name="T40" fmla="*/ 835852 w 13171486"/>
              <a:gd name="T41" fmla="*/ 279944 h 9774236"/>
              <a:gd name="T42" fmla="*/ 892929 w 13171486"/>
              <a:gd name="T43" fmla="*/ 286866 h 9774236"/>
              <a:gd name="T44" fmla="*/ 1791283 w 13171486"/>
              <a:gd name="T45" fmla="*/ 164264 h 9774236"/>
              <a:gd name="T46" fmla="*/ 1800397 w 13171486"/>
              <a:gd name="T47" fmla="*/ 1316935 h 9774236"/>
              <a:gd name="T48" fmla="*/ 902694 w 13171486"/>
              <a:gd name="T49" fmla="*/ 1232307 h 9774236"/>
              <a:gd name="T50" fmla="*/ 902694 w 13171486"/>
              <a:gd name="T51" fmla="*/ 1232307 h 9774236"/>
              <a:gd name="T52" fmla="*/ 4557 w 13171486"/>
              <a:gd name="T53" fmla="*/ 1336030 h 9774236"/>
              <a:gd name="T54" fmla="*/ 0 w 13171486"/>
              <a:gd name="T55" fmla="*/ 178586 h 9774236"/>
              <a:gd name="T56" fmla="*/ 829161 w 13171486"/>
              <a:gd name="T57" fmla="*/ 279133 h 9774236"/>
              <a:gd name="T58" fmla="*/ 804836 w 13171486"/>
              <a:gd name="T59" fmla="*/ 272761 h 9774236"/>
              <a:gd name="T60" fmla="*/ 84628 w 13171486"/>
              <a:gd name="T61" fmla="*/ 174029 h 9774236"/>
              <a:gd name="T62" fmla="*/ 84628 w 13171486"/>
              <a:gd name="T63" fmla="*/ 174029 h 9774236"/>
              <a:gd name="T64" fmla="*/ 84628 w 13171486"/>
              <a:gd name="T65" fmla="*/ 174029 h 9774236"/>
              <a:gd name="T66" fmla="*/ 79854 w 13171486"/>
              <a:gd name="T67" fmla="*/ 89184 h 9774236"/>
              <a:gd name="T68" fmla="*/ 414898 w 13171486"/>
              <a:gd name="T69" fmla="*/ 170612 h 9774236"/>
              <a:gd name="T70" fmla="*/ 192690 w 13171486"/>
              <a:gd name="T71" fmla="*/ 112403 h 9774236"/>
              <a:gd name="T72" fmla="*/ 192690 w 13171486"/>
              <a:gd name="T73" fmla="*/ 112403 h 9774236"/>
              <a:gd name="T74" fmla="*/ 192690 w 13171486"/>
              <a:gd name="T75" fmla="*/ 112403 h 97742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171486" h="9774236">
                <a:moveTo>
                  <a:pt x="11591924" y="66674"/>
                </a:moveTo>
                <a:lnTo>
                  <a:pt x="11591924" y="66674"/>
                </a:lnTo>
                <a:lnTo>
                  <a:pt x="11591924" y="804764"/>
                </a:lnTo>
                <a:lnTo>
                  <a:pt x="12519023" y="547686"/>
                </a:lnTo>
                <a:lnTo>
                  <a:pt x="12519023" y="547687"/>
                </a:lnTo>
                <a:lnTo>
                  <a:pt x="12519023" y="1201737"/>
                </a:lnTo>
                <a:lnTo>
                  <a:pt x="7429498" y="1958975"/>
                </a:lnTo>
                <a:lnTo>
                  <a:pt x="7429499" y="1958974"/>
                </a:lnTo>
                <a:lnTo>
                  <a:pt x="7429498" y="1958974"/>
                </a:lnTo>
                <a:lnTo>
                  <a:pt x="9332900" y="1431175"/>
                </a:lnTo>
                <a:lnTo>
                  <a:pt x="6980236" y="2027237"/>
                </a:lnTo>
                <a:lnTo>
                  <a:pt x="6980237" y="2027237"/>
                </a:lnTo>
                <a:lnTo>
                  <a:pt x="6980236" y="2027237"/>
                </a:lnTo>
                <a:lnTo>
                  <a:pt x="11591924" y="66674"/>
                </a:lnTo>
                <a:close/>
                <a:moveTo>
                  <a:pt x="1409699" y="0"/>
                </a:moveTo>
                <a:lnTo>
                  <a:pt x="5847645" y="1931672"/>
                </a:lnTo>
                <a:lnTo>
                  <a:pt x="5960245" y="1959038"/>
                </a:lnTo>
                <a:lnTo>
                  <a:pt x="6397626" y="2065337"/>
                </a:lnTo>
                <a:lnTo>
                  <a:pt x="6043066" y="2016731"/>
                </a:lnTo>
                <a:lnTo>
                  <a:pt x="6088470" y="2036494"/>
                </a:lnTo>
                <a:lnTo>
                  <a:pt x="6114994" y="2048039"/>
                </a:lnTo>
                <a:lnTo>
                  <a:pt x="6532561" y="2098675"/>
                </a:lnTo>
                <a:lnTo>
                  <a:pt x="13104811" y="1201737"/>
                </a:lnTo>
                <a:lnTo>
                  <a:pt x="13171486" y="9634536"/>
                </a:lnTo>
                <a:lnTo>
                  <a:pt x="6603999" y="9015411"/>
                </a:lnTo>
                <a:lnTo>
                  <a:pt x="6603998" y="9015411"/>
                </a:lnTo>
                <a:lnTo>
                  <a:pt x="33338" y="9774236"/>
                </a:lnTo>
                <a:lnTo>
                  <a:pt x="0" y="1306512"/>
                </a:lnTo>
                <a:lnTo>
                  <a:pt x="6066040" y="2042103"/>
                </a:lnTo>
                <a:lnTo>
                  <a:pt x="5888084" y="1995485"/>
                </a:lnTo>
                <a:lnTo>
                  <a:pt x="619125" y="1273175"/>
                </a:lnTo>
                <a:lnTo>
                  <a:pt x="619125" y="1273174"/>
                </a:lnTo>
                <a:lnTo>
                  <a:pt x="584200" y="652462"/>
                </a:lnTo>
                <a:lnTo>
                  <a:pt x="3035344" y="1248180"/>
                </a:lnTo>
                <a:lnTo>
                  <a:pt x="1409699" y="822325"/>
                </a:lnTo>
                <a:lnTo>
                  <a:pt x="1409699" y="0"/>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endParaRPr lang="zh-CN" altLang="en-US">
              <a:ea typeface="Calibri" panose="020F0502020204030204" pitchFamily="34" charset="0"/>
              <a:cs typeface="Calibri" panose="020F0502020204030204" pitchFamily="34" charset="0"/>
            </a:endParaRPr>
          </a:p>
        </p:txBody>
      </p:sp>
      <p:sp>
        <p:nvSpPr>
          <p:cNvPr id="24" name="矩形 23"/>
          <p:cNvSpPr/>
          <p:nvPr/>
        </p:nvSpPr>
        <p:spPr>
          <a:xfrm>
            <a:off x="4203749" y="3381609"/>
            <a:ext cx="3927514" cy="523220"/>
          </a:xfrm>
          <a:prstGeom prst="rect">
            <a:avLst/>
          </a:prstGeom>
        </p:spPr>
        <p:txBody>
          <a:bodyPr wrap="square">
            <a:spAutoFit/>
          </a:bodyPr>
          <a:lstStyle/>
          <a:p>
            <a:pPr algn="ctr"/>
            <a:r>
              <a:rPr lang="en-US" altLang="zh-CN" sz="2800" b="1" dirty="0" err="1" smtClean="0">
                <a:solidFill>
                  <a:srgbClr val="A3170F"/>
                </a:solidFill>
                <a:latin typeface="Times New Roman" panose="02020603050405020304" charset="0"/>
                <a:ea typeface="Calibri" panose="020F0502020204030204" pitchFamily="34" charset="0"/>
                <a:cs typeface="Times New Roman" panose="02020603050405020304" charset="0"/>
              </a:rPr>
              <a:t>Kết</a:t>
            </a:r>
            <a:r>
              <a:rPr lang="en-US" altLang="zh-CN" sz="2800" b="1" dirty="0" smtClean="0">
                <a:solidFill>
                  <a:srgbClr val="A3170F"/>
                </a:solidFill>
                <a:latin typeface="Times New Roman" panose="02020603050405020304" charset="0"/>
                <a:ea typeface="Calibri" panose="020F0502020204030204" pitchFamily="34" charset="0"/>
                <a:cs typeface="Times New Roman" panose="02020603050405020304" charset="0"/>
              </a:rPr>
              <a:t> </a:t>
            </a:r>
            <a:r>
              <a:rPr lang="en-US" altLang="zh-CN" sz="2800" b="1" dirty="0" err="1" smtClean="0">
                <a:solidFill>
                  <a:srgbClr val="A3170F"/>
                </a:solidFill>
                <a:latin typeface="Times New Roman" panose="02020603050405020304" charset="0"/>
                <a:ea typeface="Calibri" panose="020F0502020204030204" pitchFamily="34" charset="0"/>
                <a:cs typeface="Times New Roman" panose="02020603050405020304" charset="0"/>
              </a:rPr>
              <a:t>luận</a:t>
            </a:r>
            <a:endParaRPr lang="en-US" altLang="zh-CN" sz="2800" b="1" dirty="0">
              <a:solidFill>
                <a:srgbClr val="A3170F"/>
              </a:solidFill>
              <a:latin typeface="Times New Roman" panose="02020603050405020304" charset="0"/>
              <a:ea typeface="Calibri" panose="020F0502020204030204" pitchFamily="34" charset="0"/>
              <a:cs typeface="Times New Roman" panose="02020603050405020304" charset="0"/>
            </a:endParaRPr>
          </a:p>
        </p:txBody>
      </p:sp>
    </p:spTree>
    <p:extLst>
      <p:ext uri="{BB962C8B-B14F-4D97-AF65-F5344CB8AC3E}">
        <p14:creationId xmlns:p14="http://schemas.microsoft.com/office/powerpoint/2010/main" val="119582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23747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64540" y="492760"/>
            <a:ext cx="10662920" cy="609219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文本框 24"/>
          <p:cNvSpPr txBox="1"/>
          <p:nvPr/>
        </p:nvSpPr>
        <p:spPr>
          <a:xfrm>
            <a:off x="871101" y="542348"/>
            <a:ext cx="10327878" cy="584775"/>
          </a:xfrm>
          <a:prstGeom prst="rect">
            <a:avLst/>
          </a:prstGeom>
          <a:noFill/>
        </p:spPr>
        <p:txBody>
          <a:bodyPr wrap="square" rtlCol="0">
            <a:spAutoFit/>
          </a:bodyPr>
          <a:lstStyle/>
          <a:p>
            <a:pPr algn="ct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Ưu</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điểm</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và</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nhược</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điểm</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của</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PHONE AUTHENTICATION</a:t>
            </a:r>
            <a:endParaRPr lang="zh-CN" altLang="en-US" sz="32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8" name="Text Box 27"/>
          <p:cNvSpPr txBox="1"/>
          <p:nvPr/>
        </p:nvSpPr>
        <p:spPr>
          <a:xfrm>
            <a:off x="1022985" y="1178560"/>
            <a:ext cx="10024110" cy="1631216"/>
          </a:xfrm>
          <a:prstGeom prst="rect">
            <a:avLst/>
          </a:prstGeom>
          <a:noFill/>
        </p:spPr>
        <p:txBody>
          <a:bodyPr wrap="square" rtlCol="0">
            <a:spAutoFit/>
          </a:bodyPr>
          <a:lstStyle/>
          <a:p>
            <a:pPr indent="0">
              <a:buFont typeface="+mj-lt"/>
              <a:buNone/>
            </a:pPr>
            <a:r>
              <a:rPr lang="en-US" sz="2000" b="1" dirty="0" err="1" smtClean="0">
                <a:latin typeface="Times New Roman" panose="02020603050405020304" charset="0"/>
                <a:cs typeface="Times New Roman" panose="02020603050405020304" charset="0"/>
              </a:rPr>
              <a:t>Ưu</a:t>
            </a:r>
            <a:r>
              <a:rPr lang="en-US" sz="2000" b="1" dirty="0" smtClean="0">
                <a:latin typeface="Times New Roman" panose="02020603050405020304" charset="0"/>
                <a:cs typeface="Times New Roman" panose="02020603050405020304" charset="0"/>
              </a:rPr>
              <a:t> </a:t>
            </a:r>
            <a:r>
              <a:rPr lang="en-US" sz="2000" b="1" dirty="0" err="1" smtClean="0">
                <a:latin typeface="Times New Roman" panose="02020603050405020304" charset="0"/>
                <a:cs typeface="Times New Roman" panose="02020603050405020304" charset="0"/>
              </a:rPr>
              <a:t>điểm</a:t>
            </a:r>
            <a:r>
              <a:rPr lang="en-US" sz="2000" b="1" dirty="0" smtClean="0">
                <a:latin typeface="Times New Roman" panose="02020603050405020304" charset="0"/>
                <a:cs typeface="Times New Roman" panose="02020603050405020304" charset="0"/>
              </a:rPr>
              <a:t>: </a:t>
            </a:r>
          </a:p>
          <a:p>
            <a:pPr marL="342900" indent="-342900">
              <a:buFontTx/>
              <a:buChar char="-"/>
            </a:pPr>
            <a:r>
              <a:rPr lang="vi-VN" sz="2000" dirty="0">
                <a:latin typeface="Times New Roman" panose="02020603050405020304" charset="0"/>
                <a:cs typeface="Times New Roman" panose="02020603050405020304" charset="0"/>
              </a:rPr>
              <a:t>Đơn giản và thuận tiện cho người dùng: Người dùng chỉ cần cung cấp số điện thoại của mình và nhập mã xác thực để đăng nhập hoặc đăng ký</a:t>
            </a:r>
            <a:r>
              <a:rPr lang="vi-VN" sz="2000" dirty="0" smtClean="0">
                <a:latin typeface="Times New Roman" panose="02020603050405020304" charset="0"/>
                <a:cs typeface="Times New Roman" panose="02020603050405020304" charset="0"/>
              </a:rPr>
              <a:t>.</a:t>
            </a:r>
            <a:endParaRPr lang="en-US" sz="2000" dirty="0" smtClean="0">
              <a:latin typeface="Times New Roman" panose="02020603050405020304" charset="0"/>
              <a:cs typeface="Times New Roman" panose="02020603050405020304" charset="0"/>
            </a:endParaRPr>
          </a:p>
          <a:p>
            <a:pPr marL="342900" indent="-342900">
              <a:buFontTx/>
              <a:buChar char="-"/>
            </a:pPr>
            <a:r>
              <a:rPr lang="vi-VN" sz="2000" dirty="0" smtClean="0">
                <a:latin typeface="Times New Roman" panose="02020603050405020304" charset="0"/>
                <a:cs typeface="Times New Roman" panose="02020603050405020304" charset="0"/>
              </a:rPr>
              <a:t>Bảo </a:t>
            </a:r>
            <a:r>
              <a:rPr lang="vi-VN" sz="2000" dirty="0">
                <a:latin typeface="Times New Roman" panose="02020603050405020304" charset="0"/>
                <a:cs typeface="Times New Roman" panose="02020603050405020304" charset="0"/>
              </a:rPr>
              <a:t>mật và an toàn: Firebase sử dụng các thuật toán mã hóa và gửi mã xác thực thông qua dịch vụ SMS để đảm bảo tính bảo mật và an toàn của thông tin người dùng.</a:t>
            </a:r>
            <a:endParaRPr lang="en-US" sz="2000" dirty="0">
              <a:latin typeface="Times New Roman" panose="02020603050405020304" charset="0"/>
              <a:cs typeface="Times New Roman" panose="02020603050405020304" charset="0"/>
            </a:endParaRPr>
          </a:p>
        </p:txBody>
      </p:sp>
      <p:sp>
        <p:nvSpPr>
          <p:cNvPr id="23" name="Text Box 22"/>
          <p:cNvSpPr txBox="1"/>
          <p:nvPr/>
        </p:nvSpPr>
        <p:spPr>
          <a:xfrm>
            <a:off x="1002086" y="3538855"/>
            <a:ext cx="10443845" cy="2246769"/>
          </a:xfrm>
          <a:prstGeom prst="rect">
            <a:avLst/>
          </a:prstGeom>
          <a:noFill/>
        </p:spPr>
        <p:txBody>
          <a:bodyPr wrap="square" rtlCol="0">
            <a:spAutoFit/>
          </a:bodyPr>
          <a:lstStyle/>
          <a:p>
            <a:pPr indent="0">
              <a:buFont typeface="+mj-lt"/>
              <a:buNone/>
            </a:pPr>
            <a:r>
              <a:rPr lang="en-US" sz="2000" b="1" dirty="0" err="1" smtClean="0">
                <a:latin typeface="Times New Roman" panose="02020603050405020304" charset="0"/>
                <a:cs typeface="Times New Roman" panose="02020603050405020304" charset="0"/>
              </a:rPr>
              <a:t>Nhược</a:t>
            </a:r>
            <a:r>
              <a:rPr lang="en-US" sz="2000" b="1" dirty="0" smtClean="0">
                <a:latin typeface="Times New Roman" panose="02020603050405020304" charset="0"/>
                <a:cs typeface="Times New Roman" panose="02020603050405020304" charset="0"/>
              </a:rPr>
              <a:t> </a:t>
            </a:r>
            <a:r>
              <a:rPr lang="en-US" sz="2000" b="1" dirty="0" err="1" smtClean="0">
                <a:latin typeface="Times New Roman" panose="02020603050405020304" charset="0"/>
                <a:cs typeface="Times New Roman" panose="02020603050405020304" charset="0"/>
              </a:rPr>
              <a:t>điểm</a:t>
            </a:r>
            <a:r>
              <a:rPr lang="en-US" sz="2000" b="1" dirty="0" smtClean="0">
                <a:latin typeface="Times New Roman" panose="02020603050405020304" charset="0"/>
                <a:cs typeface="Times New Roman" panose="02020603050405020304" charset="0"/>
              </a:rPr>
              <a:t>:</a:t>
            </a:r>
            <a:r>
              <a:rPr lang="en-US" sz="2000" dirty="0" smtClean="0">
                <a:latin typeface="Times New Roman" panose="02020603050405020304" charset="0"/>
                <a:cs typeface="Times New Roman" panose="02020603050405020304" charset="0"/>
              </a:rPr>
              <a:t> </a:t>
            </a:r>
          </a:p>
          <a:p>
            <a:pPr indent="0">
              <a:buFont typeface="+mj-lt"/>
              <a:buNone/>
            </a:pPr>
            <a:r>
              <a:rPr lang="en-US" sz="2000" dirty="0" smtClean="0">
                <a:latin typeface="Times New Roman" panose="02020603050405020304" charset="0"/>
                <a:cs typeface="Times New Roman" panose="02020603050405020304" charset="0"/>
              </a:rPr>
              <a:t>-     </a:t>
            </a:r>
            <a:r>
              <a:rPr lang="vi-VN" sz="2000" dirty="0" smtClean="0">
                <a:latin typeface="Times New Roman" panose="02020603050405020304" charset="0"/>
                <a:cs typeface="Times New Roman" panose="02020603050405020304" charset="0"/>
              </a:rPr>
              <a:t>Phụ </a:t>
            </a:r>
            <a:r>
              <a:rPr lang="vi-VN" sz="2000" dirty="0">
                <a:latin typeface="Times New Roman" panose="02020603050405020304" charset="0"/>
                <a:cs typeface="Times New Roman" panose="02020603050405020304" charset="0"/>
              </a:rPr>
              <a:t>thuộc vào dịch vụ SMS: Để sử dụng Phone Authentication trên Firebase, người dùng cần có một số điện thoại di động và dịch vụ SMS đang hoạt động. Trong một số trường hợp, việc sử dụng dịch vụ SMS có thể gây ra chi phí.</a:t>
            </a:r>
            <a:endParaRPr lang="en-US" sz="2000" dirty="0" smtClean="0">
              <a:latin typeface="Times New Roman" panose="02020603050405020304" charset="0"/>
              <a:cs typeface="Times New Roman" panose="02020603050405020304" charset="0"/>
            </a:endParaRPr>
          </a:p>
          <a:p>
            <a:r>
              <a:rPr lang="en-US" sz="2000" dirty="0" smtClean="0">
                <a:latin typeface="Times New Roman" panose="02020603050405020304" charset="0"/>
                <a:cs typeface="Times New Roman" panose="02020603050405020304" charset="0"/>
              </a:rPr>
              <a:t>-     </a:t>
            </a:r>
            <a:r>
              <a:rPr lang="vi-VN" sz="2000" dirty="0" smtClean="0">
                <a:latin typeface="Times New Roman" panose="02020603050405020304" charset="0"/>
                <a:cs typeface="Times New Roman" panose="02020603050405020304" charset="0"/>
              </a:rPr>
              <a:t>Khả </a:t>
            </a:r>
            <a:r>
              <a:rPr lang="vi-VN" sz="2000" dirty="0">
                <a:latin typeface="Times New Roman" panose="02020603050405020304" charset="0"/>
                <a:cs typeface="Times New Roman" panose="02020603050405020304" charset="0"/>
              </a:rPr>
              <a:t>năng bị tấn công xác thực giả mạo: Phone Authentication trên Firebase vẫn có thể bị tấn công bằng các phương pháp giả mạo xác thực, nhưng Firebase cung cấp các tính năng bảo mật bổ sung để hạn chế rủi ro này.</a:t>
            </a:r>
            <a:endParaRPr lang="en-US" sz="2000" dirty="0" smtClean="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94858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23747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64540" y="492760"/>
            <a:ext cx="10662920" cy="609219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文本框 24"/>
          <p:cNvSpPr txBox="1"/>
          <p:nvPr/>
        </p:nvSpPr>
        <p:spPr>
          <a:xfrm>
            <a:off x="1531620" y="492760"/>
            <a:ext cx="9015730" cy="583565"/>
          </a:xfrm>
          <a:prstGeom prst="rect">
            <a:avLst/>
          </a:prstGeom>
          <a:noFill/>
        </p:spPr>
        <p:txBody>
          <a:bodyPr wrap="square" rtlCol="0">
            <a:spAutoFit/>
          </a:bodyPr>
          <a:lstStyle/>
          <a:p>
            <a:pPr algn="ct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Ưu</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điểm</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và</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nhược</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điểm</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của</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AES</a:t>
            </a:r>
            <a:endParaRPr lang="zh-CN" altLang="en-US" sz="32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8" name="Text Box 27"/>
          <p:cNvSpPr txBox="1"/>
          <p:nvPr/>
        </p:nvSpPr>
        <p:spPr>
          <a:xfrm>
            <a:off x="1022985" y="1178560"/>
            <a:ext cx="10024110" cy="2862322"/>
          </a:xfrm>
          <a:prstGeom prst="rect">
            <a:avLst/>
          </a:prstGeom>
          <a:noFill/>
        </p:spPr>
        <p:txBody>
          <a:bodyPr wrap="square" rtlCol="0">
            <a:spAutoFit/>
          </a:bodyPr>
          <a:lstStyle/>
          <a:p>
            <a:pPr indent="0">
              <a:buFont typeface="+mj-lt"/>
              <a:buNone/>
            </a:pPr>
            <a:r>
              <a:rPr lang="en-US" sz="2000" b="1" dirty="0" err="1" smtClean="0">
                <a:latin typeface="Times New Roman" panose="02020603050405020304" charset="0"/>
                <a:cs typeface="Times New Roman" panose="02020603050405020304" charset="0"/>
              </a:rPr>
              <a:t>Ưu</a:t>
            </a:r>
            <a:r>
              <a:rPr lang="en-US" sz="2000" b="1" dirty="0" smtClean="0">
                <a:latin typeface="Times New Roman" panose="02020603050405020304" charset="0"/>
                <a:cs typeface="Times New Roman" panose="02020603050405020304" charset="0"/>
              </a:rPr>
              <a:t> </a:t>
            </a:r>
            <a:r>
              <a:rPr lang="en-US" sz="2000" b="1" dirty="0" err="1" smtClean="0">
                <a:latin typeface="Times New Roman" panose="02020603050405020304" charset="0"/>
                <a:cs typeface="Times New Roman" panose="02020603050405020304" charset="0"/>
              </a:rPr>
              <a:t>điểm</a:t>
            </a:r>
            <a:r>
              <a:rPr lang="en-US" sz="2000" b="1" dirty="0" smtClean="0">
                <a:latin typeface="Times New Roman" panose="02020603050405020304" charset="0"/>
                <a:cs typeface="Times New Roman" panose="02020603050405020304" charset="0"/>
              </a:rPr>
              <a:t>: </a:t>
            </a:r>
          </a:p>
          <a:p>
            <a:r>
              <a:rPr lang="en-US" sz="2000" dirty="0" smtClean="0">
                <a:latin typeface="Times New Roman" panose="02020603050405020304" charset="0"/>
                <a:cs typeface="Times New Roman" panose="02020603050405020304" charset="0"/>
              </a:rPr>
              <a:t>-    </a:t>
            </a:r>
            <a:r>
              <a:rPr lang="vi-VN" sz="2000" dirty="0" smtClean="0">
                <a:latin typeface="Times New Roman" panose="02020603050405020304" charset="0"/>
                <a:cs typeface="Times New Roman" panose="02020603050405020304" charset="0"/>
              </a:rPr>
              <a:t>Độ </a:t>
            </a:r>
            <a:r>
              <a:rPr lang="vi-VN" sz="2000" dirty="0">
                <a:latin typeface="Times New Roman" panose="02020603050405020304" charset="0"/>
                <a:cs typeface="Times New Roman" panose="02020603050405020304" charset="0"/>
              </a:rPr>
              <a:t>bảo mật cao: AES sử dụng các khối mã hóa độc lập, với cấu trúc phức tạp, các phép toán hỗn hợp khác nhau, tạo ra một thuật toán rất khó để tấn công và giúp tăng độ bảo mật của dữ liệu</a:t>
            </a:r>
            <a:r>
              <a:rPr lang="vi-VN" sz="2000" dirty="0" smtClean="0">
                <a:latin typeface="Times New Roman" panose="02020603050405020304" charset="0"/>
                <a:cs typeface="Times New Roman" panose="02020603050405020304" charset="0"/>
              </a:rPr>
              <a:t>.</a:t>
            </a:r>
            <a:endParaRPr lang="en-US" sz="2000" dirty="0" smtClean="0">
              <a:latin typeface="Times New Roman" panose="02020603050405020304" charset="0"/>
              <a:cs typeface="Times New Roman" panose="02020603050405020304" charset="0"/>
            </a:endParaRPr>
          </a:p>
          <a:p>
            <a:pPr marL="342900" indent="-342900">
              <a:buFontTx/>
              <a:buChar char="-"/>
            </a:pPr>
            <a:r>
              <a:rPr lang="vi-VN" sz="2000" dirty="0" smtClean="0">
                <a:latin typeface="+mj-lt"/>
              </a:rPr>
              <a:t>Tốc </a:t>
            </a:r>
            <a:r>
              <a:rPr lang="vi-VN" sz="2000" dirty="0">
                <a:latin typeface="+mj-lt"/>
              </a:rPr>
              <a:t>độ nhanh: AES được thiết kế để có tốc độ mã hóa và giải mã nhanh, vì vậy nó có thể được sử dụng trong các ứng dụng cần xử lý dữ liệu lớn và nhanh chóng</a:t>
            </a:r>
            <a:r>
              <a:rPr lang="vi-VN" sz="2000" dirty="0" smtClean="0">
                <a:latin typeface="+mj-lt"/>
              </a:rPr>
              <a:t>.</a:t>
            </a:r>
            <a:endParaRPr lang="en-US" sz="2000" dirty="0" smtClean="0">
              <a:latin typeface="+mj-lt"/>
            </a:endParaRPr>
          </a:p>
          <a:p>
            <a:r>
              <a:rPr lang="en-US" sz="2000" dirty="0" smtClean="0">
                <a:latin typeface="+mj-lt"/>
              </a:rPr>
              <a:t>-    </a:t>
            </a:r>
            <a:r>
              <a:rPr lang="vi-VN" sz="2000" dirty="0">
                <a:latin typeface="+mj-lt"/>
              </a:rPr>
              <a:t>Được chấp nhận rộng rãi: AES được chấp nhận là một tiêu chuẩn quốc tế trong lĩnh vực bảo mật thông tin, được sử dụng trong nhiều ứng dụng bảo mật khác nhau, bao gồm cả ứng dụng quân sự.</a:t>
            </a:r>
          </a:p>
        </p:txBody>
      </p:sp>
      <p:sp>
        <p:nvSpPr>
          <p:cNvPr id="23" name="Text Box 22"/>
          <p:cNvSpPr txBox="1"/>
          <p:nvPr/>
        </p:nvSpPr>
        <p:spPr>
          <a:xfrm>
            <a:off x="1022985" y="4143117"/>
            <a:ext cx="10443845" cy="2246769"/>
          </a:xfrm>
          <a:prstGeom prst="rect">
            <a:avLst/>
          </a:prstGeom>
          <a:noFill/>
        </p:spPr>
        <p:txBody>
          <a:bodyPr wrap="square" rtlCol="0">
            <a:spAutoFit/>
          </a:bodyPr>
          <a:lstStyle/>
          <a:p>
            <a:pPr indent="0">
              <a:buFont typeface="+mj-lt"/>
              <a:buNone/>
            </a:pPr>
            <a:r>
              <a:rPr lang="en-US" sz="2000" b="1" dirty="0" err="1" smtClean="0">
                <a:latin typeface="Times New Roman" panose="02020603050405020304" charset="0"/>
                <a:cs typeface="Times New Roman" panose="02020603050405020304" charset="0"/>
              </a:rPr>
              <a:t>Nhược</a:t>
            </a:r>
            <a:r>
              <a:rPr lang="en-US" sz="2000" b="1" dirty="0" smtClean="0">
                <a:latin typeface="Times New Roman" panose="02020603050405020304" charset="0"/>
                <a:cs typeface="Times New Roman" panose="02020603050405020304" charset="0"/>
              </a:rPr>
              <a:t> </a:t>
            </a:r>
            <a:r>
              <a:rPr lang="en-US" sz="2000" b="1" dirty="0" err="1" smtClean="0">
                <a:latin typeface="Times New Roman" panose="02020603050405020304" charset="0"/>
                <a:cs typeface="Times New Roman" panose="02020603050405020304" charset="0"/>
              </a:rPr>
              <a:t>điểm</a:t>
            </a:r>
            <a:r>
              <a:rPr lang="en-US" sz="2000" b="1" dirty="0" smtClean="0">
                <a:latin typeface="Times New Roman" panose="02020603050405020304" charset="0"/>
                <a:cs typeface="Times New Roman" panose="02020603050405020304" charset="0"/>
              </a:rPr>
              <a:t>:</a:t>
            </a:r>
            <a:r>
              <a:rPr lang="en-US" sz="2000" dirty="0" smtClean="0">
                <a:latin typeface="Times New Roman" panose="02020603050405020304" charset="0"/>
                <a:cs typeface="Times New Roman" panose="02020603050405020304" charset="0"/>
              </a:rPr>
              <a:t> </a:t>
            </a:r>
          </a:p>
          <a:p>
            <a:pPr marL="342900" indent="-342900">
              <a:buFontTx/>
              <a:buChar char="-"/>
            </a:pPr>
            <a:r>
              <a:rPr lang="vi-VN" sz="2000" dirty="0">
                <a:latin typeface="Times New Roman" panose="02020603050405020304" charset="0"/>
                <a:cs typeface="Times New Roman" panose="02020603050405020304" charset="0"/>
              </a:rPr>
              <a:t>Không thể tránh được tấn công các phương pháp tấn công mới: Mặc dù AES được thiết kế để chống lại các cuộc tấn công phổ biến hiện nay, nhưng nó không thể tránh được tất cả các cuộc tấn công mới được phát triển trong tương lai</a:t>
            </a:r>
            <a:r>
              <a:rPr lang="vi-VN" sz="2000" dirty="0" smtClean="0">
                <a:latin typeface="Times New Roman" panose="02020603050405020304" charset="0"/>
                <a:cs typeface="Times New Roman" panose="02020603050405020304" charset="0"/>
              </a:rPr>
              <a:t>.</a:t>
            </a:r>
            <a:endParaRPr lang="en-US" sz="2000" dirty="0" smtClean="0">
              <a:latin typeface="Times New Roman" panose="02020603050405020304" charset="0"/>
              <a:cs typeface="Times New Roman" panose="02020603050405020304" charset="0"/>
            </a:endParaRPr>
          </a:p>
          <a:p>
            <a:pPr marL="342900" indent="-342900">
              <a:buFontTx/>
              <a:buChar char="-"/>
            </a:pPr>
            <a:r>
              <a:rPr lang="vi-VN" sz="2000" dirty="0">
                <a:latin typeface="Times New Roman" panose="02020603050405020304" charset="0"/>
                <a:cs typeface="Times New Roman" panose="02020603050405020304" charset="0"/>
              </a:rPr>
              <a:t>Có thể bị tấn công bằng một số phương pháp: Mặc dù AES là một thuật toán rất bảo mật, nó vẫn có thể bị tấn công bằng một số phương pháp, bao gồm các cuộc tấn công side-channel, cuộc tấn công hoán đổi khối, và cuộc tấn công từ điển.</a:t>
            </a:r>
            <a:endParaRPr lang="en-US" sz="20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626696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23747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64540" y="492760"/>
            <a:ext cx="10662920" cy="609219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文本框 24"/>
          <p:cNvSpPr txBox="1"/>
          <p:nvPr/>
        </p:nvSpPr>
        <p:spPr>
          <a:xfrm>
            <a:off x="1531620" y="492760"/>
            <a:ext cx="9015730" cy="583565"/>
          </a:xfrm>
          <a:prstGeom prst="rect">
            <a:avLst/>
          </a:prstGeom>
          <a:noFill/>
        </p:spPr>
        <p:txBody>
          <a:bodyPr wrap="square" rtlCol="0">
            <a:spAutoFit/>
          </a:bodyPr>
          <a:lstStyle/>
          <a:p>
            <a:pPr algn="ct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Tài</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liệu</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tham</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r>
              <a:rPr lang="en-US" altLang="zh-CN" sz="3200" b="1" dirty="0" err="1"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khảo</a:t>
            </a:r>
            <a:endParaRPr lang="zh-CN" altLang="en-US" sz="32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3" name="TextBox 22"/>
          <p:cNvSpPr txBox="1"/>
          <p:nvPr/>
        </p:nvSpPr>
        <p:spPr>
          <a:xfrm>
            <a:off x="1341120" y="1541417"/>
            <a:ext cx="9762309" cy="369332"/>
          </a:xfrm>
          <a:prstGeom prst="rect">
            <a:avLst/>
          </a:prstGeom>
          <a:noFill/>
        </p:spPr>
        <p:txBody>
          <a:bodyPr wrap="square" rtlCol="0">
            <a:spAutoFit/>
          </a:bodyPr>
          <a:lstStyle/>
          <a:p>
            <a:r>
              <a:rPr lang="en-US" dirty="0"/>
              <a:t>[</a:t>
            </a:r>
            <a:r>
              <a:rPr lang="en-US" dirty="0" smtClean="0"/>
              <a:t>1]. https</a:t>
            </a:r>
            <a:r>
              <a:rPr lang="en-US" dirty="0"/>
              <a:t>://www.youtube.com/watch?v=dI8mMpL8dmo</a:t>
            </a:r>
          </a:p>
        </p:txBody>
      </p:sp>
      <p:sp>
        <p:nvSpPr>
          <p:cNvPr id="26" name="TextBox 25"/>
          <p:cNvSpPr txBox="1"/>
          <p:nvPr/>
        </p:nvSpPr>
        <p:spPr>
          <a:xfrm>
            <a:off x="1341120" y="2116145"/>
            <a:ext cx="9762309" cy="369332"/>
          </a:xfrm>
          <a:prstGeom prst="rect">
            <a:avLst/>
          </a:prstGeom>
          <a:noFill/>
        </p:spPr>
        <p:txBody>
          <a:bodyPr wrap="square" rtlCol="0">
            <a:spAutoFit/>
          </a:bodyPr>
          <a:lstStyle/>
          <a:p>
            <a:r>
              <a:rPr lang="en-US" dirty="0" smtClean="0"/>
              <a:t>[</a:t>
            </a:r>
            <a:r>
              <a:rPr lang="en-US" dirty="0"/>
              <a:t>2]. https://www.youtube.com/watch?v=gTp0L2_Ze9g</a:t>
            </a:r>
          </a:p>
        </p:txBody>
      </p:sp>
      <p:sp>
        <p:nvSpPr>
          <p:cNvPr id="27" name="TextBox 26"/>
          <p:cNvSpPr txBox="1"/>
          <p:nvPr/>
        </p:nvSpPr>
        <p:spPr>
          <a:xfrm>
            <a:off x="1318225" y="2826393"/>
            <a:ext cx="9762309" cy="369332"/>
          </a:xfrm>
          <a:prstGeom prst="rect">
            <a:avLst/>
          </a:prstGeom>
          <a:noFill/>
        </p:spPr>
        <p:txBody>
          <a:bodyPr wrap="square" rtlCol="0">
            <a:spAutoFit/>
          </a:bodyPr>
          <a:lstStyle/>
          <a:p>
            <a:r>
              <a:rPr lang="en-US" dirty="0" smtClean="0"/>
              <a:t>[3</a:t>
            </a:r>
            <a:r>
              <a:rPr lang="en-US" dirty="0"/>
              <a:t>]. https://teamvietdev.com/ma-hoa-va-giai-ma-aes-trong-java/</a:t>
            </a:r>
          </a:p>
        </p:txBody>
      </p:sp>
      <p:sp>
        <p:nvSpPr>
          <p:cNvPr id="28" name="TextBox 27"/>
          <p:cNvSpPr txBox="1"/>
          <p:nvPr/>
        </p:nvSpPr>
        <p:spPr>
          <a:xfrm>
            <a:off x="1341120" y="3503819"/>
            <a:ext cx="9762309" cy="369332"/>
          </a:xfrm>
          <a:prstGeom prst="rect">
            <a:avLst/>
          </a:prstGeom>
          <a:noFill/>
        </p:spPr>
        <p:txBody>
          <a:bodyPr wrap="square" rtlCol="0">
            <a:spAutoFit/>
          </a:bodyPr>
          <a:lstStyle/>
          <a:p>
            <a:r>
              <a:rPr lang="en-US" dirty="0" smtClean="0"/>
              <a:t>[4</a:t>
            </a:r>
            <a:r>
              <a:rPr lang="en-US" dirty="0"/>
              <a:t>]. https://stackjava.com/demo/code-java-vi-du-ma-hoa-giai-ma-voi-aes.html</a:t>
            </a:r>
          </a:p>
        </p:txBody>
      </p:sp>
    </p:spTree>
    <p:extLst>
      <p:ext uri="{BB962C8B-B14F-4D97-AF65-F5344CB8AC3E}">
        <p14:creationId xmlns:p14="http://schemas.microsoft.com/office/powerpoint/2010/main" val="2949360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5822" y="0"/>
            <a:ext cx="9640355" cy="6858000"/>
          </a:xfrm>
          <a:prstGeom prst="rect">
            <a:avLst/>
          </a:prstGeom>
        </p:spPr>
      </p:pic>
      <p:sp>
        <p:nvSpPr>
          <p:cNvPr id="25" name="KSO_Shape"/>
          <p:cNvSpPr/>
          <p:nvPr/>
        </p:nvSpPr>
        <p:spPr>
          <a:xfrm>
            <a:off x="-2627"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KSO_Shape"/>
          <p:cNvSpPr/>
          <p:nvPr/>
        </p:nvSpPr>
        <p:spPr>
          <a:xfrm rot="16200000">
            <a:off x="-632" y="5137772"/>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KSO_Shape"/>
          <p:cNvSpPr/>
          <p:nvPr/>
        </p:nvSpPr>
        <p:spPr>
          <a:xfrm flipH="1">
            <a:off x="10470481"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KSO_Shape"/>
          <p:cNvSpPr/>
          <p:nvPr/>
        </p:nvSpPr>
        <p:spPr>
          <a:xfrm rot="5400000" flipH="1">
            <a:off x="10472476" y="5158320"/>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文本框 28"/>
          <p:cNvSpPr txBox="1"/>
          <p:nvPr/>
        </p:nvSpPr>
        <p:spPr>
          <a:xfrm>
            <a:off x="3969692" y="2390464"/>
            <a:ext cx="4252614" cy="2799715"/>
          </a:xfrm>
          <a:prstGeom prst="rect">
            <a:avLst/>
          </a:prstGeom>
          <a:noFill/>
        </p:spPr>
        <p:txBody>
          <a:bodyPr wrap="square" rtlCol="0">
            <a:spAutoFit/>
          </a:bodyPr>
          <a:lstStyle/>
          <a:p>
            <a:pPr algn="ctr"/>
            <a:r>
              <a:rPr lang="en-US" altLang="zh-CN" sz="8800" dirty="0">
                <a:latin typeface="Calibri" panose="020F0502020204030204" pitchFamily="34" charset="0"/>
                <a:ea typeface="Calibri" panose="020F0502020204030204" pitchFamily="34" charset="0"/>
                <a:cs typeface="Calibri" panose="020F050202020403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2544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KSO_Shape"/>
          <p:cNvSpPr/>
          <p:nvPr/>
        </p:nvSpPr>
        <p:spPr>
          <a:xfrm flipH="1">
            <a:off x="10470481"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KSO_Shape"/>
          <p:cNvSpPr/>
          <p:nvPr/>
        </p:nvSpPr>
        <p:spPr>
          <a:xfrm rot="5400000" flipH="1">
            <a:off x="10472476" y="5158320"/>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KSO_Shape"/>
          <p:cNvSpPr/>
          <p:nvPr/>
        </p:nvSpPr>
        <p:spPr>
          <a:xfrm rot="16200000" flipH="1">
            <a:off x="14461" y="1505"/>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0" name="KSO_Shape"/>
          <p:cNvSpPr/>
          <p:nvPr/>
        </p:nvSpPr>
        <p:spPr>
          <a:xfrm rot="10800000" flipH="1">
            <a:off x="4905" y="5117224"/>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矩形 30"/>
          <p:cNvSpPr/>
          <p:nvPr/>
        </p:nvSpPr>
        <p:spPr>
          <a:xfrm>
            <a:off x="1476178" y="304800"/>
            <a:ext cx="9238590" cy="567104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32" name="文本框 31"/>
          <p:cNvSpPr txBox="1"/>
          <p:nvPr/>
        </p:nvSpPr>
        <p:spPr>
          <a:xfrm>
            <a:off x="1476178" y="386563"/>
            <a:ext cx="9238590" cy="829945"/>
          </a:xfrm>
          <a:prstGeom prst="rect">
            <a:avLst/>
          </a:prstGeom>
          <a:solidFill>
            <a:schemeClr val="tx1"/>
          </a:solidFill>
        </p:spPr>
        <p:txBody>
          <a:bodyPr wrap="square" rtlCol="0">
            <a:spAutoFit/>
          </a:bodyPr>
          <a:lstStyle/>
          <a:p>
            <a:pPr algn="ctr"/>
            <a:r>
              <a:rPr lang="en-US" altLang="zh-CN" sz="4800" dirty="0">
                <a:solidFill>
                  <a:schemeClr val="bg1"/>
                </a:solidFill>
                <a:latin typeface="Calibri" panose="020F0502020204030204" pitchFamily="34" charset="0"/>
                <a:ea typeface="Calibri" panose="020F0502020204030204" pitchFamily="34" charset="0"/>
                <a:cs typeface="Calibri" panose="020F0502020204030204" pitchFamily="34" charset="0"/>
              </a:rPr>
              <a:t>NỘI DUNG CHÍNH</a:t>
            </a:r>
            <a:endParaRPr lang="zh-CN" altLang="en-US" sz="4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文本框 32"/>
          <p:cNvSpPr txBox="1"/>
          <p:nvPr/>
        </p:nvSpPr>
        <p:spPr>
          <a:xfrm>
            <a:off x="2522546" y="1354455"/>
            <a:ext cx="7125422" cy="953135"/>
          </a:xfrm>
          <a:prstGeom prst="rect">
            <a:avLst/>
          </a:prstGeom>
          <a:noFill/>
        </p:spPr>
        <p:txBody>
          <a:bodyPr wrap="square" rtlCol="0">
            <a:spAutoFit/>
          </a:bodyPr>
          <a:lstStyle/>
          <a:p>
            <a:pPr algn="ctr"/>
            <a:r>
              <a:rPr lang="en-US" altLang="zh-CN" sz="2800" b="1" dirty="0">
                <a:latin typeface="Times New Roman" panose="02020603050405020304" charset="0"/>
                <a:ea typeface="Calibri" panose="020F0502020204030204" pitchFamily="34" charset="0"/>
                <a:cs typeface="Times New Roman" panose="02020603050405020304" charset="0"/>
              </a:rPr>
              <a:t>1.</a:t>
            </a:r>
          </a:p>
          <a:p>
            <a:pPr algn="ctr"/>
            <a:r>
              <a:rPr lang="en-US" altLang="zh-CN" sz="2800" b="1" dirty="0" err="1" smtClean="0">
                <a:latin typeface="Times New Roman" panose="02020603050405020304" charset="0"/>
                <a:ea typeface="Calibri" panose="020F0502020204030204" pitchFamily="34" charset="0"/>
                <a:cs typeface="Times New Roman" panose="02020603050405020304" charset="0"/>
              </a:rPr>
              <a:t>Xác</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thực</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hai</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nhân</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tố</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trên</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đám</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mây</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là</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gì</a:t>
            </a:r>
            <a:r>
              <a:rPr lang="en-US" altLang="zh-CN" sz="2800" b="1" dirty="0" smtClean="0">
                <a:latin typeface="Times New Roman" panose="02020603050405020304" charset="0"/>
                <a:ea typeface="Calibri" panose="020F0502020204030204" pitchFamily="34" charset="0"/>
                <a:cs typeface="Times New Roman" panose="02020603050405020304" charset="0"/>
              </a:rPr>
              <a:t>?</a:t>
            </a:r>
            <a:endParaRPr lang="en-US" altLang="zh-CN" sz="2800" b="1" dirty="0">
              <a:latin typeface="Times New Roman" panose="02020603050405020304" charset="0"/>
              <a:ea typeface="Calibri" panose="020F0502020204030204" pitchFamily="34" charset="0"/>
              <a:cs typeface="Times New Roman" panose="02020603050405020304" charset="0"/>
            </a:endParaRPr>
          </a:p>
        </p:txBody>
      </p:sp>
      <p:sp>
        <p:nvSpPr>
          <p:cNvPr id="34" name="文本框 33"/>
          <p:cNvSpPr txBox="1"/>
          <p:nvPr/>
        </p:nvSpPr>
        <p:spPr>
          <a:xfrm>
            <a:off x="2579958" y="2354082"/>
            <a:ext cx="7114824" cy="953135"/>
          </a:xfrm>
          <a:prstGeom prst="rect">
            <a:avLst/>
          </a:prstGeom>
          <a:noFill/>
        </p:spPr>
        <p:txBody>
          <a:bodyPr wrap="square" rtlCol="0">
            <a:spAutoFit/>
          </a:bodyPr>
          <a:lstStyle/>
          <a:p>
            <a:pPr algn="ctr"/>
            <a:r>
              <a:rPr lang="en-US" altLang="zh-CN" sz="2800" b="1" dirty="0">
                <a:latin typeface="Times New Roman" panose="02020603050405020304" charset="0"/>
                <a:ea typeface="Calibri" panose="020F0502020204030204" pitchFamily="34" charset="0"/>
                <a:cs typeface="Times New Roman" panose="02020603050405020304" charset="0"/>
              </a:rPr>
              <a:t>2.</a:t>
            </a:r>
          </a:p>
          <a:p>
            <a:pPr algn="ctr"/>
            <a:r>
              <a:rPr lang="en-US" altLang="zh-CN" sz="2800" b="1" dirty="0" err="1">
                <a:latin typeface="Times New Roman" panose="02020603050405020304" charset="0"/>
                <a:ea typeface="Calibri" panose="020F0502020204030204" pitchFamily="34" charset="0"/>
                <a:cs typeface="Times New Roman" panose="02020603050405020304" charset="0"/>
              </a:rPr>
              <a:t>Các</a:t>
            </a:r>
            <a:r>
              <a:rPr lang="en-US" altLang="zh-CN" sz="2800" b="1" dirty="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phương</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pháp</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xác</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thực</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hai</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nhân</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tố</a:t>
            </a:r>
            <a:endParaRPr lang="en-US" altLang="zh-CN" sz="2800" b="1" dirty="0">
              <a:latin typeface="Times New Roman" panose="02020603050405020304" charset="0"/>
              <a:ea typeface="Calibri" panose="020F0502020204030204" pitchFamily="34" charset="0"/>
              <a:cs typeface="Times New Roman" panose="02020603050405020304" charset="0"/>
            </a:endParaRPr>
          </a:p>
        </p:txBody>
      </p:sp>
      <p:sp>
        <p:nvSpPr>
          <p:cNvPr id="35" name="文本框 34"/>
          <p:cNvSpPr txBox="1"/>
          <p:nvPr/>
        </p:nvSpPr>
        <p:spPr>
          <a:xfrm>
            <a:off x="2570255" y="3384186"/>
            <a:ext cx="7031506" cy="953135"/>
          </a:xfrm>
          <a:prstGeom prst="rect">
            <a:avLst/>
          </a:prstGeom>
          <a:noFill/>
        </p:spPr>
        <p:txBody>
          <a:bodyPr wrap="square" rtlCol="0">
            <a:spAutoFit/>
          </a:bodyPr>
          <a:lstStyle/>
          <a:p>
            <a:pPr algn="ctr"/>
            <a:r>
              <a:rPr lang="en-US" altLang="zh-CN" sz="2800" b="1" dirty="0">
                <a:latin typeface="Times New Roman" panose="02020603050405020304" charset="0"/>
                <a:ea typeface="Calibri" panose="020F0502020204030204" pitchFamily="34" charset="0"/>
                <a:cs typeface="Times New Roman" panose="02020603050405020304" charset="0"/>
              </a:rPr>
              <a:t>3.</a:t>
            </a:r>
          </a:p>
          <a:p>
            <a:pPr algn="ctr"/>
            <a:r>
              <a:rPr lang="en-US" altLang="zh-CN" sz="2800" b="1" dirty="0" err="1" smtClean="0">
                <a:latin typeface="Times New Roman" panose="02020603050405020304" charset="0"/>
                <a:ea typeface="Calibri" panose="020F0502020204030204" pitchFamily="34" charset="0"/>
                <a:cs typeface="Times New Roman" panose="02020603050405020304" charset="0"/>
              </a:rPr>
              <a:t>Cài</a:t>
            </a:r>
            <a:r>
              <a:rPr lang="en-US" altLang="zh-CN" sz="2800" b="1" dirty="0" smtClean="0">
                <a:latin typeface="Times New Roman" panose="02020603050405020304" charset="0"/>
                <a:ea typeface="Calibri" panose="020F0502020204030204" pitchFamily="34" charset="0"/>
                <a:cs typeface="Times New Roman" panose="02020603050405020304" charset="0"/>
              </a:rPr>
              <a:t> đặt </a:t>
            </a:r>
            <a:r>
              <a:rPr lang="en-US" altLang="zh-CN" sz="2800" b="1" dirty="0" err="1" smtClean="0">
                <a:latin typeface="Times New Roman" panose="02020603050405020304" charset="0"/>
                <a:ea typeface="Calibri" panose="020F0502020204030204" pitchFamily="34" charset="0"/>
                <a:cs typeface="Times New Roman" panose="02020603050405020304" charset="0"/>
              </a:rPr>
              <a:t>và</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thử</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nghiệm</a:t>
            </a:r>
            <a:endParaRPr lang="en-US" altLang="zh-CN" sz="2800" b="1" dirty="0">
              <a:latin typeface="Times New Roman" panose="02020603050405020304" charset="0"/>
              <a:ea typeface="Calibri" panose="020F0502020204030204" pitchFamily="34" charset="0"/>
              <a:cs typeface="Times New Roman" panose="02020603050405020304" charset="0"/>
            </a:endParaRPr>
          </a:p>
        </p:txBody>
      </p:sp>
      <p:sp>
        <p:nvSpPr>
          <p:cNvPr id="36" name="KSO_Shape"/>
          <p:cNvSpPr/>
          <p:nvPr/>
        </p:nvSpPr>
        <p:spPr bwMode="auto">
          <a:xfrm>
            <a:off x="1942876" y="2593657"/>
            <a:ext cx="645903" cy="547140"/>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endParaRPr lang="zh-CN" altLang="en-US">
              <a:ea typeface="Calibri" panose="020F0502020204030204" pitchFamily="34" charset="0"/>
              <a:cs typeface="Calibri" panose="020F0502020204030204" pitchFamily="34" charset="0"/>
            </a:endParaRPr>
          </a:p>
        </p:txBody>
      </p:sp>
      <p:sp>
        <p:nvSpPr>
          <p:cNvPr id="37" name="KSO_Shape"/>
          <p:cNvSpPr/>
          <p:nvPr/>
        </p:nvSpPr>
        <p:spPr bwMode="auto">
          <a:xfrm>
            <a:off x="1934048" y="3733094"/>
            <a:ext cx="716180" cy="531767"/>
          </a:xfrm>
          <a:custGeom>
            <a:avLst/>
            <a:gdLst>
              <a:gd name="T0" fmla="*/ 1584488 w 13171486"/>
              <a:gd name="T1" fmla="*/ 9114 h 9774236"/>
              <a:gd name="T2" fmla="*/ 1584488 w 13171486"/>
              <a:gd name="T3" fmla="*/ 9114 h 9774236"/>
              <a:gd name="T4" fmla="*/ 1584488 w 13171486"/>
              <a:gd name="T5" fmla="*/ 110002 h 9774236"/>
              <a:gd name="T6" fmla="*/ 1711212 w 13171486"/>
              <a:gd name="T7" fmla="*/ 74863 h 9774236"/>
              <a:gd name="T8" fmla="*/ 1711212 w 13171486"/>
              <a:gd name="T9" fmla="*/ 74863 h 9774236"/>
              <a:gd name="T10" fmla="*/ 1711212 w 13171486"/>
              <a:gd name="T11" fmla="*/ 164264 h 9774236"/>
              <a:gd name="T12" fmla="*/ 1711212 w 13171486"/>
              <a:gd name="T13" fmla="*/ 164264 h 9774236"/>
              <a:gd name="T14" fmla="*/ 1015531 w 13171486"/>
              <a:gd name="T15" fmla="*/ 267770 h 9774236"/>
              <a:gd name="T16" fmla="*/ 1015531 w 13171486"/>
              <a:gd name="T17" fmla="*/ 267770 h 9774236"/>
              <a:gd name="T18" fmla="*/ 1015531 w 13171486"/>
              <a:gd name="T19" fmla="*/ 267770 h 9774236"/>
              <a:gd name="T20" fmla="*/ 1275705 w 13171486"/>
              <a:gd name="T21" fmla="*/ 195626 h 9774236"/>
              <a:gd name="T22" fmla="*/ 954121 w 13171486"/>
              <a:gd name="T23" fmla="*/ 277101 h 9774236"/>
              <a:gd name="T24" fmla="*/ 954121 w 13171486"/>
              <a:gd name="T25" fmla="*/ 277101 h 9774236"/>
              <a:gd name="T26" fmla="*/ 954121 w 13171486"/>
              <a:gd name="T27" fmla="*/ 277101 h 9774236"/>
              <a:gd name="T28" fmla="*/ 192690 w 13171486"/>
              <a:gd name="T29" fmla="*/ 0 h 9774236"/>
              <a:gd name="T30" fmla="*/ 799309 w 13171486"/>
              <a:gd name="T31" fmla="*/ 264038 h 9774236"/>
              <a:gd name="T32" fmla="*/ 814700 w 13171486"/>
              <a:gd name="T33" fmla="*/ 267779 h 9774236"/>
              <a:gd name="T34" fmla="*/ 874485 w 13171486"/>
              <a:gd name="T35" fmla="*/ 282309 h 9774236"/>
              <a:gd name="T36" fmla="*/ 826021 w 13171486"/>
              <a:gd name="T37" fmla="*/ 275665 h 9774236"/>
              <a:gd name="T38" fmla="*/ 832227 w 13171486"/>
              <a:gd name="T39" fmla="*/ 278366 h 9774236"/>
              <a:gd name="T40" fmla="*/ 835852 w 13171486"/>
              <a:gd name="T41" fmla="*/ 279944 h 9774236"/>
              <a:gd name="T42" fmla="*/ 892929 w 13171486"/>
              <a:gd name="T43" fmla="*/ 286866 h 9774236"/>
              <a:gd name="T44" fmla="*/ 1791283 w 13171486"/>
              <a:gd name="T45" fmla="*/ 164264 h 9774236"/>
              <a:gd name="T46" fmla="*/ 1800397 w 13171486"/>
              <a:gd name="T47" fmla="*/ 1316935 h 9774236"/>
              <a:gd name="T48" fmla="*/ 902694 w 13171486"/>
              <a:gd name="T49" fmla="*/ 1232307 h 9774236"/>
              <a:gd name="T50" fmla="*/ 902694 w 13171486"/>
              <a:gd name="T51" fmla="*/ 1232307 h 9774236"/>
              <a:gd name="T52" fmla="*/ 4557 w 13171486"/>
              <a:gd name="T53" fmla="*/ 1336030 h 9774236"/>
              <a:gd name="T54" fmla="*/ 0 w 13171486"/>
              <a:gd name="T55" fmla="*/ 178586 h 9774236"/>
              <a:gd name="T56" fmla="*/ 829161 w 13171486"/>
              <a:gd name="T57" fmla="*/ 279133 h 9774236"/>
              <a:gd name="T58" fmla="*/ 804836 w 13171486"/>
              <a:gd name="T59" fmla="*/ 272761 h 9774236"/>
              <a:gd name="T60" fmla="*/ 84628 w 13171486"/>
              <a:gd name="T61" fmla="*/ 174029 h 9774236"/>
              <a:gd name="T62" fmla="*/ 84628 w 13171486"/>
              <a:gd name="T63" fmla="*/ 174029 h 9774236"/>
              <a:gd name="T64" fmla="*/ 84628 w 13171486"/>
              <a:gd name="T65" fmla="*/ 174029 h 9774236"/>
              <a:gd name="T66" fmla="*/ 79854 w 13171486"/>
              <a:gd name="T67" fmla="*/ 89184 h 9774236"/>
              <a:gd name="T68" fmla="*/ 414898 w 13171486"/>
              <a:gd name="T69" fmla="*/ 170612 h 9774236"/>
              <a:gd name="T70" fmla="*/ 192690 w 13171486"/>
              <a:gd name="T71" fmla="*/ 112403 h 9774236"/>
              <a:gd name="T72" fmla="*/ 192690 w 13171486"/>
              <a:gd name="T73" fmla="*/ 112403 h 9774236"/>
              <a:gd name="T74" fmla="*/ 192690 w 13171486"/>
              <a:gd name="T75" fmla="*/ 112403 h 97742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171486" h="9774236">
                <a:moveTo>
                  <a:pt x="11591924" y="66674"/>
                </a:moveTo>
                <a:lnTo>
                  <a:pt x="11591924" y="66674"/>
                </a:lnTo>
                <a:lnTo>
                  <a:pt x="11591924" y="804764"/>
                </a:lnTo>
                <a:lnTo>
                  <a:pt x="12519023" y="547686"/>
                </a:lnTo>
                <a:lnTo>
                  <a:pt x="12519023" y="547687"/>
                </a:lnTo>
                <a:lnTo>
                  <a:pt x="12519023" y="1201737"/>
                </a:lnTo>
                <a:lnTo>
                  <a:pt x="7429498" y="1958975"/>
                </a:lnTo>
                <a:lnTo>
                  <a:pt x="7429499" y="1958974"/>
                </a:lnTo>
                <a:lnTo>
                  <a:pt x="7429498" y="1958974"/>
                </a:lnTo>
                <a:lnTo>
                  <a:pt x="9332900" y="1431175"/>
                </a:lnTo>
                <a:lnTo>
                  <a:pt x="6980236" y="2027237"/>
                </a:lnTo>
                <a:lnTo>
                  <a:pt x="6980237" y="2027237"/>
                </a:lnTo>
                <a:lnTo>
                  <a:pt x="6980236" y="2027237"/>
                </a:lnTo>
                <a:lnTo>
                  <a:pt x="11591924" y="66674"/>
                </a:lnTo>
                <a:close/>
                <a:moveTo>
                  <a:pt x="1409699" y="0"/>
                </a:moveTo>
                <a:lnTo>
                  <a:pt x="5847645" y="1931672"/>
                </a:lnTo>
                <a:lnTo>
                  <a:pt x="5960245" y="1959038"/>
                </a:lnTo>
                <a:lnTo>
                  <a:pt x="6397626" y="2065337"/>
                </a:lnTo>
                <a:lnTo>
                  <a:pt x="6043066" y="2016731"/>
                </a:lnTo>
                <a:lnTo>
                  <a:pt x="6088470" y="2036494"/>
                </a:lnTo>
                <a:lnTo>
                  <a:pt x="6114994" y="2048039"/>
                </a:lnTo>
                <a:lnTo>
                  <a:pt x="6532561" y="2098675"/>
                </a:lnTo>
                <a:lnTo>
                  <a:pt x="13104811" y="1201737"/>
                </a:lnTo>
                <a:lnTo>
                  <a:pt x="13171486" y="9634536"/>
                </a:lnTo>
                <a:lnTo>
                  <a:pt x="6603999" y="9015411"/>
                </a:lnTo>
                <a:lnTo>
                  <a:pt x="6603998" y="9015411"/>
                </a:lnTo>
                <a:lnTo>
                  <a:pt x="33338" y="9774236"/>
                </a:lnTo>
                <a:lnTo>
                  <a:pt x="0" y="1306512"/>
                </a:lnTo>
                <a:lnTo>
                  <a:pt x="6066040" y="2042103"/>
                </a:lnTo>
                <a:lnTo>
                  <a:pt x="5888084" y="1995485"/>
                </a:lnTo>
                <a:lnTo>
                  <a:pt x="619125" y="1273175"/>
                </a:lnTo>
                <a:lnTo>
                  <a:pt x="619125" y="1273174"/>
                </a:lnTo>
                <a:lnTo>
                  <a:pt x="584200" y="652462"/>
                </a:lnTo>
                <a:lnTo>
                  <a:pt x="3035344" y="1248180"/>
                </a:lnTo>
                <a:lnTo>
                  <a:pt x="1409699" y="822325"/>
                </a:lnTo>
                <a:lnTo>
                  <a:pt x="1409699" y="0"/>
                </a:ln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endParaRPr lang="zh-CN" altLang="en-US">
              <a:ea typeface="Calibri" panose="020F0502020204030204" pitchFamily="34" charset="0"/>
              <a:cs typeface="Calibri" panose="020F0502020204030204" pitchFamily="34" charset="0"/>
            </a:endParaRPr>
          </a:p>
        </p:txBody>
      </p:sp>
      <p:sp>
        <p:nvSpPr>
          <p:cNvPr id="39" name="KSO_Shape"/>
          <p:cNvSpPr/>
          <p:nvPr/>
        </p:nvSpPr>
        <p:spPr bwMode="auto">
          <a:xfrm>
            <a:off x="1985066" y="4972435"/>
            <a:ext cx="604120" cy="590024"/>
          </a:xfrm>
          <a:custGeom>
            <a:avLst/>
            <a:gdLst>
              <a:gd name="T0" fmla="*/ 2147483646 w 6333"/>
              <a:gd name="T1" fmla="*/ 2147483646 h 6185"/>
              <a:gd name="T2" fmla="*/ 2147483646 w 6333"/>
              <a:gd name="T3" fmla="*/ 2147483646 h 6185"/>
              <a:gd name="T4" fmla="*/ 2147483646 w 6333"/>
              <a:gd name="T5" fmla="*/ 2147483646 h 6185"/>
              <a:gd name="T6" fmla="*/ 2147483646 w 6333"/>
              <a:gd name="T7" fmla="*/ 2147483646 h 6185"/>
              <a:gd name="T8" fmla="*/ 2147483646 w 6333"/>
              <a:gd name="T9" fmla="*/ 2147483646 h 6185"/>
              <a:gd name="T10" fmla="*/ 2147483646 w 6333"/>
              <a:gd name="T11" fmla="*/ 2147483646 h 6185"/>
              <a:gd name="T12" fmla="*/ 2147483646 w 6333"/>
              <a:gd name="T13" fmla="*/ 2147483646 h 6185"/>
              <a:gd name="T14" fmla="*/ 2147483646 w 6333"/>
              <a:gd name="T15" fmla="*/ 2147483646 h 6185"/>
              <a:gd name="T16" fmla="*/ 2147483646 w 6333"/>
              <a:gd name="T17" fmla="*/ 2147483646 h 6185"/>
              <a:gd name="T18" fmla="*/ 2147483646 w 6333"/>
              <a:gd name="T19" fmla="*/ 2147483646 h 6185"/>
              <a:gd name="T20" fmla="*/ 2147483646 w 6333"/>
              <a:gd name="T21" fmla="*/ 2147483646 h 6185"/>
              <a:gd name="T22" fmla="*/ 2147483646 w 6333"/>
              <a:gd name="T23" fmla="*/ 2147483646 h 6185"/>
              <a:gd name="T24" fmla="*/ 2147483646 w 6333"/>
              <a:gd name="T25" fmla="*/ 2147483646 h 6185"/>
              <a:gd name="T26" fmla="*/ 2147483646 w 6333"/>
              <a:gd name="T27" fmla="*/ 2147483646 h 6185"/>
              <a:gd name="T28" fmla="*/ 2147483646 w 6333"/>
              <a:gd name="T29" fmla="*/ 2147483646 h 6185"/>
              <a:gd name="T30" fmla="*/ 2147483646 w 6333"/>
              <a:gd name="T31" fmla="*/ 2147483646 h 6185"/>
              <a:gd name="T32" fmla="*/ 2147483646 w 6333"/>
              <a:gd name="T33" fmla="*/ 2147483646 h 6185"/>
              <a:gd name="T34" fmla="*/ 2147483646 w 6333"/>
              <a:gd name="T35" fmla="*/ 2147483646 h 6185"/>
              <a:gd name="T36" fmla="*/ 2147483646 w 6333"/>
              <a:gd name="T37" fmla="*/ 2147483646 h 6185"/>
              <a:gd name="T38" fmla="*/ 2147483646 w 6333"/>
              <a:gd name="T39" fmla="*/ 2147483646 h 6185"/>
              <a:gd name="T40" fmla="*/ 2147483646 w 6333"/>
              <a:gd name="T41" fmla="*/ 2147483646 h 6185"/>
              <a:gd name="T42" fmla="*/ 2147483646 w 6333"/>
              <a:gd name="T43" fmla="*/ 2147483646 h 6185"/>
              <a:gd name="T44" fmla="*/ 2147483646 w 6333"/>
              <a:gd name="T45" fmla="*/ 2147483646 h 6185"/>
              <a:gd name="T46" fmla="*/ 2147483646 w 6333"/>
              <a:gd name="T47" fmla="*/ 2147483646 h 6185"/>
              <a:gd name="T48" fmla="*/ 2147483646 w 6333"/>
              <a:gd name="T49" fmla="*/ 2147483646 h 6185"/>
              <a:gd name="T50" fmla="*/ 2147483646 w 6333"/>
              <a:gd name="T51" fmla="*/ 2147483646 h 6185"/>
              <a:gd name="T52" fmla="*/ 2147483646 w 6333"/>
              <a:gd name="T53" fmla="*/ 2147483646 h 6185"/>
              <a:gd name="T54" fmla="*/ 2147483646 w 6333"/>
              <a:gd name="T55" fmla="*/ 2147483646 h 6185"/>
              <a:gd name="T56" fmla="*/ 2147483646 w 6333"/>
              <a:gd name="T57" fmla="*/ 2147483646 h 6185"/>
              <a:gd name="T58" fmla="*/ 2147483646 w 6333"/>
              <a:gd name="T59" fmla="*/ 2147483646 h 6185"/>
              <a:gd name="T60" fmla="*/ 2147483646 w 6333"/>
              <a:gd name="T61" fmla="*/ 2147483646 h 6185"/>
              <a:gd name="T62" fmla="*/ 2147483646 w 6333"/>
              <a:gd name="T63" fmla="*/ 2147483646 h 6185"/>
              <a:gd name="T64" fmla="*/ 2147483646 w 6333"/>
              <a:gd name="T65" fmla="*/ 2147483646 h 6185"/>
              <a:gd name="T66" fmla="*/ 2147483646 w 6333"/>
              <a:gd name="T67" fmla="*/ 2147483646 h 6185"/>
              <a:gd name="T68" fmla="*/ 2147483646 w 6333"/>
              <a:gd name="T69" fmla="*/ 2147483646 h 6185"/>
              <a:gd name="T70" fmla="*/ 2147483646 w 6333"/>
              <a:gd name="T71" fmla="*/ 2147483646 h 6185"/>
              <a:gd name="T72" fmla="*/ 2147483646 w 6333"/>
              <a:gd name="T73" fmla="*/ 2147483646 h 6185"/>
              <a:gd name="T74" fmla="*/ 2147483646 w 6333"/>
              <a:gd name="T75" fmla="*/ 2147483646 h 6185"/>
              <a:gd name="T76" fmla="*/ 2147483646 w 6333"/>
              <a:gd name="T77" fmla="*/ 2147483646 h 6185"/>
              <a:gd name="T78" fmla="*/ 2147483646 w 6333"/>
              <a:gd name="T79" fmla="*/ 2147483646 h 6185"/>
              <a:gd name="T80" fmla="*/ 2147483646 w 6333"/>
              <a:gd name="T81" fmla="*/ 2147483646 h 6185"/>
              <a:gd name="T82" fmla="*/ 2147483646 w 6333"/>
              <a:gd name="T83" fmla="*/ 2147483646 h 6185"/>
              <a:gd name="T84" fmla="*/ 2147483646 w 6333"/>
              <a:gd name="T85" fmla="*/ 2147483646 h 6185"/>
              <a:gd name="T86" fmla="*/ 2147483646 w 6333"/>
              <a:gd name="T87" fmla="*/ 2147483646 h 6185"/>
              <a:gd name="T88" fmla="*/ 2147483646 w 6333"/>
              <a:gd name="T89" fmla="*/ 2147483646 h 6185"/>
              <a:gd name="T90" fmla="*/ 2147483646 w 6333"/>
              <a:gd name="T91" fmla="*/ 2147483646 h 6185"/>
              <a:gd name="T92" fmla="*/ 2147483646 w 6333"/>
              <a:gd name="T93" fmla="*/ 2147483646 h 6185"/>
              <a:gd name="T94" fmla="*/ 2147483646 w 6333"/>
              <a:gd name="T95" fmla="*/ 2147483646 h 6185"/>
              <a:gd name="T96" fmla="*/ 2147483646 w 6333"/>
              <a:gd name="T97" fmla="*/ 2147483646 h 6185"/>
              <a:gd name="T98" fmla="*/ 2147483646 w 6333"/>
              <a:gd name="T99" fmla="*/ 2147483646 h 6185"/>
              <a:gd name="T100" fmla="*/ 2147483646 w 6333"/>
              <a:gd name="T101" fmla="*/ 2147483646 h 6185"/>
              <a:gd name="T102" fmla="*/ 2147483646 w 6333"/>
              <a:gd name="T103" fmla="*/ 2147483646 h 6185"/>
              <a:gd name="T104" fmla="*/ 2147483646 w 6333"/>
              <a:gd name="T105" fmla="*/ 2147483646 h 6185"/>
              <a:gd name="T106" fmla="*/ 2147483646 w 6333"/>
              <a:gd name="T107" fmla="*/ 2147483646 h 6185"/>
              <a:gd name="T108" fmla="*/ 2147483646 w 6333"/>
              <a:gd name="T109" fmla="*/ 2147483646 h 6185"/>
              <a:gd name="T110" fmla="*/ 2147483646 w 6333"/>
              <a:gd name="T111" fmla="*/ 2147483646 h 6185"/>
              <a:gd name="T112" fmla="*/ 2147483646 w 6333"/>
              <a:gd name="T113" fmla="*/ 2147483646 h 6185"/>
              <a:gd name="T114" fmla="*/ 2147483646 w 6333"/>
              <a:gd name="T115" fmla="*/ 2147483646 h 61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333" h="6185">
                <a:moveTo>
                  <a:pt x="3161" y="0"/>
                </a:moveTo>
                <a:lnTo>
                  <a:pt x="0" y="1572"/>
                </a:lnTo>
                <a:lnTo>
                  <a:pt x="0" y="2483"/>
                </a:lnTo>
                <a:lnTo>
                  <a:pt x="530" y="2483"/>
                </a:lnTo>
                <a:lnTo>
                  <a:pt x="530" y="1871"/>
                </a:lnTo>
                <a:lnTo>
                  <a:pt x="5807" y="1871"/>
                </a:lnTo>
                <a:lnTo>
                  <a:pt x="5807" y="2483"/>
                </a:lnTo>
                <a:lnTo>
                  <a:pt x="6333" y="2483"/>
                </a:lnTo>
                <a:lnTo>
                  <a:pt x="6333" y="1572"/>
                </a:lnTo>
                <a:lnTo>
                  <a:pt x="3161" y="0"/>
                </a:lnTo>
                <a:close/>
                <a:moveTo>
                  <a:pt x="3161" y="4863"/>
                </a:moveTo>
                <a:lnTo>
                  <a:pt x="3161" y="4863"/>
                </a:lnTo>
                <a:lnTo>
                  <a:pt x="3116" y="4862"/>
                </a:lnTo>
                <a:lnTo>
                  <a:pt x="3072" y="4858"/>
                </a:lnTo>
                <a:lnTo>
                  <a:pt x="3028" y="4852"/>
                </a:lnTo>
                <a:lnTo>
                  <a:pt x="2985" y="4845"/>
                </a:lnTo>
                <a:lnTo>
                  <a:pt x="2943" y="4835"/>
                </a:lnTo>
                <a:lnTo>
                  <a:pt x="2902" y="4825"/>
                </a:lnTo>
                <a:lnTo>
                  <a:pt x="2861" y="4810"/>
                </a:lnTo>
                <a:lnTo>
                  <a:pt x="2821" y="4796"/>
                </a:lnTo>
                <a:lnTo>
                  <a:pt x="2782" y="4778"/>
                </a:lnTo>
                <a:lnTo>
                  <a:pt x="2745" y="4760"/>
                </a:lnTo>
                <a:lnTo>
                  <a:pt x="2708" y="4740"/>
                </a:lnTo>
                <a:lnTo>
                  <a:pt x="2672" y="4717"/>
                </a:lnTo>
                <a:lnTo>
                  <a:pt x="2638" y="4693"/>
                </a:lnTo>
                <a:lnTo>
                  <a:pt x="2605" y="4668"/>
                </a:lnTo>
                <a:lnTo>
                  <a:pt x="2572" y="4641"/>
                </a:lnTo>
                <a:lnTo>
                  <a:pt x="2541" y="4613"/>
                </a:lnTo>
                <a:lnTo>
                  <a:pt x="2512" y="4583"/>
                </a:lnTo>
                <a:lnTo>
                  <a:pt x="2484" y="4552"/>
                </a:lnTo>
                <a:lnTo>
                  <a:pt x="2457" y="4519"/>
                </a:lnTo>
                <a:lnTo>
                  <a:pt x="2432" y="4486"/>
                </a:lnTo>
                <a:lnTo>
                  <a:pt x="2410" y="4451"/>
                </a:lnTo>
                <a:lnTo>
                  <a:pt x="2387" y="4415"/>
                </a:lnTo>
                <a:lnTo>
                  <a:pt x="2366" y="4378"/>
                </a:lnTo>
                <a:lnTo>
                  <a:pt x="2348" y="4341"/>
                </a:lnTo>
                <a:lnTo>
                  <a:pt x="2332" y="4301"/>
                </a:lnTo>
                <a:lnTo>
                  <a:pt x="2317" y="4262"/>
                </a:lnTo>
                <a:lnTo>
                  <a:pt x="2304" y="4221"/>
                </a:lnTo>
                <a:lnTo>
                  <a:pt x="2292" y="4179"/>
                </a:lnTo>
                <a:lnTo>
                  <a:pt x="2284" y="4136"/>
                </a:lnTo>
                <a:lnTo>
                  <a:pt x="2277" y="4093"/>
                </a:lnTo>
                <a:lnTo>
                  <a:pt x="2271" y="4050"/>
                </a:lnTo>
                <a:lnTo>
                  <a:pt x="2268" y="4006"/>
                </a:lnTo>
                <a:lnTo>
                  <a:pt x="0" y="2878"/>
                </a:lnTo>
                <a:lnTo>
                  <a:pt x="0" y="6185"/>
                </a:lnTo>
                <a:lnTo>
                  <a:pt x="6333" y="6185"/>
                </a:lnTo>
                <a:lnTo>
                  <a:pt x="6333" y="2878"/>
                </a:lnTo>
                <a:lnTo>
                  <a:pt x="4053" y="4006"/>
                </a:lnTo>
                <a:lnTo>
                  <a:pt x="4051" y="4050"/>
                </a:lnTo>
                <a:lnTo>
                  <a:pt x="4046" y="4093"/>
                </a:lnTo>
                <a:lnTo>
                  <a:pt x="4039" y="4136"/>
                </a:lnTo>
                <a:lnTo>
                  <a:pt x="4029" y="4179"/>
                </a:lnTo>
                <a:lnTo>
                  <a:pt x="4019" y="4220"/>
                </a:lnTo>
                <a:lnTo>
                  <a:pt x="4005" y="4262"/>
                </a:lnTo>
                <a:lnTo>
                  <a:pt x="3990" y="4301"/>
                </a:lnTo>
                <a:lnTo>
                  <a:pt x="3973" y="4340"/>
                </a:lnTo>
                <a:lnTo>
                  <a:pt x="3955" y="4378"/>
                </a:lnTo>
                <a:lnTo>
                  <a:pt x="3935" y="4415"/>
                </a:lnTo>
                <a:lnTo>
                  <a:pt x="3913" y="4451"/>
                </a:lnTo>
                <a:lnTo>
                  <a:pt x="3889" y="4486"/>
                </a:lnTo>
                <a:lnTo>
                  <a:pt x="3864" y="4519"/>
                </a:lnTo>
                <a:lnTo>
                  <a:pt x="3838" y="4552"/>
                </a:lnTo>
                <a:lnTo>
                  <a:pt x="3810" y="4583"/>
                </a:lnTo>
                <a:lnTo>
                  <a:pt x="3780" y="4613"/>
                </a:lnTo>
                <a:lnTo>
                  <a:pt x="3749" y="4641"/>
                </a:lnTo>
                <a:lnTo>
                  <a:pt x="3718" y="4668"/>
                </a:lnTo>
                <a:lnTo>
                  <a:pt x="3685" y="4693"/>
                </a:lnTo>
                <a:lnTo>
                  <a:pt x="3650" y="4717"/>
                </a:lnTo>
                <a:lnTo>
                  <a:pt x="3614" y="4740"/>
                </a:lnTo>
                <a:lnTo>
                  <a:pt x="3578" y="4760"/>
                </a:lnTo>
                <a:lnTo>
                  <a:pt x="3540" y="4778"/>
                </a:lnTo>
                <a:lnTo>
                  <a:pt x="3501" y="4796"/>
                </a:lnTo>
                <a:lnTo>
                  <a:pt x="3461" y="4810"/>
                </a:lnTo>
                <a:lnTo>
                  <a:pt x="3420" y="4825"/>
                </a:lnTo>
                <a:lnTo>
                  <a:pt x="3379" y="4835"/>
                </a:lnTo>
                <a:lnTo>
                  <a:pt x="3336" y="4845"/>
                </a:lnTo>
                <a:lnTo>
                  <a:pt x="3294" y="4852"/>
                </a:lnTo>
                <a:lnTo>
                  <a:pt x="3250" y="4858"/>
                </a:lnTo>
                <a:lnTo>
                  <a:pt x="3206" y="4862"/>
                </a:lnTo>
                <a:lnTo>
                  <a:pt x="3161" y="4863"/>
                </a:lnTo>
                <a:close/>
                <a:moveTo>
                  <a:pt x="3166" y="4601"/>
                </a:moveTo>
                <a:lnTo>
                  <a:pt x="3166" y="4601"/>
                </a:lnTo>
                <a:lnTo>
                  <a:pt x="3191" y="4600"/>
                </a:lnTo>
                <a:lnTo>
                  <a:pt x="3216" y="4598"/>
                </a:lnTo>
                <a:lnTo>
                  <a:pt x="3242" y="4595"/>
                </a:lnTo>
                <a:lnTo>
                  <a:pt x="3265" y="4591"/>
                </a:lnTo>
                <a:lnTo>
                  <a:pt x="3289" y="4586"/>
                </a:lnTo>
                <a:lnTo>
                  <a:pt x="3312" y="4580"/>
                </a:lnTo>
                <a:lnTo>
                  <a:pt x="3335" y="4573"/>
                </a:lnTo>
                <a:lnTo>
                  <a:pt x="3358" y="4566"/>
                </a:lnTo>
                <a:lnTo>
                  <a:pt x="3380" y="4556"/>
                </a:lnTo>
                <a:lnTo>
                  <a:pt x="3402" y="4547"/>
                </a:lnTo>
                <a:lnTo>
                  <a:pt x="3424" y="4536"/>
                </a:lnTo>
                <a:lnTo>
                  <a:pt x="3444" y="4525"/>
                </a:lnTo>
                <a:lnTo>
                  <a:pt x="3464" y="4513"/>
                </a:lnTo>
                <a:lnTo>
                  <a:pt x="3485" y="4500"/>
                </a:lnTo>
                <a:lnTo>
                  <a:pt x="3504" y="4486"/>
                </a:lnTo>
                <a:lnTo>
                  <a:pt x="3522" y="4471"/>
                </a:lnTo>
                <a:lnTo>
                  <a:pt x="3540" y="4456"/>
                </a:lnTo>
                <a:lnTo>
                  <a:pt x="3558" y="4440"/>
                </a:lnTo>
                <a:lnTo>
                  <a:pt x="3574" y="4424"/>
                </a:lnTo>
                <a:lnTo>
                  <a:pt x="3591" y="4407"/>
                </a:lnTo>
                <a:lnTo>
                  <a:pt x="3607" y="4389"/>
                </a:lnTo>
                <a:lnTo>
                  <a:pt x="3622" y="4371"/>
                </a:lnTo>
                <a:lnTo>
                  <a:pt x="3637" y="4352"/>
                </a:lnTo>
                <a:lnTo>
                  <a:pt x="3651" y="4333"/>
                </a:lnTo>
                <a:lnTo>
                  <a:pt x="3664" y="4313"/>
                </a:lnTo>
                <a:lnTo>
                  <a:pt x="3676" y="4293"/>
                </a:lnTo>
                <a:lnTo>
                  <a:pt x="3688" y="4272"/>
                </a:lnTo>
                <a:lnTo>
                  <a:pt x="3699" y="4251"/>
                </a:lnTo>
                <a:lnTo>
                  <a:pt x="3710" y="4230"/>
                </a:lnTo>
                <a:lnTo>
                  <a:pt x="3719" y="4208"/>
                </a:lnTo>
                <a:lnTo>
                  <a:pt x="3728" y="4185"/>
                </a:lnTo>
                <a:lnTo>
                  <a:pt x="3736" y="4164"/>
                </a:lnTo>
                <a:lnTo>
                  <a:pt x="3753" y="4119"/>
                </a:lnTo>
                <a:lnTo>
                  <a:pt x="3760" y="4098"/>
                </a:lnTo>
                <a:lnTo>
                  <a:pt x="3767" y="4076"/>
                </a:lnTo>
                <a:lnTo>
                  <a:pt x="3773" y="4055"/>
                </a:lnTo>
                <a:lnTo>
                  <a:pt x="3778" y="4033"/>
                </a:lnTo>
                <a:lnTo>
                  <a:pt x="3781" y="4009"/>
                </a:lnTo>
                <a:lnTo>
                  <a:pt x="3783" y="3984"/>
                </a:lnTo>
                <a:lnTo>
                  <a:pt x="3781" y="3953"/>
                </a:lnTo>
                <a:lnTo>
                  <a:pt x="3779" y="3922"/>
                </a:lnTo>
                <a:lnTo>
                  <a:pt x="3775" y="3891"/>
                </a:lnTo>
                <a:lnTo>
                  <a:pt x="3770" y="3861"/>
                </a:lnTo>
                <a:lnTo>
                  <a:pt x="3764" y="3831"/>
                </a:lnTo>
                <a:lnTo>
                  <a:pt x="3755" y="3801"/>
                </a:lnTo>
                <a:lnTo>
                  <a:pt x="3746" y="3772"/>
                </a:lnTo>
                <a:lnTo>
                  <a:pt x="3734" y="3745"/>
                </a:lnTo>
                <a:lnTo>
                  <a:pt x="3722" y="3717"/>
                </a:lnTo>
                <a:lnTo>
                  <a:pt x="3708" y="3691"/>
                </a:lnTo>
                <a:lnTo>
                  <a:pt x="3693" y="3665"/>
                </a:lnTo>
                <a:lnTo>
                  <a:pt x="3677" y="3641"/>
                </a:lnTo>
                <a:lnTo>
                  <a:pt x="3659" y="3615"/>
                </a:lnTo>
                <a:lnTo>
                  <a:pt x="3641" y="3593"/>
                </a:lnTo>
                <a:lnTo>
                  <a:pt x="3622" y="3570"/>
                </a:lnTo>
                <a:lnTo>
                  <a:pt x="3602" y="3548"/>
                </a:lnTo>
                <a:lnTo>
                  <a:pt x="3580" y="3528"/>
                </a:lnTo>
                <a:lnTo>
                  <a:pt x="3558" y="3509"/>
                </a:lnTo>
                <a:lnTo>
                  <a:pt x="3535" y="3491"/>
                </a:lnTo>
                <a:lnTo>
                  <a:pt x="3511" y="3473"/>
                </a:lnTo>
                <a:lnTo>
                  <a:pt x="3486" y="3457"/>
                </a:lnTo>
                <a:lnTo>
                  <a:pt x="3459" y="3443"/>
                </a:lnTo>
                <a:lnTo>
                  <a:pt x="3433" y="3429"/>
                </a:lnTo>
                <a:lnTo>
                  <a:pt x="3406" y="3417"/>
                </a:lnTo>
                <a:lnTo>
                  <a:pt x="3378" y="3406"/>
                </a:lnTo>
                <a:lnTo>
                  <a:pt x="3349" y="3396"/>
                </a:lnTo>
                <a:lnTo>
                  <a:pt x="3321" y="3388"/>
                </a:lnTo>
                <a:lnTo>
                  <a:pt x="3291" y="3381"/>
                </a:lnTo>
                <a:lnTo>
                  <a:pt x="3261" y="3375"/>
                </a:lnTo>
                <a:lnTo>
                  <a:pt x="3230" y="3371"/>
                </a:lnTo>
                <a:lnTo>
                  <a:pt x="3198" y="3369"/>
                </a:lnTo>
                <a:lnTo>
                  <a:pt x="3166" y="3368"/>
                </a:lnTo>
                <a:lnTo>
                  <a:pt x="3135" y="3369"/>
                </a:lnTo>
                <a:lnTo>
                  <a:pt x="3104" y="3371"/>
                </a:lnTo>
                <a:lnTo>
                  <a:pt x="3073" y="3375"/>
                </a:lnTo>
                <a:lnTo>
                  <a:pt x="3043" y="3381"/>
                </a:lnTo>
                <a:lnTo>
                  <a:pt x="3013" y="3388"/>
                </a:lnTo>
                <a:lnTo>
                  <a:pt x="2983" y="3396"/>
                </a:lnTo>
                <a:lnTo>
                  <a:pt x="2954" y="3406"/>
                </a:lnTo>
                <a:lnTo>
                  <a:pt x="2927" y="3417"/>
                </a:lnTo>
                <a:lnTo>
                  <a:pt x="2899" y="3429"/>
                </a:lnTo>
                <a:lnTo>
                  <a:pt x="2873" y="3443"/>
                </a:lnTo>
                <a:lnTo>
                  <a:pt x="2848" y="3457"/>
                </a:lnTo>
                <a:lnTo>
                  <a:pt x="2823" y="3473"/>
                </a:lnTo>
                <a:lnTo>
                  <a:pt x="2799" y="3491"/>
                </a:lnTo>
                <a:lnTo>
                  <a:pt x="2775" y="3509"/>
                </a:lnTo>
                <a:lnTo>
                  <a:pt x="2752" y="3528"/>
                </a:lnTo>
                <a:lnTo>
                  <a:pt x="2732" y="3548"/>
                </a:lnTo>
                <a:lnTo>
                  <a:pt x="2710" y="3570"/>
                </a:lnTo>
                <a:lnTo>
                  <a:pt x="2691" y="3593"/>
                </a:lnTo>
                <a:lnTo>
                  <a:pt x="2673" y="3615"/>
                </a:lnTo>
                <a:lnTo>
                  <a:pt x="2656" y="3641"/>
                </a:lnTo>
                <a:lnTo>
                  <a:pt x="2639" y="3665"/>
                </a:lnTo>
                <a:lnTo>
                  <a:pt x="2625" y="3691"/>
                </a:lnTo>
                <a:lnTo>
                  <a:pt x="2611" y="3717"/>
                </a:lnTo>
                <a:lnTo>
                  <a:pt x="2599" y="3745"/>
                </a:lnTo>
                <a:lnTo>
                  <a:pt x="2588" y="3772"/>
                </a:lnTo>
                <a:lnTo>
                  <a:pt x="2578" y="3801"/>
                </a:lnTo>
                <a:lnTo>
                  <a:pt x="2570" y="3831"/>
                </a:lnTo>
                <a:lnTo>
                  <a:pt x="2563" y="3861"/>
                </a:lnTo>
                <a:lnTo>
                  <a:pt x="2558" y="3891"/>
                </a:lnTo>
                <a:lnTo>
                  <a:pt x="2553" y="3922"/>
                </a:lnTo>
                <a:lnTo>
                  <a:pt x="2551" y="3953"/>
                </a:lnTo>
                <a:lnTo>
                  <a:pt x="2551" y="3984"/>
                </a:lnTo>
                <a:lnTo>
                  <a:pt x="2551" y="4009"/>
                </a:lnTo>
                <a:lnTo>
                  <a:pt x="2553" y="4033"/>
                </a:lnTo>
                <a:lnTo>
                  <a:pt x="2556" y="4055"/>
                </a:lnTo>
                <a:lnTo>
                  <a:pt x="2560" y="4076"/>
                </a:lnTo>
                <a:lnTo>
                  <a:pt x="2565" y="4098"/>
                </a:lnTo>
                <a:lnTo>
                  <a:pt x="2571" y="4119"/>
                </a:lnTo>
                <a:lnTo>
                  <a:pt x="2585" y="4164"/>
                </a:lnTo>
                <a:lnTo>
                  <a:pt x="2594" y="4185"/>
                </a:lnTo>
                <a:lnTo>
                  <a:pt x="2603" y="4208"/>
                </a:lnTo>
                <a:lnTo>
                  <a:pt x="2613" y="4230"/>
                </a:lnTo>
                <a:lnTo>
                  <a:pt x="2624" y="4251"/>
                </a:lnTo>
                <a:lnTo>
                  <a:pt x="2635" y="4272"/>
                </a:lnTo>
                <a:lnTo>
                  <a:pt x="2647" y="4293"/>
                </a:lnTo>
                <a:lnTo>
                  <a:pt x="2660" y="4313"/>
                </a:lnTo>
                <a:lnTo>
                  <a:pt x="2673" y="4333"/>
                </a:lnTo>
                <a:lnTo>
                  <a:pt x="2687" y="4352"/>
                </a:lnTo>
                <a:lnTo>
                  <a:pt x="2703" y="4371"/>
                </a:lnTo>
                <a:lnTo>
                  <a:pt x="2718" y="4389"/>
                </a:lnTo>
                <a:lnTo>
                  <a:pt x="2734" y="4407"/>
                </a:lnTo>
                <a:lnTo>
                  <a:pt x="2751" y="4424"/>
                </a:lnTo>
                <a:lnTo>
                  <a:pt x="2769" y="4440"/>
                </a:lnTo>
                <a:lnTo>
                  <a:pt x="2787" y="4457"/>
                </a:lnTo>
                <a:lnTo>
                  <a:pt x="2806" y="4471"/>
                </a:lnTo>
                <a:lnTo>
                  <a:pt x="2825" y="4486"/>
                </a:lnTo>
                <a:lnTo>
                  <a:pt x="2844" y="4500"/>
                </a:lnTo>
                <a:lnTo>
                  <a:pt x="2864" y="4513"/>
                </a:lnTo>
                <a:lnTo>
                  <a:pt x="2886" y="4525"/>
                </a:lnTo>
                <a:lnTo>
                  <a:pt x="2906" y="4536"/>
                </a:lnTo>
                <a:lnTo>
                  <a:pt x="2929" y="4547"/>
                </a:lnTo>
                <a:lnTo>
                  <a:pt x="2951" y="4556"/>
                </a:lnTo>
                <a:lnTo>
                  <a:pt x="2973" y="4566"/>
                </a:lnTo>
                <a:lnTo>
                  <a:pt x="2996" y="4573"/>
                </a:lnTo>
                <a:lnTo>
                  <a:pt x="3020" y="4580"/>
                </a:lnTo>
                <a:lnTo>
                  <a:pt x="3043" y="4586"/>
                </a:lnTo>
                <a:lnTo>
                  <a:pt x="3067" y="4591"/>
                </a:lnTo>
                <a:lnTo>
                  <a:pt x="3092" y="4595"/>
                </a:lnTo>
                <a:lnTo>
                  <a:pt x="3116" y="4598"/>
                </a:lnTo>
                <a:lnTo>
                  <a:pt x="3141" y="4600"/>
                </a:lnTo>
                <a:lnTo>
                  <a:pt x="3166" y="4601"/>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40" name="KSO_Shape"/>
          <p:cNvSpPr/>
          <p:nvPr/>
        </p:nvSpPr>
        <p:spPr bwMode="auto">
          <a:xfrm>
            <a:off x="9882004" y="2720928"/>
            <a:ext cx="431499" cy="657106"/>
          </a:xfrm>
          <a:custGeom>
            <a:avLst/>
            <a:gdLst>
              <a:gd name="T0" fmla="*/ 2147483646 w 2466"/>
              <a:gd name="T1" fmla="*/ 2147483646 h 3748"/>
              <a:gd name="T2" fmla="*/ 2147483646 w 2466"/>
              <a:gd name="T3" fmla="*/ 2147483646 h 3748"/>
              <a:gd name="T4" fmla="*/ 2147483646 w 2466"/>
              <a:gd name="T5" fmla="*/ 2147483646 h 3748"/>
              <a:gd name="T6" fmla="*/ 2147483646 w 2466"/>
              <a:gd name="T7" fmla="*/ 2147483646 h 3748"/>
              <a:gd name="T8" fmla="*/ 2147483646 w 2466"/>
              <a:gd name="T9" fmla="*/ 2147483646 h 3748"/>
              <a:gd name="T10" fmla="*/ 2147483646 w 2466"/>
              <a:gd name="T11" fmla="*/ 2147483646 h 3748"/>
              <a:gd name="T12" fmla="*/ 2147483646 w 2466"/>
              <a:gd name="T13" fmla="*/ 2147483646 h 3748"/>
              <a:gd name="T14" fmla="*/ 2147483646 w 2466"/>
              <a:gd name="T15" fmla="*/ 2147483646 h 3748"/>
              <a:gd name="T16" fmla="*/ 2147483646 w 2466"/>
              <a:gd name="T17" fmla="*/ 2147483646 h 3748"/>
              <a:gd name="T18" fmla="*/ 2147483646 w 2466"/>
              <a:gd name="T19" fmla="*/ 2147483646 h 3748"/>
              <a:gd name="T20" fmla="*/ 2147483646 w 2466"/>
              <a:gd name="T21" fmla="*/ 2147483646 h 3748"/>
              <a:gd name="T22" fmla="*/ 2147483646 w 2466"/>
              <a:gd name="T23" fmla="*/ 2147483646 h 3748"/>
              <a:gd name="T24" fmla="*/ 2147483646 w 2466"/>
              <a:gd name="T25" fmla="*/ 2147483646 h 3748"/>
              <a:gd name="T26" fmla="*/ 2147483646 w 2466"/>
              <a:gd name="T27" fmla="*/ 2147483646 h 3748"/>
              <a:gd name="T28" fmla="*/ 2147483646 w 2466"/>
              <a:gd name="T29" fmla="*/ 2147483646 h 3748"/>
              <a:gd name="T30" fmla="*/ 2147483646 w 2466"/>
              <a:gd name="T31" fmla="*/ 2147483646 h 3748"/>
              <a:gd name="T32" fmla="*/ 2147483646 w 2466"/>
              <a:gd name="T33" fmla="*/ 2147483646 h 3748"/>
              <a:gd name="T34" fmla="*/ 2147483646 w 2466"/>
              <a:gd name="T35" fmla="*/ 2147483646 h 3748"/>
              <a:gd name="T36" fmla="*/ 2147483646 w 2466"/>
              <a:gd name="T37" fmla="*/ 2147483646 h 3748"/>
              <a:gd name="T38" fmla="*/ 2147483646 w 2466"/>
              <a:gd name="T39" fmla="*/ 2147483646 h 3748"/>
              <a:gd name="T40" fmla="*/ 2147483646 w 2466"/>
              <a:gd name="T41" fmla="*/ 2147483646 h 3748"/>
              <a:gd name="T42" fmla="*/ 2147483646 w 2466"/>
              <a:gd name="T43" fmla="*/ 2147483646 h 3748"/>
              <a:gd name="T44" fmla="*/ 2147483646 w 2466"/>
              <a:gd name="T45" fmla="*/ 2147483646 h 3748"/>
              <a:gd name="T46" fmla="*/ 2147483646 w 2466"/>
              <a:gd name="T47" fmla="*/ 2147483646 h 3748"/>
              <a:gd name="T48" fmla="*/ 2147483646 w 2466"/>
              <a:gd name="T49" fmla="*/ 2147483646 h 3748"/>
              <a:gd name="T50" fmla="*/ 2147483646 w 2466"/>
              <a:gd name="T51" fmla="*/ 2147483646 h 3748"/>
              <a:gd name="T52" fmla="*/ 2147483646 w 2466"/>
              <a:gd name="T53" fmla="*/ 2147483646 h 3748"/>
              <a:gd name="T54" fmla="*/ 2147483646 w 2466"/>
              <a:gd name="T55" fmla="*/ 2147483646 h 3748"/>
              <a:gd name="T56" fmla="*/ 2147483646 w 2466"/>
              <a:gd name="T57" fmla="*/ 2147483646 h 3748"/>
              <a:gd name="T58" fmla="*/ 2147483646 w 2466"/>
              <a:gd name="T59" fmla="*/ 2147483646 h 3748"/>
              <a:gd name="T60" fmla="*/ 2147483646 w 2466"/>
              <a:gd name="T61" fmla="*/ 2147483646 h 3748"/>
              <a:gd name="T62" fmla="*/ 2147483646 w 2466"/>
              <a:gd name="T63" fmla="*/ 2147483646 h 3748"/>
              <a:gd name="T64" fmla="*/ 2147483646 w 2466"/>
              <a:gd name="T65" fmla="*/ 2147483646 h 3748"/>
              <a:gd name="T66" fmla="*/ 2147483646 w 2466"/>
              <a:gd name="T67" fmla="*/ 2147483646 h 3748"/>
              <a:gd name="T68" fmla="*/ 2147483646 w 2466"/>
              <a:gd name="T69" fmla="*/ 2147483646 h 3748"/>
              <a:gd name="T70" fmla="*/ 2147483646 w 2466"/>
              <a:gd name="T71" fmla="*/ 2147483646 h 3748"/>
              <a:gd name="T72" fmla="*/ 2147483646 w 2466"/>
              <a:gd name="T73" fmla="*/ 2147483646 h 3748"/>
              <a:gd name="T74" fmla="*/ 2147483646 w 2466"/>
              <a:gd name="T75" fmla="*/ 2147483646 h 3748"/>
              <a:gd name="T76" fmla="*/ 2147483646 w 2466"/>
              <a:gd name="T77" fmla="*/ 2147483646 h 3748"/>
              <a:gd name="T78" fmla="*/ 2147483646 w 2466"/>
              <a:gd name="T79" fmla="*/ 2147483646 h 3748"/>
              <a:gd name="T80" fmla="*/ 2147483646 w 2466"/>
              <a:gd name="T81" fmla="*/ 2147483646 h 3748"/>
              <a:gd name="T82" fmla="*/ 2147483646 w 2466"/>
              <a:gd name="T83" fmla="*/ 2147483646 h 3748"/>
              <a:gd name="T84" fmla="*/ 2147483646 w 2466"/>
              <a:gd name="T85" fmla="*/ 2147483646 h 3748"/>
              <a:gd name="T86" fmla="*/ 2147483646 w 2466"/>
              <a:gd name="T87" fmla="*/ 2147483646 h 3748"/>
              <a:gd name="T88" fmla="*/ 2147483646 w 2466"/>
              <a:gd name="T89" fmla="*/ 2147483646 h 3748"/>
              <a:gd name="T90" fmla="*/ 2147483646 w 2466"/>
              <a:gd name="T91" fmla="*/ 2147483646 h 3748"/>
              <a:gd name="T92" fmla="*/ 2147483646 w 2466"/>
              <a:gd name="T93" fmla="*/ 2147483646 h 3748"/>
              <a:gd name="T94" fmla="*/ 2147483646 w 2466"/>
              <a:gd name="T95" fmla="*/ 2147483646 h 3748"/>
              <a:gd name="T96" fmla="*/ 2147483646 w 2466"/>
              <a:gd name="T97" fmla="*/ 2147483646 h 3748"/>
              <a:gd name="T98" fmla="*/ 2147483646 w 2466"/>
              <a:gd name="T99" fmla="*/ 2147483646 h 3748"/>
              <a:gd name="T100" fmla="*/ 2147483646 w 2466"/>
              <a:gd name="T101" fmla="*/ 2147483646 h 3748"/>
              <a:gd name="T102" fmla="*/ 2147483646 w 2466"/>
              <a:gd name="T103" fmla="*/ 2147483646 h 3748"/>
              <a:gd name="T104" fmla="*/ 2147483646 w 2466"/>
              <a:gd name="T105" fmla="*/ 2147483646 h 3748"/>
              <a:gd name="T106" fmla="*/ 2147483646 w 2466"/>
              <a:gd name="T107" fmla="*/ 2147483646 h 3748"/>
              <a:gd name="T108" fmla="*/ 2147483646 w 2466"/>
              <a:gd name="T109" fmla="*/ 2147483646 h 3748"/>
              <a:gd name="T110" fmla="*/ 2147483646 w 2466"/>
              <a:gd name="T111" fmla="*/ 2147483646 h 3748"/>
              <a:gd name="T112" fmla="*/ 2147483646 w 2466"/>
              <a:gd name="T113" fmla="*/ 2147483646 h 3748"/>
              <a:gd name="T114" fmla="*/ 2147483646 w 2466"/>
              <a:gd name="T115" fmla="*/ 2147483646 h 3748"/>
              <a:gd name="T116" fmla="*/ 2147483646 w 2466"/>
              <a:gd name="T117" fmla="*/ 2147483646 h 3748"/>
              <a:gd name="T118" fmla="*/ 2147483646 w 2466"/>
              <a:gd name="T119" fmla="*/ 2147483646 h 3748"/>
              <a:gd name="T120" fmla="*/ 2147483646 w 2466"/>
              <a:gd name="T121" fmla="*/ 2147483646 h 3748"/>
              <a:gd name="T122" fmla="*/ 2147483646 w 2466"/>
              <a:gd name="T123" fmla="*/ 2147483646 h 3748"/>
              <a:gd name="T124" fmla="*/ 2147483646 w 2466"/>
              <a:gd name="T125" fmla="*/ 2147483646 h 374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466" h="3748">
                <a:moveTo>
                  <a:pt x="1862" y="0"/>
                </a:moveTo>
                <a:lnTo>
                  <a:pt x="0" y="0"/>
                </a:lnTo>
                <a:lnTo>
                  <a:pt x="0" y="3748"/>
                </a:lnTo>
                <a:lnTo>
                  <a:pt x="2466" y="3748"/>
                </a:lnTo>
                <a:lnTo>
                  <a:pt x="2466" y="604"/>
                </a:lnTo>
                <a:lnTo>
                  <a:pt x="1862" y="0"/>
                </a:lnTo>
                <a:close/>
                <a:moveTo>
                  <a:pt x="208" y="788"/>
                </a:moveTo>
                <a:lnTo>
                  <a:pt x="761" y="788"/>
                </a:lnTo>
                <a:lnTo>
                  <a:pt x="763" y="790"/>
                </a:lnTo>
                <a:lnTo>
                  <a:pt x="765" y="793"/>
                </a:lnTo>
                <a:lnTo>
                  <a:pt x="767" y="800"/>
                </a:lnTo>
                <a:lnTo>
                  <a:pt x="769" y="809"/>
                </a:lnTo>
                <a:lnTo>
                  <a:pt x="771" y="829"/>
                </a:lnTo>
                <a:lnTo>
                  <a:pt x="772" y="855"/>
                </a:lnTo>
                <a:lnTo>
                  <a:pt x="771" y="881"/>
                </a:lnTo>
                <a:lnTo>
                  <a:pt x="769" y="902"/>
                </a:lnTo>
                <a:lnTo>
                  <a:pt x="767" y="910"/>
                </a:lnTo>
                <a:lnTo>
                  <a:pt x="765" y="917"/>
                </a:lnTo>
                <a:lnTo>
                  <a:pt x="763" y="921"/>
                </a:lnTo>
                <a:lnTo>
                  <a:pt x="761" y="923"/>
                </a:lnTo>
                <a:lnTo>
                  <a:pt x="208" y="923"/>
                </a:lnTo>
                <a:lnTo>
                  <a:pt x="206" y="921"/>
                </a:lnTo>
                <a:lnTo>
                  <a:pt x="204" y="917"/>
                </a:lnTo>
                <a:lnTo>
                  <a:pt x="202" y="910"/>
                </a:lnTo>
                <a:lnTo>
                  <a:pt x="201" y="902"/>
                </a:lnTo>
                <a:lnTo>
                  <a:pt x="199" y="881"/>
                </a:lnTo>
                <a:lnTo>
                  <a:pt x="198" y="855"/>
                </a:lnTo>
                <a:lnTo>
                  <a:pt x="199" y="829"/>
                </a:lnTo>
                <a:lnTo>
                  <a:pt x="201" y="809"/>
                </a:lnTo>
                <a:lnTo>
                  <a:pt x="202" y="800"/>
                </a:lnTo>
                <a:lnTo>
                  <a:pt x="204" y="793"/>
                </a:lnTo>
                <a:lnTo>
                  <a:pt x="206" y="790"/>
                </a:lnTo>
                <a:lnTo>
                  <a:pt x="208" y="788"/>
                </a:lnTo>
                <a:close/>
                <a:moveTo>
                  <a:pt x="2216" y="3341"/>
                </a:moveTo>
                <a:lnTo>
                  <a:pt x="237" y="3341"/>
                </a:lnTo>
                <a:lnTo>
                  <a:pt x="233" y="3340"/>
                </a:lnTo>
                <a:lnTo>
                  <a:pt x="229" y="3339"/>
                </a:lnTo>
                <a:lnTo>
                  <a:pt x="222" y="3336"/>
                </a:lnTo>
                <a:lnTo>
                  <a:pt x="215" y="3329"/>
                </a:lnTo>
                <a:lnTo>
                  <a:pt x="209" y="3320"/>
                </a:lnTo>
                <a:lnTo>
                  <a:pt x="204" y="3311"/>
                </a:lnTo>
                <a:lnTo>
                  <a:pt x="201" y="3300"/>
                </a:lnTo>
                <a:lnTo>
                  <a:pt x="198" y="3287"/>
                </a:lnTo>
                <a:lnTo>
                  <a:pt x="198" y="3273"/>
                </a:lnTo>
                <a:lnTo>
                  <a:pt x="198" y="3260"/>
                </a:lnTo>
                <a:lnTo>
                  <a:pt x="201" y="3247"/>
                </a:lnTo>
                <a:lnTo>
                  <a:pt x="204" y="3236"/>
                </a:lnTo>
                <a:lnTo>
                  <a:pt x="209" y="3227"/>
                </a:lnTo>
                <a:lnTo>
                  <a:pt x="215" y="3217"/>
                </a:lnTo>
                <a:lnTo>
                  <a:pt x="222" y="3211"/>
                </a:lnTo>
                <a:lnTo>
                  <a:pt x="229" y="3208"/>
                </a:lnTo>
                <a:lnTo>
                  <a:pt x="233" y="3207"/>
                </a:lnTo>
                <a:lnTo>
                  <a:pt x="237" y="3206"/>
                </a:lnTo>
                <a:lnTo>
                  <a:pt x="2216" y="3206"/>
                </a:lnTo>
                <a:lnTo>
                  <a:pt x="2220" y="3207"/>
                </a:lnTo>
                <a:lnTo>
                  <a:pt x="2224" y="3208"/>
                </a:lnTo>
                <a:lnTo>
                  <a:pt x="2232" y="3211"/>
                </a:lnTo>
                <a:lnTo>
                  <a:pt x="2238" y="3217"/>
                </a:lnTo>
                <a:lnTo>
                  <a:pt x="2244" y="3227"/>
                </a:lnTo>
                <a:lnTo>
                  <a:pt x="2249" y="3236"/>
                </a:lnTo>
                <a:lnTo>
                  <a:pt x="2252" y="3247"/>
                </a:lnTo>
                <a:lnTo>
                  <a:pt x="2254" y="3260"/>
                </a:lnTo>
                <a:lnTo>
                  <a:pt x="2255" y="3273"/>
                </a:lnTo>
                <a:lnTo>
                  <a:pt x="2254" y="3287"/>
                </a:lnTo>
                <a:lnTo>
                  <a:pt x="2252" y="3300"/>
                </a:lnTo>
                <a:lnTo>
                  <a:pt x="2249" y="3311"/>
                </a:lnTo>
                <a:lnTo>
                  <a:pt x="2244" y="3320"/>
                </a:lnTo>
                <a:lnTo>
                  <a:pt x="2238" y="3329"/>
                </a:lnTo>
                <a:lnTo>
                  <a:pt x="2232" y="3336"/>
                </a:lnTo>
                <a:lnTo>
                  <a:pt x="2224" y="3339"/>
                </a:lnTo>
                <a:lnTo>
                  <a:pt x="2220" y="3340"/>
                </a:lnTo>
                <a:lnTo>
                  <a:pt x="2216" y="3341"/>
                </a:lnTo>
                <a:close/>
                <a:moveTo>
                  <a:pt x="2216" y="3073"/>
                </a:moveTo>
                <a:lnTo>
                  <a:pt x="237" y="3073"/>
                </a:lnTo>
                <a:lnTo>
                  <a:pt x="233" y="3073"/>
                </a:lnTo>
                <a:lnTo>
                  <a:pt x="229" y="3072"/>
                </a:lnTo>
                <a:lnTo>
                  <a:pt x="222" y="3068"/>
                </a:lnTo>
                <a:lnTo>
                  <a:pt x="215" y="3062"/>
                </a:lnTo>
                <a:lnTo>
                  <a:pt x="209" y="3053"/>
                </a:lnTo>
                <a:lnTo>
                  <a:pt x="204" y="3043"/>
                </a:lnTo>
                <a:lnTo>
                  <a:pt x="201" y="3032"/>
                </a:lnTo>
                <a:lnTo>
                  <a:pt x="198" y="3019"/>
                </a:lnTo>
                <a:lnTo>
                  <a:pt x="198" y="3006"/>
                </a:lnTo>
                <a:lnTo>
                  <a:pt x="198" y="2992"/>
                </a:lnTo>
                <a:lnTo>
                  <a:pt x="201" y="2980"/>
                </a:lnTo>
                <a:lnTo>
                  <a:pt x="204" y="2969"/>
                </a:lnTo>
                <a:lnTo>
                  <a:pt x="209" y="2959"/>
                </a:lnTo>
                <a:lnTo>
                  <a:pt x="215" y="2951"/>
                </a:lnTo>
                <a:lnTo>
                  <a:pt x="222" y="2944"/>
                </a:lnTo>
                <a:lnTo>
                  <a:pt x="229" y="2940"/>
                </a:lnTo>
                <a:lnTo>
                  <a:pt x="233" y="2939"/>
                </a:lnTo>
                <a:lnTo>
                  <a:pt x="237" y="2939"/>
                </a:lnTo>
                <a:lnTo>
                  <a:pt x="2216" y="2939"/>
                </a:lnTo>
                <a:lnTo>
                  <a:pt x="2220" y="2939"/>
                </a:lnTo>
                <a:lnTo>
                  <a:pt x="2224" y="2940"/>
                </a:lnTo>
                <a:lnTo>
                  <a:pt x="2232" y="2944"/>
                </a:lnTo>
                <a:lnTo>
                  <a:pt x="2238" y="2951"/>
                </a:lnTo>
                <a:lnTo>
                  <a:pt x="2244" y="2959"/>
                </a:lnTo>
                <a:lnTo>
                  <a:pt x="2249" y="2969"/>
                </a:lnTo>
                <a:lnTo>
                  <a:pt x="2252" y="2980"/>
                </a:lnTo>
                <a:lnTo>
                  <a:pt x="2254" y="2992"/>
                </a:lnTo>
                <a:lnTo>
                  <a:pt x="2255" y="3006"/>
                </a:lnTo>
                <a:lnTo>
                  <a:pt x="2254" y="3019"/>
                </a:lnTo>
                <a:lnTo>
                  <a:pt x="2252" y="3032"/>
                </a:lnTo>
                <a:lnTo>
                  <a:pt x="2249" y="3043"/>
                </a:lnTo>
                <a:lnTo>
                  <a:pt x="2244" y="3053"/>
                </a:lnTo>
                <a:lnTo>
                  <a:pt x="2238" y="3062"/>
                </a:lnTo>
                <a:lnTo>
                  <a:pt x="2232" y="3068"/>
                </a:lnTo>
                <a:lnTo>
                  <a:pt x="2224" y="3072"/>
                </a:lnTo>
                <a:lnTo>
                  <a:pt x="2220" y="3073"/>
                </a:lnTo>
                <a:lnTo>
                  <a:pt x="2216" y="3073"/>
                </a:lnTo>
                <a:close/>
                <a:moveTo>
                  <a:pt x="198" y="2719"/>
                </a:moveTo>
                <a:lnTo>
                  <a:pt x="198" y="2719"/>
                </a:lnTo>
                <a:lnTo>
                  <a:pt x="198" y="2706"/>
                </a:lnTo>
                <a:lnTo>
                  <a:pt x="199" y="2694"/>
                </a:lnTo>
                <a:lnTo>
                  <a:pt x="201" y="2683"/>
                </a:lnTo>
                <a:lnTo>
                  <a:pt x="204" y="2673"/>
                </a:lnTo>
                <a:lnTo>
                  <a:pt x="207" y="2664"/>
                </a:lnTo>
                <a:lnTo>
                  <a:pt x="210" y="2658"/>
                </a:lnTo>
                <a:lnTo>
                  <a:pt x="215" y="2654"/>
                </a:lnTo>
                <a:lnTo>
                  <a:pt x="217" y="2653"/>
                </a:lnTo>
                <a:lnTo>
                  <a:pt x="219" y="2653"/>
                </a:lnTo>
                <a:lnTo>
                  <a:pt x="1285" y="2653"/>
                </a:lnTo>
                <a:lnTo>
                  <a:pt x="1287" y="2653"/>
                </a:lnTo>
                <a:lnTo>
                  <a:pt x="1289" y="2654"/>
                </a:lnTo>
                <a:lnTo>
                  <a:pt x="1292" y="2658"/>
                </a:lnTo>
                <a:lnTo>
                  <a:pt x="1296" y="2664"/>
                </a:lnTo>
                <a:lnTo>
                  <a:pt x="1299" y="2673"/>
                </a:lnTo>
                <a:lnTo>
                  <a:pt x="1302" y="2683"/>
                </a:lnTo>
                <a:lnTo>
                  <a:pt x="1304" y="2694"/>
                </a:lnTo>
                <a:lnTo>
                  <a:pt x="1305" y="2706"/>
                </a:lnTo>
                <a:lnTo>
                  <a:pt x="1306" y="2719"/>
                </a:lnTo>
                <a:lnTo>
                  <a:pt x="1305" y="2734"/>
                </a:lnTo>
                <a:lnTo>
                  <a:pt x="1304" y="2746"/>
                </a:lnTo>
                <a:lnTo>
                  <a:pt x="1302" y="2757"/>
                </a:lnTo>
                <a:lnTo>
                  <a:pt x="1299" y="2767"/>
                </a:lnTo>
                <a:lnTo>
                  <a:pt x="1296" y="2775"/>
                </a:lnTo>
                <a:lnTo>
                  <a:pt x="1292" y="2782"/>
                </a:lnTo>
                <a:lnTo>
                  <a:pt x="1289" y="2785"/>
                </a:lnTo>
                <a:lnTo>
                  <a:pt x="1287" y="2786"/>
                </a:lnTo>
                <a:lnTo>
                  <a:pt x="1285" y="2787"/>
                </a:lnTo>
                <a:lnTo>
                  <a:pt x="219" y="2787"/>
                </a:lnTo>
                <a:lnTo>
                  <a:pt x="217" y="2786"/>
                </a:lnTo>
                <a:lnTo>
                  <a:pt x="215" y="2785"/>
                </a:lnTo>
                <a:lnTo>
                  <a:pt x="210" y="2782"/>
                </a:lnTo>
                <a:lnTo>
                  <a:pt x="207" y="2775"/>
                </a:lnTo>
                <a:lnTo>
                  <a:pt x="204" y="2767"/>
                </a:lnTo>
                <a:lnTo>
                  <a:pt x="201" y="2757"/>
                </a:lnTo>
                <a:lnTo>
                  <a:pt x="199" y="2746"/>
                </a:lnTo>
                <a:lnTo>
                  <a:pt x="198" y="2734"/>
                </a:lnTo>
                <a:lnTo>
                  <a:pt x="198" y="2719"/>
                </a:lnTo>
                <a:close/>
                <a:moveTo>
                  <a:pt x="2216" y="2512"/>
                </a:moveTo>
                <a:lnTo>
                  <a:pt x="237" y="2512"/>
                </a:lnTo>
                <a:lnTo>
                  <a:pt x="233" y="2512"/>
                </a:lnTo>
                <a:lnTo>
                  <a:pt x="229" y="2511"/>
                </a:lnTo>
                <a:lnTo>
                  <a:pt x="222" y="2507"/>
                </a:lnTo>
                <a:lnTo>
                  <a:pt x="215" y="2500"/>
                </a:lnTo>
                <a:lnTo>
                  <a:pt x="209" y="2492"/>
                </a:lnTo>
                <a:lnTo>
                  <a:pt x="204" y="2482"/>
                </a:lnTo>
                <a:lnTo>
                  <a:pt x="201" y="2471"/>
                </a:lnTo>
                <a:lnTo>
                  <a:pt x="198" y="2459"/>
                </a:lnTo>
                <a:lnTo>
                  <a:pt x="198" y="2445"/>
                </a:lnTo>
                <a:lnTo>
                  <a:pt x="198" y="2431"/>
                </a:lnTo>
                <a:lnTo>
                  <a:pt x="201" y="2419"/>
                </a:lnTo>
                <a:lnTo>
                  <a:pt x="204" y="2408"/>
                </a:lnTo>
                <a:lnTo>
                  <a:pt x="209" y="2398"/>
                </a:lnTo>
                <a:lnTo>
                  <a:pt x="215" y="2389"/>
                </a:lnTo>
                <a:lnTo>
                  <a:pt x="222" y="2383"/>
                </a:lnTo>
                <a:lnTo>
                  <a:pt x="229" y="2379"/>
                </a:lnTo>
                <a:lnTo>
                  <a:pt x="233" y="2378"/>
                </a:lnTo>
                <a:lnTo>
                  <a:pt x="237" y="2378"/>
                </a:lnTo>
                <a:lnTo>
                  <a:pt x="2216" y="2378"/>
                </a:lnTo>
                <a:lnTo>
                  <a:pt x="2220" y="2378"/>
                </a:lnTo>
                <a:lnTo>
                  <a:pt x="2224" y="2379"/>
                </a:lnTo>
                <a:lnTo>
                  <a:pt x="2232" y="2383"/>
                </a:lnTo>
                <a:lnTo>
                  <a:pt x="2238" y="2389"/>
                </a:lnTo>
                <a:lnTo>
                  <a:pt x="2244" y="2398"/>
                </a:lnTo>
                <a:lnTo>
                  <a:pt x="2249" y="2408"/>
                </a:lnTo>
                <a:lnTo>
                  <a:pt x="2252" y="2419"/>
                </a:lnTo>
                <a:lnTo>
                  <a:pt x="2254" y="2431"/>
                </a:lnTo>
                <a:lnTo>
                  <a:pt x="2255" y="2445"/>
                </a:lnTo>
                <a:lnTo>
                  <a:pt x="2254" y="2459"/>
                </a:lnTo>
                <a:lnTo>
                  <a:pt x="2252" y="2471"/>
                </a:lnTo>
                <a:lnTo>
                  <a:pt x="2249" y="2482"/>
                </a:lnTo>
                <a:lnTo>
                  <a:pt x="2244" y="2492"/>
                </a:lnTo>
                <a:lnTo>
                  <a:pt x="2238" y="2500"/>
                </a:lnTo>
                <a:lnTo>
                  <a:pt x="2232" y="2507"/>
                </a:lnTo>
                <a:lnTo>
                  <a:pt x="2224" y="2511"/>
                </a:lnTo>
                <a:lnTo>
                  <a:pt x="2220" y="2512"/>
                </a:lnTo>
                <a:lnTo>
                  <a:pt x="2216" y="2512"/>
                </a:lnTo>
                <a:close/>
                <a:moveTo>
                  <a:pt x="2216" y="2245"/>
                </a:moveTo>
                <a:lnTo>
                  <a:pt x="237" y="2245"/>
                </a:lnTo>
                <a:lnTo>
                  <a:pt x="233" y="2244"/>
                </a:lnTo>
                <a:lnTo>
                  <a:pt x="229" y="2243"/>
                </a:lnTo>
                <a:lnTo>
                  <a:pt x="222" y="2239"/>
                </a:lnTo>
                <a:lnTo>
                  <a:pt x="215" y="2233"/>
                </a:lnTo>
                <a:lnTo>
                  <a:pt x="209" y="2224"/>
                </a:lnTo>
                <a:lnTo>
                  <a:pt x="204" y="2215"/>
                </a:lnTo>
                <a:lnTo>
                  <a:pt x="201" y="2203"/>
                </a:lnTo>
                <a:lnTo>
                  <a:pt x="198" y="2191"/>
                </a:lnTo>
                <a:lnTo>
                  <a:pt x="198" y="2178"/>
                </a:lnTo>
                <a:lnTo>
                  <a:pt x="198" y="2164"/>
                </a:lnTo>
                <a:lnTo>
                  <a:pt x="201" y="2151"/>
                </a:lnTo>
                <a:lnTo>
                  <a:pt x="204" y="2140"/>
                </a:lnTo>
                <a:lnTo>
                  <a:pt x="209" y="2130"/>
                </a:lnTo>
                <a:lnTo>
                  <a:pt x="215" y="2121"/>
                </a:lnTo>
                <a:lnTo>
                  <a:pt x="222" y="2115"/>
                </a:lnTo>
                <a:lnTo>
                  <a:pt x="229" y="2111"/>
                </a:lnTo>
                <a:lnTo>
                  <a:pt x="233" y="2110"/>
                </a:lnTo>
                <a:lnTo>
                  <a:pt x="237" y="2110"/>
                </a:lnTo>
                <a:lnTo>
                  <a:pt x="2216" y="2110"/>
                </a:lnTo>
                <a:lnTo>
                  <a:pt x="2220" y="2110"/>
                </a:lnTo>
                <a:lnTo>
                  <a:pt x="2224" y="2111"/>
                </a:lnTo>
                <a:lnTo>
                  <a:pt x="2232" y="2115"/>
                </a:lnTo>
                <a:lnTo>
                  <a:pt x="2238" y="2121"/>
                </a:lnTo>
                <a:lnTo>
                  <a:pt x="2244" y="2130"/>
                </a:lnTo>
                <a:lnTo>
                  <a:pt x="2249" y="2140"/>
                </a:lnTo>
                <a:lnTo>
                  <a:pt x="2252" y="2151"/>
                </a:lnTo>
                <a:lnTo>
                  <a:pt x="2254" y="2164"/>
                </a:lnTo>
                <a:lnTo>
                  <a:pt x="2255" y="2178"/>
                </a:lnTo>
                <a:lnTo>
                  <a:pt x="2254" y="2191"/>
                </a:lnTo>
                <a:lnTo>
                  <a:pt x="2252" y="2203"/>
                </a:lnTo>
                <a:lnTo>
                  <a:pt x="2249" y="2215"/>
                </a:lnTo>
                <a:lnTo>
                  <a:pt x="2244" y="2224"/>
                </a:lnTo>
                <a:lnTo>
                  <a:pt x="2238" y="2233"/>
                </a:lnTo>
                <a:lnTo>
                  <a:pt x="2232" y="2239"/>
                </a:lnTo>
                <a:lnTo>
                  <a:pt x="2224" y="2243"/>
                </a:lnTo>
                <a:lnTo>
                  <a:pt x="2220" y="2244"/>
                </a:lnTo>
                <a:lnTo>
                  <a:pt x="2216" y="2245"/>
                </a:lnTo>
                <a:close/>
                <a:moveTo>
                  <a:pt x="2216" y="1977"/>
                </a:moveTo>
                <a:lnTo>
                  <a:pt x="237" y="1977"/>
                </a:lnTo>
                <a:lnTo>
                  <a:pt x="233" y="1976"/>
                </a:lnTo>
                <a:lnTo>
                  <a:pt x="229" y="1975"/>
                </a:lnTo>
                <a:lnTo>
                  <a:pt x="222" y="1971"/>
                </a:lnTo>
                <a:lnTo>
                  <a:pt x="215" y="1965"/>
                </a:lnTo>
                <a:lnTo>
                  <a:pt x="209" y="1956"/>
                </a:lnTo>
                <a:lnTo>
                  <a:pt x="204" y="1947"/>
                </a:lnTo>
                <a:lnTo>
                  <a:pt x="201" y="1935"/>
                </a:lnTo>
                <a:lnTo>
                  <a:pt x="198" y="1923"/>
                </a:lnTo>
                <a:lnTo>
                  <a:pt x="198" y="1910"/>
                </a:lnTo>
                <a:lnTo>
                  <a:pt x="198" y="1896"/>
                </a:lnTo>
                <a:lnTo>
                  <a:pt x="201" y="1883"/>
                </a:lnTo>
                <a:lnTo>
                  <a:pt x="204" y="1872"/>
                </a:lnTo>
                <a:lnTo>
                  <a:pt x="209" y="1862"/>
                </a:lnTo>
                <a:lnTo>
                  <a:pt x="215" y="1854"/>
                </a:lnTo>
                <a:lnTo>
                  <a:pt x="222" y="1847"/>
                </a:lnTo>
                <a:lnTo>
                  <a:pt x="229" y="1844"/>
                </a:lnTo>
                <a:lnTo>
                  <a:pt x="233" y="1843"/>
                </a:lnTo>
                <a:lnTo>
                  <a:pt x="237" y="1842"/>
                </a:lnTo>
                <a:lnTo>
                  <a:pt x="2216" y="1842"/>
                </a:lnTo>
                <a:lnTo>
                  <a:pt x="2220" y="1843"/>
                </a:lnTo>
                <a:lnTo>
                  <a:pt x="2224" y="1844"/>
                </a:lnTo>
                <a:lnTo>
                  <a:pt x="2232" y="1847"/>
                </a:lnTo>
                <a:lnTo>
                  <a:pt x="2238" y="1854"/>
                </a:lnTo>
                <a:lnTo>
                  <a:pt x="2244" y="1862"/>
                </a:lnTo>
                <a:lnTo>
                  <a:pt x="2249" y="1872"/>
                </a:lnTo>
                <a:lnTo>
                  <a:pt x="2252" y="1883"/>
                </a:lnTo>
                <a:lnTo>
                  <a:pt x="2254" y="1896"/>
                </a:lnTo>
                <a:lnTo>
                  <a:pt x="2255" y="1910"/>
                </a:lnTo>
                <a:lnTo>
                  <a:pt x="2254" y="1923"/>
                </a:lnTo>
                <a:lnTo>
                  <a:pt x="2252" y="1935"/>
                </a:lnTo>
                <a:lnTo>
                  <a:pt x="2249" y="1947"/>
                </a:lnTo>
                <a:lnTo>
                  <a:pt x="2244" y="1956"/>
                </a:lnTo>
                <a:lnTo>
                  <a:pt x="2238" y="1965"/>
                </a:lnTo>
                <a:lnTo>
                  <a:pt x="2232" y="1971"/>
                </a:lnTo>
                <a:lnTo>
                  <a:pt x="2224" y="1975"/>
                </a:lnTo>
                <a:lnTo>
                  <a:pt x="2220" y="1976"/>
                </a:lnTo>
                <a:lnTo>
                  <a:pt x="2216" y="1977"/>
                </a:lnTo>
                <a:close/>
                <a:moveTo>
                  <a:pt x="2216" y="1735"/>
                </a:moveTo>
                <a:lnTo>
                  <a:pt x="237" y="1735"/>
                </a:lnTo>
                <a:lnTo>
                  <a:pt x="233" y="1734"/>
                </a:lnTo>
                <a:lnTo>
                  <a:pt x="229" y="1733"/>
                </a:lnTo>
                <a:lnTo>
                  <a:pt x="225" y="1732"/>
                </a:lnTo>
                <a:lnTo>
                  <a:pt x="222" y="1730"/>
                </a:lnTo>
                <a:lnTo>
                  <a:pt x="215" y="1724"/>
                </a:lnTo>
                <a:lnTo>
                  <a:pt x="209" y="1715"/>
                </a:lnTo>
                <a:lnTo>
                  <a:pt x="204" y="1706"/>
                </a:lnTo>
                <a:lnTo>
                  <a:pt x="201" y="1695"/>
                </a:lnTo>
                <a:lnTo>
                  <a:pt x="198" y="1681"/>
                </a:lnTo>
                <a:lnTo>
                  <a:pt x="198" y="1668"/>
                </a:lnTo>
                <a:lnTo>
                  <a:pt x="198" y="1655"/>
                </a:lnTo>
                <a:lnTo>
                  <a:pt x="201" y="1642"/>
                </a:lnTo>
                <a:lnTo>
                  <a:pt x="204" y="1631"/>
                </a:lnTo>
                <a:lnTo>
                  <a:pt x="209" y="1621"/>
                </a:lnTo>
                <a:lnTo>
                  <a:pt x="215" y="1613"/>
                </a:lnTo>
                <a:lnTo>
                  <a:pt x="222" y="1606"/>
                </a:lnTo>
                <a:lnTo>
                  <a:pt x="225" y="1604"/>
                </a:lnTo>
                <a:lnTo>
                  <a:pt x="229" y="1603"/>
                </a:lnTo>
                <a:lnTo>
                  <a:pt x="233" y="1602"/>
                </a:lnTo>
                <a:lnTo>
                  <a:pt x="237" y="1601"/>
                </a:lnTo>
                <a:lnTo>
                  <a:pt x="2216" y="1601"/>
                </a:lnTo>
                <a:lnTo>
                  <a:pt x="2220" y="1602"/>
                </a:lnTo>
                <a:lnTo>
                  <a:pt x="2224" y="1603"/>
                </a:lnTo>
                <a:lnTo>
                  <a:pt x="2232" y="1606"/>
                </a:lnTo>
                <a:lnTo>
                  <a:pt x="2238" y="1613"/>
                </a:lnTo>
                <a:lnTo>
                  <a:pt x="2244" y="1621"/>
                </a:lnTo>
                <a:lnTo>
                  <a:pt x="2249" y="1631"/>
                </a:lnTo>
                <a:lnTo>
                  <a:pt x="2252" y="1642"/>
                </a:lnTo>
                <a:lnTo>
                  <a:pt x="2254" y="1655"/>
                </a:lnTo>
                <a:lnTo>
                  <a:pt x="2255" y="1668"/>
                </a:lnTo>
                <a:lnTo>
                  <a:pt x="2254" y="1681"/>
                </a:lnTo>
                <a:lnTo>
                  <a:pt x="2252" y="1695"/>
                </a:lnTo>
                <a:lnTo>
                  <a:pt x="2249" y="1706"/>
                </a:lnTo>
                <a:lnTo>
                  <a:pt x="2244" y="1715"/>
                </a:lnTo>
                <a:lnTo>
                  <a:pt x="2238" y="1724"/>
                </a:lnTo>
                <a:lnTo>
                  <a:pt x="2232" y="1730"/>
                </a:lnTo>
                <a:lnTo>
                  <a:pt x="2224" y="1733"/>
                </a:lnTo>
                <a:lnTo>
                  <a:pt x="2220" y="1734"/>
                </a:lnTo>
                <a:lnTo>
                  <a:pt x="2216" y="1735"/>
                </a:lnTo>
                <a:close/>
                <a:moveTo>
                  <a:pt x="2216" y="1468"/>
                </a:moveTo>
                <a:lnTo>
                  <a:pt x="237" y="1468"/>
                </a:lnTo>
                <a:lnTo>
                  <a:pt x="233" y="1468"/>
                </a:lnTo>
                <a:lnTo>
                  <a:pt x="229" y="1467"/>
                </a:lnTo>
                <a:lnTo>
                  <a:pt x="225" y="1465"/>
                </a:lnTo>
                <a:lnTo>
                  <a:pt x="222" y="1462"/>
                </a:lnTo>
                <a:lnTo>
                  <a:pt x="215" y="1456"/>
                </a:lnTo>
                <a:lnTo>
                  <a:pt x="209" y="1448"/>
                </a:lnTo>
                <a:lnTo>
                  <a:pt x="204" y="1438"/>
                </a:lnTo>
                <a:lnTo>
                  <a:pt x="201" y="1427"/>
                </a:lnTo>
                <a:lnTo>
                  <a:pt x="198" y="1414"/>
                </a:lnTo>
                <a:lnTo>
                  <a:pt x="198" y="1400"/>
                </a:lnTo>
                <a:lnTo>
                  <a:pt x="198" y="1387"/>
                </a:lnTo>
                <a:lnTo>
                  <a:pt x="201" y="1375"/>
                </a:lnTo>
                <a:lnTo>
                  <a:pt x="204" y="1363"/>
                </a:lnTo>
                <a:lnTo>
                  <a:pt x="209" y="1353"/>
                </a:lnTo>
                <a:lnTo>
                  <a:pt x="215" y="1345"/>
                </a:lnTo>
                <a:lnTo>
                  <a:pt x="222" y="1339"/>
                </a:lnTo>
                <a:lnTo>
                  <a:pt x="229" y="1335"/>
                </a:lnTo>
                <a:lnTo>
                  <a:pt x="233" y="1334"/>
                </a:lnTo>
                <a:lnTo>
                  <a:pt x="237" y="1333"/>
                </a:lnTo>
                <a:lnTo>
                  <a:pt x="2216" y="1333"/>
                </a:lnTo>
                <a:lnTo>
                  <a:pt x="2220" y="1334"/>
                </a:lnTo>
                <a:lnTo>
                  <a:pt x="2224" y="1335"/>
                </a:lnTo>
                <a:lnTo>
                  <a:pt x="2232" y="1339"/>
                </a:lnTo>
                <a:lnTo>
                  <a:pt x="2238" y="1345"/>
                </a:lnTo>
                <a:lnTo>
                  <a:pt x="2244" y="1353"/>
                </a:lnTo>
                <a:lnTo>
                  <a:pt x="2249" y="1363"/>
                </a:lnTo>
                <a:lnTo>
                  <a:pt x="2252" y="1375"/>
                </a:lnTo>
                <a:lnTo>
                  <a:pt x="2254" y="1387"/>
                </a:lnTo>
                <a:lnTo>
                  <a:pt x="2255" y="1400"/>
                </a:lnTo>
                <a:lnTo>
                  <a:pt x="2254" y="1414"/>
                </a:lnTo>
                <a:lnTo>
                  <a:pt x="2252" y="1427"/>
                </a:lnTo>
                <a:lnTo>
                  <a:pt x="2249" y="1438"/>
                </a:lnTo>
                <a:lnTo>
                  <a:pt x="2244" y="1448"/>
                </a:lnTo>
                <a:lnTo>
                  <a:pt x="2238" y="1456"/>
                </a:lnTo>
                <a:lnTo>
                  <a:pt x="2232" y="1462"/>
                </a:lnTo>
                <a:lnTo>
                  <a:pt x="2224" y="1467"/>
                </a:lnTo>
                <a:lnTo>
                  <a:pt x="2220" y="1468"/>
                </a:lnTo>
                <a:lnTo>
                  <a:pt x="2216" y="1468"/>
                </a:lnTo>
                <a:close/>
                <a:moveTo>
                  <a:pt x="2216" y="1200"/>
                </a:moveTo>
                <a:lnTo>
                  <a:pt x="237" y="1200"/>
                </a:lnTo>
                <a:lnTo>
                  <a:pt x="233" y="1200"/>
                </a:lnTo>
                <a:lnTo>
                  <a:pt x="229" y="1199"/>
                </a:lnTo>
                <a:lnTo>
                  <a:pt x="225" y="1197"/>
                </a:lnTo>
                <a:lnTo>
                  <a:pt x="222" y="1195"/>
                </a:lnTo>
                <a:lnTo>
                  <a:pt x="215" y="1188"/>
                </a:lnTo>
                <a:lnTo>
                  <a:pt x="209" y="1180"/>
                </a:lnTo>
                <a:lnTo>
                  <a:pt x="204" y="1170"/>
                </a:lnTo>
                <a:lnTo>
                  <a:pt x="201" y="1159"/>
                </a:lnTo>
                <a:lnTo>
                  <a:pt x="198" y="1146"/>
                </a:lnTo>
                <a:lnTo>
                  <a:pt x="198" y="1132"/>
                </a:lnTo>
                <a:lnTo>
                  <a:pt x="198" y="1119"/>
                </a:lnTo>
                <a:lnTo>
                  <a:pt x="201" y="1107"/>
                </a:lnTo>
                <a:lnTo>
                  <a:pt x="204" y="1096"/>
                </a:lnTo>
                <a:lnTo>
                  <a:pt x="209" y="1086"/>
                </a:lnTo>
                <a:lnTo>
                  <a:pt x="215" y="1077"/>
                </a:lnTo>
                <a:lnTo>
                  <a:pt x="222" y="1071"/>
                </a:lnTo>
                <a:lnTo>
                  <a:pt x="229" y="1067"/>
                </a:lnTo>
                <a:lnTo>
                  <a:pt x="233" y="1066"/>
                </a:lnTo>
                <a:lnTo>
                  <a:pt x="237" y="1066"/>
                </a:lnTo>
                <a:lnTo>
                  <a:pt x="2216" y="1066"/>
                </a:lnTo>
                <a:lnTo>
                  <a:pt x="2220" y="1066"/>
                </a:lnTo>
                <a:lnTo>
                  <a:pt x="2224" y="1067"/>
                </a:lnTo>
                <a:lnTo>
                  <a:pt x="2232" y="1071"/>
                </a:lnTo>
                <a:lnTo>
                  <a:pt x="2238" y="1077"/>
                </a:lnTo>
                <a:lnTo>
                  <a:pt x="2244" y="1086"/>
                </a:lnTo>
                <a:lnTo>
                  <a:pt x="2249" y="1096"/>
                </a:lnTo>
                <a:lnTo>
                  <a:pt x="2252" y="1107"/>
                </a:lnTo>
                <a:lnTo>
                  <a:pt x="2254" y="1119"/>
                </a:lnTo>
                <a:lnTo>
                  <a:pt x="2255" y="1132"/>
                </a:lnTo>
                <a:lnTo>
                  <a:pt x="2254" y="1146"/>
                </a:lnTo>
                <a:lnTo>
                  <a:pt x="2252" y="1159"/>
                </a:lnTo>
                <a:lnTo>
                  <a:pt x="2249" y="1170"/>
                </a:lnTo>
                <a:lnTo>
                  <a:pt x="2244" y="1180"/>
                </a:lnTo>
                <a:lnTo>
                  <a:pt x="2238" y="1188"/>
                </a:lnTo>
                <a:lnTo>
                  <a:pt x="2232" y="1195"/>
                </a:lnTo>
                <a:lnTo>
                  <a:pt x="2224" y="1199"/>
                </a:lnTo>
                <a:lnTo>
                  <a:pt x="2220" y="1200"/>
                </a:lnTo>
                <a:lnTo>
                  <a:pt x="2216" y="1200"/>
                </a:lnTo>
                <a:close/>
                <a:moveTo>
                  <a:pt x="2082" y="707"/>
                </a:moveTo>
                <a:lnTo>
                  <a:pt x="1788" y="707"/>
                </a:lnTo>
                <a:lnTo>
                  <a:pt x="1788" y="120"/>
                </a:lnTo>
                <a:lnTo>
                  <a:pt x="2082" y="413"/>
                </a:lnTo>
                <a:lnTo>
                  <a:pt x="2375" y="707"/>
                </a:lnTo>
                <a:lnTo>
                  <a:pt x="2082" y="707"/>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41" name="KSO_Shape"/>
          <p:cNvSpPr/>
          <p:nvPr/>
        </p:nvSpPr>
        <p:spPr bwMode="auto">
          <a:xfrm>
            <a:off x="9823008" y="3837012"/>
            <a:ext cx="549490" cy="713623"/>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42" name="KSO_Shape"/>
          <p:cNvSpPr/>
          <p:nvPr/>
        </p:nvSpPr>
        <p:spPr bwMode="auto">
          <a:xfrm>
            <a:off x="9844890" y="4929992"/>
            <a:ext cx="505726" cy="715649"/>
          </a:xfrm>
          <a:custGeom>
            <a:avLst/>
            <a:gdLst>
              <a:gd name="T0" fmla="*/ 86224 w 881063"/>
              <a:gd name="T1" fmla="*/ 1689435 h 1247776"/>
              <a:gd name="T2" fmla="*/ 87955 w 881063"/>
              <a:gd name="T3" fmla="*/ 1725075 h 1247776"/>
              <a:gd name="T4" fmla="*/ 933227 w 881063"/>
              <a:gd name="T5" fmla="*/ 1733725 h 1247776"/>
              <a:gd name="T6" fmla="*/ 946386 w 881063"/>
              <a:gd name="T7" fmla="*/ 1720922 h 1247776"/>
              <a:gd name="T8" fmla="*/ 944655 w 881063"/>
              <a:gd name="T9" fmla="*/ 1685284 h 1247776"/>
              <a:gd name="T10" fmla="*/ 99382 w 881063"/>
              <a:gd name="T11" fmla="*/ 1676980 h 1247776"/>
              <a:gd name="T12" fmla="*/ 87955 w 881063"/>
              <a:gd name="T13" fmla="*/ 1572831 h 1247776"/>
              <a:gd name="T14" fmla="*/ 86224 w 881063"/>
              <a:gd name="T15" fmla="*/ 1608124 h 1247776"/>
              <a:gd name="T16" fmla="*/ 99382 w 881063"/>
              <a:gd name="T17" fmla="*/ 1620580 h 1247776"/>
              <a:gd name="T18" fmla="*/ 944655 w 881063"/>
              <a:gd name="T19" fmla="*/ 1612622 h 1247776"/>
              <a:gd name="T20" fmla="*/ 946386 w 881063"/>
              <a:gd name="T21" fmla="*/ 1576637 h 1247776"/>
              <a:gd name="T22" fmla="*/ 933227 w 881063"/>
              <a:gd name="T23" fmla="*/ 1564527 h 1247776"/>
              <a:gd name="T24" fmla="*/ 85877 w 881063"/>
              <a:gd name="T25" fmla="*/ 1452074 h 1247776"/>
              <a:gd name="T26" fmla="*/ 84493 w 881063"/>
              <a:gd name="T27" fmla="*/ 1488058 h 1247776"/>
              <a:gd name="T28" fmla="*/ 540891 w 881063"/>
              <a:gd name="T29" fmla="*/ 1500168 h 1247776"/>
              <a:gd name="T30" fmla="*/ 548856 w 881063"/>
              <a:gd name="T31" fmla="*/ 1482868 h 1247776"/>
              <a:gd name="T32" fmla="*/ 545739 w 881063"/>
              <a:gd name="T33" fmla="*/ 1448613 h 1247776"/>
              <a:gd name="T34" fmla="*/ 97997 w 881063"/>
              <a:gd name="T35" fmla="*/ 1328202 h 1247776"/>
              <a:gd name="T36" fmla="*/ 84493 w 881063"/>
              <a:gd name="T37" fmla="*/ 1345503 h 1247776"/>
              <a:gd name="T38" fmla="*/ 90378 w 881063"/>
              <a:gd name="T39" fmla="*/ 1379758 h 1247776"/>
              <a:gd name="T40" fmla="*/ 934613 w 881063"/>
              <a:gd name="T41" fmla="*/ 1384602 h 1247776"/>
              <a:gd name="T42" fmla="*/ 948117 w 881063"/>
              <a:gd name="T43" fmla="*/ 1367301 h 1247776"/>
              <a:gd name="T44" fmla="*/ 942230 w 881063"/>
              <a:gd name="T45" fmla="*/ 1333046 h 1247776"/>
              <a:gd name="T46" fmla="*/ 97997 w 881063"/>
              <a:gd name="T47" fmla="*/ 1328202 h 1247776"/>
              <a:gd name="T48" fmla="*/ 87955 w 881063"/>
              <a:gd name="T49" fmla="*/ 1224052 h 1247776"/>
              <a:gd name="T50" fmla="*/ 86224 w 881063"/>
              <a:gd name="T51" fmla="*/ 1259692 h 1247776"/>
              <a:gd name="T52" fmla="*/ 99382 w 881063"/>
              <a:gd name="T53" fmla="*/ 1272149 h 1247776"/>
              <a:gd name="T54" fmla="*/ 944655 w 881063"/>
              <a:gd name="T55" fmla="*/ 1263843 h 1247776"/>
              <a:gd name="T56" fmla="*/ 946386 w 881063"/>
              <a:gd name="T57" fmla="*/ 1227859 h 1247776"/>
              <a:gd name="T58" fmla="*/ 933227 w 881063"/>
              <a:gd name="T59" fmla="*/ 1215402 h 1247776"/>
              <a:gd name="T60" fmla="*/ 87955 w 881063"/>
              <a:gd name="T61" fmla="*/ 1111254 h 1247776"/>
              <a:gd name="T62" fmla="*/ 86224 w 881063"/>
              <a:gd name="T63" fmla="*/ 1146892 h 1247776"/>
              <a:gd name="T64" fmla="*/ 99382 w 881063"/>
              <a:gd name="T65" fmla="*/ 1159349 h 1247776"/>
              <a:gd name="T66" fmla="*/ 944655 w 881063"/>
              <a:gd name="T67" fmla="*/ 1151045 h 1247776"/>
              <a:gd name="T68" fmla="*/ 946386 w 881063"/>
              <a:gd name="T69" fmla="*/ 1115405 h 1247776"/>
              <a:gd name="T70" fmla="*/ 933227 w 881063"/>
              <a:gd name="T71" fmla="*/ 1102949 h 1247776"/>
              <a:gd name="T72" fmla="*/ 90378 w 881063"/>
              <a:gd name="T73" fmla="*/ 1006066 h 1247776"/>
              <a:gd name="T74" fmla="*/ 84493 w 881063"/>
              <a:gd name="T75" fmla="*/ 1040668 h 1247776"/>
              <a:gd name="T76" fmla="*/ 97997 w 881063"/>
              <a:gd name="T77" fmla="*/ 1057622 h 1247776"/>
              <a:gd name="T78" fmla="*/ 942230 w 881063"/>
              <a:gd name="T79" fmla="*/ 1053124 h 1247776"/>
              <a:gd name="T80" fmla="*/ 948117 w 881063"/>
              <a:gd name="T81" fmla="*/ 1018523 h 1247776"/>
              <a:gd name="T82" fmla="*/ 934613 w 881063"/>
              <a:gd name="T83" fmla="*/ 1001569 h 1247776"/>
              <a:gd name="T84" fmla="*/ 94881 w 881063"/>
              <a:gd name="T85" fmla="*/ 889807 h 1247776"/>
              <a:gd name="T86" fmla="*/ 83454 w 881063"/>
              <a:gd name="T87" fmla="*/ 916796 h 1247776"/>
              <a:gd name="T88" fmla="*/ 94881 w 881063"/>
              <a:gd name="T89" fmla="*/ 943786 h 1247776"/>
              <a:gd name="T90" fmla="*/ 937729 w 881063"/>
              <a:gd name="T91" fmla="*/ 943786 h 1247776"/>
              <a:gd name="T92" fmla="*/ 949503 w 881063"/>
              <a:gd name="T93" fmla="*/ 916796 h 1247776"/>
              <a:gd name="T94" fmla="*/ 937729 w 881063"/>
              <a:gd name="T95" fmla="*/ 889807 h 1247776"/>
              <a:gd name="T96" fmla="*/ 96266 w 881063"/>
              <a:gd name="T97" fmla="*/ 776662 h 1247776"/>
              <a:gd name="T98" fmla="*/ 83454 w 881063"/>
              <a:gd name="T99" fmla="*/ 798460 h 1247776"/>
              <a:gd name="T100" fmla="*/ 93149 w 881063"/>
              <a:gd name="T101" fmla="*/ 829947 h 1247776"/>
              <a:gd name="T102" fmla="*/ 936344 w 881063"/>
              <a:gd name="T103" fmla="*/ 831677 h 1247776"/>
              <a:gd name="T104" fmla="*/ 949156 w 881063"/>
              <a:gd name="T105" fmla="*/ 809879 h 1247776"/>
              <a:gd name="T106" fmla="*/ 939460 w 881063"/>
              <a:gd name="T107" fmla="*/ 778047 h 1247776"/>
              <a:gd name="T108" fmla="*/ 86916 w 881063"/>
              <a:gd name="T109" fmla="*/ 659711 h 1247776"/>
              <a:gd name="T110" fmla="*/ 84493 w 881063"/>
              <a:gd name="T111" fmla="*/ 707461 h 1247776"/>
              <a:gd name="T112" fmla="*/ 321002 w 881063"/>
              <a:gd name="T113" fmla="*/ 715764 h 1247776"/>
              <a:gd name="T114" fmla="*/ 324466 w 881063"/>
              <a:gd name="T115" fmla="*/ 676665 h 1247776"/>
              <a:gd name="T116" fmla="*/ 87608 w 881063"/>
              <a:gd name="T117" fmla="*/ 659364 h 1247776"/>
              <a:gd name="T118" fmla="*/ 753161 w 881063"/>
              <a:gd name="T119" fmla="*/ 378059 h 1247776"/>
              <a:gd name="T120" fmla="*/ 1061055 w 881063"/>
              <a:gd name="T121" fmla="*/ 50864 h 1247776"/>
              <a:gd name="T122" fmla="*/ 1091854 w 881063"/>
              <a:gd name="T123" fmla="*/ 0 h 1247776"/>
              <a:gd name="T124" fmla="*/ 308050 w 881063"/>
              <a:gd name="T125" fmla="*/ 0 h 12477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81063" h="1247776">
                <a:moveTo>
                  <a:pt x="64137" y="1098423"/>
                </a:moveTo>
                <a:lnTo>
                  <a:pt x="63004" y="1098649"/>
                </a:lnTo>
                <a:lnTo>
                  <a:pt x="62098" y="1099102"/>
                </a:lnTo>
                <a:lnTo>
                  <a:pt x="60964" y="1100009"/>
                </a:lnTo>
                <a:lnTo>
                  <a:pt x="59151" y="1101369"/>
                </a:lnTo>
                <a:lnTo>
                  <a:pt x="57565" y="1103862"/>
                </a:lnTo>
                <a:lnTo>
                  <a:pt x="56432" y="1106581"/>
                </a:lnTo>
                <a:lnTo>
                  <a:pt x="55299" y="1109754"/>
                </a:lnTo>
                <a:lnTo>
                  <a:pt x="54619" y="1113154"/>
                </a:lnTo>
                <a:lnTo>
                  <a:pt x="54619" y="1116780"/>
                </a:lnTo>
                <a:lnTo>
                  <a:pt x="54619" y="1120633"/>
                </a:lnTo>
                <a:lnTo>
                  <a:pt x="55299" y="1124032"/>
                </a:lnTo>
                <a:lnTo>
                  <a:pt x="56432" y="1127205"/>
                </a:lnTo>
                <a:lnTo>
                  <a:pt x="57565" y="1129925"/>
                </a:lnTo>
                <a:lnTo>
                  <a:pt x="59151" y="1132191"/>
                </a:lnTo>
                <a:lnTo>
                  <a:pt x="60964" y="1134005"/>
                </a:lnTo>
                <a:lnTo>
                  <a:pt x="62098" y="1134458"/>
                </a:lnTo>
                <a:lnTo>
                  <a:pt x="63004" y="1134911"/>
                </a:lnTo>
                <a:lnTo>
                  <a:pt x="64137" y="1135138"/>
                </a:lnTo>
                <a:lnTo>
                  <a:pt x="65044" y="1135591"/>
                </a:lnTo>
                <a:lnTo>
                  <a:pt x="610780" y="1135591"/>
                </a:lnTo>
                <a:lnTo>
                  <a:pt x="611687" y="1135138"/>
                </a:lnTo>
                <a:lnTo>
                  <a:pt x="612820" y="1134911"/>
                </a:lnTo>
                <a:lnTo>
                  <a:pt x="613726" y="1134458"/>
                </a:lnTo>
                <a:lnTo>
                  <a:pt x="614859" y="1134005"/>
                </a:lnTo>
                <a:lnTo>
                  <a:pt x="616672" y="1132191"/>
                </a:lnTo>
                <a:lnTo>
                  <a:pt x="618259" y="1129925"/>
                </a:lnTo>
                <a:lnTo>
                  <a:pt x="619392" y="1127205"/>
                </a:lnTo>
                <a:lnTo>
                  <a:pt x="620525" y="1124032"/>
                </a:lnTo>
                <a:lnTo>
                  <a:pt x="621205" y="1120633"/>
                </a:lnTo>
                <a:lnTo>
                  <a:pt x="621432" y="1116780"/>
                </a:lnTo>
                <a:lnTo>
                  <a:pt x="621205" y="1113154"/>
                </a:lnTo>
                <a:lnTo>
                  <a:pt x="620525" y="1109754"/>
                </a:lnTo>
                <a:lnTo>
                  <a:pt x="619392" y="1106581"/>
                </a:lnTo>
                <a:lnTo>
                  <a:pt x="618259" y="1103862"/>
                </a:lnTo>
                <a:lnTo>
                  <a:pt x="616672" y="1101369"/>
                </a:lnTo>
                <a:lnTo>
                  <a:pt x="614859" y="1100009"/>
                </a:lnTo>
                <a:lnTo>
                  <a:pt x="613726" y="1099102"/>
                </a:lnTo>
                <a:lnTo>
                  <a:pt x="612820" y="1098649"/>
                </a:lnTo>
                <a:lnTo>
                  <a:pt x="611687" y="1098423"/>
                </a:lnTo>
                <a:lnTo>
                  <a:pt x="610780" y="1098423"/>
                </a:lnTo>
                <a:lnTo>
                  <a:pt x="65044" y="1098423"/>
                </a:lnTo>
                <a:lnTo>
                  <a:pt x="64137" y="1098423"/>
                </a:lnTo>
                <a:close/>
                <a:moveTo>
                  <a:pt x="64137" y="1024766"/>
                </a:moveTo>
                <a:lnTo>
                  <a:pt x="63004" y="1024992"/>
                </a:lnTo>
                <a:lnTo>
                  <a:pt x="62098" y="1025446"/>
                </a:lnTo>
                <a:lnTo>
                  <a:pt x="60964" y="1026125"/>
                </a:lnTo>
                <a:lnTo>
                  <a:pt x="59151" y="1027712"/>
                </a:lnTo>
                <a:lnTo>
                  <a:pt x="57565" y="1030205"/>
                </a:lnTo>
                <a:lnTo>
                  <a:pt x="56432" y="1032698"/>
                </a:lnTo>
                <a:lnTo>
                  <a:pt x="55299" y="1035644"/>
                </a:lnTo>
                <a:lnTo>
                  <a:pt x="54619" y="1039270"/>
                </a:lnTo>
                <a:lnTo>
                  <a:pt x="54619" y="1043123"/>
                </a:lnTo>
                <a:lnTo>
                  <a:pt x="54619" y="1046749"/>
                </a:lnTo>
                <a:lnTo>
                  <a:pt x="55299" y="1050376"/>
                </a:lnTo>
                <a:lnTo>
                  <a:pt x="56432" y="1053322"/>
                </a:lnTo>
                <a:lnTo>
                  <a:pt x="57565" y="1056268"/>
                </a:lnTo>
                <a:lnTo>
                  <a:pt x="59151" y="1058535"/>
                </a:lnTo>
                <a:lnTo>
                  <a:pt x="60964" y="1060121"/>
                </a:lnTo>
                <a:lnTo>
                  <a:pt x="62098" y="1060801"/>
                </a:lnTo>
                <a:lnTo>
                  <a:pt x="63004" y="1061028"/>
                </a:lnTo>
                <a:lnTo>
                  <a:pt x="64137" y="1061481"/>
                </a:lnTo>
                <a:lnTo>
                  <a:pt x="65044" y="1061481"/>
                </a:lnTo>
                <a:lnTo>
                  <a:pt x="610780" y="1061481"/>
                </a:lnTo>
                <a:lnTo>
                  <a:pt x="611687" y="1061481"/>
                </a:lnTo>
                <a:lnTo>
                  <a:pt x="612820" y="1061028"/>
                </a:lnTo>
                <a:lnTo>
                  <a:pt x="613726" y="1060801"/>
                </a:lnTo>
                <a:lnTo>
                  <a:pt x="614859" y="1060121"/>
                </a:lnTo>
                <a:lnTo>
                  <a:pt x="616672" y="1058535"/>
                </a:lnTo>
                <a:lnTo>
                  <a:pt x="618259" y="1056268"/>
                </a:lnTo>
                <a:lnTo>
                  <a:pt x="619392" y="1053322"/>
                </a:lnTo>
                <a:lnTo>
                  <a:pt x="620525" y="1050376"/>
                </a:lnTo>
                <a:lnTo>
                  <a:pt x="621205" y="1046749"/>
                </a:lnTo>
                <a:lnTo>
                  <a:pt x="621432" y="1043123"/>
                </a:lnTo>
                <a:lnTo>
                  <a:pt x="621205" y="1039270"/>
                </a:lnTo>
                <a:lnTo>
                  <a:pt x="620525" y="1035644"/>
                </a:lnTo>
                <a:lnTo>
                  <a:pt x="619392" y="1032698"/>
                </a:lnTo>
                <a:lnTo>
                  <a:pt x="618259" y="1030205"/>
                </a:lnTo>
                <a:lnTo>
                  <a:pt x="616672" y="1027712"/>
                </a:lnTo>
                <a:lnTo>
                  <a:pt x="614859" y="1026125"/>
                </a:lnTo>
                <a:lnTo>
                  <a:pt x="613726" y="1025446"/>
                </a:lnTo>
                <a:lnTo>
                  <a:pt x="612820" y="1024992"/>
                </a:lnTo>
                <a:lnTo>
                  <a:pt x="611687" y="1024766"/>
                </a:lnTo>
                <a:lnTo>
                  <a:pt x="610780" y="1024766"/>
                </a:lnTo>
                <a:lnTo>
                  <a:pt x="65044" y="1024766"/>
                </a:lnTo>
                <a:lnTo>
                  <a:pt x="64137" y="1024766"/>
                </a:lnTo>
                <a:close/>
                <a:moveTo>
                  <a:pt x="59831" y="945669"/>
                </a:moveTo>
                <a:lnTo>
                  <a:pt x="59151" y="946349"/>
                </a:lnTo>
                <a:lnTo>
                  <a:pt x="58018" y="947256"/>
                </a:lnTo>
                <a:lnTo>
                  <a:pt x="57112" y="948842"/>
                </a:lnTo>
                <a:lnTo>
                  <a:pt x="56205" y="951109"/>
                </a:lnTo>
                <a:lnTo>
                  <a:pt x="55299" y="953828"/>
                </a:lnTo>
                <a:lnTo>
                  <a:pt x="54845" y="957001"/>
                </a:lnTo>
                <a:lnTo>
                  <a:pt x="54619" y="960627"/>
                </a:lnTo>
                <a:lnTo>
                  <a:pt x="54619" y="964254"/>
                </a:lnTo>
                <a:lnTo>
                  <a:pt x="54619" y="967880"/>
                </a:lnTo>
                <a:lnTo>
                  <a:pt x="54845" y="971279"/>
                </a:lnTo>
                <a:lnTo>
                  <a:pt x="55299" y="974679"/>
                </a:lnTo>
                <a:lnTo>
                  <a:pt x="56205" y="977172"/>
                </a:lnTo>
                <a:lnTo>
                  <a:pt x="57112" y="979438"/>
                </a:lnTo>
                <a:lnTo>
                  <a:pt x="58018" y="981251"/>
                </a:lnTo>
                <a:lnTo>
                  <a:pt x="59151" y="982385"/>
                </a:lnTo>
                <a:lnTo>
                  <a:pt x="59831" y="982611"/>
                </a:lnTo>
                <a:lnTo>
                  <a:pt x="60285" y="982611"/>
                </a:lnTo>
                <a:lnTo>
                  <a:pt x="354003" y="982611"/>
                </a:lnTo>
                <a:lnTo>
                  <a:pt x="354456" y="982611"/>
                </a:lnTo>
                <a:lnTo>
                  <a:pt x="355136" y="982385"/>
                </a:lnTo>
                <a:lnTo>
                  <a:pt x="356270" y="981251"/>
                </a:lnTo>
                <a:lnTo>
                  <a:pt x="357176" y="979438"/>
                </a:lnTo>
                <a:lnTo>
                  <a:pt x="358083" y="977172"/>
                </a:lnTo>
                <a:lnTo>
                  <a:pt x="358536" y="974679"/>
                </a:lnTo>
                <a:lnTo>
                  <a:pt x="359216" y="971279"/>
                </a:lnTo>
                <a:lnTo>
                  <a:pt x="359669" y="967880"/>
                </a:lnTo>
                <a:lnTo>
                  <a:pt x="359669" y="964254"/>
                </a:lnTo>
                <a:lnTo>
                  <a:pt x="359669" y="960627"/>
                </a:lnTo>
                <a:lnTo>
                  <a:pt x="359216" y="957001"/>
                </a:lnTo>
                <a:lnTo>
                  <a:pt x="358536" y="953828"/>
                </a:lnTo>
                <a:lnTo>
                  <a:pt x="358083" y="951109"/>
                </a:lnTo>
                <a:lnTo>
                  <a:pt x="357176" y="948842"/>
                </a:lnTo>
                <a:lnTo>
                  <a:pt x="356270" y="947256"/>
                </a:lnTo>
                <a:lnTo>
                  <a:pt x="355136" y="946349"/>
                </a:lnTo>
                <a:lnTo>
                  <a:pt x="354456" y="945669"/>
                </a:lnTo>
                <a:lnTo>
                  <a:pt x="354003" y="945669"/>
                </a:lnTo>
                <a:lnTo>
                  <a:pt x="60285" y="945669"/>
                </a:lnTo>
                <a:lnTo>
                  <a:pt x="59831" y="945669"/>
                </a:lnTo>
                <a:close/>
                <a:moveTo>
                  <a:pt x="64137" y="869973"/>
                </a:moveTo>
                <a:lnTo>
                  <a:pt x="63004" y="870426"/>
                </a:lnTo>
                <a:lnTo>
                  <a:pt x="62098" y="870879"/>
                </a:lnTo>
                <a:lnTo>
                  <a:pt x="60964" y="871559"/>
                </a:lnTo>
                <a:lnTo>
                  <a:pt x="59151" y="873146"/>
                </a:lnTo>
                <a:lnTo>
                  <a:pt x="57565" y="875412"/>
                </a:lnTo>
                <a:lnTo>
                  <a:pt x="56432" y="878132"/>
                </a:lnTo>
                <a:lnTo>
                  <a:pt x="55299" y="881305"/>
                </a:lnTo>
                <a:lnTo>
                  <a:pt x="54619" y="884931"/>
                </a:lnTo>
                <a:lnTo>
                  <a:pt x="54619" y="888330"/>
                </a:lnTo>
                <a:lnTo>
                  <a:pt x="54619" y="892183"/>
                </a:lnTo>
                <a:lnTo>
                  <a:pt x="55299" y="895583"/>
                </a:lnTo>
                <a:lnTo>
                  <a:pt x="56432" y="898982"/>
                </a:lnTo>
                <a:lnTo>
                  <a:pt x="57565" y="901475"/>
                </a:lnTo>
                <a:lnTo>
                  <a:pt x="59151" y="903742"/>
                </a:lnTo>
                <a:lnTo>
                  <a:pt x="60964" y="905555"/>
                </a:lnTo>
                <a:lnTo>
                  <a:pt x="62098" y="906008"/>
                </a:lnTo>
                <a:lnTo>
                  <a:pt x="63004" y="906688"/>
                </a:lnTo>
                <a:lnTo>
                  <a:pt x="64137" y="906915"/>
                </a:lnTo>
                <a:lnTo>
                  <a:pt x="65044" y="906915"/>
                </a:lnTo>
                <a:lnTo>
                  <a:pt x="610780" y="906915"/>
                </a:lnTo>
                <a:lnTo>
                  <a:pt x="611687" y="906915"/>
                </a:lnTo>
                <a:lnTo>
                  <a:pt x="612820" y="906688"/>
                </a:lnTo>
                <a:lnTo>
                  <a:pt x="613726" y="906008"/>
                </a:lnTo>
                <a:lnTo>
                  <a:pt x="614859" y="905555"/>
                </a:lnTo>
                <a:lnTo>
                  <a:pt x="616672" y="903742"/>
                </a:lnTo>
                <a:lnTo>
                  <a:pt x="618259" y="901475"/>
                </a:lnTo>
                <a:lnTo>
                  <a:pt x="619392" y="898982"/>
                </a:lnTo>
                <a:lnTo>
                  <a:pt x="620525" y="895583"/>
                </a:lnTo>
                <a:lnTo>
                  <a:pt x="621205" y="892183"/>
                </a:lnTo>
                <a:lnTo>
                  <a:pt x="621432" y="888330"/>
                </a:lnTo>
                <a:lnTo>
                  <a:pt x="621205" y="884931"/>
                </a:lnTo>
                <a:lnTo>
                  <a:pt x="620525" y="881305"/>
                </a:lnTo>
                <a:lnTo>
                  <a:pt x="619392" y="878132"/>
                </a:lnTo>
                <a:lnTo>
                  <a:pt x="618259" y="875412"/>
                </a:lnTo>
                <a:lnTo>
                  <a:pt x="616672" y="873146"/>
                </a:lnTo>
                <a:lnTo>
                  <a:pt x="614859" y="871559"/>
                </a:lnTo>
                <a:lnTo>
                  <a:pt x="613726" y="870879"/>
                </a:lnTo>
                <a:lnTo>
                  <a:pt x="612820" y="870426"/>
                </a:lnTo>
                <a:lnTo>
                  <a:pt x="611687" y="869973"/>
                </a:lnTo>
                <a:lnTo>
                  <a:pt x="610780" y="869973"/>
                </a:lnTo>
                <a:lnTo>
                  <a:pt x="65044" y="869973"/>
                </a:lnTo>
                <a:lnTo>
                  <a:pt x="64137" y="869973"/>
                </a:lnTo>
                <a:close/>
                <a:moveTo>
                  <a:pt x="65044" y="796089"/>
                </a:moveTo>
                <a:lnTo>
                  <a:pt x="64137" y="796316"/>
                </a:lnTo>
                <a:lnTo>
                  <a:pt x="63004" y="796543"/>
                </a:lnTo>
                <a:lnTo>
                  <a:pt x="62098" y="797222"/>
                </a:lnTo>
                <a:lnTo>
                  <a:pt x="60964" y="797676"/>
                </a:lnTo>
                <a:lnTo>
                  <a:pt x="59151" y="799489"/>
                </a:lnTo>
                <a:lnTo>
                  <a:pt x="57565" y="801755"/>
                </a:lnTo>
                <a:lnTo>
                  <a:pt x="56432" y="804248"/>
                </a:lnTo>
                <a:lnTo>
                  <a:pt x="55299" y="807648"/>
                </a:lnTo>
                <a:lnTo>
                  <a:pt x="54619" y="811047"/>
                </a:lnTo>
                <a:lnTo>
                  <a:pt x="54619" y="814674"/>
                </a:lnTo>
                <a:lnTo>
                  <a:pt x="54619" y="818300"/>
                </a:lnTo>
                <a:lnTo>
                  <a:pt x="55299" y="821926"/>
                </a:lnTo>
                <a:lnTo>
                  <a:pt x="56432" y="825099"/>
                </a:lnTo>
                <a:lnTo>
                  <a:pt x="57565" y="827818"/>
                </a:lnTo>
                <a:lnTo>
                  <a:pt x="59151" y="829858"/>
                </a:lnTo>
                <a:lnTo>
                  <a:pt x="60964" y="831671"/>
                </a:lnTo>
                <a:lnTo>
                  <a:pt x="62098" y="832125"/>
                </a:lnTo>
                <a:lnTo>
                  <a:pt x="63004" y="832578"/>
                </a:lnTo>
                <a:lnTo>
                  <a:pt x="64137" y="833031"/>
                </a:lnTo>
                <a:lnTo>
                  <a:pt x="65044" y="833258"/>
                </a:lnTo>
                <a:lnTo>
                  <a:pt x="610780" y="833258"/>
                </a:lnTo>
                <a:lnTo>
                  <a:pt x="611687" y="833031"/>
                </a:lnTo>
                <a:lnTo>
                  <a:pt x="612820" y="832578"/>
                </a:lnTo>
                <a:lnTo>
                  <a:pt x="613726" y="832125"/>
                </a:lnTo>
                <a:lnTo>
                  <a:pt x="614859" y="831671"/>
                </a:lnTo>
                <a:lnTo>
                  <a:pt x="616672" y="829858"/>
                </a:lnTo>
                <a:lnTo>
                  <a:pt x="618259" y="827818"/>
                </a:lnTo>
                <a:lnTo>
                  <a:pt x="619392" y="825099"/>
                </a:lnTo>
                <a:lnTo>
                  <a:pt x="620525" y="821926"/>
                </a:lnTo>
                <a:lnTo>
                  <a:pt x="621205" y="818300"/>
                </a:lnTo>
                <a:lnTo>
                  <a:pt x="621432" y="814674"/>
                </a:lnTo>
                <a:lnTo>
                  <a:pt x="621205" y="811047"/>
                </a:lnTo>
                <a:lnTo>
                  <a:pt x="620525" y="807648"/>
                </a:lnTo>
                <a:lnTo>
                  <a:pt x="619392" y="804248"/>
                </a:lnTo>
                <a:lnTo>
                  <a:pt x="618259" y="801755"/>
                </a:lnTo>
                <a:lnTo>
                  <a:pt x="616672" y="799489"/>
                </a:lnTo>
                <a:lnTo>
                  <a:pt x="614859" y="797676"/>
                </a:lnTo>
                <a:lnTo>
                  <a:pt x="613726" y="797222"/>
                </a:lnTo>
                <a:lnTo>
                  <a:pt x="612820" y="796543"/>
                </a:lnTo>
                <a:lnTo>
                  <a:pt x="611687" y="796316"/>
                </a:lnTo>
                <a:lnTo>
                  <a:pt x="610780" y="796089"/>
                </a:lnTo>
                <a:lnTo>
                  <a:pt x="65044" y="796089"/>
                </a:lnTo>
                <a:close/>
                <a:moveTo>
                  <a:pt x="64137" y="722432"/>
                </a:moveTo>
                <a:lnTo>
                  <a:pt x="63004" y="722659"/>
                </a:lnTo>
                <a:lnTo>
                  <a:pt x="62098" y="723339"/>
                </a:lnTo>
                <a:lnTo>
                  <a:pt x="60964" y="724019"/>
                </a:lnTo>
                <a:lnTo>
                  <a:pt x="59151" y="725605"/>
                </a:lnTo>
                <a:lnTo>
                  <a:pt x="57565" y="727872"/>
                </a:lnTo>
                <a:lnTo>
                  <a:pt x="56432" y="730591"/>
                </a:lnTo>
                <a:lnTo>
                  <a:pt x="55299" y="733764"/>
                </a:lnTo>
                <a:lnTo>
                  <a:pt x="54619" y="736937"/>
                </a:lnTo>
                <a:lnTo>
                  <a:pt x="54619" y="740790"/>
                </a:lnTo>
                <a:lnTo>
                  <a:pt x="54619" y="744416"/>
                </a:lnTo>
                <a:lnTo>
                  <a:pt x="55299" y="748042"/>
                </a:lnTo>
                <a:lnTo>
                  <a:pt x="56432" y="751215"/>
                </a:lnTo>
                <a:lnTo>
                  <a:pt x="57565" y="753935"/>
                </a:lnTo>
                <a:lnTo>
                  <a:pt x="59151" y="756201"/>
                </a:lnTo>
                <a:lnTo>
                  <a:pt x="60964" y="757788"/>
                </a:lnTo>
                <a:lnTo>
                  <a:pt x="62098" y="758468"/>
                </a:lnTo>
                <a:lnTo>
                  <a:pt x="63004" y="758921"/>
                </a:lnTo>
                <a:lnTo>
                  <a:pt x="64137" y="759374"/>
                </a:lnTo>
                <a:lnTo>
                  <a:pt x="65044" y="759374"/>
                </a:lnTo>
                <a:lnTo>
                  <a:pt x="610780" y="759374"/>
                </a:lnTo>
                <a:lnTo>
                  <a:pt x="611687" y="759374"/>
                </a:lnTo>
                <a:lnTo>
                  <a:pt x="612820" y="758921"/>
                </a:lnTo>
                <a:lnTo>
                  <a:pt x="613726" y="758468"/>
                </a:lnTo>
                <a:lnTo>
                  <a:pt x="614859" y="757788"/>
                </a:lnTo>
                <a:lnTo>
                  <a:pt x="616672" y="756201"/>
                </a:lnTo>
                <a:lnTo>
                  <a:pt x="618259" y="753935"/>
                </a:lnTo>
                <a:lnTo>
                  <a:pt x="619392" y="751215"/>
                </a:lnTo>
                <a:lnTo>
                  <a:pt x="620525" y="748042"/>
                </a:lnTo>
                <a:lnTo>
                  <a:pt x="621205" y="744416"/>
                </a:lnTo>
                <a:lnTo>
                  <a:pt x="621432" y="740790"/>
                </a:lnTo>
                <a:lnTo>
                  <a:pt x="621205" y="736937"/>
                </a:lnTo>
                <a:lnTo>
                  <a:pt x="620525" y="733764"/>
                </a:lnTo>
                <a:lnTo>
                  <a:pt x="619392" y="730591"/>
                </a:lnTo>
                <a:lnTo>
                  <a:pt x="618259" y="727872"/>
                </a:lnTo>
                <a:lnTo>
                  <a:pt x="616672" y="725605"/>
                </a:lnTo>
                <a:lnTo>
                  <a:pt x="614859" y="724019"/>
                </a:lnTo>
                <a:lnTo>
                  <a:pt x="613726" y="723339"/>
                </a:lnTo>
                <a:lnTo>
                  <a:pt x="612820" y="722659"/>
                </a:lnTo>
                <a:lnTo>
                  <a:pt x="611687" y="722432"/>
                </a:lnTo>
                <a:lnTo>
                  <a:pt x="610780" y="722432"/>
                </a:lnTo>
                <a:lnTo>
                  <a:pt x="65044" y="722432"/>
                </a:lnTo>
                <a:lnTo>
                  <a:pt x="64137" y="722432"/>
                </a:lnTo>
                <a:close/>
                <a:moveTo>
                  <a:pt x="64137" y="656028"/>
                </a:moveTo>
                <a:lnTo>
                  <a:pt x="63004" y="656254"/>
                </a:lnTo>
                <a:lnTo>
                  <a:pt x="62098" y="656708"/>
                </a:lnTo>
                <a:lnTo>
                  <a:pt x="60964" y="657614"/>
                </a:lnTo>
                <a:lnTo>
                  <a:pt x="59151" y="658974"/>
                </a:lnTo>
                <a:lnTo>
                  <a:pt x="57565" y="661240"/>
                </a:lnTo>
                <a:lnTo>
                  <a:pt x="56432" y="664187"/>
                </a:lnTo>
                <a:lnTo>
                  <a:pt x="55299" y="667133"/>
                </a:lnTo>
                <a:lnTo>
                  <a:pt x="54619" y="670533"/>
                </a:lnTo>
                <a:lnTo>
                  <a:pt x="54619" y="674385"/>
                </a:lnTo>
                <a:lnTo>
                  <a:pt x="54619" y="678012"/>
                </a:lnTo>
                <a:lnTo>
                  <a:pt x="55299" y="681638"/>
                </a:lnTo>
                <a:lnTo>
                  <a:pt x="56432" y="684584"/>
                </a:lnTo>
                <a:lnTo>
                  <a:pt x="57565" y="687530"/>
                </a:lnTo>
                <a:lnTo>
                  <a:pt x="59151" y="689797"/>
                </a:lnTo>
                <a:lnTo>
                  <a:pt x="60964" y="691157"/>
                </a:lnTo>
                <a:lnTo>
                  <a:pt x="62098" y="692063"/>
                </a:lnTo>
                <a:lnTo>
                  <a:pt x="63004" y="692516"/>
                </a:lnTo>
                <a:lnTo>
                  <a:pt x="64137" y="692743"/>
                </a:lnTo>
                <a:lnTo>
                  <a:pt x="65044" y="692743"/>
                </a:lnTo>
                <a:lnTo>
                  <a:pt x="610780" y="692743"/>
                </a:lnTo>
                <a:lnTo>
                  <a:pt x="611687" y="692743"/>
                </a:lnTo>
                <a:lnTo>
                  <a:pt x="612820" y="692516"/>
                </a:lnTo>
                <a:lnTo>
                  <a:pt x="613726" y="692063"/>
                </a:lnTo>
                <a:lnTo>
                  <a:pt x="614859" y="691157"/>
                </a:lnTo>
                <a:lnTo>
                  <a:pt x="616672" y="689797"/>
                </a:lnTo>
                <a:lnTo>
                  <a:pt x="618259" y="687530"/>
                </a:lnTo>
                <a:lnTo>
                  <a:pt x="619392" y="684584"/>
                </a:lnTo>
                <a:lnTo>
                  <a:pt x="620525" y="681638"/>
                </a:lnTo>
                <a:lnTo>
                  <a:pt x="621205" y="678012"/>
                </a:lnTo>
                <a:lnTo>
                  <a:pt x="621432" y="674385"/>
                </a:lnTo>
                <a:lnTo>
                  <a:pt x="621205" y="670533"/>
                </a:lnTo>
                <a:lnTo>
                  <a:pt x="620525" y="667133"/>
                </a:lnTo>
                <a:lnTo>
                  <a:pt x="619392" y="664187"/>
                </a:lnTo>
                <a:lnTo>
                  <a:pt x="618259" y="661240"/>
                </a:lnTo>
                <a:lnTo>
                  <a:pt x="616672" y="658974"/>
                </a:lnTo>
                <a:lnTo>
                  <a:pt x="614859" y="657614"/>
                </a:lnTo>
                <a:lnTo>
                  <a:pt x="613726" y="656708"/>
                </a:lnTo>
                <a:lnTo>
                  <a:pt x="612820" y="656254"/>
                </a:lnTo>
                <a:lnTo>
                  <a:pt x="611687" y="656028"/>
                </a:lnTo>
                <a:lnTo>
                  <a:pt x="610780" y="656028"/>
                </a:lnTo>
                <a:lnTo>
                  <a:pt x="65044" y="656028"/>
                </a:lnTo>
                <a:lnTo>
                  <a:pt x="64137" y="656028"/>
                </a:lnTo>
                <a:close/>
                <a:moveTo>
                  <a:pt x="65044" y="582144"/>
                </a:moveTo>
                <a:lnTo>
                  <a:pt x="64137" y="582371"/>
                </a:lnTo>
                <a:lnTo>
                  <a:pt x="63004" y="582598"/>
                </a:lnTo>
                <a:lnTo>
                  <a:pt x="62098" y="582824"/>
                </a:lnTo>
                <a:lnTo>
                  <a:pt x="60964" y="583504"/>
                </a:lnTo>
                <a:lnTo>
                  <a:pt x="59151" y="585091"/>
                </a:lnTo>
                <a:lnTo>
                  <a:pt x="57565" y="587357"/>
                </a:lnTo>
                <a:lnTo>
                  <a:pt x="56432" y="590303"/>
                </a:lnTo>
                <a:lnTo>
                  <a:pt x="55299" y="593249"/>
                </a:lnTo>
                <a:lnTo>
                  <a:pt x="54619" y="596876"/>
                </a:lnTo>
                <a:lnTo>
                  <a:pt x="54619" y="600502"/>
                </a:lnTo>
                <a:lnTo>
                  <a:pt x="54619" y="604355"/>
                </a:lnTo>
                <a:lnTo>
                  <a:pt x="55299" y="607528"/>
                </a:lnTo>
                <a:lnTo>
                  <a:pt x="56432" y="610927"/>
                </a:lnTo>
                <a:lnTo>
                  <a:pt x="57565" y="613420"/>
                </a:lnTo>
                <a:lnTo>
                  <a:pt x="59151" y="615913"/>
                </a:lnTo>
                <a:lnTo>
                  <a:pt x="60964" y="617500"/>
                </a:lnTo>
                <a:lnTo>
                  <a:pt x="62098" y="618180"/>
                </a:lnTo>
                <a:lnTo>
                  <a:pt x="63004" y="618633"/>
                </a:lnTo>
                <a:lnTo>
                  <a:pt x="64137" y="618859"/>
                </a:lnTo>
                <a:lnTo>
                  <a:pt x="65044" y="619086"/>
                </a:lnTo>
                <a:lnTo>
                  <a:pt x="610780" y="619086"/>
                </a:lnTo>
                <a:lnTo>
                  <a:pt x="611687" y="618859"/>
                </a:lnTo>
                <a:lnTo>
                  <a:pt x="612820" y="618633"/>
                </a:lnTo>
                <a:lnTo>
                  <a:pt x="613726" y="618180"/>
                </a:lnTo>
                <a:lnTo>
                  <a:pt x="614859" y="617500"/>
                </a:lnTo>
                <a:lnTo>
                  <a:pt x="616672" y="615913"/>
                </a:lnTo>
                <a:lnTo>
                  <a:pt x="618259" y="613420"/>
                </a:lnTo>
                <a:lnTo>
                  <a:pt x="619392" y="610927"/>
                </a:lnTo>
                <a:lnTo>
                  <a:pt x="620525" y="607528"/>
                </a:lnTo>
                <a:lnTo>
                  <a:pt x="621205" y="604355"/>
                </a:lnTo>
                <a:lnTo>
                  <a:pt x="621432" y="600502"/>
                </a:lnTo>
                <a:lnTo>
                  <a:pt x="621205" y="596876"/>
                </a:lnTo>
                <a:lnTo>
                  <a:pt x="620525" y="593249"/>
                </a:lnTo>
                <a:lnTo>
                  <a:pt x="619392" y="590303"/>
                </a:lnTo>
                <a:lnTo>
                  <a:pt x="618259" y="587357"/>
                </a:lnTo>
                <a:lnTo>
                  <a:pt x="616672" y="585091"/>
                </a:lnTo>
                <a:lnTo>
                  <a:pt x="614859" y="583504"/>
                </a:lnTo>
                <a:lnTo>
                  <a:pt x="613726" y="582824"/>
                </a:lnTo>
                <a:lnTo>
                  <a:pt x="612820" y="582598"/>
                </a:lnTo>
                <a:lnTo>
                  <a:pt x="611687" y="582371"/>
                </a:lnTo>
                <a:lnTo>
                  <a:pt x="610780" y="582144"/>
                </a:lnTo>
                <a:lnTo>
                  <a:pt x="65044" y="582144"/>
                </a:lnTo>
                <a:close/>
                <a:moveTo>
                  <a:pt x="65044" y="508034"/>
                </a:moveTo>
                <a:lnTo>
                  <a:pt x="64137" y="508487"/>
                </a:lnTo>
                <a:lnTo>
                  <a:pt x="63004" y="508714"/>
                </a:lnTo>
                <a:lnTo>
                  <a:pt x="62098" y="509167"/>
                </a:lnTo>
                <a:lnTo>
                  <a:pt x="60964" y="509621"/>
                </a:lnTo>
                <a:lnTo>
                  <a:pt x="59151" y="511434"/>
                </a:lnTo>
                <a:lnTo>
                  <a:pt x="57565" y="513700"/>
                </a:lnTo>
                <a:lnTo>
                  <a:pt x="56432" y="516420"/>
                </a:lnTo>
                <a:lnTo>
                  <a:pt x="55299" y="519593"/>
                </a:lnTo>
                <a:lnTo>
                  <a:pt x="54619" y="522992"/>
                </a:lnTo>
                <a:lnTo>
                  <a:pt x="54619" y="526845"/>
                </a:lnTo>
                <a:lnTo>
                  <a:pt x="54619" y="530471"/>
                </a:lnTo>
                <a:lnTo>
                  <a:pt x="55299" y="533871"/>
                </a:lnTo>
                <a:lnTo>
                  <a:pt x="56432" y="537044"/>
                </a:lnTo>
                <a:lnTo>
                  <a:pt x="57565" y="539763"/>
                </a:lnTo>
                <a:lnTo>
                  <a:pt x="59151" y="542256"/>
                </a:lnTo>
                <a:lnTo>
                  <a:pt x="60964" y="543616"/>
                </a:lnTo>
                <a:lnTo>
                  <a:pt x="62098" y="544523"/>
                </a:lnTo>
                <a:lnTo>
                  <a:pt x="63004" y="544749"/>
                </a:lnTo>
                <a:lnTo>
                  <a:pt x="64137" y="545203"/>
                </a:lnTo>
                <a:lnTo>
                  <a:pt x="65044" y="545203"/>
                </a:lnTo>
                <a:lnTo>
                  <a:pt x="610780" y="545203"/>
                </a:lnTo>
                <a:lnTo>
                  <a:pt x="611687" y="545203"/>
                </a:lnTo>
                <a:lnTo>
                  <a:pt x="612820" y="544749"/>
                </a:lnTo>
                <a:lnTo>
                  <a:pt x="613726" y="544523"/>
                </a:lnTo>
                <a:lnTo>
                  <a:pt x="614859" y="543616"/>
                </a:lnTo>
                <a:lnTo>
                  <a:pt x="616672" y="542256"/>
                </a:lnTo>
                <a:lnTo>
                  <a:pt x="618259" y="539763"/>
                </a:lnTo>
                <a:lnTo>
                  <a:pt x="619392" y="537044"/>
                </a:lnTo>
                <a:lnTo>
                  <a:pt x="620525" y="533871"/>
                </a:lnTo>
                <a:lnTo>
                  <a:pt x="621205" y="530471"/>
                </a:lnTo>
                <a:lnTo>
                  <a:pt x="621432" y="526845"/>
                </a:lnTo>
                <a:lnTo>
                  <a:pt x="621205" y="522992"/>
                </a:lnTo>
                <a:lnTo>
                  <a:pt x="620525" y="519593"/>
                </a:lnTo>
                <a:lnTo>
                  <a:pt x="619392" y="516420"/>
                </a:lnTo>
                <a:lnTo>
                  <a:pt x="618259" y="513700"/>
                </a:lnTo>
                <a:lnTo>
                  <a:pt x="616672" y="511434"/>
                </a:lnTo>
                <a:lnTo>
                  <a:pt x="614859" y="509621"/>
                </a:lnTo>
                <a:lnTo>
                  <a:pt x="613726" y="509167"/>
                </a:lnTo>
                <a:lnTo>
                  <a:pt x="612820" y="508714"/>
                </a:lnTo>
                <a:lnTo>
                  <a:pt x="611687" y="508487"/>
                </a:lnTo>
                <a:lnTo>
                  <a:pt x="610780" y="508034"/>
                </a:lnTo>
                <a:lnTo>
                  <a:pt x="65044" y="508034"/>
                </a:lnTo>
                <a:close/>
                <a:moveTo>
                  <a:pt x="57112" y="431884"/>
                </a:moveTo>
                <a:lnTo>
                  <a:pt x="56885" y="432111"/>
                </a:lnTo>
                <a:lnTo>
                  <a:pt x="56432" y="433244"/>
                </a:lnTo>
                <a:lnTo>
                  <a:pt x="55978" y="435057"/>
                </a:lnTo>
                <a:lnTo>
                  <a:pt x="55299" y="437323"/>
                </a:lnTo>
                <a:lnTo>
                  <a:pt x="54845" y="443216"/>
                </a:lnTo>
                <a:lnTo>
                  <a:pt x="54619" y="450242"/>
                </a:lnTo>
                <a:lnTo>
                  <a:pt x="54845" y="457494"/>
                </a:lnTo>
                <a:lnTo>
                  <a:pt x="55299" y="463387"/>
                </a:lnTo>
                <a:lnTo>
                  <a:pt x="55978" y="465653"/>
                </a:lnTo>
                <a:lnTo>
                  <a:pt x="56432" y="467240"/>
                </a:lnTo>
                <a:lnTo>
                  <a:pt x="56885" y="468146"/>
                </a:lnTo>
                <a:lnTo>
                  <a:pt x="57112" y="468826"/>
                </a:lnTo>
                <a:lnTo>
                  <a:pt x="57338" y="468826"/>
                </a:lnTo>
                <a:lnTo>
                  <a:pt x="209637" y="468826"/>
                </a:lnTo>
                <a:lnTo>
                  <a:pt x="210090" y="468826"/>
                </a:lnTo>
                <a:lnTo>
                  <a:pt x="210317" y="468146"/>
                </a:lnTo>
                <a:lnTo>
                  <a:pt x="210770" y="467240"/>
                </a:lnTo>
                <a:lnTo>
                  <a:pt x="211450" y="465653"/>
                </a:lnTo>
                <a:lnTo>
                  <a:pt x="211677" y="463387"/>
                </a:lnTo>
                <a:lnTo>
                  <a:pt x="212357" y="457494"/>
                </a:lnTo>
                <a:lnTo>
                  <a:pt x="212583" y="450242"/>
                </a:lnTo>
                <a:lnTo>
                  <a:pt x="212357" y="443216"/>
                </a:lnTo>
                <a:lnTo>
                  <a:pt x="211677" y="437323"/>
                </a:lnTo>
                <a:lnTo>
                  <a:pt x="211450" y="435057"/>
                </a:lnTo>
                <a:lnTo>
                  <a:pt x="210770" y="433244"/>
                </a:lnTo>
                <a:lnTo>
                  <a:pt x="210317" y="432111"/>
                </a:lnTo>
                <a:lnTo>
                  <a:pt x="210090" y="431884"/>
                </a:lnTo>
                <a:lnTo>
                  <a:pt x="209637" y="431884"/>
                </a:lnTo>
                <a:lnTo>
                  <a:pt x="57338" y="431884"/>
                </a:lnTo>
                <a:lnTo>
                  <a:pt x="57112" y="431884"/>
                </a:lnTo>
                <a:close/>
                <a:moveTo>
                  <a:pt x="492930" y="247629"/>
                </a:moveTo>
                <a:lnTo>
                  <a:pt x="492703" y="409447"/>
                </a:lnTo>
                <a:lnTo>
                  <a:pt x="573612" y="409447"/>
                </a:lnTo>
                <a:lnTo>
                  <a:pt x="654520" y="409221"/>
                </a:lnTo>
                <a:lnTo>
                  <a:pt x="573612" y="328311"/>
                </a:lnTo>
                <a:lnTo>
                  <a:pt x="492930" y="247629"/>
                </a:lnTo>
                <a:close/>
                <a:moveTo>
                  <a:pt x="0" y="214313"/>
                </a:moveTo>
                <a:lnTo>
                  <a:pt x="513101" y="214313"/>
                </a:lnTo>
                <a:lnTo>
                  <a:pt x="679450" y="380891"/>
                </a:lnTo>
                <a:lnTo>
                  <a:pt x="679450" y="1247776"/>
                </a:lnTo>
                <a:lnTo>
                  <a:pt x="0" y="1247776"/>
                </a:lnTo>
                <a:lnTo>
                  <a:pt x="0" y="214313"/>
                </a:lnTo>
                <a:close/>
                <a:moveTo>
                  <a:pt x="694441" y="33316"/>
                </a:moveTo>
                <a:lnTo>
                  <a:pt x="693988" y="195134"/>
                </a:lnTo>
                <a:lnTo>
                  <a:pt x="775069" y="195134"/>
                </a:lnTo>
                <a:lnTo>
                  <a:pt x="855924" y="195134"/>
                </a:lnTo>
                <a:lnTo>
                  <a:pt x="775069" y="114452"/>
                </a:lnTo>
                <a:lnTo>
                  <a:pt x="694441" y="33316"/>
                </a:lnTo>
                <a:close/>
                <a:moveTo>
                  <a:pt x="201613" y="0"/>
                </a:moveTo>
                <a:lnTo>
                  <a:pt x="714598" y="0"/>
                </a:lnTo>
                <a:lnTo>
                  <a:pt x="881063" y="166805"/>
                </a:lnTo>
                <a:lnTo>
                  <a:pt x="881063" y="1033463"/>
                </a:lnTo>
                <a:lnTo>
                  <a:pt x="739738" y="1033463"/>
                </a:lnTo>
                <a:lnTo>
                  <a:pt x="739738" y="337235"/>
                </a:lnTo>
                <a:lnTo>
                  <a:pt x="573272" y="170657"/>
                </a:lnTo>
                <a:lnTo>
                  <a:pt x="201613" y="170657"/>
                </a:lnTo>
                <a:lnTo>
                  <a:pt x="201613" y="0"/>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38" name="文本框 34"/>
          <p:cNvSpPr txBox="1"/>
          <p:nvPr/>
        </p:nvSpPr>
        <p:spPr>
          <a:xfrm>
            <a:off x="2579958" y="4708430"/>
            <a:ext cx="7031506" cy="953135"/>
          </a:xfrm>
          <a:prstGeom prst="rect">
            <a:avLst/>
          </a:prstGeom>
          <a:noFill/>
        </p:spPr>
        <p:txBody>
          <a:bodyPr wrap="square" rtlCol="0">
            <a:spAutoFit/>
          </a:bodyPr>
          <a:lstStyle/>
          <a:p>
            <a:pPr algn="ctr"/>
            <a:r>
              <a:rPr lang="en-US" altLang="zh-CN" sz="2800" b="1" dirty="0">
                <a:latin typeface="Times New Roman" panose="02020603050405020304" charset="0"/>
                <a:ea typeface="Calibri" panose="020F0502020204030204" pitchFamily="34" charset="0"/>
                <a:cs typeface="Times New Roman" panose="02020603050405020304" charset="0"/>
              </a:rPr>
              <a:t>4</a:t>
            </a:r>
            <a:r>
              <a:rPr lang="en-US" altLang="zh-CN" sz="2800" b="1" dirty="0" smtClean="0">
                <a:latin typeface="Times New Roman" panose="02020603050405020304" charset="0"/>
                <a:ea typeface="Calibri" panose="020F0502020204030204" pitchFamily="34" charset="0"/>
                <a:cs typeface="Times New Roman" panose="02020603050405020304" charset="0"/>
              </a:rPr>
              <a:t>.</a:t>
            </a:r>
            <a:endParaRPr lang="en-US" altLang="zh-CN" sz="2800" b="1" dirty="0">
              <a:latin typeface="Times New Roman" panose="02020603050405020304" charset="0"/>
              <a:ea typeface="Calibri" panose="020F0502020204030204" pitchFamily="34" charset="0"/>
              <a:cs typeface="Times New Roman" panose="02020603050405020304" charset="0"/>
            </a:endParaRPr>
          </a:p>
          <a:p>
            <a:pPr algn="ctr"/>
            <a:r>
              <a:rPr lang="en-US" altLang="zh-CN" sz="2800" b="1" dirty="0" err="1" smtClean="0">
                <a:latin typeface="Times New Roman" panose="02020603050405020304" charset="0"/>
                <a:ea typeface="Calibri" panose="020F0502020204030204" pitchFamily="34" charset="0"/>
                <a:cs typeface="Times New Roman" panose="02020603050405020304" charset="0"/>
              </a:rPr>
              <a:t>Kết</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luận</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và</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hướng</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phát</a:t>
            </a:r>
            <a:r>
              <a:rPr lang="en-US" altLang="zh-CN" sz="2800" b="1" dirty="0" smtClean="0">
                <a:latin typeface="Times New Roman" panose="02020603050405020304" charset="0"/>
                <a:ea typeface="Calibri" panose="020F0502020204030204" pitchFamily="34" charset="0"/>
                <a:cs typeface="Times New Roman" panose="02020603050405020304" charset="0"/>
              </a:rPr>
              <a:t> </a:t>
            </a:r>
            <a:r>
              <a:rPr lang="en-US" altLang="zh-CN" sz="2800" b="1" dirty="0" err="1" smtClean="0">
                <a:latin typeface="Times New Roman" panose="02020603050405020304" charset="0"/>
                <a:ea typeface="Calibri" panose="020F0502020204030204" pitchFamily="34" charset="0"/>
                <a:cs typeface="Times New Roman" panose="02020603050405020304" charset="0"/>
              </a:rPr>
              <a:t>triển</a:t>
            </a:r>
            <a:endParaRPr lang="en-US" altLang="zh-CN" sz="2800" b="1" dirty="0">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911444"/>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169446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2424934"/>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123872"/>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384383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4563788"/>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283746"/>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6003704"/>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30016" y="28575"/>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54775" y="28575"/>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79534" y="28575"/>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46334" y="28575"/>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13134" y="28575"/>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279934" y="28575"/>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46734" y="28575"/>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13534" y="28575"/>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80334" y="28575"/>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547134" y="28575"/>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613934" y="28575"/>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239784" y="601359"/>
            <a:ext cx="5712431" cy="57124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2" name="矩形 21"/>
          <p:cNvSpPr/>
          <p:nvPr/>
        </p:nvSpPr>
        <p:spPr>
          <a:xfrm>
            <a:off x="3873612" y="1991290"/>
            <a:ext cx="4444773" cy="830997"/>
          </a:xfrm>
          <a:prstGeom prst="rect">
            <a:avLst/>
          </a:prstGeom>
        </p:spPr>
        <p:txBody>
          <a:bodyPr wrap="square">
            <a:spAutoFit/>
          </a:bodyPr>
          <a:lstStyle/>
          <a:p>
            <a:pPr algn="ctr"/>
            <a:r>
              <a:rPr lang="en-US" altLang="zh-CN" sz="4800" b="1" dirty="0">
                <a:solidFill>
                  <a:schemeClr val="bg1"/>
                </a:solidFill>
                <a:latin typeface="Calibri" panose="020F0502020204030204" pitchFamily="34" charset="0"/>
                <a:ea typeface="Calibri" panose="020F0502020204030204" pitchFamily="34" charset="0"/>
                <a:cs typeface="Calibri" panose="020F0502020204030204" pitchFamily="34" charset="0"/>
              </a:rPr>
              <a:t>1</a:t>
            </a:r>
          </a:p>
        </p:txBody>
      </p:sp>
      <p:sp>
        <p:nvSpPr>
          <p:cNvPr id="23" name="KSO_Shape"/>
          <p:cNvSpPr/>
          <p:nvPr/>
        </p:nvSpPr>
        <p:spPr bwMode="auto">
          <a:xfrm>
            <a:off x="4224704" y="2546905"/>
            <a:ext cx="3916577" cy="2908076"/>
          </a:xfrm>
          <a:custGeom>
            <a:avLst/>
            <a:gdLst>
              <a:gd name="T0" fmla="*/ 1584488 w 13171486"/>
              <a:gd name="T1" fmla="*/ 9114 h 9774236"/>
              <a:gd name="T2" fmla="*/ 1584488 w 13171486"/>
              <a:gd name="T3" fmla="*/ 9114 h 9774236"/>
              <a:gd name="T4" fmla="*/ 1584488 w 13171486"/>
              <a:gd name="T5" fmla="*/ 110002 h 9774236"/>
              <a:gd name="T6" fmla="*/ 1711212 w 13171486"/>
              <a:gd name="T7" fmla="*/ 74863 h 9774236"/>
              <a:gd name="T8" fmla="*/ 1711212 w 13171486"/>
              <a:gd name="T9" fmla="*/ 74863 h 9774236"/>
              <a:gd name="T10" fmla="*/ 1711212 w 13171486"/>
              <a:gd name="T11" fmla="*/ 164264 h 9774236"/>
              <a:gd name="T12" fmla="*/ 1711212 w 13171486"/>
              <a:gd name="T13" fmla="*/ 164264 h 9774236"/>
              <a:gd name="T14" fmla="*/ 1015531 w 13171486"/>
              <a:gd name="T15" fmla="*/ 267770 h 9774236"/>
              <a:gd name="T16" fmla="*/ 1015531 w 13171486"/>
              <a:gd name="T17" fmla="*/ 267770 h 9774236"/>
              <a:gd name="T18" fmla="*/ 1015531 w 13171486"/>
              <a:gd name="T19" fmla="*/ 267770 h 9774236"/>
              <a:gd name="T20" fmla="*/ 1275705 w 13171486"/>
              <a:gd name="T21" fmla="*/ 195626 h 9774236"/>
              <a:gd name="T22" fmla="*/ 954121 w 13171486"/>
              <a:gd name="T23" fmla="*/ 277101 h 9774236"/>
              <a:gd name="T24" fmla="*/ 954121 w 13171486"/>
              <a:gd name="T25" fmla="*/ 277101 h 9774236"/>
              <a:gd name="T26" fmla="*/ 954121 w 13171486"/>
              <a:gd name="T27" fmla="*/ 277101 h 9774236"/>
              <a:gd name="T28" fmla="*/ 192690 w 13171486"/>
              <a:gd name="T29" fmla="*/ 0 h 9774236"/>
              <a:gd name="T30" fmla="*/ 799309 w 13171486"/>
              <a:gd name="T31" fmla="*/ 264038 h 9774236"/>
              <a:gd name="T32" fmla="*/ 814700 w 13171486"/>
              <a:gd name="T33" fmla="*/ 267779 h 9774236"/>
              <a:gd name="T34" fmla="*/ 874485 w 13171486"/>
              <a:gd name="T35" fmla="*/ 282309 h 9774236"/>
              <a:gd name="T36" fmla="*/ 826021 w 13171486"/>
              <a:gd name="T37" fmla="*/ 275665 h 9774236"/>
              <a:gd name="T38" fmla="*/ 832227 w 13171486"/>
              <a:gd name="T39" fmla="*/ 278366 h 9774236"/>
              <a:gd name="T40" fmla="*/ 835852 w 13171486"/>
              <a:gd name="T41" fmla="*/ 279944 h 9774236"/>
              <a:gd name="T42" fmla="*/ 892929 w 13171486"/>
              <a:gd name="T43" fmla="*/ 286866 h 9774236"/>
              <a:gd name="T44" fmla="*/ 1791283 w 13171486"/>
              <a:gd name="T45" fmla="*/ 164264 h 9774236"/>
              <a:gd name="T46" fmla="*/ 1800397 w 13171486"/>
              <a:gd name="T47" fmla="*/ 1316935 h 9774236"/>
              <a:gd name="T48" fmla="*/ 902694 w 13171486"/>
              <a:gd name="T49" fmla="*/ 1232307 h 9774236"/>
              <a:gd name="T50" fmla="*/ 902694 w 13171486"/>
              <a:gd name="T51" fmla="*/ 1232307 h 9774236"/>
              <a:gd name="T52" fmla="*/ 4557 w 13171486"/>
              <a:gd name="T53" fmla="*/ 1336030 h 9774236"/>
              <a:gd name="T54" fmla="*/ 0 w 13171486"/>
              <a:gd name="T55" fmla="*/ 178586 h 9774236"/>
              <a:gd name="T56" fmla="*/ 829161 w 13171486"/>
              <a:gd name="T57" fmla="*/ 279133 h 9774236"/>
              <a:gd name="T58" fmla="*/ 804836 w 13171486"/>
              <a:gd name="T59" fmla="*/ 272761 h 9774236"/>
              <a:gd name="T60" fmla="*/ 84628 w 13171486"/>
              <a:gd name="T61" fmla="*/ 174029 h 9774236"/>
              <a:gd name="T62" fmla="*/ 84628 w 13171486"/>
              <a:gd name="T63" fmla="*/ 174029 h 9774236"/>
              <a:gd name="T64" fmla="*/ 84628 w 13171486"/>
              <a:gd name="T65" fmla="*/ 174029 h 9774236"/>
              <a:gd name="T66" fmla="*/ 79854 w 13171486"/>
              <a:gd name="T67" fmla="*/ 89184 h 9774236"/>
              <a:gd name="T68" fmla="*/ 414898 w 13171486"/>
              <a:gd name="T69" fmla="*/ 170612 h 9774236"/>
              <a:gd name="T70" fmla="*/ 192690 w 13171486"/>
              <a:gd name="T71" fmla="*/ 112403 h 9774236"/>
              <a:gd name="T72" fmla="*/ 192690 w 13171486"/>
              <a:gd name="T73" fmla="*/ 112403 h 9774236"/>
              <a:gd name="T74" fmla="*/ 192690 w 13171486"/>
              <a:gd name="T75" fmla="*/ 112403 h 97742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171486" h="9774236">
                <a:moveTo>
                  <a:pt x="11591924" y="66674"/>
                </a:moveTo>
                <a:lnTo>
                  <a:pt x="11591924" y="66674"/>
                </a:lnTo>
                <a:lnTo>
                  <a:pt x="11591924" y="804764"/>
                </a:lnTo>
                <a:lnTo>
                  <a:pt x="12519023" y="547686"/>
                </a:lnTo>
                <a:lnTo>
                  <a:pt x="12519023" y="547687"/>
                </a:lnTo>
                <a:lnTo>
                  <a:pt x="12519023" y="1201737"/>
                </a:lnTo>
                <a:lnTo>
                  <a:pt x="7429498" y="1958975"/>
                </a:lnTo>
                <a:lnTo>
                  <a:pt x="7429499" y="1958974"/>
                </a:lnTo>
                <a:lnTo>
                  <a:pt x="7429498" y="1958974"/>
                </a:lnTo>
                <a:lnTo>
                  <a:pt x="9332900" y="1431175"/>
                </a:lnTo>
                <a:lnTo>
                  <a:pt x="6980236" y="2027237"/>
                </a:lnTo>
                <a:lnTo>
                  <a:pt x="6980237" y="2027237"/>
                </a:lnTo>
                <a:lnTo>
                  <a:pt x="6980236" y="2027237"/>
                </a:lnTo>
                <a:lnTo>
                  <a:pt x="11591924" y="66674"/>
                </a:lnTo>
                <a:close/>
                <a:moveTo>
                  <a:pt x="1409699" y="0"/>
                </a:moveTo>
                <a:lnTo>
                  <a:pt x="5847645" y="1931672"/>
                </a:lnTo>
                <a:lnTo>
                  <a:pt x="5960245" y="1959038"/>
                </a:lnTo>
                <a:lnTo>
                  <a:pt x="6397626" y="2065337"/>
                </a:lnTo>
                <a:lnTo>
                  <a:pt x="6043066" y="2016731"/>
                </a:lnTo>
                <a:lnTo>
                  <a:pt x="6088470" y="2036494"/>
                </a:lnTo>
                <a:lnTo>
                  <a:pt x="6114994" y="2048039"/>
                </a:lnTo>
                <a:lnTo>
                  <a:pt x="6532561" y="2098675"/>
                </a:lnTo>
                <a:lnTo>
                  <a:pt x="13104811" y="1201737"/>
                </a:lnTo>
                <a:lnTo>
                  <a:pt x="13171486" y="9634536"/>
                </a:lnTo>
                <a:lnTo>
                  <a:pt x="6603999" y="9015411"/>
                </a:lnTo>
                <a:lnTo>
                  <a:pt x="6603998" y="9015411"/>
                </a:lnTo>
                <a:lnTo>
                  <a:pt x="33338" y="9774236"/>
                </a:lnTo>
                <a:lnTo>
                  <a:pt x="0" y="1306512"/>
                </a:lnTo>
                <a:lnTo>
                  <a:pt x="6066040" y="2042103"/>
                </a:lnTo>
                <a:lnTo>
                  <a:pt x="5888084" y="1995485"/>
                </a:lnTo>
                <a:lnTo>
                  <a:pt x="619125" y="1273175"/>
                </a:lnTo>
                <a:lnTo>
                  <a:pt x="619125" y="1273174"/>
                </a:lnTo>
                <a:lnTo>
                  <a:pt x="584200" y="652462"/>
                </a:lnTo>
                <a:lnTo>
                  <a:pt x="3035344" y="1248180"/>
                </a:lnTo>
                <a:lnTo>
                  <a:pt x="1409699" y="822325"/>
                </a:lnTo>
                <a:lnTo>
                  <a:pt x="1409699" y="0"/>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endParaRPr lang="zh-CN" altLang="en-US">
              <a:ea typeface="Calibri" panose="020F0502020204030204" pitchFamily="34" charset="0"/>
              <a:cs typeface="Calibri" panose="020F0502020204030204" pitchFamily="34" charset="0"/>
            </a:endParaRPr>
          </a:p>
        </p:txBody>
      </p:sp>
      <p:sp>
        <p:nvSpPr>
          <p:cNvPr id="25" name="矩形 24"/>
          <p:cNvSpPr/>
          <p:nvPr/>
        </p:nvSpPr>
        <p:spPr>
          <a:xfrm>
            <a:off x="4224704" y="3584809"/>
            <a:ext cx="3927514" cy="1323439"/>
          </a:xfrm>
          <a:prstGeom prst="rect">
            <a:avLst/>
          </a:prstGeom>
        </p:spPr>
        <p:txBody>
          <a:bodyPr wrap="square">
            <a:spAutoFit/>
          </a:bodyPr>
          <a:lstStyle/>
          <a:p>
            <a:pPr algn="ctr"/>
            <a:r>
              <a:rPr lang="en-US" altLang="zh-CN" sz="4000" b="1" dirty="0" smtClean="0">
                <a:solidFill>
                  <a:srgbClr val="A3170F"/>
                </a:solidFill>
                <a:latin typeface="Times New Roman" panose="02020603050405020304" charset="0"/>
                <a:ea typeface="Calibri" panose="020F0502020204030204" pitchFamily="34" charset="0"/>
                <a:cs typeface="Times New Roman" panose="02020603050405020304" charset="0"/>
              </a:rPr>
              <a:t>XÁC THỰC HAI NHÂN TỐ</a:t>
            </a:r>
            <a:endParaRPr lang="zh-CN" altLang="en-US" sz="4000" b="1" dirty="0">
              <a:solidFill>
                <a:srgbClr val="A3170F"/>
              </a:solidFill>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5"/>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6"/>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7"/>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8"/>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9"/>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10"/>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11"/>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12"/>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13"/>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14"/>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15"/>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16"/>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17"/>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18"/>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19"/>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20"/>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21"/>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22"/>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23"/>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矩形 30"/>
          <p:cNvSpPr/>
          <p:nvPr/>
        </p:nvSpPr>
        <p:spPr>
          <a:xfrm>
            <a:off x="457200" y="242570"/>
            <a:ext cx="11229340" cy="63328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64" name="文本框 34"/>
          <p:cNvSpPr txBox="1"/>
          <p:nvPr/>
        </p:nvSpPr>
        <p:spPr>
          <a:xfrm>
            <a:off x="2116177" y="283157"/>
            <a:ext cx="8874039" cy="1200329"/>
          </a:xfrm>
          <a:prstGeom prst="rect">
            <a:avLst/>
          </a:prstGeom>
          <a:noFill/>
        </p:spPr>
        <p:txBody>
          <a:bodyPr wrap="square" rtlCol="0">
            <a:spAutoFit/>
          </a:bodyPr>
          <a:lstStyle/>
          <a:p>
            <a:pPr algn="ctr"/>
            <a:r>
              <a:rPr lang="en-US" altLang="zh-CN" sz="4000" b="1" dirty="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rPr>
              <a:t>1</a:t>
            </a:r>
            <a:r>
              <a:rPr lang="en-US" altLang="zh-CN" sz="3200" b="1" dirty="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rPr>
              <a:t>.</a:t>
            </a:r>
          </a:p>
          <a:p>
            <a:pPr algn="ctr"/>
            <a:r>
              <a:rPr lang="en-US" altLang="zh-CN" sz="3200" b="1" dirty="0" smtClean="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rPr>
              <a:t>XÁC THỰC HAI NHÂN TỐ TRÊN FIREBASE?</a:t>
            </a:r>
            <a:endParaRPr lang="en-US" altLang="zh-CN" sz="3200" b="1" dirty="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endParaRPr>
          </a:p>
        </p:txBody>
      </p:sp>
      <p:sp>
        <p:nvSpPr>
          <p:cNvPr id="65" name="Text Box 64"/>
          <p:cNvSpPr txBox="1"/>
          <p:nvPr/>
        </p:nvSpPr>
        <p:spPr>
          <a:xfrm>
            <a:off x="791210" y="1665605"/>
            <a:ext cx="10822724" cy="1938992"/>
          </a:xfrm>
          <a:prstGeom prst="rect">
            <a:avLst/>
          </a:prstGeom>
          <a:noFill/>
        </p:spPr>
        <p:txBody>
          <a:bodyPr wrap="square" rtlCol="0">
            <a:spAutoFit/>
          </a:bodyPr>
          <a:lstStyle/>
          <a:p>
            <a:pPr algn="just"/>
            <a:r>
              <a:rPr lang="zh-CN" altLang="en-US" sz="2400" dirty="0" smtClean="0">
                <a:latin typeface="Times New Roman" panose="02020603050405020304" charset="0"/>
                <a:cs typeface="Times New Roman" panose="02020603050405020304" charset="0"/>
              </a:rPr>
              <a:t>👉</a:t>
            </a:r>
            <a:r>
              <a:rPr lang="vi-VN" sz="2400" dirty="0">
                <a:latin typeface="Times New Roman" panose="02020603050405020304" charset="0"/>
                <a:cs typeface="Times New Roman" panose="02020603050405020304" charset="0"/>
              </a:rPr>
              <a:t>Xác thực </a:t>
            </a:r>
            <a:r>
              <a:rPr lang="en-US" sz="2400" dirty="0" err="1" smtClean="0">
                <a:latin typeface="Times New Roman" panose="02020603050405020304" charset="0"/>
                <a:cs typeface="Times New Roman" panose="02020603050405020304" charset="0"/>
              </a:rPr>
              <a:t>hai</a:t>
            </a:r>
            <a:r>
              <a:rPr lang="vi-VN" sz="2400" dirty="0" smtClean="0">
                <a:latin typeface="Times New Roman" panose="02020603050405020304" charset="0"/>
                <a:cs typeface="Times New Roman" panose="02020603050405020304" charset="0"/>
              </a:rPr>
              <a:t> </a:t>
            </a:r>
            <a:r>
              <a:rPr lang="en-US" sz="2400" dirty="0" err="1" smtClean="0">
                <a:latin typeface="Times New Roman" panose="02020603050405020304" charset="0"/>
                <a:cs typeface="Times New Roman" panose="02020603050405020304" charset="0"/>
              </a:rPr>
              <a:t>nhân</a:t>
            </a:r>
            <a:r>
              <a:rPr lang="vi-VN" sz="2400" dirty="0" smtClean="0">
                <a:latin typeface="Times New Roman" panose="02020603050405020304" charset="0"/>
                <a:cs typeface="Times New Roman" panose="02020603050405020304" charset="0"/>
              </a:rPr>
              <a:t> </a:t>
            </a:r>
            <a:r>
              <a:rPr lang="vi-VN" sz="2400" dirty="0">
                <a:latin typeface="Times New Roman" panose="02020603050405020304" charset="0"/>
                <a:cs typeface="Times New Roman" panose="02020603050405020304" charset="0"/>
              </a:rPr>
              <a:t>tố </a:t>
            </a:r>
            <a:r>
              <a:rPr lang="vi-VN" sz="2400" dirty="0" smtClean="0">
                <a:latin typeface="Times New Roman" panose="02020603050405020304" charset="0"/>
                <a:cs typeface="Times New Roman" panose="02020603050405020304" charset="0"/>
              </a:rPr>
              <a:t>(</a:t>
            </a:r>
            <a:r>
              <a:rPr lang="en-US" sz="2400" dirty="0" smtClean="0">
                <a:latin typeface="Times New Roman" panose="02020603050405020304" charset="0"/>
                <a:cs typeface="Times New Roman" panose="02020603050405020304" charset="0"/>
              </a:rPr>
              <a:t>2</a:t>
            </a:r>
            <a:r>
              <a:rPr lang="vi-VN" sz="2400" dirty="0" smtClean="0">
                <a:latin typeface="Times New Roman" panose="02020603050405020304" charset="0"/>
                <a:cs typeface="Times New Roman" panose="02020603050405020304" charset="0"/>
              </a:rPr>
              <a:t>FA</a:t>
            </a:r>
            <a:r>
              <a:rPr lang="vi-VN" sz="2400" dirty="0">
                <a:latin typeface="Times New Roman" panose="02020603050405020304" charset="0"/>
                <a:cs typeface="Times New Roman" panose="02020603050405020304" charset="0"/>
              </a:rPr>
              <a:t>) là một quy trình </a:t>
            </a:r>
            <a:r>
              <a:rPr lang="en-US" sz="2400" dirty="0" err="1" smtClean="0">
                <a:latin typeface="Times New Roman" panose="02020603050405020304" charset="0"/>
                <a:cs typeface="Times New Roman" panose="02020603050405020304" charset="0"/>
              </a:rPr>
              <a:t>xác</a:t>
            </a:r>
            <a:r>
              <a:rPr lang="en-US" sz="2400" dirty="0" smtClean="0">
                <a:latin typeface="Times New Roman" panose="02020603050405020304" charset="0"/>
                <a:cs typeface="Times New Roman" panose="02020603050405020304" charset="0"/>
              </a:rPr>
              <a:t> </a:t>
            </a:r>
            <a:r>
              <a:rPr lang="en-US" sz="2400" dirty="0" err="1" smtClean="0">
                <a:latin typeface="Times New Roman" panose="02020603050405020304" charset="0"/>
                <a:cs typeface="Times New Roman" panose="02020603050405020304" charset="0"/>
              </a:rPr>
              <a:t>thực</a:t>
            </a:r>
            <a:r>
              <a:rPr lang="en-US" sz="2400" dirty="0" smtClean="0">
                <a:latin typeface="Times New Roman" panose="02020603050405020304" charset="0"/>
                <a:cs typeface="Times New Roman" panose="02020603050405020304" charset="0"/>
              </a:rPr>
              <a:t> </a:t>
            </a:r>
            <a:r>
              <a:rPr lang="vi-VN" sz="2400" dirty="0" smtClean="0">
                <a:latin typeface="Times New Roman" panose="02020603050405020304" charset="0"/>
                <a:cs typeface="Times New Roman" panose="02020603050405020304" charset="0"/>
              </a:rPr>
              <a:t>tài </a:t>
            </a:r>
            <a:r>
              <a:rPr lang="vi-VN" sz="2400" dirty="0">
                <a:latin typeface="Times New Roman" panose="02020603050405020304" charset="0"/>
                <a:cs typeface="Times New Roman" panose="02020603050405020304" charset="0"/>
              </a:rPr>
              <a:t>khoản gồm nhiều bước, trong đó, yêu cầu người dùng nhập thêm thông tin khác ngoài mật khẩu. Ví dụ: cùng với mật khẩu, người dùng có thể được yêu cầu nhập mã gửi qua email, trả lời câu hỏi bí mật hoặc quét vân tay. Hình thức xác thực thứ hai có thể giúp ngăn chặn truy cập tài khoản trái phép khi mật khẩu hệ thống bị lộ.</a:t>
            </a:r>
            <a:endParaRPr lang="en-US" sz="2400" dirty="0">
              <a:latin typeface="Times New Roman" panose="02020603050405020304" charset="0"/>
              <a:cs typeface="Times New Roman" panose="02020603050405020304" charset="0"/>
            </a:endParaRPr>
          </a:p>
        </p:txBody>
      </p:sp>
      <p:pic>
        <p:nvPicPr>
          <p:cNvPr id="67"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9709465">
            <a:off x="-714375" y="-727075"/>
            <a:ext cx="2891790" cy="2035175"/>
          </a:xfrm>
          <a:prstGeom prst="rect">
            <a:avLst/>
          </a:prstGeom>
        </p:spPr>
      </p:pic>
      <p:pic>
        <p:nvPicPr>
          <p:cNvPr id="68"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3558" y="-472228"/>
            <a:ext cx="1820312" cy="1820312"/>
          </a:xfrm>
          <a:prstGeom prst="rect">
            <a:avLst/>
          </a:prstGeom>
        </p:spPr>
      </p:pic>
      <p:pic>
        <p:nvPicPr>
          <p:cNvPr id="1026" name="Picture 2" descr="https://cdn.tgdd.vn/hoi-dap/576410/lam-sao-de-dang-nhap-va-thoat-tai-khoan-icloud-app%20(4))-800x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233" y="3699066"/>
            <a:ext cx="3756171" cy="2626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4814669" y="3653570"/>
            <a:ext cx="6602267" cy="27733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651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239784" y="572784"/>
            <a:ext cx="5712431" cy="57124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2" name="矩形 21"/>
          <p:cNvSpPr/>
          <p:nvPr/>
        </p:nvSpPr>
        <p:spPr>
          <a:xfrm>
            <a:off x="3890122" y="1760150"/>
            <a:ext cx="4444773" cy="830997"/>
          </a:xfrm>
          <a:prstGeom prst="rect">
            <a:avLst/>
          </a:prstGeom>
        </p:spPr>
        <p:txBody>
          <a:bodyPr wrap="square">
            <a:spAutoFit/>
          </a:bodyPr>
          <a:lstStyle/>
          <a:p>
            <a:pPr algn="ctr"/>
            <a:r>
              <a:rPr lang="en-US" altLang="zh-CN" sz="4800" b="1" dirty="0">
                <a:solidFill>
                  <a:schemeClr val="bg1"/>
                </a:solidFill>
                <a:latin typeface="Calibri" panose="020F0502020204030204" pitchFamily="34" charset="0"/>
                <a:ea typeface="Calibri" panose="020F0502020204030204" pitchFamily="34" charset="0"/>
                <a:cs typeface="Calibri" panose="020F0502020204030204" pitchFamily="34" charset="0"/>
              </a:rPr>
              <a:t>2</a:t>
            </a:r>
          </a:p>
        </p:txBody>
      </p:sp>
      <p:sp>
        <p:nvSpPr>
          <p:cNvPr id="23" name="KSO_Shape"/>
          <p:cNvSpPr/>
          <p:nvPr/>
        </p:nvSpPr>
        <p:spPr bwMode="auto">
          <a:xfrm>
            <a:off x="4104689" y="2159555"/>
            <a:ext cx="3916577" cy="2908076"/>
          </a:xfrm>
          <a:custGeom>
            <a:avLst/>
            <a:gdLst>
              <a:gd name="T0" fmla="*/ 1584488 w 13171486"/>
              <a:gd name="T1" fmla="*/ 9114 h 9774236"/>
              <a:gd name="T2" fmla="*/ 1584488 w 13171486"/>
              <a:gd name="T3" fmla="*/ 9114 h 9774236"/>
              <a:gd name="T4" fmla="*/ 1584488 w 13171486"/>
              <a:gd name="T5" fmla="*/ 110002 h 9774236"/>
              <a:gd name="T6" fmla="*/ 1711212 w 13171486"/>
              <a:gd name="T7" fmla="*/ 74863 h 9774236"/>
              <a:gd name="T8" fmla="*/ 1711212 w 13171486"/>
              <a:gd name="T9" fmla="*/ 74863 h 9774236"/>
              <a:gd name="T10" fmla="*/ 1711212 w 13171486"/>
              <a:gd name="T11" fmla="*/ 164264 h 9774236"/>
              <a:gd name="T12" fmla="*/ 1711212 w 13171486"/>
              <a:gd name="T13" fmla="*/ 164264 h 9774236"/>
              <a:gd name="T14" fmla="*/ 1015531 w 13171486"/>
              <a:gd name="T15" fmla="*/ 267770 h 9774236"/>
              <a:gd name="T16" fmla="*/ 1015531 w 13171486"/>
              <a:gd name="T17" fmla="*/ 267770 h 9774236"/>
              <a:gd name="T18" fmla="*/ 1015531 w 13171486"/>
              <a:gd name="T19" fmla="*/ 267770 h 9774236"/>
              <a:gd name="T20" fmla="*/ 1275705 w 13171486"/>
              <a:gd name="T21" fmla="*/ 195626 h 9774236"/>
              <a:gd name="T22" fmla="*/ 954121 w 13171486"/>
              <a:gd name="T23" fmla="*/ 277101 h 9774236"/>
              <a:gd name="T24" fmla="*/ 954121 w 13171486"/>
              <a:gd name="T25" fmla="*/ 277101 h 9774236"/>
              <a:gd name="T26" fmla="*/ 954121 w 13171486"/>
              <a:gd name="T27" fmla="*/ 277101 h 9774236"/>
              <a:gd name="T28" fmla="*/ 192690 w 13171486"/>
              <a:gd name="T29" fmla="*/ 0 h 9774236"/>
              <a:gd name="T30" fmla="*/ 799309 w 13171486"/>
              <a:gd name="T31" fmla="*/ 264038 h 9774236"/>
              <a:gd name="T32" fmla="*/ 814700 w 13171486"/>
              <a:gd name="T33" fmla="*/ 267779 h 9774236"/>
              <a:gd name="T34" fmla="*/ 874485 w 13171486"/>
              <a:gd name="T35" fmla="*/ 282309 h 9774236"/>
              <a:gd name="T36" fmla="*/ 826021 w 13171486"/>
              <a:gd name="T37" fmla="*/ 275665 h 9774236"/>
              <a:gd name="T38" fmla="*/ 832227 w 13171486"/>
              <a:gd name="T39" fmla="*/ 278366 h 9774236"/>
              <a:gd name="T40" fmla="*/ 835852 w 13171486"/>
              <a:gd name="T41" fmla="*/ 279944 h 9774236"/>
              <a:gd name="T42" fmla="*/ 892929 w 13171486"/>
              <a:gd name="T43" fmla="*/ 286866 h 9774236"/>
              <a:gd name="T44" fmla="*/ 1791283 w 13171486"/>
              <a:gd name="T45" fmla="*/ 164264 h 9774236"/>
              <a:gd name="T46" fmla="*/ 1800397 w 13171486"/>
              <a:gd name="T47" fmla="*/ 1316935 h 9774236"/>
              <a:gd name="T48" fmla="*/ 902694 w 13171486"/>
              <a:gd name="T49" fmla="*/ 1232307 h 9774236"/>
              <a:gd name="T50" fmla="*/ 902694 w 13171486"/>
              <a:gd name="T51" fmla="*/ 1232307 h 9774236"/>
              <a:gd name="T52" fmla="*/ 4557 w 13171486"/>
              <a:gd name="T53" fmla="*/ 1336030 h 9774236"/>
              <a:gd name="T54" fmla="*/ 0 w 13171486"/>
              <a:gd name="T55" fmla="*/ 178586 h 9774236"/>
              <a:gd name="T56" fmla="*/ 829161 w 13171486"/>
              <a:gd name="T57" fmla="*/ 279133 h 9774236"/>
              <a:gd name="T58" fmla="*/ 804836 w 13171486"/>
              <a:gd name="T59" fmla="*/ 272761 h 9774236"/>
              <a:gd name="T60" fmla="*/ 84628 w 13171486"/>
              <a:gd name="T61" fmla="*/ 174029 h 9774236"/>
              <a:gd name="T62" fmla="*/ 84628 w 13171486"/>
              <a:gd name="T63" fmla="*/ 174029 h 9774236"/>
              <a:gd name="T64" fmla="*/ 84628 w 13171486"/>
              <a:gd name="T65" fmla="*/ 174029 h 9774236"/>
              <a:gd name="T66" fmla="*/ 79854 w 13171486"/>
              <a:gd name="T67" fmla="*/ 89184 h 9774236"/>
              <a:gd name="T68" fmla="*/ 414898 w 13171486"/>
              <a:gd name="T69" fmla="*/ 170612 h 9774236"/>
              <a:gd name="T70" fmla="*/ 192690 w 13171486"/>
              <a:gd name="T71" fmla="*/ 112403 h 9774236"/>
              <a:gd name="T72" fmla="*/ 192690 w 13171486"/>
              <a:gd name="T73" fmla="*/ 112403 h 9774236"/>
              <a:gd name="T74" fmla="*/ 192690 w 13171486"/>
              <a:gd name="T75" fmla="*/ 112403 h 97742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171486" h="9774236">
                <a:moveTo>
                  <a:pt x="11591924" y="66674"/>
                </a:moveTo>
                <a:lnTo>
                  <a:pt x="11591924" y="66674"/>
                </a:lnTo>
                <a:lnTo>
                  <a:pt x="11591924" y="804764"/>
                </a:lnTo>
                <a:lnTo>
                  <a:pt x="12519023" y="547686"/>
                </a:lnTo>
                <a:lnTo>
                  <a:pt x="12519023" y="547687"/>
                </a:lnTo>
                <a:lnTo>
                  <a:pt x="12519023" y="1201737"/>
                </a:lnTo>
                <a:lnTo>
                  <a:pt x="7429498" y="1958975"/>
                </a:lnTo>
                <a:lnTo>
                  <a:pt x="7429499" y="1958974"/>
                </a:lnTo>
                <a:lnTo>
                  <a:pt x="7429498" y="1958974"/>
                </a:lnTo>
                <a:lnTo>
                  <a:pt x="9332900" y="1431175"/>
                </a:lnTo>
                <a:lnTo>
                  <a:pt x="6980236" y="2027237"/>
                </a:lnTo>
                <a:lnTo>
                  <a:pt x="6980237" y="2027237"/>
                </a:lnTo>
                <a:lnTo>
                  <a:pt x="6980236" y="2027237"/>
                </a:lnTo>
                <a:lnTo>
                  <a:pt x="11591924" y="66674"/>
                </a:lnTo>
                <a:close/>
                <a:moveTo>
                  <a:pt x="1409699" y="0"/>
                </a:moveTo>
                <a:lnTo>
                  <a:pt x="5847645" y="1931672"/>
                </a:lnTo>
                <a:lnTo>
                  <a:pt x="5960245" y="1959038"/>
                </a:lnTo>
                <a:lnTo>
                  <a:pt x="6397626" y="2065337"/>
                </a:lnTo>
                <a:lnTo>
                  <a:pt x="6043066" y="2016731"/>
                </a:lnTo>
                <a:lnTo>
                  <a:pt x="6088470" y="2036494"/>
                </a:lnTo>
                <a:lnTo>
                  <a:pt x="6114994" y="2048039"/>
                </a:lnTo>
                <a:lnTo>
                  <a:pt x="6532561" y="2098675"/>
                </a:lnTo>
                <a:lnTo>
                  <a:pt x="13104811" y="1201737"/>
                </a:lnTo>
                <a:lnTo>
                  <a:pt x="13171486" y="9634536"/>
                </a:lnTo>
                <a:lnTo>
                  <a:pt x="6603999" y="9015411"/>
                </a:lnTo>
                <a:lnTo>
                  <a:pt x="6603998" y="9015411"/>
                </a:lnTo>
                <a:lnTo>
                  <a:pt x="33338" y="9774236"/>
                </a:lnTo>
                <a:lnTo>
                  <a:pt x="0" y="1306512"/>
                </a:lnTo>
                <a:lnTo>
                  <a:pt x="6066040" y="2042103"/>
                </a:lnTo>
                <a:lnTo>
                  <a:pt x="5888084" y="1995485"/>
                </a:lnTo>
                <a:lnTo>
                  <a:pt x="619125" y="1273175"/>
                </a:lnTo>
                <a:lnTo>
                  <a:pt x="619125" y="1273174"/>
                </a:lnTo>
                <a:lnTo>
                  <a:pt x="584200" y="652462"/>
                </a:lnTo>
                <a:lnTo>
                  <a:pt x="3035344" y="1248180"/>
                </a:lnTo>
                <a:lnTo>
                  <a:pt x="1409699" y="822325"/>
                </a:lnTo>
                <a:lnTo>
                  <a:pt x="1409699" y="0"/>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endParaRPr lang="zh-CN" altLang="en-US">
              <a:solidFill>
                <a:srgbClr val="A3170F"/>
              </a:solidFill>
              <a:ea typeface="Calibri" panose="020F0502020204030204" pitchFamily="34" charset="0"/>
              <a:cs typeface="Calibri" panose="020F0502020204030204" pitchFamily="34" charset="0"/>
            </a:endParaRPr>
          </a:p>
        </p:txBody>
      </p:sp>
      <p:sp>
        <p:nvSpPr>
          <p:cNvPr id="24" name="矩形 23"/>
          <p:cNvSpPr/>
          <p:nvPr/>
        </p:nvSpPr>
        <p:spPr>
          <a:xfrm>
            <a:off x="3923030" y="3122930"/>
            <a:ext cx="4411980" cy="1384995"/>
          </a:xfrm>
          <a:prstGeom prst="rect">
            <a:avLst/>
          </a:prstGeom>
        </p:spPr>
        <p:txBody>
          <a:bodyPr wrap="square">
            <a:spAutoFit/>
          </a:bodyPr>
          <a:lstStyle/>
          <a:p>
            <a:pPr algn="ctr"/>
            <a:r>
              <a:rPr lang="en-US" altLang="zh-CN" sz="2800" b="1" dirty="0">
                <a:solidFill>
                  <a:srgbClr val="A3170F"/>
                </a:solidFill>
                <a:latin typeface="Times New Roman" panose="02020603050405020304" charset="0"/>
                <a:ea typeface="Calibri" panose="020F0502020204030204" pitchFamily="34" charset="0"/>
                <a:cs typeface="Times New Roman" panose="02020603050405020304" charset="0"/>
              </a:rPr>
              <a:t>CÁC </a:t>
            </a:r>
            <a:r>
              <a:rPr lang="en-US" altLang="zh-CN" sz="2800" b="1" dirty="0" smtClean="0">
                <a:solidFill>
                  <a:srgbClr val="A3170F"/>
                </a:solidFill>
                <a:latin typeface="Times New Roman" panose="02020603050405020304" charset="0"/>
                <a:ea typeface="Calibri" panose="020F0502020204030204" pitchFamily="34" charset="0"/>
                <a:cs typeface="Times New Roman" panose="02020603050405020304" charset="0"/>
              </a:rPr>
              <a:t>PHƯƠNG PHÁP XÁC THỰC HAI NHÂN TỐ</a:t>
            </a:r>
            <a:endParaRPr lang="en-US" altLang="zh-CN" sz="2800" b="1" dirty="0">
              <a:solidFill>
                <a:srgbClr val="A3170F"/>
              </a:solidFill>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文本框 24"/>
          <p:cNvSpPr txBox="1"/>
          <p:nvPr/>
        </p:nvSpPr>
        <p:spPr>
          <a:xfrm>
            <a:off x="1504315" y="499110"/>
            <a:ext cx="9479915" cy="1198880"/>
          </a:xfrm>
          <a:prstGeom prst="rect">
            <a:avLst/>
          </a:prstGeom>
          <a:noFill/>
        </p:spPr>
        <p:txBody>
          <a:bodyPr wrap="square" rtlCol="0">
            <a:spAutoFit/>
          </a:bodyPr>
          <a:lstStyle/>
          <a:p>
            <a:pPr algn="ctr"/>
            <a:r>
              <a:rPr lang="en-US" altLang="zh-CN" sz="4000" b="1" dirty="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rPr>
              <a:t>2</a:t>
            </a:r>
            <a:r>
              <a:rPr lang="en-US" altLang="zh-CN" sz="3200" b="1" dirty="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rPr>
              <a:t>.</a:t>
            </a:r>
          </a:p>
          <a:p>
            <a:pPr algn="ctr"/>
            <a:r>
              <a:rPr lang="en-US" altLang="zh-CN" sz="3200" b="1" dirty="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rPr>
              <a:t>CÁC </a:t>
            </a:r>
            <a:r>
              <a:rPr lang="en-US" altLang="zh-CN" sz="3200" b="1" dirty="0" smtClean="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rPr>
              <a:t>PHƯƠNG PHÁP XÁC THỰC HAI NHÂN TỐ</a:t>
            </a:r>
            <a:endParaRPr lang="zh-CN" altLang="en-US" sz="3200" b="1" dirty="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endParaRPr>
          </a:p>
        </p:txBody>
      </p:sp>
      <p:sp>
        <p:nvSpPr>
          <p:cNvPr id="28" name="椭圆 27"/>
          <p:cNvSpPr/>
          <p:nvPr/>
        </p:nvSpPr>
        <p:spPr>
          <a:xfrm>
            <a:off x="1572260" y="1747520"/>
            <a:ext cx="5348605" cy="4679950"/>
          </a:xfrm>
          <a:prstGeom prst="ellipse">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A3170F"/>
                </a:solidFill>
                <a:latin typeface="Calibri" panose="020F0502020204030204" pitchFamily="34" charset="0"/>
                <a:ea typeface="Calibri" panose="020F0502020204030204" pitchFamily="34" charset="0"/>
                <a:cs typeface="Calibri" panose="020F0502020204030204" pitchFamily="34" charset="0"/>
              </a:rPr>
              <a:t>HAND ACCOUNT</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椭圆 28"/>
          <p:cNvSpPr/>
          <p:nvPr/>
        </p:nvSpPr>
        <p:spPr>
          <a:xfrm>
            <a:off x="5513705" y="1665605"/>
            <a:ext cx="5175250" cy="48742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2" name="Text Box 21"/>
          <p:cNvSpPr txBox="1"/>
          <p:nvPr/>
        </p:nvSpPr>
        <p:spPr>
          <a:xfrm>
            <a:off x="2367915" y="3127375"/>
            <a:ext cx="7752715" cy="2245360"/>
          </a:xfrm>
          <a:prstGeom prst="rect">
            <a:avLst/>
          </a:prstGeom>
          <a:noFill/>
        </p:spPr>
        <p:txBody>
          <a:bodyPr wrap="square" rtlCol="0">
            <a:spAutoFit/>
          </a:bodyPr>
          <a:lstStyle/>
          <a:p>
            <a:pPr algn="just"/>
            <a:r>
              <a:rPr lang="vi-VN" sz="2800" dirty="0">
                <a:solidFill>
                  <a:schemeClr val="bg1"/>
                </a:solidFill>
                <a:latin typeface="Times New Roman" panose="02020603050405020304" charset="0"/>
                <a:cs typeface="Times New Roman" panose="02020603050405020304" charset="0"/>
                <a:sym typeface="+mn-ea"/>
              </a:rPr>
              <a:t>Xác thực hai nhân tố bằng SMS OTP trên Firebase là một phương pháp để xác minh danh tính người dùng bằng cách yêu cầu họ nhập mã OTP được gửi đến điện thoại di động của họ qua tin nhắn văn bản (SMS).</a:t>
            </a:r>
            <a:endParaRPr lang="en-US" sz="2800" dirty="0">
              <a:solidFill>
                <a:schemeClr val="bg1"/>
              </a:solidFill>
              <a:latin typeface="Times New Roman" panose="02020603050405020304" charset="0"/>
              <a:cs typeface="Times New Roman" panose="02020603050405020304" charset="0"/>
            </a:endParaRPr>
          </a:p>
        </p:txBody>
      </p:sp>
      <p:sp>
        <p:nvSpPr>
          <p:cNvPr id="21" name="矩形 34"/>
          <p:cNvSpPr/>
          <p:nvPr/>
        </p:nvSpPr>
        <p:spPr>
          <a:xfrm>
            <a:off x="3013765" y="2355640"/>
            <a:ext cx="6281913" cy="769441"/>
          </a:xfrm>
          <a:prstGeom prst="rect">
            <a:avLst/>
          </a:prstGeom>
        </p:spPr>
        <p:txBody>
          <a:bodyPr wrap="none">
            <a:spAutoFit/>
          </a:bodyPr>
          <a:lstStyle/>
          <a:p>
            <a:pPr algn="ctr"/>
            <a:r>
              <a:rPr lang="en-US" sz="4400" b="1" dirty="0" smtClean="0">
                <a:solidFill>
                  <a:schemeClr val="bg1"/>
                </a:solidFill>
                <a:latin typeface="Times New Roman" panose="02020603050405020304" charset="0"/>
                <a:cs typeface="Times New Roman" panose="02020603050405020304" charset="0"/>
                <a:sym typeface="+mn-ea"/>
              </a:rPr>
              <a:t>XÁC THỰC BẰNG SMS</a:t>
            </a:r>
            <a:endParaRPr lang="en-US" altLang="zh-CN" sz="4400" b="1" dirty="0">
              <a:solidFill>
                <a:schemeClr val="bg1"/>
              </a:solidFill>
              <a:latin typeface="Times New Roman" panose="02020603050405020304" charset="0"/>
              <a:ea typeface="Calibri" panose="020F0502020204030204" pitchFamily="3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4671676" y="2910630"/>
            <a:ext cx="3259455" cy="553085"/>
          </a:xfrm>
          <a:prstGeom prst="rect">
            <a:avLst/>
          </a:prstGeom>
        </p:spPr>
        <p:txBody>
          <a:bodyPr wrap="none">
            <a:spAutoFit/>
          </a:bodyPr>
          <a:lstStyle/>
          <a:p>
            <a:pPr algn="ctr"/>
            <a:r>
              <a:rPr lang="en-US" sz="3000" b="1">
                <a:solidFill>
                  <a:schemeClr val="bg1"/>
                </a:solidFill>
                <a:sym typeface="+mn-ea"/>
              </a:rPr>
              <a:t>Brute force attack</a:t>
            </a:r>
            <a:endParaRPr lang="en-US" altLang="zh-CN" sz="3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cxnSp>
        <p:nvCxnSpPr>
          <p:cNvPr id="3"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文本框 24"/>
          <p:cNvSpPr txBox="1"/>
          <p:nvPr/>
        </p:nvSpPr>
        <p:spPr>
          <a:xfrm>
            <a:off x="1504315" y="499110"/>
            <a:ext cx="9479915" cy="1198880"/>
          </a:xfrm>
          <a:prstGeom prst="rect">
            <a:avLst/>
          </a:prstGeom>
          <a:noFill/>
        </p:spPr>
        <p:txBody>
          <a:bodyPr wrap="square" rtlCol="0">
            <a:spAutoFit/>
          </a:bodyPr>
          <a:lstStyle/>
          <a:p>
            <a:pPr algn="ctr"/>
            <a:r>
              <a:rPr lang="en-US" altLang="zh-CN" sz="4000" b="1" dirty="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rPr>
              <a:t>2</a:t>
            </a:r>
            <a:r>
              <a:rPr lang="en-US" altLang="zh-CN" sz="3200" b="1" dirty="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rPr>
              <a:t>.</a:t>
            </a:r>
          </a:p>
          <a:p>
            <a:pPr algn="ctr"/>
            <a:r>
              <a:rPr lang="en-US" altLang="zh-CN" sz="3200" b="1" dirty="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rPr>
              <a:t>CÁC PHƯƠNG PHÁP XÁC THỰC HAI NHÂN TỐ</a:t>
            </a:r>
            <a:endParaRPr lang="zh-CN" altLang="en-US" sz="3200" b="1" dirty="0">
              <a:pattFill prst="ltDnDiag">
                <a:fgClr>
                  <a:schemeClr val="bg1"/>
                </a:fgClr>
                <a:bgClr>
                  <a:schemeClr val="tx1"/>
                </a:bgClr>
              </a:pattFill>
              <a:latin typeface="Times New Roman" panose="02020603050405020304" charset="0"/>
              <a:ea typeface="Calibri" panose="020F0502020204030204" pitchFamily="34" charset="0"/>
              <a:cs typeface="Times New Roman" panose="02020603050405020304" charset="0"/>
            </a:endParaRPr>
          </a:p>
        </p:txBody>
      </p:sp>
      <p:sp>
        <p:nvSpPr>
          <p:cNvPr id="28" name="椭圆 27"/>
          <p:cNvSpPr/>
          <p:nvPr/>
        </p:nvSpPr>
        <p:spPr>
          <a:xfrm>
            <a:off x="1572260" y="1747520"/>
            <a:ext cx="5348605" cy="4679950"/>
          </a:xfrm>
          <a:prstGeom prst="ellipse">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A3170F"/>
                </a:solidFill>
                <a:latin typeface="Calibri" panose="020F0502020204030204" pitchFamily="34" charset="0"/>
                <a:ea typeface="Calibri" panose="020F0502020204030204" pitchFamily="34" charset="0"/>
                <a:cs typeface="Calibri" panose="020F0502020204030204" pitchFamily="34" charset="0"/>
              </a:rPr>
              <a:t>HAND ACCOUNT</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椭圆 28"/>
          <p:cNvSpPr/>
          <p:nvPr/>
        </p:nvSpPr>
        <p:spPr>
          <a:xfrm>
            <a:off x="5513705" y="1665605"/>
            <a:ext cx="5175250" cy="48742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2" name="Text Box 21"/>
          <p:cNvSpPr txBox="1"/>
          <p:nvPr/>
        </p:nvSpPr>
        <p:spPr>
          <a:xfrm>
            <a:off x="2208530" y="3204210"/>
            <a:ext cx="8185150" cy="1815882"/>
          </a:xfrm>
          <a:prstGeom prst="rect">
            <a:avLst/>
          </a:prstGeom>
          <a:noFill/>
        </p:spPr>
        <p:txBody>
          <a:bodyPr wrap="square" rtlCol="0">
            <a:spAutoFit/>
          </a:bodyPr>
          <a:lstStyle/>
          <a:p>
            <a:pPr algn="just"/>
            <a:r>
              <a:rPr lang="vi-VN" sz="2800" dirty="0">
                <a:solidFill>
                  <a:schemeClr val="bg1"/>
                </a:solidFill>
                <a:latin typeface="Times New Roman" panose="02020603050405020304" charset="0"/>
                <a:cs typeface="Times New Roman" panose="02020603050405020304" charset="0"/>
                <a:sym typeface="+mn-ea"/>
              </a:rPr>
              <a:t>Thuật toán AES (Advanced Encryption Standard) là một thuật toán mã hóa đối xứng, có khả năng mã hóa và giải mã thông tin với độ bảo mật cao. AES sử dụng khối dữ liệu đầu vào và khóa để tạo ra khối mã hóa đầu </a:t>
            </a:r>
            <a:r>
              <a:rPr lang="vi-VN" sz="2800" dirty="0" smtClean="0">
                <a:solidFill>
                  <a:schemeClr val="bg1"/>
                </a:solidFill>
                <a:latin typeface="Times New Roman" panose="02020603050405020304" charset="0"/>
                <a:cs typeface="Times New Roman" panose="02020603050405020304" charset="0"/>
                <a:sym typeface="+mn-ea"/>
              </a:rPr>
              <a:t>ra</a:t>
            </a:r>
            <a:r>
              <a:rPr lang="en-US" sz="2800" dirty="0" smtClean="0">
                <a:solidFill>
                  <a:schemeClr val="bg1"/>
                </a:solidFill>
                <a:latin typeface="Times New Roman" panose="02020603050405020304" charset="0"/>
                <a:cs typeface="Times New Roman" panose="02020603050405020304" charset="0"/>
                <a:sym typeface="+mn-ea"/>
              </a:rPr>
              <a:t>.</a:t>
            </a:r>
            <a:endParaRPr lang="en-US" sz="2800" dirty="0">
              <a:solidFill>
                <a:schemeClr val="bg1"/>
              </a:solidFill>
              <a:latin typeface="Times New Roman" panose="02020603050405020304" charset="0"/>
              <a:cs typeface="Times New Roman" panose="02020603050405020304" charset="0"/>
            </a:endParaRPr>
          </a:p>
        </p:txBody>
      </p:sp>
      <p:sp>
        <p:nvSpPr>
          <p:cNvPr id="23" name="矩形 34"/>
          <p:cNvSpPr/>
          <p:nvPr/>
        </p:nvSpPr>
        <p:spPr>
          <a:xfrm>
            <a:off x="3258346" y="2326430"/>
            <a:ext cx="5971828" cy="769441"/>
          </a:xfrm>
          <a:prstGeom prst="rect">
            <a:avLst/>
          </a:prstGeom>
        </p:spPr>
        <p:txBody>
          <a:bodyPr wrap="none">
            <a:spAutoFit/>
          </a:bodyPr>
          <a:lstStyle/>
          <a:p>
            <a:pPr algn="ctr"/>
            <a:r>
              <a:rPr lang="en-US" sz="4400" b="1" dirty="0" smtClean="0">
                <a:solidFill>
                  <a:schemeClr val="bg1"/>
                </a:solidFill>
                <a:latin typeface="Times New Roman" panose="02020603050405020304" charset="0"/>
                <a:cs typeface="Times New Roman" panose="02020603050405020304" charset="0"/>
                <a:sym typeface="+mn-ea"/>
              </a:rPr>
              <a:t>MÃ HÓA VÀ GIẢI MÃ</a:t>
            </a:r>
            <a:endParaRPr lang="en-US" altLang="zh-CN" sz="4400" b="1" dirty="0">
              <a:solidFill>
                <a:schemeClr val="bg1"/>
              </a:solidFill>
              <a:latin typeface="Times New Roman" panose="02020603050405020304" charset="0"/>
              <a:ea typeface="Calibri" panose="020F0502020204030204" pitchFamily="3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23747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64540" y="480695"/>
            <a:ext cx="10662920" cy="609219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文本框 24"/>
          <p:cNvSpPr txBox="1"/>
          <p:nvPr/>
        </p:nvSpPr>
        <p:spPr>
          <a:xfrm>
            <a:off x="764539" y="490457"/>
            <a:ext cx="10483047" cy="584775"/>
          </a:xfrm>
          <a:prstGeom prst="rect">
            <a:avLst/>
          </a:prstGeom>
          <a:noFill/>
        </p:spPr>
        <p:txBody>
          <a:bodyPr wrap="square" rtlCol="0">
            <a:spAutoFit/>
          </a:bodyPr>
          <a:lstStyle/>
          <a:p>
            <a:pPr algn="ctr"/>
            <a:r>
              <a:rPr lang="en-US" altLang="zh-CN" sz="32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CÁCH THỨC HOẠT ĐỘNG CỦA </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SMS AUTHENTICATION</a:t>
            </a:r>
            <a:endParaRPr lang="zh-CN" altLang="en-US" sz="32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8" name="Text Box 27"/>
          <p:cNvSpPr txBox="1"/>
          <p:nvPr/>
        </p:nvSpPr>
        <p:spPr>
          <a:xfrm>
            <a:off x="1216491" y="1135645"/>
            <a:ext cx="9562465"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 </a:t>
            </a:r>
            <a:r>
              <a:rPr lang="vi-VN" sz="2000" dirty="0" smtClean="0">
                <a:latin typeface="+mj-lt"/>
              </a:rPr>
              <a:t>Phone </a:t>
            </a:r>
            <a:r>
              <a:rPr lang="vi-VN" sz="2000" dirty="0">
                <a:latin typeface="+mj-lt"/>
              </a:rPr>
              <a:t>Authentication trên Firebase là một tính năng cung cấp việc xác thực người dùng thông qua số điện thoại của họ. Các bước cơ bản để hoạt động của Phone Authentication trên Firebase như sau:</a:t>
            </a:r>
            <a:endParaRPr lang="en-US" sz="2000" dirty="0">
              <a:latin typeface="+mj-lt"/>
              <a:cs typeface="Times New Roman" panose="02020603050405020304" charset="0"/>
            </a:endParaRPr>
          </a:p>
        </p:txBody>
      </p:sp>
      <p:sp>
        <p:nvSpPr>
          <p:cNvPr id="29" name="Text Box 28"/>
          <p:cNvSpPr txBox="1"/>
          <p:nvPr/>
        </p:nvSpPr>
        <p:spPr>
          <a:xfrm>
            <a:off x="1198562" y="2143599"/>
            <a:ext cx="9705340" cy="707886"/>
          </a:xfrm>
          <a:prstGeom prst="rect">
            <a:avLst/>
          </a:prstGeom>
          <a:noFill/>
        </p:spPr>
        <p:txBody>
          <a:bodyPr wrap="square" rtlCol="0">
            <a:spAutoFit/>
          </a:bodyPr>
          <a:lstStyle/>
          <a:p>
            <a:pPr indent="0">
              <a:buFont typeface="+mj-lt"/>
              <a:buNone/>
            </a:pPr>
            <a:r>
              <a:rPr lang="en-US" sz="2000" dirty="0" smtClean="0">
                <a:latin typeface="Times New Roman" panose="02020603050405020304" charset="0"/>
                <a:cs typeface="Times New Roman" panose="02020603050405020304" charset="0"/>
              </a:rPr>
              <a:t>2. </a:t>
            </a:r>
            <a:r>
              <a:rPr lang="vi-VN" sz="2000" dirty="0" smtClean="0">
                <a:latin typeface="Times New Roman" panose="02020603050405020304" charset="0"/>
                <a:cs typeface="Times New Roman" panose="02020603050405020304" charset="0"/>
              </a:rPr>
              <a:t>Khi </a:t>
            </a:r>
            <a:r>
              <a:rPr lang="vi-VN" sz="2000" dirty="0">
                <a:latin typeface="Times New Roman" panose="02020603050405020304" charset="0"/>
                <a:cs typeface="Times New Roman" panose="02020603050405020304" charset="0"/>
              </a:rPr>
              <a:t>người dùng đăng nhập hoặc đăng ký bằng số điện thoại, Firebase sẽ yêu cầu người dùng cung cấp số điện thoại của họ.</a:t>
            </a:r>
            <a:endParaRPr lang="en-US" dirty="0">
              <a:latin typeface="Times New Roman" panose="02020603050405020304" charset="0"/>
              <a:cs typeface="Times New Roman" panose="02020603050405020304" charset="0"/>
            </a:endParaRPr>
          </a:p>
        </p:txBody>
      </p:sp>
      <p:sp>
        <p:nvSpPr>
          <p:cNvPr id="30" name="Text Box 29"/>
          <p:cNvSpPr txBox="1"/>
          <p:nvPr/>
        </p:nvSpPr>
        <p:spPr>
          <a:xfrm>
            <a:off x="1216491" y="3077567"/>
            <a:ext cx="10031095" cy="1015663"/>
          </a:xfrm>
          <a:prstGeom prst="rect">
            <a:avLst/>
          </a:prstGeom>
          <a:noFill/>
        </p:spPr>
        <p:txBody>
          <a:bodyPr wrap="square" rtlCol="0">
            <a:spAutoFit/>
          </a:bodyPr>
          <a:lstStyle/>
          <a:p>
            <a:pPr indent="0">
              <a:buFont typeface="+mj-lt"/>
              <a:buNone/>
            </a:pPr>
            <a:r>
              <a:rPr lang="en-US" sz="2000" dirty="0" smtClean="0">
                <a:latin typeface="Times New Roman" panose="02020603050405020304" charset="0"/>
                <a:cs typeface="Times New Roman" panose="02020603050405020304" charset="0"/>
              </a:rPr>
              <a:t>3. </a:t>
            </a:r>
            <a:r>
              <a:rPr lang="vi-VN" sz="2000" dirty="0">
                <a:latin typeface="Times New Roman" panose="02020603050405020304" charset="0"/>
                <a:cs typeface="Times New Roman" panose="02020603050405020304" charset="0"/>
              </a:rPr>
              <a:t>Firebase sẽ gửi một tin nhắn chứa mã xác thực đến số điện thoại đó. Mã này được tạo ra bằng cách sử dụng thuật toán mã hóa và được gửi thông qua dịch vụ SMS của nhà cung cấp điện thoại.</a:t>
            </a:r>
            <a:endParaRPr lang="en-US" dirty="0">
              <a:latin typeface="Times New Roman" panose="02020603050405020304" charset="0"/>
              <a:cs typeface="Times New Roman" panose="02020603050405020304" charset="0"/>
            </a:endParaRPr>
          </a:p>
        </p:txBody>
      </p:sp>
      <p:sp>
        <p:nvSpPr>
          <p:cNvPr id="32" name="Text Box 31"/>
          <p:cNvSpPr txBox="1"/>
          <p:nvPr/>
        </p:nvSpPr>
        <p:spPr>
          <a:xfrm>
            <a:off x="1216491" y="4335901"/>
            <a:ext cx="9832975" cy="707886"/>
          </a:xfrm>
          <a:prstGeom prst="rect">
            <a:avLst/>
          </a:prstGeom>
          <a:noFill/>
        </p:spPr>
        <p:txBody>
          <a:bodyPr wrap="square" rtlCol="0">
            <a:spAutoFit/>
          </a:bodyPr>
          <a:lstStyle/>
          <a:p>
            <a:r>
              <a:rPr lang="en-US" sz="2000" dirty="0" smtClean="0">
                <a:latin typeface="Times New Roman" panose="02020603050405020304" charset="0"/>
                <a:cs typeface="Times New Roman" panose="02020603050405020304" charset="0"/>
              </a:rPr>
              <a:t>4. </a:t>
            </a:r>
            <a:r>
              <a:rPr lang="vi-VN" sz="2000" dirty="0" smtClean="0">
                <a:latin typeface="+mj-lt"/>
              </a:rPr>
              <a:t>Sau </a:t>
            </a:r>
            <a:r>
              <a:rPr lang="vi-VN" sz="2000" dirty="0">
                <a:latin typeface="+mj-lt"/>
              </a:rPr>
              <a:t>khi nhận được mã xác thực, người dùng cần nhập mã vào ứng dụng để hoàn tất xác thực.</a:t>
            </a:r>
          </a:p>
        </p:txBody>
      </p:sp>
      <p:sp>
        <p:nvSpPr>
          <p:cNvPr id="33" name="Text Box 31"/>
          <p:cNvSpPr txBox="1"/>
          <p:nvPr/>
        </p:nvSpPr>
        <p:spPr>
          <a:xfrm>
            <a:off x="1187065" y="5298414"/>
            <a:ext cx="9832975" cy="707886"/>
          </a:xfrm>
          <a:prstGeom prst="rect">
            <a:avLst/>
          </a:prstGeom>
          <a:noFill/>
        </p:spPr>
        <p:txBody>
          <a:bodyPr wrap="square" rtlCol="0">
            <a:spAutoFit/>
          </a:bodyPr>
          <a:lstStyle/>
          <a:p>
            <a:r>
              <a:rPr lang="en-US" sz="2000" dirty="0">
                <a:latin typeface="Times New Roman" panose="02020603050405020304" charset="0"/>
                <a:cs typeface="Times New Roman" panose="02020603050405020304" charset="0"/>
              </a:rPr>
              <a:t>5</a:t>
            </a:r>
            <a:r>
              <a:rPr lang="en-US" sz="2000" dirty="0" smtClean="0">
                <a:latin typeface="Times New Roman" panose="02020603050405020304" charset="0"/>
                <a:cs typeface="Times New Roman" panose="02020603050405020304" charset="0"/>
              </a:rPr>
              <a:t>. </a:t>
            </a:r>
            <a:r>
              <a:rPr lang="vi-VN" sz="2000" dirty="0">
                <a:latin typeface="+mj-lt"/>
              </a:rPr>
              <a:t>Firebase sẽ kiểm tra mã xác thực với mã được tạo ra trước đó và nếu mã trùng khớp, người dùng sẽ được xác thực thành công.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23747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64540" y="492760"/>
            <a:ext cx="10662920" cy="609219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文本框 24"/>
          <p:cNvSpPr txBox="1"/>
          <p:nvPr/>
        </p:nvSpPr>
        <p:spPr>
          <a:xfrm>
            <a:off x="1531620" y="492760"/>
            <a:ext cx="9015730" cy="583565"/>
          </a:xfrm>
          <a:prstGeom prst="rect">
            <a:avLst/>
          </a:prstGeom>
          <a:noFill/>
        </p:spPr>
        <p:txBody>
          <a:bodyPr wrap="square" rtlCol="0">
            <a:spAutoFit/>
          </a:bodyPr>
          <a:lstStyle/>
          <a:p>
            <a:pPr algn="ctr"/>
            <a:r>
              <a:rPr lang="en-US" altLang="zh-CN" sz="32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CÁCH THỨC HOẠT ĐỘNG CỦA </a:t>
            </a:r>
            <a:r>
              <a:rPr lang="en-US" altLang="zh-CN" sz="3200" b="1" dirty="0" smtClean="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THUẬT TOÁN AES</a:t>
            </a:r>
            <a:endParaRPr lang="zh-CN" altLang="en-US" sz="32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8" name="Text Box 27"/>
          <p:cNvSpPr txBox="1"/>
          <p:nvPr/>
        </p:nvSpPr>
        <p:spPr>
          <a:xfrm>
            <a:off x="1022985" y="1178560"/>
            <a:ext cx="10024110" cy="706755"/>
          </a:xfrm>
          <a:prstGeom prst="rect">
            <a:avLst/>
          </a:prstGeom>
          <a:noFill/>
        </p:spPr>
        <p:txBody>
          <a:bodyPr wrap="square" rtlCol="0">
            <a:spAutoFit/>
          </a:bodyPr>
          <a:lstStyle/>
          <a:p>
            <a:pPr indent="0">
              <a:buFont typeface="+mj-lt"/>
              <a:buNone/>
            </a:pPr>
            <a:r>
              <a:rPr lang="en-US" sz="2000" b="1" dirty="0" err="1">
                <a:latin typeface="Times New Roman" panose="02020603050405020304" charset="0"/>
                <a:cs typeface="Times New Roman" panose="02020603050405020304" charset="0"/>
              </a:rPr>
              <a:t>Bước</a:t>
            </a:r>
            <a:r>
              <a:rPr lang="en-US" sz="2000" b="1" dirty="0">
                <a:latin typeface="Times New Roman" panose="02020603050405020304" charset="0"/>
                <a:cs typeface="Times New Roman" panose="02020603050405020304" charset="0"/>
              </a:rPr>
              <a:t> 1: </a:t>
            </a:r>
            <a:r>
              <a:rPr lang="vi-VN" sz="2000" dirty="0">
                <a:latin typeface="Times New Roman" panose="02020603050405020304" charset="0"/>
                <a:cs typeface="Times New Roman" panose="02020603050405020304" charset="0"/>
              </a:rPr>
              <a:t>Khởi tạo khóa: Đầu tiên, khóa được khởi tạo. Khóa AES có thể có độ dài từ 128 đến 256 bit, tùy thuộc vào mức độ bảo mật cần thiết.</a:t>
            </a:r>
            <a:endParaRPr lang="en-US" sz="2000" dirty="0">
              <a:latin typeface="Times New Roman" panose="02020603050405020304" charset="0"/>
              <a:cs typeface="Times New Roman" panose="02020603050405020304" charset="0"/>
            </a:endParaRPr>
          </a:p>
        </p:txBody>
      </p:sp>
      <p:sp>
        <p:nvSpPr>
          <p:cNvPr id="29" name="Text Box 28"/>
          <p:cNvSpPr txBox="1"/>
          <p:nvPr/>
        </p:nvSpPr>
        <p:spPr>
          <a:xfrm>
            <a:off x="1029970" y="1931035"/>
            <a:ext cx="9705340" cy="707886"/>
          </a:xfrm>
          <a:prstGeom prst="rect">
            <a:avLst/>
          </a:prstGeom>
          <a:noFill/>
        </p:spPr>
        <p:txBody>
          <a:bodyPr wrap="square" rtlCol="0">
            <a:spAutoFit/>
          </a:bodyPr>
          <a:lstStyle/>
          <a:p>
            <a:pPr indent="0">
              <a:buFont typeface="+mj-lt"/>
              <a:buNone/>
            </a:pPr>
            <a:r>
              <a:rPr lang="en-US" sz="2000" b="1" dirty="0" err="1">
                <a:latin typeface="Times New Roman" panose="02020603050405020304" charset="0"/>
                <a:cs typeface="Times New Roman" panose="02020603050405020304" charset="0"/>
              </a:rPr>
              <a:t>Bước</a:t>
            </a:r>
            <a:r>
              <a:rPr lang="en-US" sz="2000" b="1" dirty="0">
                <a:latin typeface="Times New Roman" panose="02020603050405020304" charset="0"/>
                <a:cs typeface="Times New Roman" panose="02020603050405020304" charset="0"/>
              </a:rPr>
              <a:t> 2: </a:t>
            </a:r>
            <a:r>
              <a:rPr lang="vi-VN" sz="2000" dirty="0">
                <a:latin typeface="Times New Roman" panose="02020603050405020304" charset="0"/>
                <a:cs typeface="Times New Roman" panose="02020603050405020304" charset="0"/>
              </a:rPr>
              <a:t>Phân tích khóa: Khóa được phân tích để tạo ra các vòng mã hóa, mỗi vòng bao gồm các phép thay thế, hoán vị và trộn các bit.</a:t>
            </a:r>
            <a:endParaRPr lang="en-US" sz="2000" dirty="0">
              <a:latin typeface="Times New Roman" panose="02020603050405020304" charset="0"/>
              <a:cs typeface="Times New Roman" panose="02020603050405020304" charset="0"/>
            </a:endParaRPr>
          </a:p>
        </p:txBody>
      </p:sp>
      <p:sp>
        <p:nvSpPr>
          <p:cNvPr id="30" name="Text Box 29"/>
          <p:cNvSpPr txBox="1"/>
          <p:nvPr/>
        </p:nvSpPr>
        <p:spPr>
          <a:xfrm>
            <a:off x="978852" y="2708814"/>
            <a:ext cx="10339070" cy="1631216"/>
          </a:xfrm>
          <a:prstGeom prst="rect">
            <a:avLst/>
          </a:prstGeom>
          <a:noFill/>
        </p:spPr>
        <p:txBody>
          <a:bodyPr wrap="square" rtlCol="0">
            <a:spAutoFit/>
          </a:bodyPr>
          <a:lstStyle/>
          <a:p>
            <a:pPr indent="0">
              <a:buFont typeface="+mj-lt"/>
              <a:buNone/>
            </a:pPr>
            <a:r>
              <a:rPr lang="en-US" sz="2000" b="1" dirty="0" err="1">
                <a:latin typeface="Times New Roman" panose="02020603050405020304" charset="0"/>
                <a:cs typeface="Times New Roman" panose="02020603050405020304" charset="0"/>
              </a:rPr>
              <a:t>Bước</a:t>
            </a:r>
            <a:r>
              <a:rPr lang="en-US" sz="2000" b="1" dirty="0">
                <a:latin typeface="Times New Roman" panose="02020603050405020304" charset="0"/>
                <a:cs typeface="Times New Roman" panose="02020603050405020304" charset="0"/>
              </a:rPr>
              <a:t> 3:</a:t>
            </a:r>
            <a:r>
              <a:rPr lang="en-US" sz="2000" dirty="0">
                <a:latin typeface="Times New Roman" panose="02020603050405020304" charset="0"/>
                <a:cs typeface="Times New Roman" panose="02020603050405020304" charset="0"/>
              </a:rPr>
              <a:t> </a:t>
            </a:r>
            <a:endParaRPr lang="en-US" sz="2000" dirty="0" smtClean="0">
              <a:latin typeface="Times New Roman" panose="02020603050405020304" charset="0"/>
              <a:cs typeface="Times New Roman" panose="02020603050405020304" charset="0"/>
            </a:endParaRPr>
          </a:p>
          <a:p>
            <a:pPr indent="0">
              <a:buFont typeface="+mj-lt"/>
              <a:buNone/>
            </a:pPr>
            <a:r>
              <a:rPr lang="en-US" sz="2000" dirty="0" smtClean="0">
                <a:latin typeface="Times New Roman" panose="02020603050405020304" charset="0"/>
                <a:cs typeface="Times New Roman" panose="02020603050405020304" charset="0"/>
              </a:rPr>
              <a:t>- </a:t>
            </a:r>
            <a:r>
              <a:rPr lang="vi-VN" sz="2000" dirty="0" smtClean="0">
                <a:latin typeface="Times New Roman" panose="02020603050405020304" charset="0"/>
                <a:cs typeface="Times New Roman" panose="02020603050405020304" charset="0"/>
              </a:rPr>
              <a:t>Mã </a:t>
            </a:r>
            <a:r>
              <a:rPr lang="vi-VN" sz="2000" dirty="0">
                <a:latin typeface="Times New Roman" panose="02020603050405020304" charset="0"/>
                <a:cs typeface="Times New Roman" panose="02020603050405020304" charset="0"/>
              </a:rPr>
              <a:t>hóa: Dữ liệu đầu vào được chia thành các khối có độ dài bằng với độ dài khóa. Mỗi khối được xử lý theo từng vòng mã hóa, trong đó các phép thay thế, hoán vị và trộn các bit được thực hiện</a:t>
            </a:r>
            <a:r>
              <a:rPr lang="vi-VN" sz="2000" dirty="0" smtClean="0">
                <a:latin typeface="Times New Roman" panose="02020603050405020304" charset="0"/>
                <a:cs typeface="Times New Roman" panose="02020603050405020304" charset="0"/>
              </a:rPr>
              <a:t>.</a:t>
            </a:r>
            <a:r>
              <a:rPr lang="en-US" sz="2000" dirty="0" smtClean="0">
                <a:latin typeface="Times New Roman" panose="02020603050405020304" charset="0"/>
                <a:cs typeface="Times New Roman" panose="02020603050405020304" charset="0"/>
              </a:rPr>
              <a:t> </a:t>
            </a:r>
          </a:p>
          <a:p>
            <a:pPr indent="0">
              <a:buFont typeface="+mj-lt"/>
              <a:buNone/>
            </a:pPr>
            <a:r>
              <a:rPr lang="en-US" sz="2000" dirty="0" smtClean="0">
                <a:latin typeface="Times New Roman" panose="02020603050405020304" charset="0"/>
                <a:cs typeface="Times New Roman" panose="02020603050405020304" charset="0"/>
              </a:rPr>
              <a:t>- </a:t>
            </a:r>
            <a:r>
              <a:rPr lang="vi-VN" sz="2000" dirty="0" smtClean="0">
                <a:latin typeface="Times New Roman" panose="02020603050405020304" charset="0"/>
                <a:cs typeface="Times New Roman" panose="02020603050405020304" charset="0"/>
              </a:rPr>
              <a:t>Giải </a:t>
            </a:r>
            <a:r>
              <a:rPr lang="vi-VN" sz="2000" dirty="0">
                <a:latin typeface="Times New Roman" panose="02020603050405020304" charset="0"/>
                <a:cs typeface="Times New Roman" panose="02020603050405020304" charset="0"/>
              </a:rPr>
              <a:t>mã: Giải mã được thực hiện bằng cách sử dụng cùng một khóa và các phép thay thế, hoán vị và trộn các bit ngược lại.</a:t>
            </a:r>
            <a:endParaRPr lang="en-US" sz="2000" dirty="0">
              <a:latin typeface="Times New Roman" panose="02020603050405020304" charset="0"/>
              <a:cs typeface="Times New Roman" panose="02020603050405020304" charset="0"/>
            </a:endParaRPr>
          </a:p>
        </p:txBody>
      </p:sp>
      <p:sp>
        <p:nvSpPr>
          <p:cNvPr id="23" name="Text Box 22"/>
          <p:cNvSpPr txBox="1"/>
          <p:nvPr/>
        </p:nvSpPr>
        <p:spPr>
          <a:xfrm>
            <a:off x="926464" y="4931491"/>
            <a:ext cx="10443845" cy="1323439"/>
          </a:xfrm>
          <a:prstGeom prst="rect">
            <a:avLst/>
          </a:prstGeom>
          <a:noFill/>
        </p:spPr>
        <p:txBody>
          <a:bodyPr wrap="square" rtlCol="0">
            <a:spAutoFit/>
          </a:bodyPr>
          <a:lstStyle/>
          <a:p>
            <a:pPr indent="0">
              <a:buFont typeface="+mj-lt"/>
              <a:buNone/>
            </a:pPr>
            <a:r>
              <a:rPr lang="vi-VN" sz="2000" b="1" dirty="0">
                <a:latin typeface="Times New Roman" panose="02020603050405020304" charset="0"/>
                <a:cs typeface="Times New Roman" panose="02020603050405020304" charset="0"/>
              </a:rPr>
              <a:t>Các phép thay thế, hoán vị và trộn các bit trong mỗi vòng mã hóa được thiết kế để đảm bảo tính không đối xứng và không tuyến tính của thuật toán, làm cho việc phá mã trở nên khó khăn hơn. AES cũng sử dụng nhiều vòng mã hóa để tăng độ bảo mật, với số vòng phụ thuộc vào độ dài khóa được sử dụng.</a:t>
            </a:r>
            <a:endParaRPr lang="en-US" sz="2000"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1218</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宋体</vt:lpstr>
      <vt:lpstr>Arial</vt:lpstr>
      <vt:lpstr>Calibri</vt:lpstr>
      <vt:lpstr>等线</vt:lpstr>
      <vt:lpstr>等线 Light</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丝安</dc:creator>
  <cp:lastModifiedBy>MSI</cp:lastModifiedBy>
  <cp:revision>119</cp:revision>
  <dcterms:created xsi:type="dcterms:W3CDTF">2018-07-01T05:16:00Z</dcterms:created>
  <dcterms:modified xsi:type="dcterms:W3CDTF">2023-04-11T01:08:19Z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1033-11.2.0.11516</vt:lpwstr>
  </property>
  <property fmtid="{D5CDD505-2E9C-101B-9397-08002B2CF9AE}" pid="3" name="ICV">
    <vt:lpwstr>8CAE02AE621142E08AC4F06207F3F301</vt:lpwstr>
  </property>
</Properties>
</file>