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7" r:id="rId4"/>
    <p:sldId id="260" r:id="rId5"/>
    <p:sldId id="262" r:id="rId6"/>
    <p:sldId id="261" r:id="rId7"/>
    <p:sldId id="258" r:id="rId8"/>
    <p:sldId id="259" r:id="rId9"/>
    <p:sldId id="265" r:id="rId10"/>
    <p:sldId id="264" r:id="rId11"/>
    <p:sldId id="263" r:id="rId12"/>
    <p:sldId id="267" r:id="rId13"/>
    <p:sldId id="266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4" autoAdjust="0"/>
    <p:restoredTop sz="94660"/>
  </p:normalViewPr>
  <p:slideViewPr>
    <p:cSldViewPr snapToGrid="0">
      <p:cViewPr>
        <p:scale>
          <a:sx n="95" d="100"/>
          <a:sy n="95" d="100"/>
        </p:scale>
        <p:origin x="-258" y="-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Beacons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25975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2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98855" y="-417299"/>
            <a:ext cx="4517838" cy="7488183"/>
          </a:xfrm>
        </p:spPr>
      </p:pic>
      <p:sp>
        <p:nvSpPr>
          <p:cNvPr id="4" name="Block Arc 3"/>
          <p:cNvSpPr/>
          <p:nvPr/>
        </p:nvSpPr>
        <p:spPr>
          <a:xfrm>
            <a:off x="8049736" y="2277030"/>
            <a:ext cx="2797810" cy="2817495"/>
          </a:xfrm>
          <a:prstGeom prst="blockArc">
            <a:avLst>
              <a:gd name="adj1" fmla="val 21563003"/>
              <a:gd name="adj2" fmla="val 21558177"/>
              <a:gd name="adj3" fmla="val 1564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vi-VN" sz="1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1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Block Arc 4"/>
          <p:cNvSpPr/>
          <p:nvPr/>
        </p:nvSpPr>
        <p:spPr>
          <a:xfrm>
            <a:off x="8455688" y="2734669"/>
            <a:ext cx="1933575" cy="1948180"/>
          </a:xfrm>
          <a:prstGeom prst="blockArc">
            <a:avLst>
              <a:gd name="adj1" fmla="val 0"/>
              <a:gd name="adj2" fmla="val 0"/>
              <a:gd name="adj3" fmla="val 25000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vi-VN" sz="110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vi-VN" sz="110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" name="Block Arc 5"/>
          <p:cNvSpPr/>
          <p:nvPr/>
        </p:nvSpPr>
        <p:spPr>
          <a:xfrm>
            <a:off x="8946891" y="3229767"/>
            <a:ext cx="1017270" cy="1021715"/>
          </a:xfrm>
          <a:prstGeom prst="blockArc">
            <a:avLst>
              <a:gd name="adj1" fmla="val 22152"/>
              <a:gd name="adj2" fmla="val 35"/>
              <a:gd name="adj3" fmla="val 46589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7" name="Flowchart: Terminator 10"/>
          <p:cNvSpPr>
            <a:spLocks noChangeArrowheads="1"/>
          </p:cNvSpPr>
          <p:nvPr/>
        </p:nvSpPr>
        <p:spPr bwMode="auto">
          <a:xfrm>
            <a:off x="9097544" y="4818020"/>
            <a:ext cx="715963" cy="221140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Far</a:t>
            </a:r>
            <a:endParaRPr kumimoji="0" lang="en-US" alt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Flowchart: Terminator 11"/>
          <p:cNvSpPr>
            <a:spLocks noChangeArrowheads="1"/>
          </p:cNvSpPr>
          <p:nvPr/>
        </p:nvSpPr>
        <p:spPr bwMode="auto">
          <a:xfrm>
            <a:off x="9005728" y="4289117"/>
            <a:ext cx="885825" cy="339725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Medium</a:t>
            </a:r>
            <a:endParaRPr kumimoji="0" lang="en-US" alt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Flowchart: Terminator 12"/>
          <p:cNvSpPr>
            <a:spLocks noChangeArrowheads="1"/>
          </p:cNvSpPr>
          <p:nvPr/>
        </p:nvSpPr>
        <p:spPr bwMode="auto">
          <a:xfrm>
            <a:off x="9145962" y="3844403"/>
            <a:ext cx="619125" cy="333375"/>
          </a:xfrm>
          <a:prstGeom prst="flowChartTerminator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Near</a:t>
            </a:r>
            <a:endParaRPr kumimoji="0" lang="en-US" alt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9392466" y="3681652"/>
            <a:ext cx="133350" cy="128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11" name="Oval 10"/>
          <p:cNvSpPr/>
          <p:nvPr/>
        </p:nvSpPr>
        <p:spPr>
          <a:xfrm>
            <a:off x="10451318" y="3187141"/>
            <a:ext cx="150495" cy="1428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12" name="Oval Callout 15"/>
          <p:cNvSpPr>
            <a:spLocks noChangeArrowheads="1"/>
          </p:cNvSpPr>
          <p:nvPr/>
        </p:nvSpPr>
        <p:spPr bwMode="auto">
          <a:xfrm>
            <a:off x="9992770" y="1189223"/>
            <a:ext cx="903986" cy="656039"/>
          </a:xfrm>
          <a:prstGeom prst="wedgeEllipseCallout">
            <a:avLst>
              <a:gd name="adj1" fmla="val 10821"/>
              <a:gd name="adj2" fmla="val 259646"/>
            </a:avLst>
          </a:prstGeom>
          <a:solidFill>
            <a:srgbClr val="FFFFFF"/>
          </a:solidFill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Thiết</a:t>
            </a:r>
            <a:r>
              <a:rPr kumimoji="0" lang="en-US" altLang="vi-V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0" lang="en-US" altLang="vi-VN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bị</a:t>
            </a:r>
            <a:r>
              <a:rPr lang="en-US" altLang="vi-VN" sz="1100" dirty="0">
                <a:solidFill>
                  <a:srgbClr val="000000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0" lang="en-US" altLang="vi-V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android</a:t>
            </a:r>
            <a:endParaRPr kumimoji="0" lang="en-US" alt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Oval Callout 16"/>
          <p:cNvSpPr>
            <a:spLocks noChangeArrowheads="1"/>
          </p:cNvSpPr>
          <p:nvPr/>
        </p:nvSpPr>
        <p:spPr bwMode="auto">
          <a:xfrm>
            <a:off x="8326968" y="1244335"/>
            <a:ext cx="1065498" cy="803875"/>
          </a:xfrm>
          <a:prstGeom prst="wedgeEllipseCallout">
            <a:avLst>
              <a:gd name="adj1" fmla="val 54491"/>
              <a:gd name="adj2" fmla="val 260405"/>
            </a:avLst>
          </a:prstGeom>
          <a:solidFill>
            <a:srgbClr val="FFFFFF"/>
          </a:solidFill>
          <a:ln w="12700">
            <a:solidFill>
              <a:srgbClr val="5B9BD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Rad Beacons</a:t>
            </a:r>
            <a:endParaRPr kumimoji="0" lang="en-US" alt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Flowchart: Terminator 29"/>
          <p:cNvSpPr>
            <a:spLocks noChangeArrowheads="1"/>
          </p:cNvSpPr>
          <p:nvPr/>
        </p:nvSpPr>
        <p:spPr bwMode="auto">
          <a:xfrm>
            <a:off x="9984099" y="3528060"/>
            <a:ext cx="346075" cy="323213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</a:t>
            </a:r>
            <a:endParaRPr kumimoji="0" lang="en-US" alt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9422475" y="3746105"/>
            <a:ext cx="1443262" cy="12335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1141414" y="393413"/>
            <a:ext cx="99059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vi-VN" sz="3200" dirty="0" smtClean="0">
                <a:latin typeface="+mj-lt"/>
              </a:rPr>
              <a:t>Vùng phủ Beacons</a:t>
            </a:r>
            <a:endParaRPr lang="vi-VN" sz="3200" dirty="0">
              <a:latin typeface="+mj-lt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9425204" y="3287389"/>
            <a:ext cx="1050701" cy="471656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9"/>
          <p:cNvSpPr>
            <a:spLocks noChangeArrowheads="1"/>
          </p:cNvSpPr>
          <p:nvPr/>
        </p:nvSpPr>
        <p:spPr bwMode="auto">
          <a:xfrm rot="20198273">
            <a:off x="9828531" y="3134840"/>
            <a:ext cx="346075" cy="333427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</a:t>
            </a:r>
            <a:endParaRPr kumimoji="0" lang="en-US" alt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844053" y="3315929"/>
            <a:ext cx="4740523" cy="108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3082211" y="1440757"/>
            <a:ext cx="4001" cy="31010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431314" y="2910216"/>
            <a:ext cx="135556" cy="31955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X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086212" y="1365403"/>
            <a:ext cx="232589" cy="26220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3077029" y="3364889"/>
            <a:ext cx="132462" cy="1583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  <a:endParaRPr lang="vi-VN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>
            <a:endCxn id="67" idx="3"/>
          </p:cNvCxnSpPr>
          <p:nvPr/>
        </p:nvCxnSpPr>
        <p:spPr>
          <a:xfrm flipV="1">
            <a:off x="4911776" y="2995513"/>
            <a:ext cx="279609" cy="353015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7" idx="5"/>
          </p:cNvCxnSpPr>
          <p:nvPr/>
        </p:nvCxnSpPr>
        <p:spPr>
          <a:xfrm>
            <a:off x="5251275" y="2995513"/>
            <a:ext cx="323859" cy="353013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 rot="18981111">
            <a:off x="4846686" y="3030848"/>
            <a:ext cx="362161" cy="113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endParaRPr lang="vi-V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 rot="2726089">
            <a:off x="5335005" y="3016422"/>
            <a:ext cx="369755" cy="13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d2</a:t>
            </a:r>
            <a:endParaRPr lang="vi-V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934381" y="5873447"/>
            <a:ext cx="3018971" cy="3683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hìnhTopomap</a:t>
            </a:r>
            <a:r>
              <a:rPr lang="en-US" dirty="0" smtClean="0"/>
              <a:t> C9</a:t>
            </a:r>
            <a:endParaRPr lang="vi-VN" dirty="0"/>
          </a:p>
        </p:txBody>
      </p:sp>
      <p:sp>
        <p:nvSpPr>
          <p:cNvPr id="39" name="Rectangle 38"/>
          <p:cNvSpPr/>
          <p:nvPr/>
        </p:nvSpPr>
        <p:spPr>
          <a:xfrm>
            <a:off x="4764139" y="2686045"/>
            <a:ext cx="906878" cy="193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A1(</a:t>
            </a:r>
            <a:r>
              <a:rPr lang="en-US" sz="1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Xa,Ya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Block Arc 27"/>
          <p:cNvSpPr/>
          <p:nvPr/>
        </p:nvSpPr>
        <p:spPr>
          <a:xfrm>
            <a:off x="5715848" y="2836220"/>
            <a:ext cx="1007735" cy="974336"/>
          </a:xfrm>
          <a:prstGeom prst="blockArc">
            <a:avLst>
              <a:gd name="adj1" fmla="val 10800000"/>
              <a:gd name="adj2" fmla="val 10729324"/>
              <a:gd name="adj3" fmla="val 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endCxn id="51" idx="3"/>
          </p:cNvCxnSpPr>
          <p:nvPr/>
        </p:nvCxnSpPr>
        <p:spPr>
          <a:xfrm flipV="1">
            <a:off x="5609214" y="2945698"/>
            <a:ext cx="263503" cy="384318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1" idx="5"/>
          </p:cNvCxnSpPr>
          <p:nvPr/>
        </p:nvCxnSpPr>
        <p:spPr>
          <a:xfrm>
            <a:off x="5916165" y="2945698"/>
            <a:ext cx="348982" cy="384317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863719" y="2899849"/>
            <a:ext cx="61444" cy="537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7" name="Rectangle 56"/>
          <p:cNvSpPr/>
          <p:nvPr/>
        </p:nvSpPr>
        <p:spPr>
          <a:xfrm rot="251881">
            <a:off x="5732702" y="2657073"/>
            <a:ext cx="323005" cy="269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vi-VN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 rot="18298504">
            <a:off x="5496056" y="3018971"/>
            <a:ext cx="369755" cy="13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d3</a:t>
            </a:r>
            <a:endParaRPr lang="vi-V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 rot="2708617">
            <a:off x="5960053" y="3004460"/>
            <a:ext cx="369755" cy="13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d4</a:t>
            </a:r>
            <a:endParaRPr lang="vi-V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ight Arrow 65"/>
          <p:cNvSpPr/>
          <p:nvPr/>
        </p:nvSpPr>
        <p:spPr>
          <a:xfrm rot="21383446">
            <a:off x="5245694" y="2904623"/>
            <a:ext cx="622105" cy="49175"/>
          </a:xfrm>
          <a:prstGeom prst="rightArrow">
            <a:avLst>
              <a:gd name="adj1" fmla="val 50000"/>
              <a:gd name="adj2" fmla="val 90133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7" name="Oval 66"/>
          <p:cNvSpPr/>
          <p:nvPr/>
        </p:nvSpPr>
        <p:spPr>
          <a:xfrm>
            <a:off x="5178982" y="2931085"/>
            <a:ext cx="84696" cy="7548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0" name="Rectangle 39"/>
          <p:cNvSpPr/>
          <p:nvPr/>
        </p:nvSpPr>
        <p:spPr>
          <a:xfrm>
            <a:off x="4530411" y="3333236"/>
            <a:ext cx="676639" cy="137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B1(X1,0)</a:t>
            </a:r>
            <a:endParaRPr lang="vi-VN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086916" y="3333707"/>
            <a:ext cx="880070" cy="171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B2(X2,0)</a:t>
            </a:r>
            <a:endParaRPr lang="vi-VN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8558" y="3315930"/>
            <a:ext cx="697197" cy="171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B3(X3,0)</a:t>
            </a:r>
            <a:endParaRPr lang="vi-VN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350124" y="2615726"/>
            <a:ext cx="1162685" cy="27451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Mục</a:t>
            </a:r>
            <a:r>
              <a:rPr lang="en-US" sz="1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tiêu</a:t>
            </a:r>
            <a:r>
              <a:rPr lang="en-US" sz="1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cần</a:t>
            </a:r>
            <a:r>
              <a:rPr lang="en-US" sz="1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tới</a:t>
            </a:r>
            <a:endParaRPr lang="vi-VN" sz="1100" dirty="0">
              <a:effectLst/>
              <a:latin typeface="Arial" panose="020B06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6871454" y="2836220"/>
            <a:ext cx="117342" cy="1164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0" name="Straight Arrow Connector 19"/>
          <p:cNvCxnSpPr>
            <a:stCxn id="51" idx="2"/>
            <a:endCxn id="2" idx="2"/>
          </p:cNvCxnSpPr>
          <p:nvPr/>
        </p:nvCxnSpPr>
        <p:spPr>
          <a:xfrm flipV="1">
            <a:off x="5863719" y="2894454"/>
            <a:ext cx="1007735" cy="322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660900" y="3712765"/>
            <a:ext cx="1162517" cy="131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A2(</a:t>
            </a:r>
            <a:r>
              <a:rPr lang="en-US" sz="1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,-</a:t>
            </a:r>
            <a:r>
              <a:rPr lang="en-US" sz="1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ight Arrow 51"/>
          <p:cNvSpPr/>
          <p:nvPr/>
        </p:nvSpPr>
        <p:spPr>
          <a:xfrm>
            <a:off x="8323856" y="5561125"/>
            <a:ext cx="622105" cy="49175"/>
          </a:xfrm>
          <a:prstGeom prst="rightArrow">
            <a:avLst>
              <a:gd name="adj1" fmla="val 50000"/>
              <a:gd name="adj2" fmla="val 90133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8320392" y="6054928"/>
            <a:ext cx="685336" cy="26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8326968" y="6469488"/>
            <a:ext cx="618993" cy="0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9244728" y="5877031"/>
            <a:ext cx="1955084" cy="3683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244728" y="5465135"/>
            <a:ext cx="1955084" cy="3683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9244728" y="6285338"/>
            <a:ext cx="1955084" cy="3683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00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61366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600200"/>
                <a:ext cx="9905999" cy="4191001"/>
              </a:xfrm>
            </p:spPr>
            <p:txBody>
              <a:bodyPr/>
              <a:lstStyle/>
              <a:p>
                <a:r>
                  <a:rPr lang="en-US" dirty="0" smtClean="0"/>
                  <a:t>Xa</a:t>
                </a:r>
                <a:r>
                  <a:rPr lang="en-US" dirty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vi-V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vi-V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vi-V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vi-VN" i="1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1)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vi-VN" dirty="0"/>
              </a:p>
              <a:p>
                <a:r>
                  <a:rPr lang="en-US" dirty="0" err="1"/>
                  <a:t>Ya</a:t>
                </a:r>
                <a:r>
                  <a:rPr lang="en-US" dirty="0"/>
                  <a:t> 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mr>
                    </m:m>
                    <m:rad>
                      <m:radPr>
                        <m:degHide m:val="on"/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−(</m:t>
                        </m:r>
                        <m:f>
                          <m:f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vi-V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600200"/>
                <a:ext cx="9905999" cy="4191001"/>
              </a:xfrm>
              <a:blipFill rotWithShape="0">
                <a:blip r:embed="rId2"/>
                <a:stretch>
                  <a:fillRect l="-123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83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7027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65544"/>
            <a:ext cx="9905999" cy="4847573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topomap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android.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Rad beacons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mấy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lớn,bất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95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854765"/>
            <a:ext cx="9905998" cy="934278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video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19629" y="867588"/>
            <a:ext cx="3776000" cy="6120065"/>
          </a:xfrm>
        </p:spPr>
      </p:pic>
      <p:sp>
        <p:nvSpPr>
          <p:cNvPr id="5" name="Oval Callout 4"/>
          <p:cNvSpPr/>
          <p:nvPr/>
        </p:nvSpPr>
        <p:spPr>
          <a:xfrm>
            <a:off x="8318935" y="2361296"/>
            <a:ext cx="1447800" cy="612140"/>
          </a:xfrm>
          <a:prstGeom prst="wedgeEllipseCallout">
            <a:avLst>
              <a:gd name="adj1" fmla="val -102796"/>
              <a:gd name="adj2" fmla="val 1107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Vị</a:t>
            </a:r>
            <a:r>
              <a: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trí</a:t>
            </a:r>
            <a:r>
              <a: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của</a:t>
            </a:r>
            <a:r>
              <a: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thế</a:t>
            </a:r>
            <a:r>
              <a: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bị</a:t>
            </a:r>
            <a:r>
              <a: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android</a:t>
            </a:r>
            <a:endParaRPr lang="vi-VN" sz="1100" dirty="0">
              <a:effectLst/>
              <a:latin typeface="Arial" panose="020B06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7967662" y="4413568"/>
            <a:ext cx="1447800" cy="612140"/>
          </a:xfrm>
          <a:prstGeom prst="wedgeEllipseCallout">
            <a:avLst>
              <a:gd name="adj1" fmla="val -97778"/>
              <a:gd name="adj2" fmla="val -1313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Vị</a:t>
            </a:r>
            <a:r>
              <a: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trí</a:t>
            </a:r>
            <a:r>
              <a: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beacon1</a:t>
            </a:r>
            <a:endParaRPr lang="vi-VN" sz="1100" dirty="0">
              <a:effectLst/>
              <a:latin typeface="Arial" panose="020B06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5781412" y="2030097"/>
            <a:ext cx="1447800" cy="612140"/>
          </a:xfrm>
          <a:prstGeom prst="wedgeEllipseCallout">
            <a:avLst>
              <a:gd name="adj1" fmla="val 16081"/>
              <a:gd name="adj2" fmla="val 2592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Vị</a:t>
            </a:r>
            <a:r>
              <a: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trí</a:t>
            </a:r>
            <a:r>
              <a: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beacon2</a:t>
            </a:r>
            <a:endParaRPr lang="vi-VN" sz="1100" dirty="0">
              <a:effectLst/>
              <a:latin typeface="Arial" panose="020B06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427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3638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9866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28384"/>
            <a:ext cx="9905999" cy="4162817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topomap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beacons.</a:t>
            </a: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robocar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Beacons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97313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Beacons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sóng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Bluetooth,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phủ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sóng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setup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Beacons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Bluetooth Low Energy BLE(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Bluetooth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minh).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Bluetooth 4.0.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79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Beacons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24354" y="3681940"/>
            <a:ext cx="1993900" cy="914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20ms-&gt; 10s 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97300" y="2226866"/>
            <a:ext cx="2641600" cy="914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phủ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~10m (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rad beacon)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97300" y="4995464"/>
            <a:ext cx="2641600" cy="914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2.4GHz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40400" y="3657004"/>
            <a:ext cx="1841500" cy="914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Gói</a:t>
            </a:r>
            <a:r>
              <a:rPr lang="en-US" dirty="0" smtClean="0"/>
              <a:t> tin</a:t>
            </a:r>
            <a:endParaRPr lang="vi-VN" dirty="0"/>
          </a:p>
        </p:txBody>
      </p:sp>
      <p:sp>
        <p:nvSpPr>
          <p:cNvPr id="9" name="Left-Right-Up Arrow 8"/>
          <p:cNvSpPr/>
          <p:nvPr/>
        </p:nvSpPr>
        <p:spPr>
          <a:xfrm rot="5400000">
            <a:off x="7585802" y="3713944"/>
            <a:ext cx="1995748" cy="850392"/>
          </a:xfrm>
          <a:prstGeom prst="leftRightUp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 10"/>
          <p:cNvSpPr/>
          <p:nvPr/>
        </p:nvSpPr>
        <p:spPr>
          <a:xfrm>
            <a:off x="7581900" y="4013200"/>
            <a:ext cx="685800" cy="203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2" name="Rectangle 11"/>
          <p:cNvSpPr/>
          <p:nvPr/>
        </p:nvSpPr>
        <p:spPr>
          <a:xfrm>
            <a:off x="7950200" y="5137014"/>
            <a:ext cx="2137664" cy="56528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Eddystone</a:t>
            </a:r>
            <a:r>
              <a:rPr lang="en-US" dirty="0"/>
              <a:t>-TLM</a:t>
            </a:r>
            <a:endParaRPr lang="vi-VN" dirty="0"/>
          </a:p>
        </p:txBody>
      </p:sp>
      <p:sp>
        <p:nvSpPr>
          <p:cNvPr id="13" name="Rectangle 12"/>
          <p:cNvSpPr/>
          <p:nvPr/>
        </p:nvSpPr>
        <p:spPr>
          <a:xfrm>
            <a:off x="9008872" y="3860038"/>
            <a:ext cx="2038539" cy="55820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Eddystone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-URL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50200" y="2453284"/>
            <a:ext cx="2137664" cy="68798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Eddystone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-UUID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40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428238"/>
            <a:ext cx="9905998" cy="1478570"/>
          </a:xfrm>
        </p:spPr>
        <p:txBody>
          <a:bodyPr/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51013" y="2674143"/>
            <a:ext cx="2084387" cy="37941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Eddystone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-UUID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6612" y="2311400"/>
            <a:ext cx="1663700" cy="11049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UUID</a:t>
            </a:r>
          </a:p>
          <a:p>
            <a:pPr algn="ctr"/>
            <a:r>
              <a:rPr lang="en-US" dirty="0" smtClean="0"/>
              <a:t>Major</a:t>
            </a:r>
          </a:p>
          <a:p>
            <a:pPr algn="ctr"/>
            <a:r>
              <a:rPr lang="en-US" dirty="0" smtClean="0"/>
              <a:t>Minor</a:t>
            </a:r>
            <a:endParaRPr lang="vi-VN" dirty="0"/>
          </a:p>
        </p:txBody>
      </p:sp>
      <p:sp>
        <p:nvSpPr>
          <p:cNvPr id="6" name="Right Arrow 5"/>
          <p:cNvSpPr/>
          <p:nvPr/>
        </p:nvSpPr>
        <p:spPr>
          <a:xfrm>
            <a:off x="3835400" y="2715991"/>
            <a:ext cx="811212" cy="337565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751013" y="4152611"/>
            <a:ext cx="2084387" cy="379413"/>
          </a:xfrm>
          <a:prstGeom prst="rect">
            <a:avLst/>
          </a:prstGeom>
          <a:solidFill>
            <a:srgbClr val="00B0F0"/>
          </a:solidFill>
          <a:ln w="15875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Eddystone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-URL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46612" y="3789868"/>
            <a:ext cx="1663700" cy="11049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URL web </a:t>
            </a:r>
            <a:endParaRPr lang="vi-VN" dirty="0"/>
          </a:p>
        </p:txBody>
      </p:sp>
      <p:sp>
        <p:nvSpPr>
          <p:cNvPr id="9" name="Right Arrow 8"/>
          <p:cNvSpPr/>
          <p:nvPr/>
        </p:nvSpPr>
        <p:spPr>
          <a:xfrm>
            <a:off x="3835400" y="4152611"/>
            <a:ext cx="811212" cy="337565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1751013" y="5441372"/>
            <a:ext cx="2084387" cy="379413"/>
          </a:xfrm>
          <a:prstGeom prst="rect">
            <a:avLst/>
          </a:prstGeom>
          <a:solidFill>
            <a:srgbClr val="00B0F0"/>
          </a:solidFill>
          <a:ln w="15875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Eddystone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-TLM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46612" y="5078629"/>
            <a:ext cx="1663700" cy="11049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pin</a:t>
            </a:r>
          </a:p>
          <a:p>
            <a:pPr algn="ctr"/>
            <a:r>
              <a:rPr lang="en-US" dirty="0" err="1" smtClean="0"/>
              <a:t>Nhiệt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endParaRPr lang="en-US" dirty="0"/>
          </a:p>
          <a:p>
            <a:pPr algn="ctr"/>
            <a:r>
              <a:rPr lang="en-US" dirty="0" smtClean="0"/>
              <a:t>….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835400" y="5441372"/>
            <a:ext cx="811212" cy="337565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7420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91182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Beacons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24000"/>
            <a:ext cx="9905999" cy="42672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Bluetooth 4.0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Bluetooth BLE.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IOS.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android, API &gt;=18.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658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Beacons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5110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Beacons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vi-VN" dirty="0"/>
          </a:p>
        </p:txBody>
      </p:sp>
      <p:sp>
        <p:nvSpPr>
          <p:cNvPr id="4" name="Rectangle 3"/>
          <p:cNvSpPr/>
          <p:nvPr/>
        </p:nvSpPr>
        <p:spPr>
          <a:xfrm>
            <a:off x="2368604" y="2879259"/>
            <a:ext cx="1174115" cy="88709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Beacons</a:t>
            </a:r>
            <a:endParaRPr lang="vi-VN" dirty="0"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7274" y="2763596"/>
            <a:ext cx="1174115" cy="101203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Thiết</a:t>
            </a:r>
            <a:r>
              <a:rPr lang="en-US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bị</a:t>
            </a:r>
            <a:r>
              <a:rPr lang="en-US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android</a:t>
            </a:r>
            <a:endParaRPr lang="vi-VN" dirty="0"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75411" y="2707371"/>
            <a:ext cx="2661231" cy="37482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UUID+ </a:t>
            </a:r>
            <a:r>
              <a:rPr lang="en-US" sz="1600" dirty="0" err="1" smtClean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Major+Minor</a:t>
            </a:r>
            <a:r>
              <a:rPr lang="en-US" sz="1600" dirty="0" smtClean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+ d</a:t>
            </a:r>
            <a:endParaRPr lang="vi-VN" sz="1600" dirty="0"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553350" y="3038977"/>
            <a:ext cx="2724828" cy="567660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Giao</a:t>
            </a:r>
            <a:r>
              <a:rPr lang="en-US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thức</a:t>
            </a:r>
            <a:r>
              <a:rPr lang="en-US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Eddystone</a:t>
            </a:r>
            <a:endParaRPr lang="vi-VN" dirty="0"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01401" y="2726028"/>
            <a:ext cx="1174115" cy="101203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err="1" smtClean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Robocar</a:t>
            </a:r>
            <a:endParaRPr lang="vi-VN" dirty="0"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421389" y="3046958"/>
            <a:ext cx="973537" cy="445314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vi-VN"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397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19905" y="576263"/>
            <a:ext cx="914400" cy="67627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Rad Beacons</a:t>
            </a:r>
            <a:endParaRPr lang="vi-VN" sz="1100">
              <a:effectLst/>
              <a:latin typeface="Arial" panose="020B06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304280" y="472123"/>
            <a:ext cx="2275840" cy="86550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Phát sóng Bluetooth BLE với tần số 2.4GHz  </a:t>
            </a:r>
            <a:endParaRPr lang="vi-VN" sz="1100">
              <a:effectLst/>
              <a:latin typeface="Arial" panose="020B06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234305" y="753428"/>
            <a:ext cx="1069975" cy="291465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7" name="Rectangle 6"/>
          <p:cNvSpPr/>
          <p:nvPr/>
        </p:nvSpPr>
        <p:spPr>
          <a:xfrm>
            <a:off x="6304280" y="3026129"/>
            <a:ext cx="2250239" cy="4959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Bluetooth BLE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Thiết</a:t>
            </a:r>
            <a:r>
              <a:rPr lang="en-US" sz="1600" dirty="0"/>
              <a:t> </a:t>
            </a:r>
            <a:r>
              <a:rPr lang="en-US" sz="1600" dirty="0" err="1"/>
              <a:t>bị</a:t>
            </a:r>
            <a:r>
              <a:rPr lang="en-US" sz="1600" dirty="0"/>
              <a:t> Android</a:t>
            </a:r>
            <a:endParaRPr lang="vi-VN" sz="1600" dirty="0"/>
          </a:p>
        </p:txBody>
      </p:sp>
      <p:sp>
        <p:nvSpPr>
          <p:cNvPr id="8" name="Right Arrow 7"/>
          <p:cNvSpPr/>
          <p:nvPr/>
        </p:nvSpPr>
        <p:spPr>
          <a:xfrm rot="5400000">
            <a:off x="6599238" y="1938020"/>
            <a:ext cx="1642110" cy="484505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 err="1" smtClean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ID+Major+Minor+P</a:t>
            </a:r>
            <a:endParaRPr lang="vi-VN" sz="1100" dirty="0">
              <a:effectLst/>
              <a:latin typeface="Arial" panose="020B06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08749" y="4362133"/>
            <a:ext cx="2071371" cy="80708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App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phát</a:t>
            </a:r>
            <a:r>
              <a:rPr lang="en-US" sz="16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hiện</a:t>
            </a:r>
            <a:r>
              <a:rPr lang="en-US" sz="1600" dirty="0" smtClean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Beacons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trên</a:t>
            </a:r>
            <a:r>
              <a:rPr lang="en-US" sz="16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Android</a:t>
            </a:r>
            <a:r>
              <a:rPr lang="en-US" sz="16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vi-VN" sz="1100" dirty="0">
              <a:effectLst/>
              <a:latin typeface="Arial" panose="020B06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0" name="Right Arrow 9"/>
          <p:cNvSpPr/>
          <p:nvPr/>
        </p:nvSpPr>
        <p:spPr>
          <a:xfrm rot="5400000">
            <a:off x="6985000" y="3682048"/>
            <a:ext cx="875030" cy="483870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err="1" smtClean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Notifice</a:t>
            </a:r>
            <a:endParaRPr lang="vi-VN" sz="1100" dirty="0" smtClean="0">
              <a:effectLst/>
              <a:latin typeface="Arial" panose="020B06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701790" y="5714683"/>
            <a:ext cx="1497330" cy="67119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Nhận</a:t>
            </a:r>
            <a:r>
              <a:rPr lang="en-US" sz="1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dạng</a:t>
            </a:r>
            <a:r>
              <a:rPr lang="en-US" sz="1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RadBeacon</a:t>
            </a:r>
            <a:r>
              <a:rPr lang="en-US" sz="1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</a:t>
            </a:r>
            <a:endParaRPr lang="vi-VN" sz="1100" dirty="0">
              <a:effectLst/>
              <a:latin typeface="Arial" panose="020B06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2" name="Right Arrow 11"/>
          <p:cNvSpPr/>
          <p:nvPr/>
        </p:nvSpPr>
        <p:spPr>
          <a:xfrm rot="5400000">
            <a:off x="7147877" y="5201921"/>
            <a:ext cx="540385" cy="483870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ID</a:t>
            </a:r>
            <a:r>
              <a:rPr lang="en-US" sz="1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vi-VN" sz="1100" dirty="0">
              <a:effectLst/>
              <a:latin typeface="Arial" panose="020B06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656877" y="4147820"/>
            <a:ext cx="1497330" cy="13030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Load </a:t>
            </a:r>
            <a:r>
              <a:rPr lang="en-US" sz="11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TopoMap</a:t>
            </a:r>
            <a:r>
              <a:rPr lang="en-US" sz="1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vị</a:t>
            </a:r>
            <a:r>
              <a:rPr lang="en-US" sz="1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trí</a:t>
            </a:r>
            <a:r>
              <a:rPr lang="en-US" sz="1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của</a:t>
            </a:r>
            <a:r>
              <a:rPr lang="en-US" sz="1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Rad Beacons</a:t>
            </a:r>
            <a:endParaRPr lang="vi-VN" sz="1100" dirty="0">
              <a:effectLst/>
              <a:latin typeface="Arial" panose="020B06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4" name="Left Arrow 13"/>
          <p:cNvSpPr/>
          <p:nvPr/>
        </p:nvSpPr>
        <p:spPr>
          <a:xfrm>
            <a:off x="4154208" y="4461831"/>
            <a:ext cx="2353908" cy="720813"/>
          </a:xfrm>
          <a:prstGeom prst="lef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500" dirty="0" err="1" smtClean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ID+Major+Minor+x</a:t>
            </a:r>
            <a:endParaRPr lang="vi-VN" sz="1500" dirty="0"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15" name="Content Placeholder 1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44" y="1252538"/>
            <a:ext cx="1233371" cy="851684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915" y="3264696"/>
            <a:ext cx="1460500" cy="1040130"/>
          </a:xfrm>
          <a:prstGeom prst="rect">
            <a:avLst/>
          </a:prstGeom>
        </p:spPr>
      </p:pic>
      <p:sp>
        <p:nvSpPr>
          <p:cNvPr id="17" name="Left-Right Arrow 16"/>
          <p:cNvSpPr/>
          <p:nvPr/>
        </p:nvSpPr>
        <p:spPr>
          <a:xfrm rot="16200000">
            <a:off x="4812030" y="2364582"/>
            <a:ext cx="1216025" cy="484505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</a:t>
            </a:r>
            <a:r>
              <a:rPr lang="en-US" sz="11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&lt;=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</a:t>
            </a:r>
            <a:endParaRPr lang="vi-VN" sz="1100" dirty="0">
              <a:effectLst/>
              <a:latin typeface="Arial" panose="020B06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9673389" y="4496435"/>
            <a:ext cx="1877695" cy="60579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App Theo dõi và điều khiển từ xa</a:t>
            </a:r>
            <a:endParaRPr lang="vi-VN" sz="1100">
              <a:effectLst/>
              <a:latin typeface="Arial" panose="020B06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9" name="Left-Right Arrow 18"/>
          <p:cNvSpPr/>
          <p:nvPr/>
        </p:nvSpPr>
        <p:spPr>
          <a:xfrm>
            <a:off x="8580120" y="4579984"/>
            <a:ext cx="1093269" cy="484505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Firebase</a:t>
            </a:r>
            <a:endParaRPr lang="vi-VN" sz="1100" dirty="0">
              <a:effectLst/>
              <a:latin typeface="Arial" panose="020B06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89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443</TotalTime>
  <Words>530</Words>
  <Application>Microsoft Office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Malgun Gothic</vt:lpstr>
      <vt:lpstr>Tw Cen MT</vt:lpstr>
      <vt:lpstr>Arial</vt:lpstr>
      <vt:lpstr>Cambria Math</vt:lpstr>
      <vt:lpstr>Courier New</vt:lpstr>
      <vt:lpstr>Times New Roman</vt:lpstr>
      <vt:lpstr>Trebuchet MS</vt:lpstr>
      <vt:lpstr>Wingdings</vt:lpstr>
      <vt:lpstr>Circuit</vt:lpstr>
      <vt:lpstr>Giải pháp định vị thiết bị android sử dụng Beacons</vt:lpstr>
      <vt:lpstr>Yêu cầu bài toán đặt ra</vt:lpstr>
      <vt:lpstr>Giới thiệu về Beacons</vt:lpstr>
      <vt:lpstr>Các đặc điểm của Beacons</vt:lpstr>
      <vt:lpstr>Cấu trúc bản tin</vt:lpstr>
      <vt:lpstr>Các đặc điểm của Beacons</vt:lpstr>
      <vt:lpstr>Ứng dụng của Beacons trong đời sống</vt:lpstr>
      <vt:lpstr>Mô hình định vị thiết bị android sử dụng Beacons</vt:lpstr>
      <vt:lpstr>PowerPoint Presentation</vt:lpstr>
      <vt:lpstr>PowerPoint Presentation</vt:lpstr>
      <vt:lpstr>Công thức tính vị trí tọa độ của Thiết bị android</vt:lpstr>
      <vt:lpstr>Thực nghiệm</vt:lpstr>
      <vt:lpstr>Hình ảnh và video thực nghiệm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Giải pháp định vị thiết bị android sử dụng Beacons</dc:title>
  <dc:creator>Bùi Xuân Trường</dc:creator>
  <cp:lastModifiedBy>Bùi Xuân Trường</cp:lastModifiedBy>
  <cp:revision>26</cp:revision>
  <dcterms:created xsi:type="dcterms:W3CDTF">2016-05-04T03:17:43Z</dcterms:created>
  <dcterms:modified xsi:type="dcterms:W3CDTF">2016-05-06T20:07:30Z</dcterms:modified>
</cp:coreProperties>
</file>