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891" r:id="rId3"/>
    <p:sldId id="890" r:id="rId5"/>
    <p:sldId id="887" r:id="rId6"/>
    <p:sldId id="892" r:id="rId7"/>
    <p:sldId id="893" r:id="rId8"/>
    <p:sldId id="894" r:id="rId9"/>
    <p:sldId id="895" r:id="rId10"/>
    <p:sldId id="901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ource Proposal" id="{E955A696-67B8-4218-8422-851D90436D7E}">
          <p14:sldIdLst>
            <p14:sldId id="891"/>
            <p14:sldId id="890"/>
            <p14:sldId id="887"/>
            <p14:sldId id="892"/>
            <p14:sldId id="893"/>
            <p14:sldId id="894"/>
            <p14:sldId id="895"/>
            <p14:sldId id="90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angminh.hung@kk.jp.panasonic.com" initials="H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70C0"/>
    <a:srgbClr val="D0D8E8"/>
    <a:srgbClr val="FAC090"/>
    <a:srgbClr val="0000FF"/>
    <a:srgbClr val="E9EDF4"/>
    <a:srgbClr val="4F81BD"/>
    <a:srgbClr val="FFFFB9"/>
    <a:srgbClr val="5F5BAE"/>
    <a:srgbClr val="FF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78456" autoAdjust="0"/>
  </p:normalViewPr>
  <p:slideViewPr>
    <p:cSldViewPr snapToGrid="0" snapToObjects="1">
      <p:cViewPr varScale="1">
        <p:scale>
          <a:sx n="90" d="100"/>
          <a:sy n="90" d="100"/>
        </p:scale>
        <p:origin x="1356" y="120"/>
      </p:cViewPr>
      <p:guideLst>
        <p:guide orient="horz" pos="2160"/>
        <p:guide pos="2880"/>
        <p:guide pos="3839"/>
      </p:guideLst>
    </p:cSldViewPr>
  </p:slideViewPr>
  <p:outlineViewPr>
    <p:cViewPr>
      <p:scale>
        <a:sx n="33" d="100"/>
        <a:sy n="33" d="100"/>
      </p:scale>
      <p:origin x="0" y="1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AED3617-3CA6-407E-A0AD-980995FED25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A705D0F-4754-4FEB-932A-3304C84041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152FA45-F417-4EB2-B8CD-2507A6235A4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              © Copyright 2016 FPT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6E0192E-7813-439B-A923-414F8687ED7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              © Copyright 2016 FPT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7B6FC36-A0A5-4FDA-A87C-941A1E1E27C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              © Copyright 2016 FPT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07868" y="836613"/>
            <a:ext cx="11154045" cy="5472112"/>
          </a:xfrm>
        </p:spPr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505753" y="0"/>
            <a:ext cx="11156161" cy="620713"/>
          </a:xfrm>
        </p:spPr>
        <p:txBody>
          <a:bodyPr/>
          <a:lstStyle/>
          <a:p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4" name="フッター プレースホルダ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/>
            </a:lvl1pPr>
          </a:lstStyle>
          <a:p>
            <a:pPr>
              <a:defRPr/>
            </a:pPr>
            <a:r>
              <a:rPr lang="en-US" altLang="ja-JP"/>
              <a:t>Confidential               © Copyright 2016 FPT Software</a:t>
            </a:r>
            <a:endParaRPr lang="en-US" altLang="ja-JP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9755F559-6B6A-414E-9FB1-AAB010D8421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              © Copyright 2016 FPT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438F0EA-E67F-4133-B7D3-7B8BBC1B602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              © Copyright 2016 FPT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AA0697D-8B8C-4F0D-B6FB-6DF0AD6180C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              © Copyright 2016 FPT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EE68128-6656-415C-852E-FC0C6FDF7292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              © Copyright 2016 FPT Software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56C6816-A722-4BD5-82F2-C029578F8B0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              © Copyright 2016 FPT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CB4CF50-5DE2-4FD6-8778-054A2CEF1A3F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              © Copyright 2016 FPT Software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62B9937-231B-40E9-A997-0AB9472E678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              © Copyright 2016 FPT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1735BD3-177A-48F7-9D2C-25676524406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              © Copyright 2016 FPT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microsoft.com/office/2007/relationships/hdphoto" Target="../media/hdphoto1.wdp"/><Relationship Id="rId15" Type="http://schemas.openxmlformats.org/officeDocument/2006/relationships/image" Target="../media/image2.jpeg"/><Relationship Id="rId14" Type="http://schemas.openxmlformats.org/officeDocument/2006/relationships/image" Target="../media/image1.wmf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FPT.wmf "/>
          <p:cNvPicPr>
            <a:picLocks noChangeAspect="1"/>
          </p:cNvPicPr>
          <p:nvPr userDrawn="1"/>
        </p:nvPicPr>
        <p:blipFill>
          <a:blip r:embed="rId14" cstate="email"/>
          <a:stretch>
            <a:fillRect/>
          </a:stretch>
        </p:blipFill>
        <p:spPr>
          <a:xfrm>
            <a:off x="10766796" y="160204"/>
            <a:ext cx="812588" cy="366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email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2000"/>
                    </a14:imgEffect>
                    <a14:imgEffect>
                      <a14:saturation sat="7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44280"/>
            <a:ext cx="12188825" cy="2701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150420"/>
            <a:ext cx="10969943" cy="894609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62574"/>
            <a:ext cx="10969943" cy="519377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1" y="6356351"/>
            <a:ext cx="75222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Confidential               © Copyright 2016 FPT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CC9EB7D-BACC-264B-9E30-9834195E995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84470" y="101269"/>
            <a:ext cx="10969943" cy="544451"/>
          </a:xfrm>
        </p:spPr>
        <p:txBody>
          <a:bodyPr/>
          <a:lstStyle/>
          <a:p>
            <a:r>
              <a:rPr kumimoji="1" lang="en-US" altLang="ja-JP" sz="3000" dirty="0">
                <a:solidFill>
                  <a:srgbClr val="0000FF"/>
                </a:solidFill>
                <a:cs typeface="Arial" panose="020B0604020202020204" pitchFamily="34" charset="0"/>
              </a:rPr>
              <a:t>Resource list</a:t>
            </a:r>
            <a:endParaRPr kumimoji="1" lang="ja-JP" altLang="en-US" sz="3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23443" y="6393295"/>
            <a:ext cx="36660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>
                <a:cs typeface="Arial" panose="020B0604020202020204" pitchFamily="34" charset="0"/>
              </a:rPr>
              <a:t>© Copyright  by FPT Software 2016</a:t>
            </a:r>
            <a:endParaRPr lang="en-US" sz="1200" dirty="0"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37843" y="1300884"/>
          <a:ext cx="9339264" cy="44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59"/>
                <a:gridCol w="2594345"/>
                <a:gridCol w="3693844"/>
                <a:gridCol w="233481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8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altLang="ja-JP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8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US" altLang="ja-JP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Division leader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Dinh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ja-JP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ja-JP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Researcher/ Developer/ Solution Architecture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Nguyen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Pham Hung 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altLang="ja-JP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Researcher/ Developer/ Solution Architecture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Dinh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Ngoc Diep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altLang="ja-JP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Researcher/ Developer/ Solution Architecture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Dang Van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Phuong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Luong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Truong 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Nguyen 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Van Tien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Tien </a:t>
                      </a:r>
                      <a:r>
                        <a:rPr lang="en-US" sz="16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Thien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Duc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Nguyen</a:t>
                      </a:r>
                      <a:r>
                        <a:rPr lang="en-US" baseline="0" dirty="0"/>
                        <a:t> Van Sang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84470" y="101269"/>
            <a:ext cx="10969943" cy="544451"/>
          </a:xfrm>
        </p:spPr>
        <p:txBody>
          <a:bodyPr/>
          <a:lstStyle/>
          <a:p>
            <a:r>
              <a:rPr kumimoji="1" lang="en-US" altLang="ja-JP" sz="3000" dirty="0">
                <a:solidFill>
                  <a:srgbClr val="0000FF"/>
                </a:solidFill>
                <a:cs typeface="Arial" panose="020B0604020202020204" pitchFamily="34" charset="0"/>
              </a:rPr>
              <a:t>Resource list</a:t>
            </a:r>
            <a:endParaRPr kumimoji="1" lang="ja-JP" altLang="en-US" sz="3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23443" y="6393295"/>
            <a:ext cx="36660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>
                <a:cs typeface="Arial" panose="020B0604020202020204" pitchFamily="34" charset="0"/>
              </a:rPr>
              <a:t>© Copyright  by FPT Software 2016</a:t>
            </a:r>
            <a:endParaRPr lang="en-US" sz="1200" dirty="0"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37843" y="1300884"/>
          <a:ext cx="933926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59"/>
                <a:gridCol w="2594345"/>
                <a:gridCol w="3693844"/>
                <a:gridCol w="233481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8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altLang="ja-JP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8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US" altLang="ja-JP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altLang="ja-JP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Developer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Hoang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Nhu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altLang="ja-JP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altLang="ja-JP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Developer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Xuan 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truong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altLang="ja-JP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Developer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Xuan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Cuong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altLang="ja-JP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Developer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Hoang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Minh Tuan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altLang="ja-JP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Developer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Hoang Ba Vu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altLang="ja-JP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Developer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Hieu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altLang="ja-JP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Developer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Tuan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altLang="ja-JP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Developer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 Minh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Developer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Nguyen Van Nam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2332" y="1061140"/>
          <a:ext cx="11484159" cy="48711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4504"/>
                <a:gridCol w="9579655"/>
              </a:tblGrid>
              <a:tr h="335193">
                <a:tc>
                  <a:txBody>
                    <a:bodyPr/>
                    <a:lstStyle/>
                    <a:p>
                      <a:r>
                        <a:rPr lang="en-US" altLang="ja-JP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  <a:endParaRPr lang="en-US" sz="1600" dirty="0"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altLang="ja-JP" sz="1600" dirty="0"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335193">
                <a:tc>
                  <a:txBody>
                    <a:bodyPr/>
                    <a:lstStyle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Role</a:t>
                      </a:r>
                      <a:r>
                        <a:rPr lang="ja-JP" altLang="en-US" sz="1400" b="1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　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Division</a:t>
                      </a:r>
                      <a:r>
                        <a:rPr lang="en-US" altLang="ja-JP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Leader</a:t>
                      </a:r>
                      <a:endParaRPr lang="en-US" altLang="ja-JP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57896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en-US" sz="1400" baseline="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Language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Ability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English</a:t>
                      </a:r>
                      <a:r>
                        <a:rPr lang="ja-JP" alt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 Good</a:t>
                      </a:r>
                      <a:endParaRPr lang="en-US" altLang="ja-JP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1427378"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Experience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years of experience in software development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years of experience in Software Project Management (3 years for Japanese customers and 2 years for Korean customers)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5+ years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with Automotive system(application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middleware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3+ years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in embedded systems focusing on driver development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8" marR="91418" marT="45708" marB="45708"/>
                </a:tc>
              </a:tr>
              <a:tr h="83798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Job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Title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Project manager (primary),</a:t>
                      </a:r>
                      <a:endParaRPr lang="en-US" altLang="ja-JP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Specialist,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ja-JP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IoT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Consultant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8" marR="91418" marT="45708" marB="45708"/>
                </a:tc>
              </a:tr>
              <a:tr h="83798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Certificated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(KDAB)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8" marR="91418" marT="45708" marB="45708"/>
                </a:tc>
              </a:tr>
              <a:tr h="518364"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Skills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OS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: Linux(Ubuntu, Centos), </a:t>
                      </a:r>
                      <a:r>
                        <a:rPr lang="en-US" altLang="ja-JP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MacOS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 Windows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Programing Language: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Matlab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C#,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QML,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Kanzi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Android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151296"/>
            <a:ext cx="10969943" cy="431582"/>
          </a:xfrm>
        </p:spPr>
        <p:txBody>
          <a:bodyPr vert="horz" lIns="0" tIns="60944" rIns="121888" bIns="60944" rtlCol="0" anchor="ctr">
            <a:noAutofit/>
          </a:bodyPr>
          <a:lstStyle/>
          <a:p>
            <a:r>
              <a:rPr lang="en-US" altLang="ja-JP" sz="3200" b="1" dirty="0" err="1">
                <a:solidFill>
                  <a:srgbClr val="0070C0"/>
                </a:solidFill>
                <a:ea typeface="Meiryo UI" panose="020B0604030504040204" pitchFamily="50" charset="-128"/>
                <a:cs typeface="メイリオ" panose="020B0604030504040204" pitchFamily="34" charset="-128"/>
              </a:rPr>
              <a:t>Dinh</a:t>
            </a:r>
            <a:r>
              <a:rPr lang="en-US" altLang="ja-JP" sz="3200" b="1" dirty="0">
                <a:solidFill>
                  <a:srgbClr val="0070C0"/>
                </a:solidFill>
                <a:ea typeface="Meiryo UI" panose="020B0604030504040204" pitchFamily="50" charset="-128"/>
                <a:cs typeface="メイリオ" panose="020B0604030504040204" pitchFamily="34" charset="-128"/>
              </a:rPr>
              <a:t> Van </a:t>
            </a:r>
            <a:r>
              <a:rPr lang="en-US" altLang="ja-JP" sz="3200" b="1" dirty="0" err="1">
                <a:solidFill>
                  <a:srgbClr val="0070C0"/>
                </a:solidFill>
                <a:ea typeface="Meiryo UI" panose="020B0604030504040204" pitchFamily="50" charset="-128"/>
                <a:cs typeface="メイリオ" panose="020B0604030504040204" pitchFamily="34" charset="-128"/>
              </a:rPr>
              <a:t>Toi</a:t>
            </a:r>
            <a:r>
              <a:rPr lang="en-US" altLang="ja-JP" sz="3200" b="1" dirty="0">
                <a:solidFill>
                  <a:srgbClr val="0070C0"/>
                </a:solidFill>
                <a:ea typeface="Meiryo UI" panose="020B0604030504040204" pitchFamily="50" charset="-128"/>
                <a:cs typeface="メイリオ" panose="020B0604030504040204" pitchFamily="34" charset="-128"/>
              </a:rPr>
              <a:t> – Division Leader</a:t>
            </a:r>
            <a:endParaRPr lang="en-US" sz="3200" b="1" dirty="0">
              <a:solidFill>
                <a:srgbClr val="0070C0"/>
              </a:solidFill>
              <a:ea typeface="Meiryo UI" panose="020B0604030504040204" pitchFamily="50" charset="-128"/>
              <a:cs typeface="メイリオ" panose="020B0604030504040204" pitchFamily="34" charset="-128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2332" y="1061140"/>
          <a:ext cx="11484159" cy="51349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4504"/>
                <a:gridCol w="9579655"/>
              </a:tblGrid>
              <a:tr h="335193">
                <a:tc>
                  <a:txBody>
                    <a:bodyPr/>
                    <a:lstStyle/>
                    <a:p>
                      <a:r>
                        <a:rPr lang="en-US" altLang="ja-JP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  <a:endParaRPr lang="en-US" sz="1600" dirty="0"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altLang="ja-JP" sz="1600" dirty="0"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335193">
                <a:tc>
                  <a:txBody>
                    <a:bodyPr/>
                    <a:lstStyle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Role</a:t>
                      </a:r>
                      <a:r>
                        <a:rPr lang="ja-JP" altLang="en-US" sz="1400" b="1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　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ea typeface="Meiryo UI" panose="020B0604030504040204" pitchFamily="50" charset="-128"/>
                          <a:cs typeface="メイリオ" panose="020B0604030504040204" pitchFamily="34" charset="-128"/>
                        </a:rPr>
                        <a:t>Solution Architecture</a:t>
                      </a:r>
                      <a:endParaRPr lang="en-US" altLang="ja-JP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57896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en-US" sz="1400" baseline="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Language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Ability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English</a:t>
                      </a:r>
                      <a:r>
                        <a:rPr lang="ja-JP" alt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 Good</a:t>
                      </a:r>
                      <a:endParaRPr lang="en-US" altLang="ja-JP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1427378"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Experience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years of experience in software development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3+ years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with Automotive system(application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middleware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2+ experiences working with machine learning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with Bluetooth module in 2 platforms Bluetooth Automotive Platform, Android (System Service, HAL, Bluetooth stack Layer)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8" marR="91418" marT="45708" marB="45708"/>
                </a:tc>
              </a:tr>
              <a:tr h="644608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Job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Title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Specialist</a:t>
                      </a:r>
                      <a:endParaRPr lang="en-US" altLang="ja-JP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49774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Certificated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(KDAB)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8" marR="91418" marT="45708" marB="45708"/>
                </a:tc>
              </a:tr>
              <a:tr h="518364"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Skills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OS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: Linux(Ubuntu, Centos ), </a:t>
                      </a:r>
                      <a:r>
                        <a:rPr lang="en-US" altLang="ja-JP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MacOS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 Windows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Programing Language: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Matlab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C#,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QML,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Kanzi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Android, IOS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Learning: 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Supervised Learning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NeuralNetworks,SupportVectorMachine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(SVM), CNN, RNN.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Unsupervised Learning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K-mean,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LatentDirichletAllocation,Principal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Component Analysis (PCA).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8" marR="91418" marT="45708" marB="45708"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151296"/>
            <a:ext cx="10969943" cy="431582"/>
          </a:xfrm>
        </p:spPr>
        <p:txBody>
          <a:bodyPr vert="horz" lIns="0" tIns="60944" rIns="121888" bIns="60944" rtlCol="0" anchor="ctr">
            <a:noAutofit/>
          </a:bodyPr>
          <a:lstStyle/>
          <a:p>
            <a:r>
              <a:rPr lang="en-US" altLang="ja-JP" sz="3200" b="1" dirty="0">
                <a:solidFill>
                  <a:srgbClr val="0070C0"/>
                </a:solidFill>
                <a:ea typeface="Meiryo UI" panose="020B0604030504040204" pitchFamily="50" charset="-128"/>
                <a:cs typeface="メイリオ" panose="020B0604030504040204" pitchFamily="34" charset="-128"/>
              </a:rPr>
              <a:t>Nguyen </a:t>
            </a:r>
            <a:r>
              <a:rPr lang="en-US" altLang="ja-JP" sz="3200" b="1" dirty="0" err="1">
                <a:solidFill>
                  <a:srgbClr val="0070C0"/>
                </a:solidFill>
                <a:ea typeface="Meiryo UI" panose="020B0604030504040204" pitchFamily="50" charset="-128"/>
                <a:cs typeface="メイリオ" panose="020B0604030504040204" pitchFamily="34" charset="-128"/>
              </a:rPr>
              <a:t>pham</a:t>
            </a:r>
            <a:r>
              <a:rPr lang="en-US" altLang="ja-JP" sz="3200" b="1" dirty="0">
                <a:solidFill>
                  <a:srgbClr val="0070C0"/>
                </a:solidFill>
                <a:ea typeface="Meiryo UI" panose="020B0604030504040204" pitchFamily="50" charset="-128"/>
                <a:cs typeface="メイリオ" panose="020B0604030504040204" pitchFamily="34" charset="-128"/>
              </a:rPr>
              <a:t> Hung </a:t>
            </a:r>
            <a:r>
              <a:rPr lang="en-US" altLang="ja-JP" sz="3200" b="1" dirty="0" err="1">
                <a:solidFill>
                  <a:srgbClr val="0070C0"/>
                </a:solidFill>
                <a:ea typeface="Meiryo UI" panose="020B0604030504040204" pitchFamily="50" charset="-128"/>
                <a:cs typeface="メイリオ" panose="020B0604030504040204" pitchFamily="34" charset="-128"/>
              </a:rPr>
              <a:t>Anh</a:t>
            </a:r>
            <a:r>
              <a:rPr lang="en-US" altLang="ja-JP" sz="3200" b="1" dirty="0">
                <a:solidFill>
                  <a:srgbClr val="0070C0"/>
                </a:solidFill>
                <a:ea typeface="Meiryo UI" panose="020B0604030504040204" pitchFamily="50" charset="-128"/>
                <a:cs typeface="メイリオ" panose="020B0604030504040204" pitchFamily="34" charset="-128"/>
              </a:rPr>
              <a:t>– Solution Architecture</a:t>
            </a:r>
            <a:endParaRPr lang="en-US" sz="3200" b="1" dirty="0">
              <a:solidFill>
                <a:srgbClr val="0070C0"/>
              </a:solidFill>
              <a:ea typeface="Meiryo UI" panose="020B0604030504040204" pitchFamily="50" charset="-128"/>
              <a:cs typeface="メイリオ" panose="020B0604030504040204" pitchFamily="34" charset="-128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2332" y="1061140"/>
          <a:ext cx="11484159" cy="55012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4504"/>
                <a:gridCol w="9579655"/>
              </a:tblGrid>
              <a:tr h="341723">
                <a:tc>
                  <a:txBody>
                    <a:bodyPr/>
                    <a:lstStyle/>
                    <a:p>
                      <a:r>
                        <a:rPr lang="en-US" altLang="ja-JP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  <a:endParaRPr lang="en-US" sz="1600" dirty="0"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altLang="ja-JP" sz="1600" dirty="0"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341659">
                <a:tc>
                  <a:txBody>
                    <a:bodyPr/>
                    <a:lstStyle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Role</a:t>
                      </a:r>
                      <a:r>
                        <a:rPr lang="ja-JP" altLang="en-US" sz="1400" b="1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　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ea typeface="Meiryo UI" panose="020B0604030504040204" pitchFamily="50" charset="-128"/>
                          <a:cs typeface="メイリオ" panose="020B0604030504040204" pitchFamily="34" charset="-128"/>
                        </a:rPr>
                        <a:t>Solution Architecture</a:t>
                      </a:r>
                      <a:endParaRPr lang="en-US" altLang="ja-JP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5901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en-US" sz="1400" baseline="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Language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Ability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English</a:t>
                      </a:r>
                      <a:r>
                        <a:rPr lang="ja-JP" alt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 Good</a:t>
                      </a:r>
                      <a:endParaRPr lang="en-US" altLang="ja-JP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Japanese: N3</a:t>
                      </a:r>
                      <a:endParaRPr lang="en-US" altLang="ja-JP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1253813"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Experience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years of experience in software development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3+ years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with Automotive system(application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middleware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in embedded systems focusing on driver development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2+ experiences working with machine learning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experiences in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analysis and Acceleration of system speed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8" marR="91418" marT="45708" marB="45708"/>
                </a:tc>
              </a:tr>
              <a:tr h="73817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Job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Title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Specialist,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ja-JP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IoT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Consultant </a:t>
                      </a:r>
                      <a:endParaRPr lang="en-US" altLang="ja-JP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53307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Certificated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8" marR="91418" marT="45708" marB="45708"/>
                </a:tc>
              </a:tr>
              <a:tr h="1180558"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Skills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OS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: Linux(Ubuntu, Centos ), </a:t>
                      </a:r>
                      <a:r>
                        <a:rPr lang="en-US" altLang="ja-JP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MacOS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 Windows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Programing Language: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Matlab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C#,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QML,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Kanzi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Android, IOS,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Learning: 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Supervised Learning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NeuralNetworks,SupportVectorMachine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(SVM), CNN, RNN.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Unsupervised Learning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K-mean,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LatentDirichletAllocation,Principal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Component Analysis (PCA).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Cloud,</a:t>
                      </a:r>
                      <a:r>
                        <a:rPr lang="en-US" altLang="ja-JP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14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IoT</a:t>
                      </a:r>
                      <a:r>
                        <a:rPr lang="en-US" altLang="ja-JP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 multiple platform (AWS, Azure, Google)</a:t>
                      </a:r>
                      <a:endParaRPr lang="en-US" altLang="ja-JP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>
                        <a:effectLst/>
                      </a:endParaRPr>
                    </a:p>
                  </a:txBody>
                  <a:tcPr marL="91418" marR="91418" marT="45708" marB="45708"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151296"/>
            <a:ext cx="10969943" cy="431582"/>
          </a:xfrm>
        </p:spPr>
        <p:txBody>
          <a:bodyPr vert="horz" lIns="0" tIns="60944" rIns="121888" bIns="60944" rtlCol="0" anchor="ctr">
            <a:noAutofit/>
          </a:bodyPr>
          <a:lstStyle/>
          <a:p>
            <a:r>
              <a:rPr lang="en-US" altLang="ja-JP" sz="3200" b="1" dirty="0" err="1">
                <a:solidFill>
                  <a:srgbClr val="0070C0"/>
                </a:solidFill>
                <a:ea typeface="Meiryo UI" panose="020B0604030504040204" pitchFamily="50" charset="-128"/>
                <a:cs typeface="メイリオ" panose="020B0604030504040204" pitchFamily="34" charset="-128"/>
              </a:rPr>
              <a:t>Dinh</a:t>
            </a:r>
            <a:r>
              <a:rPr lang="en-US" altLang="ja-JP" sz="3200" b="1" dirty="0">
                <a:solidFill>
                  <a:srgbClr val="0070C0"/>
                </a:solidFill>
                <a:ea typeface="Meiryo UI" panose="020B0604030504040204" pitchFamily="50" charset="-128"/>
                <a:cs typeface="メイリオ" panose="020B0604030504040204" pitchFamily="34" charset="-128"/>
              </a:rPr>
              <a:t> </a:t>
            </a:r>
            <a:r>
              <a:rPr lang="en-US" altLang="ja-JP" sz="3200" b="1" dirty="0" err="1">
                <a:solidFill>
                  <a:srgbClr val="0070C0"/>
                </a:solidFill>
                <a:ea typeface="Meiryo UI" panose="020B0604030504040204" pitchFamily="50" charset="-128"/>
                <a:cs typeface="メイリオ" panose="020B0604030504040204" pitchFamily="34" charset="-128"/>
              </a:rPr>
              <a:t>Tru</a:t>
            </a:r>
            <a:r>
              <a:rPr lang="en-US" altLang="ja-JP" sz="3200" b="1" dirty="0">
                <a:solidFill>
                  <a:srgbClr val="0070C0"/>
                </a:solidFill>
                <a:ea typeface="Meiryo UI" panose="020B0604030504040204" pitchFamily="50" charset="-128"/>
                <a:cs typeface="メイリオ" panose="020B0604030504040204" pitchFamily="34" charset="-128"/>
              </a:rPr>
              <a:t> Ngoc Diep – Solution Architecture</a:t>
            </a:r>
            <a:endParaRPr lang="en-US" sz="3200" b="1" dirty="0">
              <a:solidFill>
                <a:srgbClr val="0070C0"/>
              </a:solidFill>
              <a:ea typeface="Meiryo UI" panose="020B0604030504040204" pitchFamily="50" charset="-128"/>
              <a:cs typeface="メイリオ" panose="020B0604030504040204" pitchFamily="34" charset="-128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2332" y="1061775"/>
          <a:ext cx="11483975" cy="53200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4504"/>
                <a:gridCol w="9579655"/>
              </a:tblGrid>
              <a:tr h="341630">
                <a:tc>
                  <a:txBody>
                    <a:bodyPr/>
                    <a:lstStyle/>
                    <a:p>
                      <a:r>
                        <a:rPr lang="en-US" altLang="ja-JP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  <a:endParaRPr lang="en-US" sz="1600" dirty="0"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altLang="ja-JP" sz="1600" dirty="0"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341659">
                <a:tc>
                  <a:txBody>
                    <a:bodyPr/>
                    <a:lstStyle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Role</a:t>
                      </a:r>
                      <a:r>
                        <a:rPr lang="ja-JP" altLang="en-US" sz="1400" b="1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　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ea typeface="Meiryo UI" panose="020B0604030504040204" pitchFamily="50" charset="-128"/>
                          <a:cs typeface="メイリオ" panose="020B0604030504040204" pitchFamily="34" charset="-128"/>
                        </a:rPr>
                        <a:t>Solution Architecture</a:t>
                      </a:r>
                      <a:endParaRPr lang="en-US" altLang="ja-JP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5901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en-US" sz="1400" baseline="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Language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Ability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English</a:t>
                      </a:r>
                      <a:r>
                        <a:rPr lang="ja-JP" alt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 Good</a:t>
                      </a:r>
                      <a:endParaRPr lang="en-US" altLang="ja-JP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1253813"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Experience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years of experience in software development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3+ years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with Automotive system(application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middleware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in embedded systems focusing on driver development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2+ experiences working with machine learning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experiences in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analysis and Acceleration of system speed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8" marR="91418" marT="45708" marB="45708"/>
                </a:tc>
              </a:tr>
              <a:tr h="557421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Job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Title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Specialist,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ja-JP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IoT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Consultant </a:t>
                      </a:r>
                      <a:endParaRPr lang="en-US" altLang="ja-JP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53307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Certificated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8" marR="91418" marT="45708" marB="45708"/>
                </a:tc>
              </a:tr>
              <a:tr h="1180558"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Skills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OS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: Linux(Ubuntu, Centos ), </a:t>
                      </a:r>
                      <a:r>
                        <a:rPr lang="en-US" altLang="ja-JP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MacOS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 Windows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Programing Language: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Matlab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C#,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QML,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Kanzi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Android, IOS,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Learning: 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Supervised Learning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NeuralNetworks,SupportVectorMachine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(SVM), CNN, RNN.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Unsupervised Learning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K-mean,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LatentDirichletAllocation,Principal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Component Analysis (PCA).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Cloud,</a:t>
                      </a:r>
                      <a:r>
                        <a:rPr lang="en-US" altLang="ja-JP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14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IoT</a:t>
                      </a:r>
                      <a:r>
                        <a:rPr lang="en-US" altLang="ja-JP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 multiple platform (AWS, Azure, Google)</a:t>
                      </a:r>
                      <a:endParaRPr lang="en-US" altLang="ja-JP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>
                        <a:effectLst/>
                      </a:endParaRPr>
                    </a:p>
                  </a:txBody>
                  <a:tcPr marL="91418" marR="91418" marT="45708" marB="45708"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151296"/>
            <a:ext cx="10969943" cy="431582"/>
          </a:xfrm>
        </p:spPr>
        <p:txBody>
          <a:bodyPr vert="horz" lIns="0" tIns="60944" rIns="121888" bIns="60944" rtlCol="0" anchor="ctr">
            <a:noAutofit/>
          </a:bodyPr>
          <a:lstStyle/>
          <a:p>
            <a:r>
              <a:rPr lang="en-US" altLang="ja-JP" sz="3200" b="1" dirty="0">
                <a:solidFill>
                  <a:srgbClr val="0070C0"/>
                </a:solidFill>
                <a:ea typeface="Meiryo UI" panose="020B0604030504040204" pitchFamily="50" charset="-128"/>
                <a:cs typeface="メイリオ" panose="020B0604030504040204" pitchFamily="34" charset="-128"/>
              </a:rPr>
              <a:t>Dang Van Phuong– Solution Architecture</a:t>
            </a:r>
            <a:endParaRPr lang="en-US" sz="3200" b="1" dirty="0">
              <a:solidFill>
                <a:srgbClr val="0070C0"/>
              </a:solidFill>
              <a:ea typeface="Meiryo UI" panose="020B0604030504040204" pitchFamily="50" charset="-128"/>
              <a:cs typeface="メイリオ" panose="020B0604030504040204" pitchFamily="34" charset="-128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2332" y="1061140"/>
          <a:ext cx="11484159" cy="47983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4504"/>
                <a:gridCol w="9579655"/>
              </a:tblGrid>
              <a:tr h="341723">
                <a:tc>
                  <a:txBody>
                    <a:bodyPr/>
                    <a:lstStyle/>
                    <a:p>
                      <a:r>
                        <a:rPr lang="en-US" altLang="ja-JP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  <a:endParaRPr lang="en-US" sz="1600" dirty="0"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altLang="ja-JP" sz="1600" dirty="0"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341659">
                <a:tc>
                  <a:txBody>
                    <a:bodyPr/>
                    <a:lstStyle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Role</a:t>
                      </a:r>
                      <a:r>
                        <a:rPr lang="ja-JP" altLang="en-US" sz="1400" b="1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　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ea typeface="Meiryo UI" panose="020B0604030504040204" pitchFamily="50" charset="-128"/>
                          <a:cs typeface="メイリオ" panose="020B0604030504040204" pitchFamily="34" charset="-128"/>
                        </a:rPr>
                        <a:t>Project Manager</a:t>
                      </a:r>
                      <a:endParaRPr lang="en-US" altLang="ja-JP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5901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en-US" sz="1400" baseline="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Language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Ability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English</a:t>
                      </a:r>
                      <a:r>
                        <a:rPr lang="ja-JP" alt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 Good</a:t>
                      </a:r>
                      <a:endParaRPr lang="en-US" altLang="ja-JP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Japanese: N4</a:t>
                      </a:r>
                      <a:endParaRPr lang="en-US" altLang="ja-JP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1253813"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Experience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years of experience in software development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years of experience in Software Project Management (2 years for Japanese customers and 2 years for Korean customers)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3+ years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with Automotive system(application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middleware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2+ years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in embedded systems focusing on driver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8" marR="91418" marT="45708" marB="45708"/>
                </a:tc>
              </a:tr>
              <a:tr h="557421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Job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Title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altLang="ja-JP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Project manager (primary)</a:t>
                      </a:r>
                      <a:endParaRPr lang="en-US" altLang="ja-JP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n-US" altLang="ja-JP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53307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Certificated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PMF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8" marR="91418" marT="45708" marB="45708"/>
                </a:tc>
              </a:tr>
              <a:tr h="1180558"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Skills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lstStyle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OS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: Linux(Ubuntu, Centos ), </a:t>
                      </a:r>
                      <a:r>
                        <a:rPr lang="en-US" altLang="ja-JP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MacOS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 Windows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Programing Language: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C#,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C/C++, Qt, QML, Android,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>
                        <a:effectLst/>
                      </a:endParaRPr>
                    </a:p>
                  </a:txBody>
                  <a:tcPr marL="91418" marR="91418" marT="45708" marB="45708"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B7D-BACC-264B-9E30-9834195E9950}" type="slidenum">
              <a:rPr lang="en-US" smtClean="0"/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151296"/>
            <a:ext cx="10969943" cy="431582"/>
          </a:xfrm>
        </p:spPr>
        <p:txBody>
          <a:bodyPr vert="horz" lIns="0" tIns="60944" rIns="121888" bIns="60944" rtlCol="0" anchor="ctr">
            <a:noAutofit/>
          </a:bodyPr>
          <a:lstStyle/>
          <a:p>
            <a:r>
              <a:rPr lang="en-US" altLang="ja-JP" sz="3200" b="1" dirty="0">
                <a:solidFill>
                  <a:srgbClr val="0070C0"/>
                </a:solidFill>
                <a:ea typeface="Meiryo UI" panose="020B0604030504040204" pitchFamily="50" charset="-128"/>
                <a:cs typeface="メイリオ" panose="020B0604030504040204" pitchFamily="34" charset="-128"/>
              </a:rPr>
              <a:t>Luong Truong Son– Project manager</a:t>
            </a:r>
            <a:endParaRPr lang="en-US" sz="3200" b="1" dirty="0">
              <a:solidFill>
                <a:srgbClr val="0070C0"/>
              </a:solidFill>
              <a:ea typeface="Meiryo UI" panose="020B0604030504040204" pitchFamily="50" charset="-128"/>
              <a:cs typeface="メイリオ" panose="020B0604030504040204" pitchFamily="34" charset="-128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C9EB7D-BACC-264B-9E30-9834195E9950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0076" y="961279"/>
          <a:ext cx="10969625" cy="49161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19275"/>
                <a:gridCol w="9150350"/>
              </a:tblGrid>
              <a:tr h="341630">
                <a:tc>
                  <a:txBody>
                    <a:bodyPr/>
                    <a:p>
                      <a:r>
                        <a:rPr lang="en-US" altLang="ja-JP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  <a:endParaRPr lang="en-US" sz="1600" dirty="0"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p>
                      <a:r>
                        <a:rPr lang="en-US" altLang="ja-JP" sz="1600" dirty="0"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341659">
                <a:tc>
                  <a:txBody>
                    <a:bodyPr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Role</a:t>
                      </a:r>
                      <a:r>
                        <a:rPr lang="ja-JP" altLang="en-US" sz="1400" b="1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　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Developer</a:t>
                      </a:r>
                      <a:endParaRPr lang="en-US" altLang="ja-JP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590137">
                <a:tc>
                  <a:txBody>
                    <a:bodyPr/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en-US" sz="1400" baseline="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Language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Ability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English</a:t>
                      </a:r>
                      <a:r>
                        <a:rPr lang="ja-JP" alt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 Good</a:t>
                      </a:r>
                      <a:endParaRPr lang="en-US" altLang="ja-JP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1253813">
                <a:tc>
                  <a:txBody>
                    <a:bodyPr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Experience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years of experience in software development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1+ years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with Automotive system(application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middleware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1+ </a:t>
                      </a:r>
                      <a:r>
                        <a:rPr lang="en-US" sz="1400" dirty="0">
                          <a:effectLst/>
                          <a:sym typeface="+mn-ea"/>
                        </a:rPr>
                        <a:t>years of experience with Microcontrollers and Processor </a:t>
                      </a:r>
                      <a:endParaRPr lang="en-US" sz="1400" dirty="0">
                        <a:effectLst/>
                        <a:sym typeface="+mn-ea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in embedded systems focusing on driver development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experiences in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analysis and Acceleration of system speed</a:t>
                      </a: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8" marR="91418" marT="45708" marB="45708"/>
                </a:tc>
              </a:tr>
              <a:tr h="557530">
                <a:tc>
                  <a:txBody>
                    <a:bodyPr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Job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Title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Developer(Primary)</a:t>
                      </a:r>
                      <a:endParaRPr lang="en-US" altLang="ja-JP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</a:tr>
              <a:tr h="533074">
                <a:tc>
                  <a:txBody>
                    <a:bodyPr/>
                    <a:p>
                      <a:r>
                        <a:rPr lang="en-US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Certificated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Certification of Microchip Company about Processor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8" marR="91418" marT="45708" marB="45708"/>
                </a:tc>
              </a:tr>
              <a:tr h="1180558">
                <a:tc>
                  <a:txBody>
                    <a:bodyPr/>
                    <a:p>
                      <a:r>
                        <a:rPr lang="en-US" altLang="ja-JP" sz="1400" dirty="0">
                          <a:latin typeface="+mn-lt"/>
                          <a:ea typeface="+mj-ea"/>
                          <a:cs typeface="Arial" panose="020B0604020202020204" pitchFamily="34" charset="0"/>
                        </a:rPr>
                        <a:t>Skills</a:t>
                      </a:r>
                      <a:endParaRPr lang="en-US" sz="1400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18" marR="91418" marT="45708" marB="45708"/>
                </a:tc>
                <a:tc>
                  <a:txBody>
                    <a:bodyPr/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OS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: Linux(Ubuntu, Centos ),  Windows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5626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Programing Language Skill: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Matlab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C#,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QML, Java, Android, Assembly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Cloud,</a:t>
                      </a:r>
                      <a:r>
                        <a:rPr lang="en-US" altLang="ja-JP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14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IoT</a:t>
                      </a:r>
                      <a:r>
                        <a:rPr lang="en-US" altLang="ja-JP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altLang="ja-JP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 multiple platform (Google Firebase), bulding IOT systems</a:t>
                      </a:r>
                      <a:endParaRPr lang="en-US" altLang="ja-JP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>
                        <a:effectLst/>
                      </a:endParaRPr>
                    </a:p>
                  </a:txBody>
                  <a:tcPr marL="91418" marR="91418" marT="45708" marB="45708"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441" y="151296"/>
            <a:ext cx="10969943" cy="431582"/>
          </a:xfrm>
        </p:spPr>
        <p:txBody>
          <a:bodyPr vert="horz" lIns="0" tIns="60944" rIns="121888" bIns="60944" rtlCol="0" anchor="ctr">
            <a:noAutofit/>
          </a:bodyPr>
          <a:lstStyle/>
          <a:p>
            <a:r>
              <a:rPr lang="en-US" altLang="ja-JP" sz="3200" b="1" dirty="0">
                <a:solidFill>
                  <a:srgbClr val="0070C0"/>
                </a:solidFill>
                <a:ea typeface="Meiryo UI" panose="020B0604030504040204" pitchFamily="50" charset="-128"/>
                <a:cs typeface="メイリオ" panose="020B0604030504040204" pitchFamily="34" charset="-128"/>
              </a:rPr>
              <a:t>Bui Xuan Truong – Developer</a:t>
            </a:r>
            <a:endParaRPr lang="en-US" sz="3200" b="1" dirty="0">
              <a:solidFill>
                <a:srgbClr val="0070C0"/>
              </a:solidFill>
              <a:ea typeface="Meiryo UI" panose="020B0604030504040204" pitchFamily="50" charset="-128"/>
              <a:cs typeface="メイリオ" panose="020B0604030504040204" pitchFamily="34" charset="-128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5040</Words>
  <Application>WPS Presentation</Application>
  <PresentationFormat>Custom</PresentationFormat>
  <Paragraphs>392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</vt:lpstr>
      <vt:lpstr>Meiryo UI</vt:lpstr>
      <vt:lpstr>メイリオ</vt:lpstr>
      <vt:lpstr>Microsoft YaHei</vt:lpstr>
      <vt:lpstr>Arial Unicode MS</vt:lpstr>
      <vt:lpstr>ＭＳ Ｐゴシック</vt:lpstr>
      <vt:lpstr>Calibri</vt:lpstr>
      <vt:lpstr>Office Theme</vt:lpstr>
      <vt:lpstr>Resource list</vt:lpstr>
      <vt:lpstr>Resource list</vt:lpstr>
      <vt:lpstr>Dinh Van Toi – Division Leader</vt:lpstr>
      <vt:lpstr>Nguyen pham Hung Anh– Solution Architecture</vt:lpstr>
      <vt:lpstr>Dinh Tru Ngoc Diep – Solution Architecture</vt:lpstr>
      <vt:lpstr>Dang Van Phuong– Solution Architecture</vt:lpstr>
      <vt:lpstr>Luong Truong Son– Project manager</vt:lpstr>
      <vt:lpstr>Dang Van Phuong– Solution Architecture</vt:lpstr>
    </vt:vector>
  </TitlesOfParts>
  <Company>FSOFT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 Company Introdution</dc:title>
  <dc:creator>Azkar Khan</dc:creator>
  <cp:lastModifiedBy>truong.buixuan</cp:lastModifiedBy>
  <cp:revision>1689</cp:revision>
  <dcterms:created xsi:type="dcterms:W3CDTF">2013-02-04T04:12:00Z</dcterms:created>
  <dcterms:modified xsi:type="dcterms:W3CDTF">2018-11-15T03:03:09Z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0x010100FD5DE89F8642344AB15E2C4A7EF032CD</vt:lpwstr>
  </property>
  <property fmtid="{D5CDD505-2E9C-101B-9397-08002B2CF9AE}" pid="3" name="KSOProductBuildVer">
    <vt:lpwstr>1033-10.2.0.7549</vt:lpwstr>
  </property>
</Properties>
</file>