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7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2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C8D7D-FEAA-4BD0-BBCC-C8991B9D0E3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C45088-FBAE-49D9-8F03-5AEBD0A5AA8B}">
      <dgm:prSet phldrT="[Text]" custT="1"/>
      <dgm:spPr/>
      <dgm:t>
        <a:bodyPr/>
        <a:lstStyle/>
        <a:p>
          <a:r>
            <a:rPr lang="en-US" sz="2400" dirty="0" smtClean="0"/>
            <a:t>What is </a:t>
          </a:r>
          <a:r>
            <a:rPr lang="en-US" sz="2400" dirty="0" smtClean="0"/>
            <a:t>Version Control System (VCS) ?</a:t>
          </a:r>
          <a:endParaRPr lang="en-US" sz="2400" dirty="0"/>
        </a:p>
      </dgm:t>
    </dgm:pt>
    <dgm:pt modelId="{98849F3A-C071-44CC-80B8-349EA4F8CD55}" type="parTrans" cxnId="{4A824F57-3C85-4C68-9EE9-6F7E5EB4EE4F}">
      <dgm:prSet/>
      <dgm:spPr/>
      <dgm:t>
        <a:bodyPr/>
        <a:lstStyle/>
        <a:p>
          <a:endParaRPr lang="en-US" sz="2400"/>
        </a:p>
      </dgm:t>
    </dgm:pt>
    <dgm:pt modelId="{A4305950-6D0E-48F7-88A1-85CAA929FA3B}" type="sibTrans" cxnId="{4A824F57-3C85-4C68-9EE9-6F7E5EB4EE4F}">
      <dgm:prSet/>
      <dgm:spPr/>
      <dgm:t>
        <a:bodyPr/>
        <a:lstStyle/>
        <a:p>
          <a:endParaRPr lang="en-US" sz="2400"/>
        </a:p>
      </dgm:t>
    </dgm:pt>
    <dgm:pt modelId="{83CE61C2-C395-4784-BA29-4DAA3E6748AD}">
      <dgm:prSet phldrT="[Text]" custT="1"/>
      <dgm:spPr/>
      <dgm:t>
        <a:bodyPr/>
        <a:lstStyle/>
        <a:p>
          <a:r>
            <a:rPr lang="en-US" sz="2400" dirty="0" smtClean="0"/>
            <a:t>What about </a:t>
          </a:r>
          <a:r>
            <a:rPr lang="en-US" sz="2400" dirty="0" smtClean="0"/>
            <a:t>GIT</a:t>
          </a:r>
          <a:endParaRPr lang="en-US" sz="2400" dirty="0"/>
        </a:p>
      </dgm:t>
    </dgm:pt>
    <dgm:pt modelId="{BBC94398-0DAE-4218-896E-9F36A7F649D7}" type="parTrans" cxnId="{DBF16076-E2D2-437B-9620-320F31BDECF5}">
      <dgm:prSet/>
      <dgm:spPr/>
      <dgm:t>
        <a:bodyPr/>
        <a:lstStyle/>
        <a:p>
          <a:endParaRPr lang="en-US" sz="2400"/>
        </a:p>
      </dgm:t>
    </dgm:pt>
    <dgm:pt modelId="{B13E54D6-57B7-4062-9335-72540F31E5BD}" type="sibTrans" cxnId="{DBF16076-E2D2-437B-9620-320F31BDECF5}">
      <dgm:prSet/>
      <dgm:spPr/>
      <dgm:t>
        <a:bodyPr/>
        <a:lstStyle/>
        <a:p>
          <a:endParaRPr lang="en-US" sz="2400"/>
        </a:p>
      </dgm:t>
    </dgm:pt>
    <dgm:pt modelId="{DC1ECF5B-E598-4645-BF7D-9515A5AD1F11}">
      <dgm:prSet phldrT="[Text]" custT="1"/>
      <dgm:spPr/>
      <dgm:t>
        <a:bodyPr/>
        <a:lstStyle/>
        <a:p>
          <a:r>
            <a:rPr lang="en-US" sz="2400" dirty="0" smtClean="0"/>
            <a:t>Working </a:t>
          </a:r>
          <a:r>
            <a:rPr lang="en-US" sz="2400" dirty="0" smtClean="0"/>
            <a:t>flow showcase - Command</a:t>
          </a:r>
          <a:endParaRPr lang="en-US" sz="2400" dirty="0"/>
        </a:p>
      </dgm:t>
    </dgm:pt>
    <dgm:pt modelId="{36DF19A6-FE15-4314-97DA-FC7F719AA5C4}" type="parTrans" cxnId="{B3FCFCA2-7AD1-426B-8E86-B22A066F82F7}">
      <dgm:prSet/>
      <dgm:spPr/>
      <dgm:t>
        <a:bodyPr/>
        <a:lstStyle/>
        <a:p>
          <a:endParaRPr lang="en-US" sz="2400"/>
        </a:p>
      </dgm:t>
    </dgm:pt>
    <dgm:pt modelId="{C098A19C-B011-4B00-A06C-24B62C092DEF}" type="sibTrans" cxnId="{B3FCFCA2-7AD1-426B-8E86-B22A066F82F7}">
      <dgm:prSet/>
      <dgm:spPr/>
      <dgm:t>
        <a:bodyPr/>
        <a:lstStyle/>
        <a:p>
          <a:endParaRPr lang="en-US" sz="2400"/>
        </a:p>
      </dgm:t>
    </dgm:pt>
    <dgm:pt modelId="{5F18553D-E132-48EA-8336-9FA31BD8C7CD}">
      <dgm:prSet/>
      <dgm:spPr/>
      <dgm:t>
        <a:bodyPr/>
        <a:lstStyle/>
        <a:p>
          <a:r>
            <a:rPr lang="en-US" dirty="0" smtClean="0"/>
            <a:t>Using Forking workflow in project</a:t>
          </a:r>
          <a:endParaRPr lang="en-US" dirty="0"/>
        </a:p>
      </dgm:t>
    </dgm:pt>
    <dgm:pt modelId="{9FE149C2-7685-47D3-946B-CE4210A2FEEA}" type="parTrans" cxnId="{5B1B7C87-864E-4D97-AC41-89659EA73CA9}">
      <dgm:prSet/>
      <dgm:spPr/>
      <dgm:t>
        <a:bodyPr/>
        <a:lstStyle/>
        <a:p>
          <a:endParaRPr lang="en-US"/>
        </a:p>
      </dgm:t>
    </dgm:pt>
    <dgm:pt modelId="{048D0329-622A-414E-ABF5-BF7981901806}" type="sibTrans" cxnId="{5B1B7C87-864E-4D97-AC41-89659EA73CA9}">
      <dgm:prSet/>
      <dgm:spPr/>
      <dgm:t>
        <a:bodyPr/>
        <a:lstStyle/>
        <a:p>
          <a:endParaRPr lang="en-US"/>
        </a:p>
      </dgm:t>
    </dgm:pt>
    <dgm:pt modelId="{F88A810A-8DC0-4403-AE87-C4CF0C0D9FBE}" type="pres">
      <dgm:prSet presAssocID="{EF0C8D7D-FEAA-4BD0-BBCC-C8991B9D0E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5B2E193-DF44-49C6-92AD-38C65215C264}" type="pres">
      <dgm:prSet presAssocID="{EF0C8D7D-FEAA-4BD0-BBCC-C8991B9D0E37}" presName="Name1" presStyleCnt="0"/>
      <dgm:spPr/>
    </dgm:pt>
    <dgm:pt modelId="{F2E86E33-5C4C-4FC6-A972-64961E23B785}" type="pres">
      <dgm:prSet presAssocID="{EF0C8D7D-FEAA-4BD0-BBCC-C8991B9D0E37}" presName="cycle" presStyleCnt="0"/>
      <dgm:spPr/>
    </dgm:pt>
    <dgm:pt modelId="{C17F439D-C960-4547-A2CF-FF6A844BF88D}" type="pres">
      <dgm:prSet presAssocID="{EF0C8D7D-FEAA-4BD0-BBCC-C8991B9D0E37}" presName="srcNode" presStyleLbl="node1" presStyleIdx="0" presStyleCnt="4"/>
      <dgm:spPr/>
    </dgm:pt>
    <dgm:pt modelId="{19606011-091B-4729-8EE3-98119D41A538}" type="pres">
      <dgm:prSet presAssocID="{EF0C8D7D-FEAA-4BD0-BBCC-C8991B9D0E37}" presName="conn" presStyleLbl="parChTrans1D2" presStyleIdx="0" presStyleCnt="1"/>
      <dgm:spPr/>
      <dgm:t>
        <a:bodyPr/>
        <a:lstStyle/>
        <a:p>
          <a:endParaRPr lang="en-US"/>
        </a:p>
      </dgm:t>
    </dgm:pt>
    <dgm:pt modelId="{91B16214-A96D-43B8-9536-0399277D42FC}" type="pres">
      <dgm:prSet presAssocID="{EF0C8D7D-FEAA-4BD0-BBCC-C8991B9D0E37}" presName="extraNode" presStyleLbl="node1" presStyleIdx="0" presStyleCnt="4"/>
      <dgm:spPr/>
    </dgm:pt>
    <dgm:pt modelId="{2FD69932-90BC-452A-B958-039670866ED3}" type="pres">
      <dgm:prSet presAssocID="{EF0C8D7D-FEAA-4BD0-BBCC-C8991B9D0E37}" presName="dstNode" presStyleLbl="node1" presStyleIdx="0" presStyleCnt="4"/>
      <dgm:spPr/>
    </dgm:pt>
    <dgm:pt modelId="{64F28A0C-E3CD-4D46-8942-34569E90B5FF}" type="pres">
      <dgm:prSet presAssocID="{10C45088-FBAE-49D9-8F03-5AEBD0A5AA8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04DAF-FE9A-4F29-AC1C-7A8B7993671F}" type="pres">
      <dgm:prSet presAssocID="{10C45088-FBAE-49D9-8F03-5AEBD0A5AA8B}" presName="accent_1" presStyleCnt="0"/>
      <dgm:spPr/>
    </dgm:pt>
    <dgm:pt modelId="{F627B70E-DD5F-4E30-B9ED-71E37413C84C}" type="pres">
      <dgm:prSet presAssocID="{10C45088-FBAE-49D9-8F03-5AEBD0A5AA8B}" presName="accentRepeatNode" presStyleLbl="solidFgAcc1" presStyleIdx="0" presStyleCnt="4"/>
      <dgm:spPr/>
    </dgm:pt>
    <dgm:pt modelId="{C0989F9E-30AC-4BF6-B232-0C4CF7BCBB3B}" type="pres">
      <dgm:prSet presAssocID="{83CE61C2-C395-4784-BA29-4DAA3E6748AD}" presName="text_2" presStyleLbl="node1" presStyleIdx="1" presStyleCnt="4" custLinFactNeighborX="1578" custLinFactNeighborY="1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85E4C-CA0D-4A4E-BF5F-392CC06D9ED3}" type="pres">
      <dgm:prSet presAssocID="{83CE61C2-C395-4784-BA29-4DAA3E6748AD}" presName="accent_2" presStyleCnt="0"/>
      <dgm:spPr/>
    </dgm:pt>
    <dgm:pt modelId="{88EC1947-883A-4F8D-86AA-77142A070C3D}" type="pres">
      <dgm:prSet presAssocID="{83CE61C2-C395-4784-BA29-4DAA3E6748AD}" presName="accentRepeatNode" presStyleLbl="solidFgAcc1" presStyleIdx="1" presStyleCnt="4"/>
      <dgm:spPr/>
    </dgm:pt>
    <dgm:pt modelId="{F8A67662-B25D-45F3-BED3-8FD3F8C9B79F}" type="pres">
      <dgm:prSet presAssocID="{DC1ECF5B-E598-4645-BF7D-9515A5AD1F1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EF3BD-2D03-4CE9-A567-9511266A15C5}" type="pres">
      <dgm:prSet presAssocID="{DC1ECF5B-E598-4645-BF7D-9515A5AD1F11}" presName="accent_3" presStyleCnt="0"/>
      <dgm:spPr/>
    </dgm:pt>
    <dgm:pt modelId="{29B3FDDD-4372-411A-BA65-A488E00C438E}" type="pres">
      <dgm:prSet presAssocID="{DC1ECF5B-E598-4645-BF7D-9515A5AD1F11}" presName="accentRepeatNode" presStyleLbl="solidFgAcc1" presStyleIdx="2" presStyleCnt="4"/>
      <dgm:spPr/>
    </dgm:pt>
    <dgm:pt modelId="{BADF3AF7-F333-41F1-B1C2-8EC86B75C0E7}" type="pres">
      <dgm:prSet presAssocID="{5F18553D-E132-48EA-8336-9FA31BD8C7C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805C6-F451-46C8-BC9F-BAE46E169C46}" type="pres">
      <dgm:prSet presAssocID="{5F18553D-E132-48EA-8336-9FA31BD8C7CD}" presName="accent_4" presStyleCnt="0"/>
      <dgm:spPr/>
    </dgm:pt>
    <dgm:pt modelId="{1D5936D9-4A9F-46FF-9E92-EE37E5C7CA4D}" type="pres">
      <dgm:prSet presAssocID="{5F18553D-E132-48EA-8336-9FA31BD8C7CD}" presName="accentRepeatNode" presStyleLbl="solidFgAcc1" presStyleIdx="3" presStyleCnt="4"/>
      <dgm:spPr/>
    </dgm:pt>
  </dgm:ptLst>
  <dgm:cxnLst>
    <dgm:cxn modelId="{6AD20565-B5E8-46C7-B5E8-6263D2AB436C}" type="presOf" srcId="{10C45088-FBAE-49D9-8F03-5AEBD0A5AA8B}" destId="{64F28A0C-E3CD-4D46-8942-34569E90B5FF}" srcOrd="0" destOrd="0" presId="urn:microsoft.com/office/officeart/2008/layout/VerticalCurvedList"/>
    <dgm:cxn modelId="{E5650188-9FD0-4F3D-B227-D77863273A51}" type="presOf" srcId="{83CE61C2-C395-4784-BA29-4DAA3E6748AD}" destId="{C0989F9E-30AC-4BF6-B232-0C4CF7BCBB3B}" srcOrd="0" destOrd="0" presId="urn:microsoft.com/office/officeart/2008/layout/VerticalCurvedList"/>
    <dgm:cxn modelId="{DBF16076-E2D2-437B-9620-320F31BDECF5}" srcId="{EF0C8D7D-FEAA-4BD0-BBCC-C8991B9D0E37}" destId="{83CE61C2-C395-4784-BA29-4DAA3E6748AD}" srcOrd="1" destOrd="0" parTransId="{BBC94398-0DAE-4218-896E-9F36A7F649D7}" sibTransId="{B13E54D6-57B7-4062-9335-72540F31E5BD}"/>
    <dgm:cxn modelId="{1159A102-9F15-499B-BE60-4DCD1A1C954B}" type="presOf" srcId="{A4305950-6D0E-48F7-88A1-85CAA929FA3B}" destId="{19606011-091B-4729-8EE3-98119D41A538}" srcOrd="0" destOrd="0" presId="urn:microsoft.com/office/officeart/2008/layout/VerticalCurvedList"/>
    <dgm:cxn modelId="{C46F4A7D-FB91-4342-823C-563CC5635B4C}" type="presOf" srcId="{5F18553D-E132-48EA-8336-9FA31BD8C7CD}" destId="{BADF3AF7-F333-41F1-B1C2-8EC86B75C0E7}" srcOrd="0" destOrd="0" presId="urn:microsoft.com/office/officeart/2008/layout/VerticalCurvedList"/>
    <dgm:cxn modelId="{49045008-E6D9-4AB6-B849-6A21623F9448}" type="presOf" srcId="{EF0C8D7D-FEAA-4BD0-BBCC-C8991B9D0E37}" destId="{F88A810A-8DC0-4403-AE87-C4CF0C0D9FBE}" srcOrd="0" destOrd="0" presId="urn:microsoft.com/office/officeart/2008/layout/VerticalCurvedList"/>
    <dgm:cxn modelId="{4A824F57-3C85-4C68-9EE9-6F7E5EB4EE4F}" srcId="{EF0C8D7D-FEAA-4BD0-BBCC-C8991B9D0E37}" destId="{10C45088-FBAE-49D9-8F03-5AEBD0A5AA8B}" srcOrd="0" destOrd="0" parTransId="{98849F3A-C071-44CC-80B8-349EA4F8CD55}" sibTransId="{A4305950-6D0E-48F7-88A1-85CAA929FA3B}"/>
    <dgm:cxn modelId="{E2EAA955-EB9D-4166-8776-86E49A56C266}" type="presOf" srcId="{DC1ECF5B-E598-4645-BF7D-9515A5AD1F11}" destId="{F8A67662-B25D-45F3-BED3-8FD3F8C9B79F}" srcOrd="0" destOrd="0" presId="urn:microsoft.com/office/officeart/2008/layout/VerticalCurvedList"/>
    <dgm:cxn modelId="{B3FCFCA2-7AD1-426B-8E86-B22A066F82F7}" srcId="{EF0C8D7D-FEAA-4BD0-BBCC-C8991B9D0E37}" destId="{DC1ECF5B-E598-4645-BF7D-9515A5AD1F11}" srcOrd="2" destOrd="0" parTransId="{36DF19A6-FE15-4314-97DA-FC7F719AA5C4}" sibTransId="{C098A19C-B011-4B00-A06C-24B62C092DEF}"/>
    <dgm:cxn modelId="{5B1B7C87-864E-4D97-AC41-89659EA73CA9}" srcId="{EF0C8D7D-FEAA-4BD0-BBCC-C8991B9D0E37}" destId="{5F18553D-E132-48EA-8336-9FA31BD8C7CD}" srcOrd="3" destOrd="0" parTransId="{9FE149C2-7685-47D3-946B-CE4210A2FEEA}" sibTransId="{048D0329-622A-414E-ABF5-BF7981901806}"/>
    <dgm:cxn modelId="{CDEAF091-6B02-449E-A770-2293B59EB1F6}" type="presParOf" srcId="{F88A810A-8DC0-4403-AE87-C4CF0C0D9FBE}" destId="{65B2E193-DF44-49C6-92AD-38C65215C264}" srcOrd="0" destOrd="0" presId="urn:microsoft.com/office/officeart/2008/layout/VerticalCurvedList"/>
    <dgm:cxn modelId="{D15BB16B-677C-4214-9EA0-6F8DB3AC26D1}" type="presParOf" srcId="{65B2E193-DF44-49C6-92AD-38C65215C264}" destId="{F2E86E33-5C4C-4FC6-A972-64961E23B785}" srcOrd="0" destOrd="0" presId="urn:microsoft.com/office/officeart/2008/layout/VerticalCurvedList"/>
    <dgm:cxn modelId="{44EE4A93-5EC7-49E2-943C-E0426E79C137}" type="presParOf" srcId="{F2E86E33-5C4C-4FC6-A972-64961E23B785}" destId="{C17F439D-C960-4547-A2CF-FF6A844BF88D}" srcOrd="0" destOrd="0" presId="urn:microsoft.com/office/officeart/2008/layout/VerticalCurvedList"/>
    <dgm:cxn modelId="{49D9C9B6-99C6-4355-AD87-B7CD77255258}" type="presParOf" srcId="{F2E86E33-5C4C-4FC6-A972-64961E23B785}" destId="{19606011-091B-4729-8EE3-98119D41A538}" srcOrd="1" destOrd="0" presId="urn:microsoft.com/office/officeart/2008/layout/VerticalCurvedList"/>
    <dgm:cxn modelId="{A358D41A-4E07-4D04-A67A-245BCE4C9A3C}" type="presParOf" srcId="{F2E86E33-5C4C-4FC6-A972-64961E23B785}" destId="{91B16214-A96D-43B8-9536-0399277D42FC}" srcOrd="2" destOrd="0" presId="urn:microsoft.com/office/officeart/2008/layout/VerticalCurvedList"/>
    <dgm:cxn modelId="{E34CBEBF-0871-462E-A082-56175A23C22C}" type="presParOf" srcId="{F2E86E33-5C4C-4FC6-A972-64961E23B785}" destId="{2FD69932-90BC-452A-B958-039670866ED3}" srcOrd="3" destOrd="0" presId="urn:microsoft.com/office/officeart/2008/layout/VerticalCurvedList"/>
    <dgm:cxn modelId="{1B97AA3D-6EB4-4409-B89C-34685555EFC7}" type="presParOf" srcId="{65B2E193-DF44-49C6-92AD-38C65215C264}" destId="{64F28A0C-E3CD-4D46-8942-34569E90B5FF}" srcOrd="1" destOrd="0" presId="urn:microsoft.com/office/officeart/2008/layout/VerticalCurvedList"/>
    <dgm:cxn modelId="{6F3DC41E-FEC6-4DE2-B9AE-CB5A5C0A7246}" type="presParOf" srcId="{65B2E193-DF44-49C6-92AD-38C65215C264}" destId="{A8E04DAF-FE9A-4F29-AC1C-7A8B7993671F}" srcOrd="2" destOrd="0" presId="urn:microsoft.com/office/officeart/2008/layout/VerticalCurvedList"/>
    <dgm:cxn modelId="{BEF23947-344E-4515-BDBA-43082E717DCD}" type="presParOf" srcId="{A8E04DAF-FE9A-4F29-AC1C-7A8B7993671F}" destId="{F627B70E-DD5F-4E30-B9ED-71E37413C84C}" srcOrd="0" destOrd="0" presId="urn:microsoft.com/office/officeart/2008/layout/VerticalCurvedList"/>
    <dgm:cxn modelId="{F9AB4D1D-9590-4B14-9494-A68589595A59}" type="presParOf" srcId="{65B2E193-DF44-49C6-92AD-38C65215C264}" destId="{C0989F9E-30AC-4BF6-B232-0C4CF7BCBB3B}" srcOrd="3" destOrd="0" presId="urn:microsoft.com/office/officeart/2008/layout/VerticalCurvedList"/>
    <dgm:cxn modelId="{1DC55663-BE82-4AE6-A453-6419C2E48653}" type="presParOf" srcId="{65B2E193-DF44-49C6-92AD-38C65215C264}" destId="{14585E4C-CA0D-4A4E-BF5F-392CC06D9ED3}" srcOrd="4" destOrd="0" presId="urn:microsoft.com/office/officeart/2008/layout/VerticalCurvedList"/>
    <dgm:cxn modelId="{ABC23AD9-8B16-437E-9F39-B60E96B25884}" type="presParOf" srcId="{14585E4C-CA0D-4A4E-BF5F-392CC06D9ED3}" destId="{88EC1947-883A-4F8D-86AA-77142A070C3D}" srcOrd="0" destOrd="0" presId="urn:microsoft.com/office/officeart/2008/layout/VerticalCurvedList"/>
    <dgm:cxn modelId="{576BCC24-3090-45BB-B0AE-67A885176A45}" type="presParOf" srcId="{65B2E193-DF44-49C6-92AD-38C65215C264}" destId="{F8A67662-B25D-45F3-BED3-8FD3F8C9B79F}" srcOrd="5" destOrd="0" presId="urn:microsoft.com/office/officeart/2008/layout/VerticalCurvedList"/>
    <dgm:cxn modelId="{048C1E2C-9837-47AF-A5AE-8EBFC0C8010F}" type="presParOf" srcId="{65B2E193-DF44-49C6-92AD-38C65215C264}" destId="{4C4EF3BD-2D03-4CE9-A567-9511266A15C5}" srcOrd="6" destOrd="0" presId="urn:microsoft.com/office/officeart/2008/layout/VerticalCurvedList"/>
    <dgm:cxn modelId="{FAE0CA84-79A8-4608-B981-45E5F0709D5F}" type="presParOf" srcId="{4C4EF3BD-2D03-4CE9-A567-9511266A15C5}" destId="{29B3FDDD-4372-411A-BA65-A488E00C438E}" srcOrd="0" destOrd="0" presId="urn:microsoft.com/office/officeart/2008/layout/VerticalCurvedList"/>
    <dgm:cxn modelId="{6B4BB479-3704-4646-AC73-C5C1E931E1EF}" type="presParOf" srcId="{65B2E193-DF44-49C6-92AD-38C65215C264}" destId="{BADF3AF7-F333-41F1-B1C2-8EC86B75C0E7}" srcOrd="7" destOrd="0" presId="urn:microsoft.com/office/officeart/2008/layout/VerticalCurvedList"/>
    <dgm:cxn modelId="{EBA420DC-6EA2-46B9-BCD2-582B9D646F1A}" type="presParOf" srcId="{65B2E193-DF44-49C6-92AD-38C65215C264}" destId="{B3F805C6-F451-46C8-BC9F-BAE46E169C46}" srcOrd="8" destOrd="0" presId="urn:microsoft.com/office/officeart/2008/layout/VerticalCurvedList"/>
    <dgm:cxn modelId="{BC366068-F17B-4E05-92C4-643CF323315D}" type="presParOf" srcId="{B3F805C6-F451-46C8-BC9F-BAE46E169C46}" destId="{1D5936D9-4A9F-46FF-9E92-EE37E5C7CA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06011-091B-4729-8EE3-98119D41A538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28A0C-E3CD-4D46-8942-34569E90B5FF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What is </a:t>
          </a:r>
          <a:r>
            <a:rPr lang="en-US" sz="2400" kern="1200" dirty="0" smtClean="0"/>
            <a:t>Version Control System (VCS) ?</a:t>
          </a:r>
          <a:endParaRPr lang="en-US" sz="2400" kern="1200" dirty="0"/>
        </a:p>
      </dsp:txBody>
      <dsp:txXfrm>
        <a:off x="492024" y="334530"/>
        <a:ext cx="9963850" cy="669409"/>
      </dsp:txXfrm>
    </dsp:sp>
    <dsp:sp modelId="{F627B70E-DD5F-4E30-B9ED-71E37413C84C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89F9E-30AC-4BF6-B232-0C4CF7BCBB3B}">
      <dsp:nvSpPr>
        <dsp:cNvPr id="0" name=""/>
        <dsp:cNvSpPr/>
      </dsp:nvSpPr>
      <dsp:spPr>
        <a:xfrm>
          <a:off x="935537" y="1350541"/>
          <a:ext cx="9580062" cy="669409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What about </a:t>
          </a: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935537" y="1350541"/>
        <a:ext cx="9580062" cy="669409"/>
      </dsp:txXfrm>
    </dsp:sp>
    <dsp:sp modelId="{88EC1947-883A-4F8D-86AA-77142A070C3D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67662-B25D-45F3-BED3-8FD3F8C9B79F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Working </a:t>
          </a:r>
          <a:r>
            <a:rPr lang="en-US" sz="2400" kern="1200" dirty="0" smtClean="0"/>
            <a:t>flow showcase - Command</a:t>
          </a:r>
          <a:endParaRPr lang="en-US" sz="2400" kern="1200" dirty="0"/>
        </a:p>
      </dsp:txBody>
      <dsp:txXfrm>
        <a:off x="875812" y="2343108"/>
        <a:ext cx="9580062" cy="669409"/>
      </dsp:txXfrm>
    </dsp:sp>
    <dsp:sp modelId="{29B3FDDD-4372-411A-BA65-A488E00C438E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F3AF7-F333-41F1-B1C2-8EC86B75C0E7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Using Forking workflow in project</a:t>
          </a:r>
          <a:endParaRPr lang="en-US" sz="3500" kern="1200" dirty="0"/>
        </a:p>
      </dsp:txBody>
      <dsp:txXfrm>
        <a:off x="492024" y="3347397"/>
        <a:ext cx="9963850" cy="669409"/>
      </dsp:txXfrm>
    </dsp:sp>
    <dsp:sp modelId="{1D5936D9-4A9F-46FF-9E92-EE37E5C7CA4D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F443C-4902-4BAD-8624-9FE13FC8315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112A-EE44-484C-B634-6ADF708A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0647-9B35-4F59-A832-02BAEBC26C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6D37-38D7-4356-A982-5C7A41EC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952750"/>
            <a:ext cx="6229350" cy="119538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329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 to GIT</a:t>
            </a:r>
            <a:endParaRPr lang="en-US" sz="4400" b="1" dirty="0">
              <a:solidFill>
                <a:srgbClr val="00329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2519" y="5185459"/>
            <a:ext cx="3495554" cy="23149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Presenter: Le Van Nhat Truong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-1000125"/>
            <a:ext cx="3619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0" y="1857375"/>
            <a:ext cx="1762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937417"/>
            <a:ext cx="10515600" cy="537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patch file</a:t>
            </a:r>
          </a:p>
          <a:p>
            <a:pPr marL="0" indent="0">
              <a:buNone/>
            </a:pPr>
            <a:r>
              <a:rPr lang="en-US" sz="2400" dirty="0" smtClean="0"/>
              <a:t> $ </a:t>
            </a:r>
            <a:r>
              <a:rPr lang="en-US" sz="2400" dirty="0" err="1"/>
              <a:t>git</a:t>
            </a:r>
            <a:r>
              <a:rPr lang="en-US" sz="2400" dirty="0"/>
              <a:t> format-patch </a:t>
            </a:r>
            <a:r>
              <a:rPr lang="en-US" sz="2400" dirty="0" smtClean="0"/>
              <a:t>–x</a:t>
            </a:r>
          </a:p>
          <a:p>
            <a:pPr marL="0" indent="0">
              <a:buNone/>
            </a:pPr>
            <a:r>
              <a:rPr lang="en-US" sz="2400" dirty="0"/>
              <a:t> $ </a:t>
            </a:r>
            <a:r>
              <a:rPr lang="en-US" sz="2400" dirty="0" err="1"/>
              <a:t>git</a:t>
            </a:r>
            <a:r>
              <a:rPr lang="en-US" sz="2400" dirty="0"/>
              <a:t> format-patch -x --</a:t>
            </a:r>
            <a:r>
              <a:rPr lang="en-US" sz="2400" dirty="0" err="1"/>
              <a:t>stdout</a:t>
            </a:r>
            <a:r>
              <a:rPr lang="en-US" sz="2400" dirty="0"/>
              <a:t> </a:t>
            </a:r>
            <a:r>
              <a:rPr lang="en-US" sz="2400" dirty="0" smtClean="0"/>
              <a:t>&gt; </a:t>
            </a:r>
            <a:r>
              <a:rPr lang="en-US" sz="2400" dirty="0" err="1" smtClean="0"/>
              <a:t>name.patch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apply </a:t>
            </a:r>
            <a:r>
              <a:rPr lang="en-US" sz="2400" dirty="0" err="1" smtClean="0"/>
              <a:t>file.patch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am </a:t>
            </a:r>
            <a:r>
              <a:rPr lang="en-US" sz="2400" dirty="0" err="1" smtClean="0"/>
              <a:t>file.patch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- Patch is a text file, whose contents are similar to </a:t>
            </a:r>
            <a:r>
              <a:rPr lang="en-US" sz="2400" dirty="0" err="1"/>
              <a:t>Git</a:t>
            </a:r>
            <a:r>
              <a:rPr lang="en-US" sz="2400" dirty="0"/>
              <a:t> diff, but along with code, it also has metadata about commits.</a:t>
            </a:r>
          </a:p>
          <a:p>
            <a:pPr marL="0" indent="0">
              <a:buNone/>
            </a:pPr>
            <a:r>
              <a:rPr lang="en-US" sz="2400" dirty="0"/>
              <a:t>- It useful when the developer does not have write access to the repository.</a:t>
            </a:r>
          </a:p>
          <a:p>
            <a:pPr marL="0" indent="0">
              <a:buNone/>
            </a:pPr>
            <a:r>
              <a:rPr lang="en-US" sz="2400" dirty="0"/>
              <a:t>- Condition to apply: </a:t>
            </a:r>
            <a:r>
              <a:rPr lang="en-US" sz="2400" dirty="0" smtClean="0"/>
              <a:t>the applied branch and the patch file have same starting point of code.</a:t>
            </a:r>
            <a:endParaRPr lang="en-US" sz="2400" b="1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3.2 </a:t>
            </a:r>
            <a:r>
              <a:rPr lang="en-US" sz="32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command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64468"/>
            <a:ext cx="32289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937417"/>
            <a:ext cx="10515600" cy="537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Stash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stash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stash save </a:t>
            </a:r>
            <a:r>
              <a:rPr lang="en-US" sz="2400" dirty="0" smtClean="0"/>
              <a:t>“your message"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stash pop </a:t>
            </a:r>
            <a:r>
              <a:rPr lang="en-US" sz="2400" dirty="0"/>
              <a:t>stash</a:t>
            </a:r>
            <a:r>
              <a:rPr lang="en-US" sz="2400" dirty="0" smtClean="0"/>
              <a:t>@{index}</a:t>
            </a: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stash show </a:t>
            </a:r>
            <a:r>
              <a:rPr lang="en-US" sz="2400" dirty="0"/>
              <a:t>stash@{index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stash temporarily shelves (or stashes</a:t>
            </a:r>
            <a:r>
              <a:rPr lang="en-US" sz="2400" dirty="0" smtClean="0"/>
              <a:t>) changes, and </a:t>
            </a:r>
            <a:r>
              <a:rPr lang="en-US" sz="2400" dirty="0"/>
              <a:t>then come back and re-apply them later on</a:t>
            </a:r>
            <a:r>
              <a:rPr lang="en-US" sz="2400" dirty="0" smtClean="0"/>
              <a:t>. (and can apply on other branch on local repo)</a:t>
            </a:r>
          </a:p>
          <a:p>
            <a:pPr>
              <a:buFontTx/>
              <a:buChar char="-"/>
            </a:pPr>
            <a:r>
              <a:rPr lang="en-US" sz="2400" dirty="0" smtClean="0"/>
              <a:t>It useful when </a:t>
            </a:r>
            <a:r>
              <a:rPr lang="en-US" sz="2400" dirty="0"/>
              <a:t>you need to quickly switch context and work on something </a:t>
            </a:r>
            <a:r>
              <a:rPr lang="en-US" sz="2400" dirty="0" smtClean="0"/>
              <a:t>else but not ready to commit this changes.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3.2 </a:t>
            </a:r>
            <a:r>
              <a:rPr lang="en-US" sz="32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command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8" y="1181892"/>
            <a:ext cx="6343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18" y="0"/>
            <a:ext cx="6504972" cy="891251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31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Agenda</a:t>
            </a:r>
            <a:endParaRPr lang="en-US" dirty="0">
              <a:solidFill>
                <a:srgbClr val="00319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344847"/>
              </p:ext>
            </p:extLst>
          </p:nvPr>
        </p:nvGraphicFramePr>
        <p:xfrm>
          <a:off x="780327" y="17561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7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85913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Segoe"/>
              </a:rPr>
              <a:t>Version </a:t>
            </a:r>
            <a:r>
              <a:rPr lang="en-US" sz="2400" dirty="0">
                <a:latin typeface="Segoe"/>
              </a:rPr>
              <a:t>control systems are a category of software tools that help a software team </a:t>
            </a:r>
            <a:r>
              <a:rPr lang="en-US" sz="2400" dirty="0" smtClean="0">
                <a:latin typeface="Segoe"/>
              </a:rPr>
              <a:t>manage </a:t>
            </a:r>
            <a:r>
              <a:rPr lang="en-US" sz="2400" dirty="0">
                <a:latin typeface="Segoe"/>
              </a:rPr>
              <a:t>changes to source code over time</a:t>
            </a:r>
            <a:r>
              <a:rPr lang="en-US" sz="2400" dirty="0" smtClean="0">
                <a:latin typeface="Segoe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/>
              <a:t>Keep track of every modification in special kind of </a:t>
            </a:r>
            <a:r>
              <a:rPr lang="en-US" sz="2400" dirty="0" smtClean="0"/>
              <a:t>database.</a:t>
            </a:r>
          </a:p>
          <a:p>
            <a:pPr>
              <a:buFontTx/>
              <a:buChar char="-"/>
            </a:pPr>
            <a:r>
              <a:rPr lang="en-US" sz="2400" dirty="0" smtClean="0"/>
              <a:t>Version </a:t>
            </a:r>
            <a:r>
              <a:rPr lang="en-US" sz="2400" dirty="0"/>
              <a:t>control protects source code from both catastrophe and the casual degradation of human error and unintended consequences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In all software development, any change can introduce new bugs on its own and new software can't be trusted until it's </a:t>
            </a:r>
            <a:r>
              <a:rPr lang="en-US" sz="2400" dirty="0" smtClean="0"/>
              <a:t>tested.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>
              <a:latin typeface="Segoe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What is the Version 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ontrol System (VCS)?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143000"/>
            <a:ext cx="10515600" cy="4794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>
              <a:latin typeface="Segoe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What is the Version 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ontrol System (VCS)?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9DB23A7-D27B-4E43-A304-52EB86C4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95193"/>
              </p:ext>
            </p:extLst>
          </p:nvPr>
        </p:nvGraphicFramePr>
        <p:xfrm>
          <a:off x="1080653" y="905165"/>
          <a:ext cx="11216121" cy="602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285">
                  <a:extLst>
                    <a:ext uri="{9D8B030D-6E8A-4147-A177-3AD203B41FA5}">
                      <a16:colId xmlns:a16="http://schemas.microsoft.com/office/drawing/2014/main" xmlns="" val="3906242051"/>
                    </a:ext>
                  </a:extLst>
                </a:gridCol>
                <a:gridCol w="6639836">
                  <a:extLst>
                    <a:ext uri="{9D8B030D-6E8A-4147-A177-3AD203B41FA5}">
                      <a16:colId xmlns:a16="http://schemas.microsoft.com/office/drawing/2014/main" xmlns="" val="64466842"/>
                    </a:ext>
                  </a:extLst>
                </a:gridCol>
              </a:tblGrid>
              <a:tr h="291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 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VCS (SVN)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single central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Reach every developer before committing new change (may be broken code). Working offline changeling (only “one” true repo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not in case of CVSC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istributed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VCS 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-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 has his/her own copy of the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-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Developers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work offline (can commit, branch, merge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branches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view history, anything they need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give flexibility. 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 Speed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(fast)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Some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developers may work for to long in isolation(not update) this is not a good thing.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9299962"/>
                  </a:ext>
                </a:extLst>
              </a:tr>
              <a:tr h="291873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2A17AA6-9670-435A-9108-BB4969315EA2}"/>
              </a:ext>
            </a:extLst>
          </p:cNvPr>
          <p:cNvCxnSpPr/>
          <p:nvPr/>
        </p:nvCxnSpPr>
        <p:spPr>
          <a:xfrm>
            <a:off x="5856137" y="747589"/>
            <a:ext cx="30313" cy="5666037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4358351"/>
            <a:ext cx="4376738" cy="2009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4" y="4314824"/>
            <a:ext cx="5069038" cy="22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133475"/>
            <a:ext cx="5438775" cy="45847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GIT is a free and open source </a:t>
            </a:r>
            <a:r>
              <a:rPr lang="en-US" sz="2400" b="1" dirty="0" smtClean="0"/>
              <a:t>Distributed</a:t>
            </a:r>
            <a:r>
              <a:rPr lang="en-US" sz="2400" dirty="0" smtClean="0"/>
              <a:t> VCS </a:t>
            </a:r>
            <a:r>
              <a:rPr lang="en-US" sz="2400" dirty="0"/>
              <a:t>originally developed in 2005 by Linus </a:t>
            </a:r>
            <a:r>
              <a:rPr lang="en-US" sz="2400" dirty="0" smtClean="0"/>
              <a:t>Torvalds.</a:t>
            </a:r>
          </a:p>
          <a:p>
            <a:pPr lvl="0">
              <a:buFontTx/>
              <a:buChar char="-"/>
            </a:pPr>
            <a:r>
              <a:rPr lang="en-US" sz="2400" dirty="0"/>
              <a:t>Encourages the use of branches</a:t>
            </a:r>
          </a:p>
          <a:p>
            <a:pPr>
              <a:buFontTx/>
              <a:buChar char="-"/>
            </a:pPr>
            <a:r>
              <a:rPr lang="en-US" sz="2400" dirty="0" err="1"/>
              <a:t>Git</a:t>
            </a:r>
            <a:r>
              <a:rPr lang="en-US" sz="2400" dirty="0"/>
              <a:t> itself provides only command line tools (UI created on top of it by other company: </a:t>
            </a:r>
            <a:r>
              <a:rPr lang="en-US" sz="2400" dirty="0" err="1"/>
              <a:t>GitHub</a:t>
            </a:r>
            <a:r>
              <a:rPr lang="en-US" sz="2400" dirty="0"/>
              <a:t>, </a:t>
            </a:r>
            <a:r>
              <a:rPr lang="en-US" sz="2400" dirty="0" err="1"/>
              <a:t>Atlassian’s</a:t>
            </a:r>
            <a:r>
              <a:rPr lang="en-US" sz="2400" dirty="0"/>
              <a:t> </a:t>
            </a:r>
            <a:r>
              <a:rPr lang="en-US" sz="2400" dirty="0" err="1"/>
              <a:t>SourceTree</a:t>
            </a:r>
            <a:r>
              <a:rPr lang="en-US" sz="2400" dirty="0"/>
              <a:t>, etc</a:t>
            </a:r>
            <a:r>
              <a:rPr lang="en-US" sz="2400" dirty="0" smtClean="0"/>
              <a:t>.)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>
              <a:latin typeface="Segoe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What about GIT?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https://nvie.com/img/git-model@2x.png">
            <a:extLst>
              <a:ext uri="{FF2B5EF4-FFF2-40B4-BE49-F238E27FC236}">
                <a16:creationId xmlns:a16="http://schemas.microsoft.com/office/drawing/2014/main" xmlns="" id="{C44C847B-3FE7-4EE9-9B97-B5679124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704850"/>
            <a:ext cx="5248275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5859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>
              <a:latin typeface="Segoe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.1 </a:t>
            </a:r>
            <a:r>
              <a:rPr lang="en-US" sz="32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workflow diagram showcasing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https://i.redd.it/nm1w0gnf2zh11.png">
            <a:extLst>
              <a:ext uri="{FF2B5EF4-FFF2-40B4-BE49-F238E27FC236}">
                <a16:creationId xmlns:a16="http://schemas.microsoft.com/office/drawing/2014/main" xmlns="" id="{3C60FF7F-E7CC-4712-A2CB-03FDA2B6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844434"/>
            <a:ext cx="8953500" cy="55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095375"/>
            <a:ext cx="10515600" cy="484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pull and fetch</a:t>
            </a:r>
            <a:endParaRPr lang="en-US" sz="2400" b="1" dirty="0"/>
          </a:p>
          <a:p>
            <a:pPr>
              <a:buFontTx/>
              <a:buChar char="-"/>
            </a:pPr>
            <a:r>
              <a:rPr lang="en-US" sz="2400" dirty="0">
                <a:latin typeface="+mj-lt"/>
              </a:rPr>
              <a:t>$ </a:t>
            </a:r>
            <a:r>
              <a:rPr lang="en-US" sz="2400" dirty="0" err="1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pull [&lt;options&gt;] [&lt;repository&gt; [&lt;</a:t>
            </a:r>
            <a:r>
              <a:rPr lang="en-US" sz="2400" dirty="0" err="1">
                <a:latin typeface="+mj-lt"/>
              </a:rPr>
              <a:t>refspec</a:t>
            </a:r>
            <a:r>
              <a:rPr lang="en-US" sz="2400" dirty="0">
                <a:latin typeface="+mj-lt"/>
              </a:rPr>
              <a:t>&gt;…​</a:t>
            </a:r>
            <a:r>
              <a:rPr lang="en-US" sz="2400" dirty="0" smtClean="0">
                <a:latin typeface="+mj-lt"/>
              </a:rPr>
              <a:t>]]</a:t>
            </a:r>
          </a:p>
          <a:p>
            <a:pPr>
              <a:buFontTx/>
              <a:buChar char="-"/>
            </a:pPr>
            <a:r>
              <a:rPr lang="en-US" sz="2400" dirty="0">
                <a:latin typeface="+mj-lt"/>
              </a:rPr>
              <a:t>$ </a:t>
            </a:r>
            <a:r>
              <a:rPr lang="en-US" sz="2400" dirty="0" err="1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fetch [&lt;</a:t>
            </a:r>
            <a:r>
              <a:rPr lang="en-US" sz="2400" dirty="0">
                <a:latin typeface="+mj-lt"/>
              </a:rPr>
              <a:t>options&gt;] [&lt;repository&gt; [&lt;</a:t>
            </a:r>
            <a:r>
              <a:rPr lang="en-US" sz="2400" dirty="0" err="1">
                <a:latin typeface="+mj-lt"/>
              </a:rPr>
              <a:t>refspec</a:t>
            </a:r>
            <a:r>
              <a:rPr lang="en-US" sz="2400" dirty="0">
                <a:latin typeface="+mj-lt"/>
              </a:rPr>
              <a:t>&gt;…​</a:t>
            </a:r>
            <a:r>
              <a:rPr lang="en-US" sz="2400" dirty="0" smtClean="0">
                <a:latin typeface="+mj-lt"/>
              </a:rPr>
              <a:t>]]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+mj-lt"/>
              </a:rPr>
              <a:t>git</a:t>
            </a:r>
            <a:r>
              <a:rPr lang="en-US" sz="2400" dirty="0" smtClean="0">
                <a:latin typeface="+mj-lt"/>
              </a:rPr>
              <a:t> pull = </a:t>
            </a:r>
            <a:r>
              <a:rPr lang="en-US" sz="2400" dirty="0" err="1" smtClean="0">
                <a:latin typeface="+mj-lt"/>
              </a:rPr>
              <a:t>git</a:t>
            </a:r>
            <a:r>
              <a:rPr lang="en-US" sz="2400" dirty="0" smtClean="0">
                <a:latin typeface="+mj-lt"/>
              </a:rPr>
              <a:t> fetch + merge (default)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+mj-lt"/>
              </a:rPr>
              <a:t>git</a:t>
            </a:r>
            <a:r>
              <a:rPr lang="en-US" sz="2400" dirty="0" smtClean="0">
                <a:latin typeface="+mj-lt"/>
              </a:rPr>
              <a:t> pull = </a:t>
            </a:r>
            <a:r>
              <a:rPr lang="en-US" sz="2400" dirty="0" err="1" smtClean="0">
                <a:latin typeface="+mj-lt"/>
              </a:rPr>
              <a:t>git</a:t>
            </a:r>
            <a:r>
              <a:rPr lang="en-US" sz="2400" dirty="0" smtClean="0">
                <a:latin typeface="+mj-lt"/>
              </a:rPr>
              <a:t> fetch + rebase (adding --rebase)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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fetch</a:t>
            </a:r>
            <a:r>
              <a:rPr lang="en-US" sz="2400" dirty="0"/>
              <a:t> really only downloads new data from a remote repository - but it doesn't integrate any of this new data into your working </a:t>
            </a:r>
            <a:r>
              <a:rPr lang="en-US" sz="2400" dirty="0" smtClean="0"/>
              <a:t>files, </a:t>
            </a:r>
            <a:r>
              <a:rPr lang="en-US" sz="2400" dirty="0"/>
              <a:t>never manipulate, destroy, or screw up </a:t>
            </a:r>
            <a:r>
              <a:rPr lang="en-US" sz="2400" dirty="0" smtClean="0"/>
              <a:t>anything.</a:t>
            </a:r>
            <a:endParaRPr lang="en-US" sz="2400" dirty="0">
              <a:latin typeface="+mj-lt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3.2 </a:t>
            </a:r>
            <a:r>
              <a:rPr lang="en-US" sz="32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command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095375"/>
            <a:ext cx="10515600" cy="4841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3.2 </a:t>
            </a:r>
            <a:r>
              <a:rPr lang="en-US" sz="32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command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9DB23A7-D27B-4E43-A304-52EB86C4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4780"/>
              </p:ext>
            </p:extLst>
          </p:nvPr>
        </p:nvGraphicFramePr>
        <p:xfrm>
          <a:off x="547253" y="1095375"/>
          <a:ext cx="11216121" cy="671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6285">
                  <a:extLst>
                    <a:ext uri="{9D8B030D-6E8A-4147-A177-3AD203B41FA5}">
                      <a16:colId xmlns:a16="http://schemas.microsoft.com/office/drawing/2014/main" xmlns="" val="3906242051"/>
                    </a:ext>
                  </a:extLst>
                </a:gridCol>
                <a:gridCol w="6639836">
                  <a:extLst>
                    <a:ext uri="{9D8B030D-6E8A-4147-A177-3AD203B41FA5}">
                      <a16:colId xmlns:a16="http://schemas.microsoft.com/office/drawing/2014/main" xmlns="" val="64466842"/>
                    </a:ext>
                  </a:extLst>
                </a:gridCol>
              </a:tblGrid>
              <a:tr h="4269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merge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merge [--option] [branch-name]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 commits following timeline and create a new merge commit.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Preseves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history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history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rebase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$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rebasae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[--option] [branch-name]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lvl="2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914400" lvl="2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Move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changes in feature branch starting from the last commit of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master branch.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lvl="2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- Rewrite history</a:t>
                      </a:r>
                    </a:p>
                    <a:p>
                      <a:pPr marL="914400" lvl="2" indent="0" algn="l">
                        <a:buFontTx/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- Get a much cleaner project history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(make easier for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rebase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14400" lvl="2" indent="0" algn="l">
                        <a:buFontTx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The golden rule of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rebase is to never use it on public branches.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9299962"/>
                  </a:ext>
                </a:extLst>
              </a:tr>
              <a:tr h="244876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2A17AA6-9670-435A-9108-BB4969315EA2}"/>
              </a:ext>
            </a:extLst>
          </p:cNvPr>
          <p:cNvCxnSpPr/>
          <p:nvPr/>
        </p:nvCxnSpPr>
        <p:spPr>
          <a:xfrm>
            <a:off x="6072395" y="1338263"/>
            <a:ext cx="49363" cy="5189662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5" y="4314825"/>
            <a:ext cx="5232124" cy="221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314825"/>
            <a:ext cx="4933950" cy="2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937417"/>
            <a:ext cx="10515600" cy="537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interactive </a:t>
            </a:r>
            <a:r>
              <a:rPr lang="en-US" sz="2400" b="1" dirty="0" smtClean="0"/>
              <a:t>rebase</a:t>
            </a:r>
          </a:p>
          <a:p>
            <a:pPr>
              <a:buFontTx/>
              <a:buChar char="-"/>
            </a:pPr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rebase -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HEAD~n</a:t>
            </a:r>
            <a:r>
              <a:rPr lang="en-US" sz="2400" dirty="0" smtClean="0"/>
              <a:t>   (n is a number of last commit to interactive)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Copy commit</a:t>
            </a:r>
            <a:endParaRPr lang="en-US" sz="2400" b="1" dirty="0"/>
          </a:p>
          <a:p>
            <a:pPr>
              <a:buFontTx/>
              <a:buChar char="-"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cherry-pick [</a:t>
            </a:r>
            <a:r>
              <a:rPr lang="en-US" sz="2400" dirty="0" err="1" smtClean="0"/>
              <a:t>commitSha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000" dirty="0" smtClean="0"/>
              <a:t>Carefully to avoid duplicate commit. </a:t>
            </a:r>
            <a:endParaRPr lang="en-US" sz="2000" b="1" dirty="0" smtClean="0"/>
          </a:p>
        </p:txBody>
      </p:sp>
      <p:sp>
        <p:nvSpPr>
          <p:cNvPr id="4" name="Text Placeholder 1"/>
          <p:cNvSpPr>
            <a:spLocks noGrp="1"/>
          </p:cNvSpPr>
          <p:nvPr>
            <p:ph type="title"/>
          </p:nvPr>
        </p:nvSpPr>
        <p:spPr>
          <a:xfrm>
            <a:off x="962025" y="-1016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3.2 </a:t>
            </a:r>
            <a:r>
              <a:rPr lang="en-US" sz="32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command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2039938"/>
            <a:ext cx="6148388" cy="22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588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</vt:lpstr>
      <vt:lpstr>Segoe UI</vt:lpstr>
      <vt:lpstr>Segoe UI Black</vt:lpstr>
      <vt:lpstr>Wingdings</vt:lpstr>
      <vt:lpstr>Office Theme</vt:lpstr>
      <vt:lpstr>Introduction to GIT</vt:lpstr>
      <vt:lpstr> Agenda</vt:lpstr>
      <vt:lpstr>1. What is the Version Control System (VCS)?</vt:lpstr>
      <vt:lpstr>1. What is the Version Control System (VCS)?</vt:lpstr>
      <vt:lpstr>2. What about GIT?</vt:lpstr>
      <vt:lpstr>3.1 Git workflow diagram showcasing</vt:lpstr>
      <vt:lpstr>3.2 Git command</vt:lpstr>
      <vt:lpstr>3.2 Git command</vt:lpstr>
      <vt:lpstr>3.2 Git command</vt:lpstr>
      <vt:lpstr>3.2 Git command</vt:lpstr>
      <vt:lpstr>3.2 Git command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truong</dc:creator>
  <cp:lastModifiedBy>nhat truong</cp:lastModifiedBy>
  <cp:revision>51</cp:revision>
  <dcterms:created xsi:type="dcterms:W3CDTF">2020-09-02T03:52:47Z</dcterms:created>
  <dcterms:modified xsi:type="dcterms:W3CDTF">2020-09-02T15:19:52Z</dcterms:modified>
</cp:coreProperties>
</file>