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4" r:id="rId4"/>
    <p:sldId id="265" r:id="rId5"/>
    <p:sldId id="259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5" autoAdjust="0"/>
    <p:restoredTop sz="93217" autoAdjust="0"/>
  </p:normalViewPr>
  <p:slideViewPr>
    <p:cSldViewPr snapToGrid="0">
      <p:cViewPr varScale="1">
        <p:scale>
          <a:sx n="73" d="100"/>
          <a:sy n="73" d="100"/>
        </p:scale>
        <p:origin x="39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local hist</a:t>
          </a:r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xét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6A148957-FA9B-407F-8AC5-80C3F5A19FF4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185.492 </a:t>
          </a:r>
          <a:r>
            <a:rPr lang="en-US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086455-2A34-45E0-B44A-C725A5D1B18C}" type="parTrans" cxnId="{50D101F8-4F31-407C-87E3-B5F682DE1A81}">
      <dgm:prSet/>
      <dgm:spPr/>
      <dgm:t>
        <a:bodyPr/>
        <a:lstStyle/>
        <a:p>
          <a:endParaRPr lang="en-US"/>
        </a:p>
      </dgm:t>
    </dgm:pt>
    <dgm:pt modelId="{903151A6-FA33-4535-A7B8-402F38E5666A}" type="sibTrans" cxnId="{50D101F8-4F31-407C-87E3-B5F682DE1A81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BEDD3F0-C995-4164-ABCE-C6780F05CA26}" type="presOf" srcId="{6A148957-FA9B-407F-8AC5-80C3F5A19FF4}" destId="{CD67A140-C3A5-43E4-BD28-3C31B61E6EA3}" srcOrd="0" destOrd="0" presId="urn:microsoft.com/office/officeart/2005/8/layout/list1"/>
    <dgm:cxn modelId="{50D101F8-4F31-407C-87E3-B5F682DE1A81}" srcId="{620EFBB7-0769-4554-96E3-51B5B6698D5A}" destId="{6A148957-FA9B-407F-8AC5-80C3F5A19FF4}" srcOrd="0" destOrd="0" parTransId="{DE086455-2A34-45E0-B44A-C725A5D1B18C}" sibTransId="{903151A6-FA33-4535-A7B8-402F38E5666A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hist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6A148957-FA9B-407F-8AC5-80C3F5A19FF4}">
      <dgm:prSet phldrT="[Text]"/>
      <dgm:spPr>
        <a:solidFill>
          <a:schemeClr val="accent2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60.003 </a:t>
          </a:r>
          <a:r>
            <a:rPr lang="en-US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086455-2A34-45E0-B44A-C725A5D1B18C}" type="parTrans" cxnId="{50D101F8-4F31-407C-87E3-B5F682DE1A81}">
      <dgm:prSet/>
      <dgm:spPr/>
      <dgm:t>
        <a:bodyPr/>
        <a:lstStyle/>
        <a:p>
          <a:endParaRPr lang="en-US"/>
        </a:p>
      </dgm:t>
    </dgm:pt>
    <dgm:pt modelId="{903151A6-FA33-4535-A7B8-402F38E5666A}" type="sibTrans" cxnId="{50D101F8-4F31-407C-87E3-B5F682DE1A81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BEDD3F0-C995-4164-ABCE-C6780F05CA26}" type="presOf" srcId="{6A148957-FA9B-407F-8AC5-80C3F5A19FF4}" destId="{CD67A140-C3A5-43E4-BD28-3C31B61E6EA3}" srcOrd="0" destOrd="0" presId="urn:microsoft.com/office/officeart/2005/8/layout/list1"/>
    <dgm:cxn modelId="{50D101F8-4F31-407C-87E3-B5F682DE1A81}" srcId="{620EFBB7-0769-4554-96E3-51B5B6698D5A}" destId="{6A148957-FA9B-407F-8AC5-80C3F5A19FF4}" srcOrd="0" destOrd="0" parTransId="{DE086455-2A34-45E0-B44A-C725A5D1B18C}" sibTransId="{903151A6-FA33-4535-A7B8-402F38E5666A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6A148957-FA9B-407F-8AC5-80C3F5A19FF4}">
      <dgm:prSet phldrT="[Text]"/>
      <dgm:spPr>
        <a:solidFill>
          <a:srgbClr val="FFC000"/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365.776 </a:t>
          </a:r>
          <a:r>
            <a:rPr lang="en-US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E086455-2A34-45E0-B44A-C725A5D1B18C}" type="parTrans" cxnId="{50D101F8-4F31-407C-87E3-B5F682DE1A81}">
      <dgm:prSet/>
      <dgm:spPr/>
      <dgm:t>
        <a:bodyPr/>
        <a:lstStyle/>
        <a:p>
          <a:endParaRPr lang="en-US"/>
        </a:p>
      </dgm:t>
    </dgm:pt>
    <dgm:pt modelId="{903151A6-FA33-4535-A7B8-402F38E5666A}" type="sibTrans" cxnId="{50D101F8-4F31-407C-87E3-B5F682DE1A81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BEDD3F0-C995-4164-ABCE-C6780F05CA26}" type="presOf" srcId="{6A148957-FA9B-407F-8AC5-80C3F5A19FF4}" destId="{CD67A140-C3A5-43E4-BD28-3C31B61E6EA3}" srcOrd="0" destOrd="0" presId="urn:microsoft.com/office/officeart/2005/8/layout/list1"/>
    <dgm:cxn modelId="{50D101F8-4F31-407C-87E3-B5F682DE1A81}" srcId="{620EFBB7-0769-4554-96E3-51B5B6698D5A}" destId="{6A148957-FA9B-407F-8AC5-80C3F5A19FF4}" srcOrd="0" destOrd="0" parTransId="{DE086455-2A34-45E0-B44A-C725A5D1B18C}" sibTransId="{903151A6-FA33-4535-A7B8-402F38E5666A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Phân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tích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>
        <a:solidFill>
          <a:srgbClr val="FFD347"/>
        </a:solidFill>
      </dgm:spPr>
      <dgm:t>
        <a:bodyPr/>
        <a:lstStyle/>
        <a:p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1"/>
      <dgm:spPr/>
    </dgm:pt>
    <dgm:pt modelId="{A8B898EB-38C9-408E-9FE2-CB5C874FA50A}" type="pres">
      <dgm:prSet presAssocID="{620EFBB7-0769-4554-96E3-51B5B6698D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475341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47301"/>
          <a:ext cx="5047501" cy="8560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sp:txBody>
      <dsp:txXfrm>
        <a:off x="402325" y="89091"/>
        <a:ext cx="4963921" cy="772500"/>
      </dsp:txXfrm>
    </dsp:sp>
    <dsp:sp modelId="{87E2FD7C-0729-47B8-B1FB-A44E439BE764}">
      <dsp:nvSpPr>
        <dsp:cNvPr id="0" name=""/>
        <dsp:cNvSpPr/>
      </dsp:nvSpPr>
      <dsp:spPr>
        <a:xfrm>
          <a:off x="0" y="1790781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362741"/>
          <a:ext cx="5047501" cy="8560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local hist</a:t>
          </a:r>
        </a:p>
      </dsp:txBody>
      <dsp:txXfrm>
        <a:off x="402325" y="1404531"/>
        <a:ext cx="4963921" cy="772500"/>
      </dsp:txXfrm>
    </dsp:sp>
    <dsp:sp modelId="{E7351307-5BD1-403B-A1BF-1058796C5E99}">
      <dsp:nvSpPr>
        <dsp:cNvPr id="0" name=""/>
        <dsp:cNvSpPr/>
      </dsp:nvSpPr>
      <dsp:spPr>
        <a:xfrm>
          <a:off x="0" y="3106221"/>
          <a:ext cx="7210716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2678181"/>
          <a:ext cx="5047501" cy="85608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sp:txBody>
      <dsp:txXfrm>
        <a:off x="402325" y="2719971"/>
        <a:ext cx="4963921" cy="7725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Nhận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xét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277443"/>
          <a:ext cx="7210716" cy="779625"/>
        </a:xfrm>
        <a:prstGeom prst="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32" tIns="374904" rIns="5596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185.492 </a:t>
          </a:r>
          <a:r>
            <a:rPr lang="en-US" sz="1800" kern="1200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sz="18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443"/>
        <a:ext cx="7210716" cy="779625"/>
      </dsp:txXfrm>
    </dsp:sp>
    <dsp:sp modelId="{A8B898EB-38C9-408E-9FE2-CB5C874FA50A}">
      <dsp:nvSpPr>
        <dsp:cNvPr id="0" name=""/>
        <dsp:cNvSpPr/>
      </dsp:nvSpPr>
      <dsp:spPr>
        <a:xfrm>
          <a:off x="360535" y="11763"/>
          <a:ext cx="5047501" cy="53136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Tính</a:t>
          </a: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hist</a:t>
          </a:r>
        </a:p>
      </dsp:txBody>
      <dsp:txXfrm>
        <a:off x="386474" y="37702"/>
        <a:ext cx="4995623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277443"/>
          <a:ext cx="7210716" cy="779625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32" tIns="374904" rIns="5596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60.003 </a:t>
          </a:r>
          <a:r>
            <a:rPr lang="en-US" sz="1800" kern="1200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sz="18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443"/>
        <a:ext cx="7210716" cy="779625"/>
      </dsp:txXfrm>
    </dsp:sp>
    <dsp:sp modelId="{A8B898EB-38C9-408E-9FE2-CB5C874FA50A}">
      <dsp:nvSpPr>
        <dsp:cNvPr id="0" name=""/>
        <dsp:cNvSpPr/>
      </dsp:nvSpPr>
      <dsp:spPr>
        <a:xfrm>
          <a:off x="360535" y="11763"/>
          <a:ext cx="5047501" cy="5313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Scan hist</a:t>
          </a:r>
        </a:p>
      </dsp:txBody>
      <dsp:txXfrm>
        <a:off x="386474" y="37702"/>
        <a:ext cx="4995623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277443"/>
          <a:ext cx="7210716" cy="779625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632" tIns="374904" rIns="55963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Thời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1800" kern="1200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gian</a:t>
          </a: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800" kern="1200" dirty="0">
              <a:effectLst/>
              <a:latin typeface="Segoe UI" panose="020B0502040204020203" pitchFamily="34" charset="0"/>
              <a:cs typeface="Segoe UI" panose="020B0502040204020203" pitchFamily="34" charset="0"/>
            </a:rPr>
            <a:t>365.776 </a:t>
          </a:r>
          <a:r>
            <a:rPr lang="en-US" sz="1800" kern="1200" dirty="0" err="1">
              <a:effectLst/>
              <a:latin typeface="Segoe UI" panose="020B0502040204020203" pitchFamily="34" charset="0"/>
              <a:cs typeface="Segoe UI" panose="020B0502040204020203" pitchFamily="34" charset="0"/>
            </a:rPr>
            <a:t>ms</a:t>
          </a:r>
          <a:endParaRPr lang="en-US" sz="18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77443"/>
        <a:ext cx="7210716" cy="779625"/>
      </dsp:txXfrm>
    </dsp:sp>
    <dsp:sp modelId="{A8B898EB-38C9-408E-9FE2-CB5C874FA50A}">
      <dsp:nvSpPr>
        <dsp:cNvPr id="0" name=""/>
        <dsp:cNvSpPr/>
      </dsp:nvSpPr>
      <dsp:spPr>
        <a:xfrm>
          <a:off x="360535" y="11763"/>
          <a:ext cx="5047501" cy="53136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Scatter</a:t>
          </a:r>
        </a:p>
      </dsp:txBody>
      <dsp:txXfrm>
        <a:off x="386474" y="37702"/>
        <a:ext cx="4995623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Phân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tích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Thiết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kế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318283"/>
          <a:ext cx="7210716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8323"/>
          <a:ext cx="5047501" cy="619920"/>
        </a:xfrm>
        <a:prstGeom prst="roundRect">
          <a:avLst/>
        </a:prstGeom>
        <a:solidFill>
          <a:srgbClr val="FFD3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Cài</a:t>
          </a: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sz="2100" kern="12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đặt</a:t>
          </a:r>
          <a:endParaRPr lang="en-US" sz="21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90797" y="38585"/>
        <a:ext cx="4986977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041B3-3114-4181-9BF3-EB5142D1158B}" type="datetimeFigureOut">
              <a:rPr lang="en-US" smtClean="0"/>
              <a:t>08/1/2019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8C071-A270-48EE-ABF7-17219E2E3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0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AF44-D76D-4B52-9EEC-FC1A21880B99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45D4-0CAB-43AD-8327-A4B3BCA5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A3B9-594A-4133-B4F9-D27AA57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6F31-09CB-47A3-AEDB-7CA7BE1E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97E56-FFA8-4EEB-9A7E-10ECE02E5192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C938-9C31-4327-9275-3EB93C5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415C-79F5-4EAA-8D86-27D6FD1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5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9AA0A-4FF4-45DA-8DEC-4437E2DD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D255C-51DF-421E-A067-5E9E80CD9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7DEB-7DEA-43CC-A21F-F81EEC6C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EA1E-E287-4686-8019-186DEEC50535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EDAFC-3543-4A0D-80D2-F4871AED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50C7-3342-49D6-8734-F9809E8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5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3000"/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FD33-61F5-4C9C-8653-28C26158D7F1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4B206-4DF6-439F-BF43-C785CC6D0E0A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D6E7-99C0-4419-9D90-F88F5550E223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8D805-6201-49EE-877B-4ACB28951119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0CE4D-827D-47B5-8199-E0EA16FBC4E1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CE12-9964-4B94-9E6A-FFA61A59C75B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F959-FAD1-40A1-82B6-45DAF4EBB66E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072EE-9CB0-456D-9AA2-723ABDE97795}" type="datetime1">
              <a:rPr lang="en-US" smtClean="0"/>
              <a:t>08/1/2019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1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Radix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89"/>
            <a:ext cx="8108514" cy="30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localHist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 có trong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localScanHist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là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Nhắc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lại là, g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iá trị hist[blockIdx][bin] cho biết trước block blockIdx có bao nhiều giá trị nhỏ hơn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bin.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biết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block có bao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nhiêu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lại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 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692249"/>
              </p:ext>
            </p:extLst>
          </p:nvPr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475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89"/>
            <a:ext cx="8108514" cy="83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b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block.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SMEM để l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trong 1 block.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80856"/>
              </p:ext>
            </p:extLst>
          </p:nvPr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748B4A-DF20-4620-8F84-DF485E8B496B}"/>
              </a:ext>
            </a:extLst>
          </p:cNvPr>
          <p:cNvSpPr txBox="1">
            <a:spLocks/>
          </p:cNvSpPr>
          <p:nvPr/>
        </p:nvSpPr>
        <p:spPr>
          <a:xfrm>
            <a:off x="521283" y="3419169"/>
            <a:ext cx="8285014" cy="11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__shared__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uint32_t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baseCopyIdx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blockDim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05BE0AF-2600-41ED-B765-79938A449081}"/>
              </a:ext>
            </a:extLst>
          </p:cNvPr>
          <p:cNvSpPr txBox="1">
            <a:spLocks/>
          </p:cNvSpPr>
          <p:nvPr/>
        </p:nvSpPr>
        <p:spPr>
          <a:xfrm>
            <a:off x="502952" y="4614391"/>
            <a:ext cx="8108514" cy="83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305DE7-7276-47DB-BAD0-C7F2FEDCD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1616"/>
              </p:ext>
            </p:extLst>
          </p:nvPr>
        </p:nvGraphicFramePr>
        <p:xfrm>
          <a:off x="521283" y="5733647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640842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32979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369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Lưu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giá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trị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Lưu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giá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trị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hist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Lưu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giá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trị</a:t>
                      </a:r>
                      <a:r>
                        <a:rPr lang="en-US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để scatter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685987"/>
                  </a:ext>
                </a:extLst>
              </a:tr>
            </a:tbl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1274204-F19E-40D5-A120-F5E130A315BF}"/>
              </a:ext>
            </a:extLst>
          </p:cNvPr>
          <p:cNvSpPr txBox="1">
            <a:spLocks/>
          </p:cNvSpPr>
          <p:nvPr/>
        </p:nvSpPr>
        <p:spPr>
          <a:xfrm>
            <a:off x="502952" y="4614390"/>
            <a:ext cx="8108514" cy="111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s_data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l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để l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l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lại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scatter.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47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90"/>
            <a:ext cx="8108514" cy="45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ta load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SMEM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748B4A-DF20-4620-8F84-DF485E8B496B}"/>
              </a:ext>
            </a:extLst>
          </p:cNvPr>
          <p:cNvSpPr txBox="1">
            <a:spLocks/>
          </p:cNvSpPr>
          <p:nvPr/>
        </p:nvSpPr>
        <p:spPr>
          <a:xfrm>
            <a:off x="521282" y="3053803"/>
            <a:ext cx="8285014" cy="1129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1. Input current data to block mem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in[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syncthreads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05BE0AF-2600-41ED-B765-79938A449081}"/>
              </a:ext>
            </a:extLst>
          </p:cNvPr>
          <p:cNvSpPr txBox="1">
            <a:spLocks/>
          </p:cNvSpPr>
          <p:nvPr/>
        </p:nvSpPr>
        <p:spPr>
          <a:xfrm>
            <a:off x="502952" y="4614391"/>
            <a:ext cx="8108514" cy="837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1274204-F19E-40D5-A120-F5E130A315BF}"/>
              </a:ext>
            </a:extLst>
          </p:cNvPr>
          <p:cNvSpPr txBox="1">
            <a:spLocks/>
          </p:cNvSpPr>
          <p:nvPr/>
        </p:nvSpPr>
        <p:spPr>
          <a:xfrm>
            <a:off x="446332" y="4226212"/>
            <a:ext cx="8108514" cy="111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radix sort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 = 1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7274787E-C6AD-4C92-AB13-3439F88BBFC9}"/>
              </a:ext>
            </a:extLst>
          </p:cNvPr>
          <p:cNvSpPr txBox="1">
            <a:spLocks/>
          </p:cNvSpPr>
          <p:nvPr/>
        </p:nvSpPr>
        <p:spPr>
          <a:xfrm>
            <a:off x="474522" y="5010970"/>
            <a:ext cx="8285014" cy="829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2. Local sort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b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b++) {}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655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02952" y="2591088"/>
            <a:ext cx="8199434" cy="2194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sort:</a:t>
            </a: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Exclusive scan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 =&gt;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biết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bao nhiều bit 1</a:t>
            </a: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 0.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numZeros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blockSize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để scatter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483914B-CDC1-416E-99D7-EFF6E9088102}"/>
              </a:ext>
            </a:extLst>
          </p:cNvPr>
          <p:cNvSpPr txBox="1">
            <a:spLocks/>
          </p:cNvSpPr>
          <p:nvPr/>
        </p:nvSpPr>
        <p:spPr>
          <a:xfrm>
            <a:off x="502952" y="4684010"/>
            <a:ext cx="8285014" cy="1494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baseCopyIdx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rank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baseCopyIdx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rank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numZeros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4668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90"/>
            <a:ext cx="8108514" cy="45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load lại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</a:t>
            </a:r>
          </a:p>
          <a:p>
            <a:pPr marL="0" indent="0">
              <a:buNone/>
            </a:pPr>
            <a:endParaRPr lang="en-US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748B4A-DF20-4620-8F84-DF485E8B496B}"/>
              </a:ext>
            </a:extLst>
          </p:cNvPr>
          <p:cNvSpPr txBox="1">
            <a:spLocks/>
          </p:cNvSpPr>
          <p:nvPr/>
        </p:nvSpPr>
        <p:spPr>
          <a:xfrm>
            <a:off x="521282" y="3053803"/>
            <a:ext cx="8285014" cy="2240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3. Copy value to host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in[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4. Compute hist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bin =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s_data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&gt;&gt; bit) &amp;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bin;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(&amp;hist[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1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90"/>
            <a:ext cx="8108514" cy="1524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lại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scatter. Giờ 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localHist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scanLocalHist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localHist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ta scan ở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localScan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biết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748B4A-DF20-4620-8F84-DF485E8B496B}"/>
              </a:ext>
            </a:extLst>
          </p:cNvPr>
          <p:cNvSpPr txBox="1">
            <a:spLocks/>
          </p:cNvSpPr>
          <p:nvPr/>
        </p:nvSpPr>
        <p:spPr>
          <a:xfrm>
            <a:off x="489119" y="4115985"/>
            <a:ext cx="8285014" cy="2240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localHistScan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localHistScan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localHistScan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binIdx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hist[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1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91"/>
            <a:ext cx="8108514" cy="1353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đ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nhiều.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mà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rank =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+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–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ở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/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5748B4A-DF20-4620-8F84-DF485E8B496B}"/>
              </a:ext>
            </a:extLst>
          </p:cNvPr>
          <p:cNvSpPr txBox="1">
            <a:spLocks/>
          </p:cNvSpPr>
          <p:nvPr/>
        </p:nvSpPr>
        <p:spPr>
          <a:xfrm>
            <a:off x="474522" y="3925146"/>
            <a:ext cx="8285014" cy="1521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bin = (in[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&gt;&gt; bit) &amp;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bin;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histScan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localHistScan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[bin];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out[rank] = in[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8C14A35-5781-40F3-8D45-34354B1B7414}"/>
              </a:ext>
            </a:extLst>
          </p:cNvPr>
          <p:cNvSpPr txBox="1">
            <a:spLocks/>
          </p:cNvSpPr>
          <p:nvPr/>
        </p:nvSpPr>
        <p:spPr>
          <a:xfrm>
            <a:off x="521283" y="5446228"/>
            <a:ext cx="8108514" cy="586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xuống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out.</a:t>
            </a:r>
          </a:p>
        </p:txBody>
      </p:sp>
    </p:spTree>
    <p:extLst>
      <p:ext uri="{BB962C8B-B14F-4D97-AF65-F5344CB8AC3E}">
        <p14:creationId xmlns:p14="http://schemas.microsoft.com/office/powerpoint/2010/main" val="381870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91"/>
            <a:ext cx="8108514" cy="687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 lại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lại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830975"/>
              </p:ext>
            </p:extLst>
          </p:nvPr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479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Cảm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vi-VN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ơ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n thầy </a:t>
            </a:r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đã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lắng</a:t>
            </a:r>
            <a:r>
              <a:rPr lang="en-US" sz="8000" dirty="0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sz="8000" dirty="0" err="1">
                <a:solidFill>
                  <a:schemeClr val="bg1"/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nghe</a:t>
            </a:r>
            <a:endParaRPr lang="en-US" sz="8000" dirty="0">
              <a:solidFill>
                <a:schemeClr val="bg1"/>
              </a:solidFill>
              <a:latin typeface="Robika" panose="02000503000000020004" pitchFamily="50" charset="0"/>
              <a:ea typeface="Robika" panose="02000503000000020004" pitchFamily="50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451125">
            <a:off x="8945312" y="-118161"/>
            <a:ext cx="3005286" cy="3005286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Thành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viên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nhóm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bika" panose="02000503000000020004" pitchFamily="50" charset="0"/>
              <a:ea typeface="Robika" panose="0200050300000002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1512416	-	Nguyễn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Tât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Ph</a:t>
            </a:r>
            <a:r>
              <a:rPr lang="vi-V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1512473	-	Tr</a:t>
            </a:r>
            <a:r>
              <a:rPr lang="vi-VN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Tài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7C77CC-6663-40DD-8937-590EC5BC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Môi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tr</a:t>
            </a:r>
            <a:r>
              <a:rPr lang="vi-VN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ư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ờng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Robika" panose="02000503000000020004" pitchFamily="50" charset="0"/>
              <a:ea typeface="Robika" panose="02000503000000020004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	: TITAN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Xp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capability: 6.1</a:t>
            </a: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299E6F-3FCB-467F-8CE0-00055C1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4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Thời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gian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chạy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>
                  <a:lumMod val="50000"/>
                </a:schemeClr>
              </a:solidFill>
              <a:latin typeface="Segoe UI" panose="020B0502040204020203" pitchFamily="34" charset="0"/>
              <a:ea typeface="Tahoma"/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3299E6F-3FCB-467F-8CE0-00055C10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5926235-AEF3-48F0-94DA-3388A72C3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25151"/>
              </p:ext>
            </p:extLst>
          </p:nvPr>
        </p:nvGraphicFramePr>
        <p:xfrm>
          <a:off x="576263" y="1690688"/>
          <a:ext cx="8323550" cy="25686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8995">
                  <a:extLst>
                    <a:ext uri="{9D8B030D-6E8A-4147-A177-3AD203B41FA5}">
                      <a16:colId xmlns:a16="http://schemas.microsoft.com/office/drawing/2014/main" val="3556708517"/>
                    </a:ext>
                  </a:extLst>
                </a:gridCol>
                <a:gridCol w="1891049">
                  <a:extLst>
                    <a:ext uri="{9D8B030D-6E8A-4147-A177-3AD203B41FA5}">
                      <a16:colId xmlns:a16="http://schemas.microsoft.com/office/drawing/2014/main" val="378950542"/>
                    </a:ext>
                  </a:extLst>
                </a:gridCol>
                <a:gridCol w="1891049">
                  <a:extLst>
                    <a:ext uri="{9D8B030D-6E8A-4147-A177-3AD203B41FA5}">
                      <a16:colId xmlns:a16="http://schemas.microsoft.com/office/drawing/2014/main" val="1720573945"/>
                    </a:ext>
                  </a:extLst>
                </a:gridCol>
                <a:gridCol w="1891049">
                  <a:extLst>
                    <a:ext uri="{9D8B030D-6E8A-4147-A177-3AD203B41FA5}">
                      <a16:colId xmlns:a16="http://schemas.microsoft.com/office/drawing/2014/main" val="2381694830"/>
                    </a:ext>
                  </a:extLst>
                </a:gridCol>
                <a:gridCol w="1611408">
                  <a:extLst>
                    <a:ext uri="{9D8B030D-6E8A-4147-A177-3AD203B41FA5}">
                      <a16:colId xmlns:a16="http://schemas.microsoft.com/office/drawing/2014/main" val="1957357024"/>
                    </a:ext>
                  </a:extLst>
                </a:gridCol>
              </a:tblGrid>
              <a:tr h="572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Phiên</a:t>
                      </a: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bản</a:t>
                      </a:r>
                      <a:endParaRPr lang="en-US" sz="2000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tính</a:t>
                      </a: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hist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 gian scan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Thời gian scatter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Tổng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0406764"/>
                  </a:ext>
                </a:extLst>
              </a:tr>
              <a:tr h="572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Level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185.492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60.003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365.776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705.817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419012"/>
                  </a:ext>
                </a:extLst>
              </a:tr>
              <a:tr h="5720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Level 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249.707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61.026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250.583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630.335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322806"/>
                  </a:ext>
                </a:extLst>
              </a:tr>
              <a:tr h="572047"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Thrust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30.655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948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6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bài báo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097454"/>
              </p:ext>
            </p:extLst>
          </p:nvPr>
        </p:nvGraphicFramePr>
        <p:xfrm>
          <a:off x="521283" y="2667146"/>
          <a:ext cx="7210716" cy="388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1686864"/>
            <a:ext cx="8108514" cy="980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“least significant digit”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“most significant digit”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digit,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Counting sort  </a:t>
            </a:r>
          </a:p>
        </p:txBody>
      </p: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475692"/>
            <a:ext cx="8285014" cy="1027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hist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bin]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block]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hist[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][bin]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biết trong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bao nhiều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bin.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490396"/>
              </p:ext>
            </p:extLst>
          </p:nvPr>
        </p:nvGraphicFramePr>
        <p:xfrm>
          <a:off x="521282" y="1284016"/>
          <a:ext cx="7210716" cy="106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3005129-7B59-49B8-8EF8-BE719B56A783}"/>
              </a:ext>
            </a:extLst>
          </p:cNvPr>
          <p:cNvSpPr txBox="1">
            <a:spLocks/>
          </p:cNvSpPr>
          <p:nvPr/>
        </p:nvSpPr>
        <p:spPr>
          <a:xfrm>
            <a:off x="521282" y="3625793"/>
            <a:ext cx="8285014" cy="273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Tính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bin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bin = (in[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 &gt;&gt; bit) &amp; 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Tính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chỉ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số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bin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hiện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tại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bin;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Cập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nhật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hist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atomicAdd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(&amp;hist[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214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475693"/>
            <a:ext cx="8285014" cy="2122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scan local hist trên từng block.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 scanHist có kích thước tương tự mảng hist. Dùng exclusive scan theo chiều tang dần của bin. 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 trị hist[blockIdx][bin] cho biết trước block blockIdx có bao nhiều giá trị nhỏ hơnbin.</a:t>
            </a:r>
          </a:p>
          <a:p>
            <a:pPr marL="0" indent="0">
              <a:buNone/>
            </a:pP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 thước mảng này không quá lớn, có thể scan trên host.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21598"/>
              </p:ext>
            </p:extLst>
          </p:nvPr>
        </p:nvGraphicFramePr>
        <p:xfrm>
          <a:off x="521282" y="1284016"/>
          <a:ext cx="7210716" cy="106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4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2" y="2475692"/>
            <a:ext cx="8285014" cy="106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local scan, ta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Tuy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nhiên,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idx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histScan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nhau.</a:t>
            </a:r>
            <a:endParaRPr lang="vi-VN" sz="1800" dirty="0">
              <a:solidFill>
                <a:schemeClr val="accent5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3" name="Graphic 12" descr="Beaker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449183"/>
              </p:ext>
            </p:extLst>
          </p:nvPr>
        </p:nvGraphicFramePr>
        <p:xfrm>
          <a:off x="521282" y="1284016"/>
          <a:ext cx="7210716" cy="106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005129-7B59-49B8-8EF8-BE719B56A783}"/>
              </a:ext>
            </a:extLst>
          </p:cNvPr>
          <p:cNvSpPr txBox="1">
            <a:spLocks/>
          </p:cNvSpPr>
          <p:nvPr/>
        </p:nvSpPr>
        <p:spPr>
          <a:xfrm>
            <a:off x="549857" y="3429000"/>
            <a:ext cx="8285014" cy="268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Tính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bin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chỉ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số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của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bin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bin = (in[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&gt;&gt; bit) &amp;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nBins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bin;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Scatter ra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out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và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cập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nhật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lại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mảng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histScan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histScan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]] = in[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histScan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histIdx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303623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/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Cài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đặt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bika" panose="02000503000000020004" pitchFamily="50" charset="0"/>
                <a:ea typeface="Robika" panose="02000503000000020004" pitchFamily="50" charset="0"/>
              </a:rPr>
              <a:t>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4809252" cy="342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scatter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069362-6836-4F82-9F6F-1CEBA5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912813-2E5B-4858-9A31-ED2C1C7BEA51}"/>
              </a:ext>
            </a:extLst>
          </p:cNvPr>
          <p:cNvSpPr txBox="1">
            <a:spLocks/>
          </p:cNvSpPr>
          <p:nvPr/>
        </p:nvSpPr>
        <p:spPr>
          <a:xfrm>
            <a:off x="521283" y="2591089"/>
            <a:ext cx="8108514" cy="30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level tr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scatter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nhiều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 trong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block.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rank mà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thread.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836DC4-F36C-452C-A17A-03547DAD9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685FE03-45C1-49CC-B35E-C5807E883322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7EFEE1-D72E-4E14-9C9C-B7D18427EE5D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4FA-D82A-44EA-BDE9-3031FE31613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00641A-5D8B-40E3-A22D-259C82089B0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7B6369-4CE9-41F2-BFB2-E809DC87F75A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E5A930-DBB8-464C-8220-A38D1B172B9F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7" name="Graphic 16" descr="Flask">
              <a:extLst>
                <a:ext uri="{FF2B5EF4-FFF2-40B4-BE49-F238E27FC236}">
                  <a16:creationId xmlns:a16="http://schemas.microsoft.com/office/drawing/2014/main" id="{B3AF9644-D815-4ED2-8FDA-3CC48ECA2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842549"/>
              </p:ext>
            </p:extLst>
          </p:nvPr>
        </p:nvGraphicFramePr>
        <p:xfrm>
          <a:off x="521283" y="1563832"/>
          <a:ext cx="7210716" cy="855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1425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 Safety Template - blue design.potx" id="{6698E7C4-46F3-4B25-BFA1-E1D6AD3BE9F4}" vid="{1972FE81-5A08-41E9-AFBD-04B7B10F8F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1265</Words>
  <Application>Microsoft Office PowerPoint</Application>
  <PresentationFormat>Widescreen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Robika</vt:lpstr>
      <vt:lpstr>Rockwell</vt:lpstr>
      <vt:lpstr>Segoe UI</vt:lpstr>
      <vt:lpstr>Symbol</vt:lpstr>
      <vt:lpstr>Tahoma</vt:lpstr>
      <vt:lpstr>Office Theme</vt:lpstr>
      <vt:lpstr>Radix Sort</vt:lpstr>
      <vt:lpstr>Thành viên nhóm</vt:lpstr>
      <vt:lpstr>Môi trường cài đặt</vt:lpstr>
      <vt:lpstr>Thời gian chạy</vt:lpstr>
      <vt:lpstr>Cài đặt level 1</vt:lpstr>
      <vt:lpstr>Cài đặt level 1</vt:lpstr>
      <vt:lpstr>Cài đặt level 1</vt:lpstr>
      <vt:lpstr>Cài đặt level 1</vt:lpstr>
      <vt:lpstr>Cài đặt level 2</vt:lpstr>
      <vt:lpstr>Cài đặt level 2</vt:lpstr>
      <vt:lpstr>Cài đặt level 2</vt:lpstr>
      <vt:lpstr>Cài đặt level 2</vt:lpstr>
      <vt:lpstr>Cài đặt level 2</vt:lpstr>
      <vt:lpstr>Cài đặt level 2</vt:lpstr>
      <vt:lpstr>Cài đặt level 2</vt:lpstr>
      <vt:lpstr>Cài đặt level 2</vt:lpstr>
      <vt:lpstr>Cài đặt level 2</vt:lpstr>
      <vt:lpstr>Cảm ơn thầy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2019-01-08T03:16:06Z</dcterms:created>
  <dcterms:modified xsi:type="dcterms:W3CDTF">2019-01-08T05:56:52Z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2018-08-20T20:18:53.6769504Z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